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63" r:id="rId6"/>
    <p:sldId id="269" r:id="rId7"/>
    <p:sldId id="270" r:id="rId8"/>
    <p:sldId id="258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re Sugar Thin" panose="020B0604020202020204" charset="0"/>
      <p:regular r:id="rId17"/>
    </p:embeddedFont>
    <p:embeddedFont>
      <p:font typeface="Quicksand Medium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10C9ED-D9CE-4524-875F-EF721B8698EA}">
          <p14:sldIdLst>
            <p14:sldId id="256"/>
            <p14:sldId id="267"/>
          </p14:sldIdLst>
        </p14:section>
        <p14:section name="DEFINISI" id="{1626E829-7C1A-43CF-84D7-87291690ECB1}">
          <p14:sldIdLst>
            <p14:sldId id="268"/>
            <p14:sldId id="257"/>
            <p14:sldId id="263"/>
            <p14:sldId id="269"/>
          </p14:sldIdLst>
        </p14:section>
        <p14:section name="TEOREMA" id="{FC03BED3-D6A2-4D47-B196-15786F520DCC}">
          <p14:sldIdLst>
            <p14:sldId id="270"/>
            <p14:sldId id="258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4" autoAdjust="0"/>
    <p:restoredTop sz="94622" autoAdjust="0"/>
  </p:normalViewPr>
  <p:slideViewPr>
    <p:cSldViewPr>
      <p:cViewPr varScale="1">
        <p:scale>
          <a:sx n="44" d="100"/>
          <a:sy n="44" d="100"/>
        </p:scale>
        <p:origin x="6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17.gif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17.gif"/><Relationship Id="rId17" Type="http://schemas.openxmlformats.org/officeDocument/2006/relationships/image" Target="../media/image18.png"/><Relationship Id="rId2" Type="http://schemas.openxmlformats.org/officeDocument/2006/relationships/audio" Target="../media/media6.mp3"/><Relationship Id="rId16" Type="http://schemas.openxmlformats.org/officeDocument/2006/relationships/image" Target="../media/image30.svg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openxmlformats.org/officeDocument/2006/relationships/image" Target="../media/image29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21.sv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4.png"/><Relationship Id="rId18" Type="http://schemas.openxmlformats.org/officeDocument/2006/relationships/image" Target="../media/image2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21.svg"/><Relationship Id="rId17" Type="http://schemas.openxmlformats.org/officeDocument/2006/relationships/image" Target="../media/image25.png"/><Relationship Id="rId2" Type="http://schemas.openxmlformats.org/officeDocument/2006/relationships/audio" Target="../media/media7.mp3"/><Relationship Id="rId16" Type="http://schemas.openxmlformats.org/officeDocument/2006/relationships/image" Target="../media/image17.gif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2.svg"/><Relationship Id="rId15" Type="http://schemas.openxmlformats.org/officeDocument/2006/relationships/image" Target="../media/image14.svg"/><Relationship Id="rId10" Type="http://schemas.openxmlformats.org/officeDocument/2006/relationships/image" Target="../media/image35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34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25.png"/><Relationship Id="rId17" Type="http://schemas.openxmlformats.org/officeDocument/2006/relationships/image" Target="../media/image18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23.svg"/><Relationship Id="rId5" Type="http://schemas.openxmlformats.org/officeDocument/2006/relationships/image" Target="../media/image2.sv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svg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17.gif"/><Relationship Id="rId17" Type="http://schemas.openxmlformats.org/officeDocument/2006/relationships/image" Target="../media/image18.png"/><Relationship Id="rId2" Type="http://schemas.openxmlformats.org/officeDocument/2006/relationships/audio" Target="../media/media3.mp3"/><Relationship Id="rId16" Type="http://schemas.openxmlformats.org/officeDocument/2006/relationships/image" Target="../media/image26.svg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11" Type="http://schemas.openxmlformats.org/officeDocument/2006/relationships/image" Target="../media/image23.svg"/><Relationship Id="rId5" Type="http://schemas.openxmlformats.org/officeDocument/2006/relationships/image" Target="../media/image2.sv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sv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0.sv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29.png"/><Relationship Id="rId17" Type="http://schemas.openxmlformats.org/officeDocument/2006/relationships/image" Target="../media/image17.gif"/><Relationship Id="rId2" Type="http://schemas.openxmlformats.org/officeDocument/2006/relationships/audio" Target="../media/media4.mp3"/><Relationship Id="rId16" Type="http://schemas.openxmlformats.org/officeDocument/2006/relationships/image" Target="../media/image31.png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image" Target="../media/image2.svg"/><Relationship Id="rId15" Type="http://schemas.openxmlformats.org/officeDocument/2006/relationships/image" Target="../media/image10.sv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1.sv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2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17.gif"/><Relationship Id="rId17" Type="http://schemas.openxmlformats.org/officeDocument/2006/relationships/image" Target="../media/image30.svg"/><Relationship Id="rId2" Type="http://schemas.openxmlformats.org/officeDocument/2006/relationships/audio" Target="../media/media5.mp3"/><Relationship Id="rId16" Type="http://schemas.openxmlformats.org/officeDocument/2006/relationships/image" Target="../media/image29.png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openxmlformats.org/officeDocument/2006/relationships/image" Target="../media/image27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8721" y="-2562156"/>
            <a:ext cx="19705443" cy="19705443"/>
          </a:xfrm>
          <a:custGeom>
            <a:avLst/>
            <a:gdLst/>
            <a:ahLst/>
            <a:cxnLst/>
            <a:rect l="l" t="t" r="r" b="b"/>
            <a:pathLst>
              <a:path w="19705443" h="19705443">
                <a:moveTo>
                  <a:pt x="0" y="0"/>
                </a:moveTo>
                <a:lnTo>
                  <a:pt x="19705442" y="0"/>
                </a:lnTo>
                <a:lnTo>
                  <a:pt x="19705442" y="19705442"/>
                </a:lnTo>
                <a:lnTo>
                  <a:pt x="0" y="1970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8643688" flipH="1">
            <a:off x="-2563735" y="1754240"/>
            <a:ext cx="19720851" cy="15453976"/>
          </a:xfrm>
          <a:custGeom>
            <a:avLst/>
            <a:gdLst/>
            <a:ahLst/>
            <a:cxnLst/>
            <a:rect l="l" t="t" r="r" b="b"/>
            <a:pathLst>
              <a:path w="19720851" h="15453976">
                <a:moveTo>
                  <a:pt x="19720851" y="0"/>
                </a:moveTo>
                <a:lnTo>
                  <a:pt x="0" y="0"/>
                </a:lnTo>
                <a:lnTo>
                  <a:pt x="0" y="15453976"/>
                </a:lnTo>
                <a:lnTo>
                  <a:pt x="19720851" y="15453976"/>
                </a:lnTo>
                <a:lnTo>
                  <a:pt x="19720851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-1283277" y="-285750"/>
            <a:ext cx="3086100" cy="13632873"/>
            <a:chOff x="0" y="0"/>
            <a:chExt cx="812800" cy="35905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3590551"/>
            </a:xfrm>
            <a:custGeom>
              <a:avLst/>
              <a:gdLst/>
              <a:ahLst/>
              <a:cxnLst/>
              <a:rect l="l" t="t" r="r" b="b"/>
              <a:pathLst>
                <a:path w="812800" h="3590551">
                  <a:moveTo>
                    <a:pt x="0" y="0"/>
                  </a:moveTo>
                  <a:lnTo>
                    <a:pt x="812800" y="0"/>
                  </a:lnTo>
                  <a:lnTo>
                    <a:pt x="812800" y="3590551"/>
                  </a:lnTo>
                  <a:lnTo>
                    <a:pt x="0" y="3590551"/>
                  </a:lnTo>
                  <a:close/>
                </a:path>
              </a:pathLst>
            </a:custGeom>
            <a:solidFill>
              <a:srgbClr val="7B6C52"/>
            </a:solidFill>
            <a:ln w="104775" cap="sq">
              <a:solidFill>
                <a:srgbClr val="4B412E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884218" y="-285750"/>
            <a:ext cx="3086100" cy="13347123"/>
            <a:chOff x="0" y="0"/>
            <a:chExt cx="812800" cy="35152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3515292"/>
            </a:xfrm>
            <a:custGeom>
              <a:avLst/>
              <a:gdLst/>
              <a:ahLst/>
              <a:cxnLst/>
              <a:rect l="l" t="t" r="r" b="b"/>
              <a:pathLst>
                <a:path w="812800" h="3515292">
                  <a:moveTo>
                    <a:pt x="0" y="0"/>
                  </a:moveTo>
                  <a:lnTo>
                    <a:pt x="812800" y="0"/>
                  </a:lnTo>
                  <a:lnTo>
                    <a:pt x="812800" y="3515292"/>
                  </a:lnTo>
                  <a:lnTo>
                    <a:pt x="0" y="3515292"/>
                  </a:lnTo>
                  <a:close/>
                </a:path>
              </a:pathLst>
            </a:custGeom>
            <a:solidFill>
              <a:srgbClr val="7B6C52"/>
            </a:solidFill>
            <a:ln w="38100" cap="sq">
              <a:solidFill>
                <a:srgbClr val="4B412E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4138057" y="1691075"/>
            <a:ext cx="11935173" cy="6966810"/>
          </a:xfrm>
          <a:custGeom>
            <a:avLst/>
            <a:gdLst/>
            <a:ahLst/>
            <a:cxnLst/>
            <a:rect l="l" t="t" r="r" b="b"/>
            <a:pathLst>
              <a:path w="11935173" h="6966810">
                <a:moveTo>
                  <a:pt x="0" y="0"/>
                </a:moveTo>
                <a:lnTo>
                  <a:pt x="11935173" y="0"/>
                </a:lnTo>
                <a:lnTo>
                  <a:pt x="11935173" y="6966810"/>
                </a:lnTo>
                <a:lnTo>
                  <a:pt x="0" y="69668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2353279">
            <a:off x="7310118" y="2352389"/>
            <a:ext cx="1405257" cy="892338"/>
          </a:xfrm>
          <a:custGeom>
            <a:avLst/>
            <a:gdLst/>
            <a:ahLst/>
            <a:cxnLst/>
            <a:rect l="l" t="t" r="r" b="b"/>
            <a:pathLst>
              <a:path w="1405257" h="892338">
                <a:moveTo>
                  <a:pt x="0" y="0"/>
                </a:moveTo>
                <a:lnTo>
                  <a:pt x="1405256" y="0"/>
                </a:lnTo>
                <a:lnTo>
                  <a:pt x="1405256" y="892338"/>
                </a:lnTo>
                <a:lnTo>
                  <a:pt x="0" y="8923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-8707568">
            <a:off x="13086542" y="2240728"/>
            <a:ext cx="3300300" cy="1086099"/>
          </a:xfrm>
          <a:custGeom>
            <a:avLst/>
            <a:gdLst/>
            <a:ahLst/>
            <a:cxnLst/>
            <a:rect l="l" t="t" r="r" b="b"/>
            <a:pathLst>
              <a:path w="3300300" h="1086099">
                <a:moveTo>
                  <a:pt x="0" y="0"/>
                </a:moveTo>
                <a:lnTo>
                  <a:pt x="3300300" y="0"/>
                </a:lnTo>
                <a:lnTo>
                  <a:pt x="3300300" y="1086099"/>
                </a:lnTo>
                <a:lnTo>
                  <a:pt x="0" y="10860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8216884">
            <a:off x="14013568" y="1510739"/>
            <a:ext cx="2173410" cy="1929790"/>
          </a:xfrm>
          <a:custGeom>
            <a:avLst/>
            <a:gdLst/>
            <a:ahLst/>
            <a:cxnLst/>
            <a:rect l="l" t="t" r="r" b="b"/>
            <a:pathLst>
              <a:path w="2173410" h="1929790">
                <a:moveTo>
                  <a:pt x="0" y="0"/>
                </a:moveTo>
                <a:lnTo>
                  <a:pt x="2173410" y="0"/>
                </a:lnTo>
                <a:lnTo>
                  <a:pt x="2173410" y="1929790"/>
                </a:lnTo>
                <a:lnTo>
                  <a:pt x="0" y="19297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48134" t="-11322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15766251" y="7423828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3942150" y="8057470"/>
            <a:ext cx="4820850" cy="1200830"/>
          </a:xfrm>
          <a:custGeom>
            <a:avLst/>
            <a:gdLst/>
            <a:ahLst/>
            <a:cxnLst/>
            <a:rect l="l" t="t" r="r" b="b"/>
            <a:pathLst>
              <a:path w="4820850" h="1200830">
                <a:moveTo>
                  <a:pt x="0" y="0"/>
                </a:moveTo>
                <a:lnTo>
                  <a:pt x="4820851" y="0"/>
                </a:lnTo>
                <a:lnTo>
                  <a:pt x="4820851" y="1200830"/>
                </a:lnTo>
                <a:lnTo>
                  <a:pt x="0" y="12008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TextBox 16"/>
          <p:cNvSpPr txBox="1"/>
          <p:nvPr/>
        </p:nvSpPr>
        <p:spPr>
          <a:xfrm>
            <a:off x="6979509" y="2899960"/>
            <a:ext cx="6092878" cy="146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8"/>
              </a:lnSpc>
            </a:pPr>
            <a:r>
              <a:rPr lang="en-US" sz="10180" dirty="0">
                <a:solidFill>
                  <a:srgbClr val="494949"/>
                </a:solidFill>
                <a:latin typeface="More Sugar Thin"/>
              </a:rPr>
              <a:t>GRUP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33911" y="4247093"/>
            <a:ext cx="16270829" cy="191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79"/>
              </a:lnSpc>
            </a:pPr>
            <a:r>
              <a:rPr lang="en-US" sz="13345" dirty="0">
                <a:solidFill>
                  <a:srgbClr val="494949"/>
                </a:solidFill>
                <a:latin typeface="More Sugar Thin"/>
              </a:rPr>
              <a:t>SIKLIK</a:t>
            </a:r>
          </a:p>
        </p:txBody>
      </p:sp>
      <p:sp>
        <p:nvSpPr>
          <p:cNvPr id="18" name="AutoShape 18"/>
          <p:cNvSpPr/>
          <p:nvPr/>
        </p:nvSpPr>
        <p:spPr>
          <a:xfrm>
            <a:off x="5384312" y="5953845"/>
            <a:ext cx="9352380" cy="1905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9" name="AutoShape 19"/>
          <p:cNvSpPr/>
          <p:nvPr/>
        </p:nvSpPr>
        <p:spPr>
          <a:xfrm>
            <a:off x="5429453" y="6911540"/>
            <a:ext cx="9352380" cy="1905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B4CA7EF-A8AA-8C4E-EA0A-AE87D4CA63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9330" y="1772678"/>
            <a:ext cx="4820849" cy="8773944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6161747" y="6161230"/>
            <a:ext cx="7485736" cy="53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200" dirty="0">
                <a:solidFill>
                  <a:srgbClr val="494949"/>
                </a:solidFill>
                <a:latin typeface="Quicksand Medium"/>
              </a:rPr>
              <a:t>PERTEMUAN </a:t>
            </a:r>
            <a:r>
              <a:rPr lang="en-US" sz="3200">
                <a:solidFill>
                  <a:srgbClr val="494949"/>
                </a:solidFill>
                <a:latin typeface="Quicksand Medium"/>
              </a:rPr>
              <a:t>KE 10</a:t>
            </a:r>
            <a:endParaRPr lang="en-US" sz="3200" dirty="0">
              <a:solidFill>
                <a:srgbClr val="494949"/>
              </a:solidFill>
              <a:latin typeface="Quicksand Medium"/>
            </a:endParaRPr>
          </a:p>
        </p:txBody>
      </p:sp>
      <p:pic>
        <p:nvPicPr>
          <p:cNvPr id="29" name="1 (4)">
            <a:hlinkClick r:id="" action="ppaction://media"/>
            <a:extLst>
              <a:ext uri="{FF2B5EF4-FFF2-40B4-BE49-F238E27FC236}">
                <a16:creationId xmlns:a16="http://schemas.microsoft.com/office/drawing/2014/main" id="{7D9367F5-928B-2BB7-7452-4A537FF90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 flipV="1">
            <a:off x="3453112" y="8421096"/>
            <a:ext cx="433088" cy="43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8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7 3.33333E-6 L 0.36753 0.00725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7" y="35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8025E-6 C -4.44444E-6 0.00015 -0.01006 -0.06497 -0.01006 -0.06482 C -0.02013 -0.11806 -0.03602 -0.13905 -0.05902 -0.13905 C -0.07074 -0.13905 -0.08142 -0.13102 -0.08967 -0.11806 C -0.09557 -0.10895 -0.1026 -0.10402 -0.11024 -0.10402 C -0.125 -0.10402 -0.13741 -0.12207 -0.1421 -0.148 C -0.1421 -0.14784 -0.14739 -0.17902 -0.14739 -0.17886 C -0.14739 -0.17902 -0.1368 -0.11297 -0.1368 -0.11281 C -0.12682 -0.06096 -0.11093 -0.03997 -0.08845 -0.03997 C -0.07673 -0.03997 -0.06553 -0.048 -0.05668 -0.06204 C -0.0513 -0.07007 -0.04427 -0.075 -0.03724 -0.075 C -0.02248 -0.075 -0.01006 -0.05695 -0.00538 -0.03102 C -0.00538 -0.03087 -4.44444E-6 3.58025E-6 -4.44444E-6 0.00015 L -4.44444E-6 3.58025E-6 Z " pathEditMode="relative" rAng="0" ptsTypes="AAAAAAAAAAAAAA">
                                      <p:cBhvr>
                                        <p:cTn id="6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-8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/>
      <p:bldP spid="17" grpId="0"/>
      <p:bldP spid="18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8721" y="-2562156"/>
            <a:ext cx="19705443" cy="19705443"/>
          </a:xfrm>
          <a:custGeom>
            <a:avLst/>
            <a:gdLst/>
            <a:ahLst/>
            <a:cxnLst/>
            <a:rect l="l" t="t" r="r" b="b"/>
            <a:pathLst>
              <a:path w="19705443" h="19705443">
                <a:moveTo>
                  <a:pt x="0" y="0"/>
                </a:moveTo>
                <a:lnTo>
                  <a:pt x="19705442" y="0"/>
                </a:lnTo>
                <a:lnTo>
                  <a:pt x="19705442" y="19705442"/>
                </a:lnTo>
                <a:lnTo>
                  <a:pt x="0" y="1970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1262495" y="665018"/>
            <a:ext cx="15555191" cy="8816209"/>
            <a:chOff x="0" y="0"/>
            <a:chExt cx="4096840" cy="23219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96840" cy="2321965"/>
            </a:xfrm>
            <a:custGeom>
              <a:avLst/>
              <a:gdLst/>
              <a:ahLst/>
              <a:cxnLst/>
              <a:rect l="l" t="t" r="r" b="b"/>
              <a:pathLst>
                <a:path w="4096840" h="2321965">
                  <a:moveTo>
                    <a:pt x="0" y="0"/>
                  </a:moveTo>
                  <a:lnTo>
                    <a:pt x="4096840" y="0"/>
                  </a:lnTo>
                  <a:lnTo>
                    <a:pt x="4096840" y="2321965"/>
                  </a:lnTo>
                  <a:lnTo>
                    <a:pt x="0" y="2321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35F870-43C2-9C47-E9BB-A52EF337AE73}"/>
              </a:ext>
            </a:extLst>
          </p:cNvPr>
          <p:cNvGrpSpPr/>
          <p:nvPr/>
        </p:nvGrpSpPr>
        <p:grpSpPr>
          <a:xfrm>
            <a:off x="1485557" y="2774745"/>
            <a:ext cx="14781630" cy="6406896"/>
            <a:chOff x="1485557" y="2774745"/>
            <a:chExt cx="14781630" cy="6406896"/>
          </a:xfrm>
        </p:grpSpPr>
        <p:sp>
          <p:nvSpPr>
            <p:cNvPr id="35" name="AutoShape 6">
              <a:extLst>
                <a:ext uri="{FF2B5EF4-FFF2-40B4-BE49-F238E27FC236}">
                  <a16:creationId xmlns:a16="http://schemas.microsoft.com/office/drawing/2014/main" id="{27E3BC71-C2A8-4B55-4957-E76429ED7C89}"/>
                </a:ext>
              </a:extLst>
            </p:cNvPr>
            <p:cNvSpPr/>
            <p:nvPr/>
          </p:nvSpPr>
          <p:spPr>
            <a:xfrm>
              <a:off x="1485557" y="7499902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6" name="AutoShape 11">
              <a:extLst>
                <a:ext uri="{FF2B5EF4-FFF2-40B4-BE49-F238E27FC236}">
                  <a16:creationId xmlns:a16="http://schemas.microsoft.com/office/drawing/2014/main" id="{0D2B3121-C39D-EA8A-02E6-85FAD12E7BBD}"/>
                </a:ext>
              </a:extLst>
            </p:cNvPr>
            <p:cNvSpPr/>
            <p:nvPr/>
          </p:nvSpPr>
          <p:spPr>
            <a:xfrm>
              <a:off x="1485557" y="2774745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7" name="AutoShape 12">
              <a:extLst>
                <a:ext uri="{FF2B5EF4-FFF2-40B4-BE49-F238E27FC236}">
                  <a16:creationId xmlns:a16="http://schemas.microsoft.com/office/drawing/2014/main" id="{1A2AB867-909E-76D7-C241-ABDB4C81FDD6}"/>
                </a:ext>
              </a:extLst>
            </p:cNvPr>
            <p:cNvSpPr/>
            <p:nvPr/>
          </p:nvSpPr>
          <p:spPr>
            <a:xfrm>
              <a:off x="1485557" y="3559918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8" name="AutoShape 13">
              <a:extLst>
                <a:ext uri="{FF2B5EF4-FFF2-40B4-BE49-F238E27FC236}">
                  <a16:creationId xmlns:a16="http://schemas.microsoft.com/office/drawing/2014/main" id="{9917FCF9-EE96-613B-59D4-2FB660A7415B}"/>
                </a:ext>
              </a:extLst>
            </p:cNvPr>
            <p:cNvSpPr/>
            <p:nvPr/>
          </p:nvSpPr>
          <p:spPr>
            <a:xfrm>
              <a:off x="1485557" y="5150984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9" name="AutoShape 14">
              <a:extLst>
                <a:ext uri="{FF2B5EF4-FFF2-40B4-BE49-F238E27FC236}">
                  <a16:creationId xmlns:a16="http://schemas.microsoft.com/office/drawing/2014/main" id="{75B6CEE0-C97B-40E1-CF65-8B99F7415334}"/>
                </a:ext>
              </a:extLst>
            </p:cNvPr>
            <p:cNvSpPr/>
            <p:nvPr/>
          </p:nvSpPr>
          <p:spPr>
            <a:xfrm>
              <a:off x="1485557" y="6708917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0" name="AutoShape 15">
              <a:extLst>
                <a:ext uri="{FF2B5EF4-FFF2-40B4-BE49-F238E27FC236}">
                  <a16:creationId xmlns:a16="http://schemas.microsoft.com/office/drawing/2014/main" id="{7C152249-0156-0B98-A517-BE70F570C3C9}"/>
                </a:ext>
              </a:extLst>
            </p:cNvPr>
            <p:cNvSpPr/>
            <p:nvPr/>
          </p:nvSpPr>
          <p:spPr>
            <a:xfrm>
              <a:off x="1485557" y="4350903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1" name="AutoShape 16">
              <a:extLst>
                <a:ext uri="{FF2B5EF4-FFF2-40B4-BE49-F238E27FC236}">
                  <a16:creationId xmlns:a16="http://schemas.microsoft.com/office/drawing/2014/main" id="{BDF115FC-D6D8-19B7-A67A-FB26B02491C0}"/>
                </a:ext>
              </a:extLst>
            </p:cNvPr>
            <p:cNvSpPr/>
            <p:nvPr/>
          </p:nvSpPr>
          <p:spPr>
            <a:xfrm>
              <a:off x="1485557" y="6008830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2" name="AutoShape 17">
              <a:extLst>
                <a:ext uri="{FF2B5EF4-FFF2-40B4-BE49-F238E27FC236}">
                  <a16:creationId xmlns:a16="http://schemas.microsoft.com/office/drawing/2014/main" id="{8ADA04C9-91F0-FDCC-B8C9-116E86A99B66}"/>
                </a:ext>
              </a:extLst>
            </p:cNvPr>
            <p:cNvSpPr/>
            <p:nvPr/>
          </p:nvSpPr>
          <p:spPr>
            <a:xfrm>
              <a:off x="1485557" y="8299983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3" name="AutoShape 18">
              <a:extLst>
                <a:ext uri="{FF2B5EF4-FFF2-40B4-BE49-F238E27FC236}">
                  <a16:creationId xmlns:a16="http://schemas.microsoft.com/office/drawing/2014/main" id="{60EE90F5-ECEC-84D8-4F1B-B939611CE4B5}"/>
                </a:ext>
              </a:extLst>
            </p:cNvPr>
            <p:cNvSpPr/>
            <p:nvPr/>
          </p:nvSpPr>
          <p:spPr>
            <a:xfrm>
              <a:off x="1485557" y="9157829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7" name="Freeform 7"/>
          <p:cNvSpPr/>
          <p:nvPr/>
        </p:nvSpPr>
        <p:spPr>
          <a:xfrm rot="8643688" flipH="1">
            <a:off x="-2563735" y="1754240"/>
            <a:ext cx="19720851" cy="15453976"/>
          </a:xfrm>
          <a:custGeom>
            <a:avLst/>
            <a:gdLst/>
            <a:ahLst/>
            <a:cxnLst/>
            <a:rect l="l" t="t" r="r" b="b"/>
            <a:pathLst>
              <a:path w="19720851" h="15453976">
                <a:moveTo>
                  <a:pt x="19720851" y="0"/>
                </a:moveTo>
                <a:lnTo>
                  <a:pt x="0" y="0"/>
                </a:lnTo>
                <a:lnTo>
                  <a:pt x="0" y="15453976"/>
                </a:lnTo>
                <a:lnTo>
                  <a:pt x="19720851" y="15453976"/>
                </a:lnTo>
                <a:lnTo>
                  <a:pt x="19720851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8" name="Group 8"/>
          <p:cNvGrpSpPr/>
          <p:nvPr/>
        </p:nvGrpSpPr>
        <p:grpSpPr>
          <a:xfrm>
            <a:off x="-2251771" y="-304513"/>
            <a:ext cx="3086100" cy="13632873"/>
            <a:chOff x="0" y="0"/>
            <a:chExt cx="812800" cy="35905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3590551"/>
            </a:xfrm>
            <a:custGeom>
              <a:avLst/>
              <a:gdLst/>
              <a:ahLst/>
              <a:cxnLst/>
              <a:rect l="l" t="t" r="r" b="b"/>
              <a:pathLst>
                <a:path w="812800" h="3590551">
                  <a:moveTo>
                    <a:pt x="0" y="0"/>
                  </a:moveTo>
                  <a:lnTo>
                    <a:pt x="812800" y="0"/>
                  </a:lnTo>
                  <a:lnTo>
                    <a:pt x="812800" y="3590551"/>
                  </a:lnTo>
                  <a:lnTo>
                    <a:pt x="0" y="3590551"/>
                  </a:lnTo>
                  <a:close/>
                </a:path>
              </a:pathLst>
            </a:custGeom>
            <a:solidFill>
              <a:srgbClr val="7B6C52"/>
            </a:solidFill>
            <a:ln w="104775" cap="sq">
              <a:solidFill>
                <a:srgbClr val="4B412E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4195541" y="1388807"/>
            <a:ext cx="9020900" cy="1213721"/>
          </a:xfrm>
          <a:custGeom>
            <a:avLst/>
            <a:gdLst/>
            <a:ahLst/>
            <a:cxnLst/>
            <a:rect l="l" t="t" r="r" b="b"/>
            <a:pathLst>
              <a:path w="9020900" h="1213721">
                <a:moveTo>
                  <a:pt x="0" y="0"/>
                </a:moveTo>
                <a:lnTo>
                  <a:pt x="9020900" y="0"/>
                </a:lnTo>
                <a:lnTo>
                  <a:pt x="9020900" y="1213721"/>
                </a:lnTo>
                <a:lnTo>
                  <a:pt x="0" y="1213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TextBox 23"/>
          <p:cNvSpPr txBox="1"/>
          <p:nvPr/>
        </p:nvSpPr>
        <p:spPr>
          <a:xfrm>
            <a:off x="3259026" y="1333500"/>
            <a:ext cx="10726600" cy="146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8"/>
              </a:lnSpc>
            </a:pPr>
            <a:r>
              <a:rPr lang="en-US" sz="10180" dirty="0" err="1">
                <a:solidFill>
                  <a:srgbClr val="494949"/>
                </a:solidFill>
                <a:latin typeface="More Sugar Thin"/>
              </a:rPr>
              <a:t>Teorema</a:t>
            </a:r>
            <a:endParaRPr lang="en-US" sz="10180" dirty="0">
              <a:solidFill>
                <a:srgbClr val="494949"/>
              </a:solidFill>
              <a:latin typeface="More Sugar Thin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748799" y="4785426"/>
            <a:ext cx="3278359" cy="41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0"/>
              </a:lnSpc>
            </a:pPr>
            <a:r>
              <a:rPr lang="en-US" sz="3500">
                <a:solidFill>
                  <a:srgbClr val="FFFFFF"/>
                </a:solidFill>
                <a:latin typeface="Quicksand Medium"/>
              </a:rPr>
              <a:t>Task Name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48799" y="5980319"/>
            <a:ext cx="3278359" cy="41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0"/>
              </a:lnSpc>
            </a:pPr>
            <a:r>
              <a:rPr lang="en-US" sz="3500">
                <a:solidFill>
                  <a:srgbClr val="FFFFFF"/>
                </a:solidFill>
                <a:latin typeface="Quicksand Medium"/>
              </a:rPr>
              <a:t>Task Name</a:t>
            </a:r>
          </a:p>
        </p:txBody>
      </p:sp>
      <p:sp>
        <p:nvSpPr>
          <p:cNvPr id="32" name="Freeform 32"/>
          <p:cNvSpPr/>
          <p:nvPr/>
        </p:nvSpPr>
        <p:spPr>
          <a:xfrm rot="-8707568">
            <a:off x="14559695" y="670445"/>
            <a:ext cx="3300300" cy="1086099"/>
          </a:xfrm>
          <a:custGeom>
            <a:avLst/>
            <a:gdLst/>
            <a:ahLst/>
            <a:cxnLst/>
            <a:rect l="l" t="t" r="r" b="b"/>
            <a:pathLst>
              <a:path w="3300300" h="1086099">
                <a:moveTo>
                  <a:pt x="0" y="0"/>
                </a:moveTo>
                <a:lnTo>
                  <a:pt x="3300300" y="0"/>
                </a:lnTo>
                <a:lnTo>
                  <a:pt x="3300300" y="1086098"/>
                </a:lnTo>
                <a:lnTo>
                  <a:pt x="0" y="10860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4652564-A16D-4E61-53AC-27A461B909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551" y="1398756"/>
            <a:ext cx="4820849" cy="87739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A7BE41E-B212-781A-1DF9-5415C3EA63B9}"/>
              </a:ext>
            </a:extLst>
          </p:cNvPr>
          <p:cNvSpPr txBox="1">
            <a:spLocks/>
          </p:cNvSpPr>
          <p:nvPr/>
        </p:nvSpPr>
        <p:spPr>
          <a:xfrm>
            <a:off x="5410200" y="2797175"/>
            <a:ext cx="1038703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dirty="0">
                <a:latin typeface="Quicksand Medium" panose="020B0604020202020204" charset="0"/>
              </a:rPr>
            </a:br>
            <a:r>
              <a:rPr lang="en-US" sz="2800" dirty="0">
                <a:latin typeface="Quicksand Medium" panose="020B0604020202020204" charset="0"/>
              </a:rPr>
              <a:t>Jika a </a:t>
            </a:r>
            <a:r>
              <a:rPr lang="en-US" sz="2800" dirty="0" err="1">
                <a:latin typeface="Quicksand Medium" panose="020B0604020202020204" charset="0"/>
              </a:rPr>
              <a:t>merupakan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pembangkit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untuk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grup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siklik</a:t>
            </a:r>
            <a:r>
              <a:rPr lang="en-US" sz="2800" dirty="0">
                <a:latin typeface="Quicksand Medium" panose="020B0604020202020204" charset="0"/>
              </a:rPr>
              <a:t> G </a:t>
            </a:r>
            <a:r>
              <a:rPr lang="en-US" sz="2800" dirty="0" err="1">
                <a:latin typeface="Quicksand Medium" panose="020B0604020202020204" charset="0"/>
              </a:rPr>
              <a:t>maka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inversnya</a:t>
            </a:r>
            <a:r>
              <a:rPr lang="en-US" sz="2800" dirty="0">
                <a:latin typeface="Quicksand Medium" panose="020B0604020202020204" charset="0"/>
              </a:rPr>
              <a:t> a</a:t>
            </a:r>
            <a:r>
              <a:rPr lang="en-US" sz="2800" baseline="30000" dirty="0">
                <a:latin typeface="Quicksand Medium" panose="020B0604020202020204" charset="0"/>
              </a:rPr>
              <a:t>-1</a:t>
            </a:r>
            <a:r>
              <a:rPr lang="en-US" sz="2800" dirty="0">
                <a:latin typeface="Quicksand Medium" panose="020B0604020202020204" charset="0"/>
              </a:rPr>
              <a:t> juga </a:t>
            </a:r>
            <a:r>
              <a:rPr lang="en-US" sz="2800" dirty="0" err="1">
                <a:latin typeface="Quicksand Medium" panose="020B0604020202020204" charset="0"/>
              </a:rPr>
              <a:t>pembangkit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dari</a:t>
            </a:r>
            <a:r>
              <a:rPr lang="en-US" sz="2800" dirty="0">
                <a:latin typeface="Quicksand Medium" panose="020B0604020202020204" charset="0"/>
              </a:rPr>
              <a:t> 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25C1BB-85DA-0C84-2619-F77491C57F19}"/>
              </a:ext>
            </a:extLst>
          </p:cNvPr>
          <p:cNvSpPr txBox="1">
            <a:spLocks/>
          </p:cNvSpPr>
          <p:nvPr/>
        </p:nvSpPr>
        <p:spPr>
          <a:xfrm>
            <a:off x="5410200" y="4122737"/>
            <a:ext cx="10387039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Quicksand Medium" panose="020B0604020202020204" charset="0"/>
              </a:rPr>
              <a:t>Bukti:</a:t>
            </a:r>
          </a:p>
          <a:p>
            <a:r>
              <a:rPr lang="en-US">
                <a:latin typeface="Quicksand Medium" panose="020B0604020202020204" charset="0"/>
              </a:rPr>
              <a:t>Misalkan G = </a:t>
            </a:r>
            <a:r>
              <a:rPr lang="en-US">
                <a:latin typeface="Quicksand Medium" panose="020B0604020202020204" charset="0"/>
                <a:sym typeface="Symbol"/>
              </a:rPr>
              <a:t></a:t>
            </a:r>
            <a:r>
              <a:rPr lang="en-US">
                <a:latin typeface="Quicksand Medium" panose="020B0604020202020204" charset="0"/>
              </a:rPr>
              <a:t>a</a:t>
            </a:r>
            <a:r>
              <a:rPr lang="en-US">
                <a:latin typeface="Quicksand Medium" panose="020B0604020202020204" charset="0"/>
                <a:sym typeface="Symbol"/>
              </a:rPr>
              <a:t></a:t>
            </a:r>
            <a:r>
              <a:rPr lang="en-US">
                <a:latin typeface="Quicksand Medium" panose="020B0604020202020204" charset="0"/>
              </a:rPr>
              <a:t> adalah grup siklik yang dibangkitkan oleh a. Setiap elemen di G dapat dinyatakan dalam bentuk a</a:t>
            </a:r>
            <a:r>
              <a:rPr lang="en-US" baseline="30000">
                <a:latin typeface="Quicksand Medium" panose="020B0604020202020204" charset="0"/>
              </a:rPr>
              <a:t>n</a:t>
            </a:r>
            <a:r>
              <a:rPr lang="en-US">
                <a:latin typeface="Quicksand Medium" panose="020B0604020202020204" charset="0"/>
              </a:rPr>
              <a:t> dengan n </a:t>
            </a:r>
            <a:r>
              <a:rPr lang="en-US">
                <a:latin typeface="Quicksand Medium" panose="020B0604020202020204" charset="0"/>
                <a:sym typeface="Symbol"/>
              </a:rPr>
              <a:t></a:t>
            </a:r>
            <a:r>
              <a:rPr lang="en-US">
                <a:latin typeface="Quicksand Medium" panose="020B0604020202020204" charset="0"/>
              </a:rPr>
              <a:t> Z. Oleh karena itu, kita dapat menulis,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>
                <a:latin typeface="Quicksand Medium" panose="020B0604020202020204" charset="0"/>
              </a:rPr>
              <a:t>a</a:t>
            </a:r>
            <a:r>
              <a:rPr lang="en-US" baseline="30000">
                <a:latin typeface="Quicksand Medium" panose="020B0604020202020204" charset="0"/>
              </a:rPr>
              <a:t>n</a:t>
            </a:r>
            <a:r>
              <a:rPr lang="en-US">
                <a:latin typeface="Quicksand Medium" panose="020B0604020202020204" charset="0"/>
              </a:rPr>
              <a:t> = a</a:t>
            </a:r>
            <a:r>
              <a:rPr lang="en-US" baseline="30000">
                <a:latin typeface="Quicksand Medium" panose="020B0604020202020204" charset="0"/>
              </a:rPr>
              <a:t>-(-n)</a:t>
            </a:r>
            <a:r>
              <a:rPr lang="en-US">
                <a:latin typeface="Quicksand Medium" panose="020B0604020202020204" charset="0"/>
              </a:rPr>
              <a:t> = (a</a:t>
            </a:r>
            <a:r>
              <a:rPr lang="en-US" baseline="30000">
                <a:latin typeface="Quicksand Medium" panose="020B0604020202020204" charset="0"/>
              </a:rPr>
              <a:t>-1</a:t>
            </a:r>
            <a:r>
              <a:rPr lang="en-US">
                <a:latin typeface="Quicksand Medium" panose="020B0604020202020204" charset="0"/>
              </a:rPr>
              <a:t>)</a:t>
            </a:r>
            <a:r>
              <a:rPr lang="en-US" baseline="30000">
                <a:latin typeface="Quicksand Medium" panose="020B0604020202020204" charset="0"/>
              </a:rPr>
              <a:t>-n</a:t>
            </a:r>
            <a:endParaRPr lang="en-US">
              <a:latin typeface="Quicksand Medium" panose="020B0604020202020204" charset="0"/>
            </a:endParaRPr>
          </a:p>
          <a:p>
            <a:r>
              <a:rPr lang="en-US">
                <a:latin typeface="Quicksand Medium" panose="020B0604020202020204" charset="0"/>
              </a:rPr>
              <a:t>Tetapi karena n bilangan bulat maka –n juga bilangan bulat, sehingga setiap elemen di G dapat dinyatakan dalam pangkat bilangan bulat dari a</a:t>
            </a:r>
            <a:r>
              <a:rPr lang="en-US" baseline="30000">
                <a:latin typeface="Quicksand Medium" panose="020B0604020202020204" charset="0"/>
              </a:rPr>
              <a:t>-1</a:t>
            </a:r>
            <a:r>
              <a:rPr lang="en-US">
                <a:latin typeface="Quicksand Medium" panose="020B0604020202020204" charset="0"/>
              </a:rPr>
              <a:t> . Akibatnya, G = </a:t>
            </a:r>
            <a:r>
              <a:rPr lang="en-US">
                <a:latin typeface="Quicksand Medium" panose="020B0604020202020204" charset="0"/>
                <a:sym typeface="Symbol"/>
              </a:rPr>
              <a:t></a:t>
            </a:r>
            <a:r>
              <a:rPr lang="en-US">
                <a:latin typeface="Quicksand Medium" panose="020B0604020202020204" charset="0"/>
              </a:rPr>
              <a:t>a</a:t>
            </a:r>
            <a:r>
              <a:rPr lang="en-US" baseline="30000">
                <a:latin typeface="Quicksand Medium" panose="020B0604020202020204" charset="0"/>
              </a:rPr>
              <a:t>-1</a:t>
            </a:r>
            <a:r>
              <a:rPr lang="en-US">
                <a:latin typeface="Quicksand Medium" panose="020B0604020202020204" charset="0"/>
                <a:sym typeface="Symbol"/>
              </a:rPr>
              <a:t></a:t>
            </a:r>
            <a:r>
              <a:rPr lang="en-US">
                <a:latin typeface="Quicksand Medium" panose="020B0604020202020204" charset="0"/>
              </a:rPr>
              <a:t>. </a:t>
            </a:r>
          </a:p>
          <a:p>
            <a:r>
              <a:rPr lang="en-US">
                <a:latin typeface="Quicksand Medium" panose="020B0604020202020204" charset="0"/>
              </a:rPr>
              <a:t>Jadi a</a:t>
            </a:r>
            <a:r>
              <a:rPr lang="en-US" baseline="30000">
                <a:latin typeface="Quicksand Medium" panose="020B0604020202020204" charset="0"/>
              </a:rPr>
              <a:t>-1</a:t>
            </a:r>
            <a:r>
              <a:rPr lang="en-US">
                <a:latin typeface="Quicksand Medium" panose="020B0604020202020204" charset="0"/>
              </a:rPr>
              <a:t> juga pembangkit dari G</a:t>
            </a:r>
            <a:endParaRPr lang="en-US" dirty="0">
              <a:latin typeface="Quicksand Medium" panose="020B0604020202020204" charset="0"/>
            </a:endParaRPr>
          </a:p>
        </p:txBody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id="{70A14411-EB3C-9273-2194-06E8054D742F}"/>
              </a:ext>
            </a:extLst>
          </p:cNvPr>
          <p:cNvSpPr/>
          <p:nvPr/>
        </p:nvSpPr>
        <p:spPr>
          <a:xfrm rot="-3372805">
            <a:off x="4626428" y="1478587"/>
            <a:ext cx="1507050" cy="1329972"/>
          </a:xfrm>
          <a:custGeom>
            <a:avLst/>
            <a:gdLst/>
            <a:ahLst/>
            <a:cxnLst/>
            <a:rect l="l" t="t" r="r" b="b"/>
            <a:pathLst>
              <a:path w="1507050" h="1329972">
                <a:moveTo>
                  <a:pt x="0" y="0"/>
                </a:moveTo>
                <a:lnTo>
                  <a:pt x="1507050" y="0"/>
                </a:lnTo>
                <a:lnTo>
                  <a:pt x="1507050" y="1329972"/>
                </a:lnTo>
                <a:lnTo>
                  <a:pt x="0" y="13299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DFA06409-94E4-C8A1-5C73-AC75125F1C96}"/>
              </a:ext>
            </a:extLst>
          </p:cNvPr>
          <p:cNvSpPr/>
          <p:nvPr/>
        </p:nvSpPr>
        <p:spPr>
          <a:xfrm rot="-1812280">
            <a:off x="14269692" y="1589413"/>
            <a:ext cx="1180013" cy="1417433"/>
          </a:xfrm>
          <a:custGeom>
            <a:avLst/>
            <a:gdLst/>
            <a:ahLst/>
            <a:cxnLst/>
            <a:rect l="l" t="t" r="r" b="b"/>
            <a:pathLst>
              <a:path w="1180013" h="1417433">
                <a:moveTo>
                  <a:pt x="0" y="0"/>
                </a:moveTo>
                <a:lnTo>
                  <a:pt x="1180012" y="0"/>
                </a:lnTo>
                <a:lnTo>
                  <a:pt x="1180012" y="1417433"/>
                </a:lnTo>
                <a:lnTo>
                  <a:pt x="0" y="141743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D00459BB-3128-3C3E-74DA-5DA96B4AEEAE}"/>
              </a:ext>
            </a:extLst>
          </p:cNvPr>
          <p:cNvSpPr/>
          <p:nvPr/>
        </p:nvSpPr>
        <p:spPr>
          <a:xfrm flipH="1">
            <a:off x="11713342" y="8674905"/>
            <a:ext cx="5707134" cy="1421595"/>
          </a:xfrm>
          <a:custGeom>
            <a:avLst/>
            <a:gdLst/>
            <a:ahLst/>
            <a:cxnLst/>
            <a:rect l="l" t="t" r="r" b="b"/>
            <a:pathLst>
              <a:path w="5707134" h="1421595">
                <a:moveTo>
                  <a:pt x="0" y="0"/>
                </a:moveTo>
                <a:lnTo>
                  <a:pt x="5707134" y="0"/>
                </a:lnTo>
                <a:lnTo>
                  <a:pt x="5707134" y="1421596"/>
                </a:lnTo>
                <a:lnTo>
                  <a:pt x="0" y="14215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16" name="7 (5)">
            <a:hlinkClick r:id="" action="ppaction://media"/>
            <a:extLst>
              <a:ext uri="{FF2B5EF4-FFF2-40B4-BE49-F238E27FC236}">
                <a16:creationId xmlns:a16="http://schemas.microsoft.com/office/drawing/2014/main" id="{DF143B5D-B598-F3FA-7F2D-61E0787691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 flipV="1">
            <a:off x="1425781" y="929353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9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2.46914E-6 C 0.01545 0.00803 0.02135 0.01605 0.02396 0.02593 C 0.02656 0.03704 0.02795 0.05 0.02925 0.06297 C 0.03056 0.07593 0.02925 0.08704 0.02795 0.09908 C 0.02656 0.11003 0.02457 0.12207 0.02005 0.13195 C 0.01615 0.14198 0.00955 0.15 0.00234 0.15602 C -0.00417 0.16204 -0.01207 0.16605 -0.01997 0.16806 C -0.02778 0.17006 -0.03568 0.17006 -0.04288 0.16806 C -0.05078 0.16605 -0.05799 0.16096 -0.06389 0.15293 C -0.06979 0.14599 -0.075 0.13704 -0.07769 0.12593 C -0.0809 0.11605 -0.0822 0.10201 -0.0822 0.09105 C -0.0829 0.07994 -0.0822 0.06698 -0.07899 0.05602 C -0.07569 0.04599 -0.06979 0.03797 -0.06189 0.03395 C -0.05408 0.03102 -0.04618 0.03503 -0.04097 0.04198 C -0.03637 0.04908 -0.03307 0.06003 -0.03238 0.073 C -0.03238 0.08596 -0.03307 0.098 -0.03637 0.10803 C -0.03967 0.11806 -0.03898 0.12006 -0.05208 0.13303 C -0.06389 0.14707 -0.07569 0.14306 -0.0829 0.14398 C -0.0901 0.14398 -0.09601 0.13997 -0.10321 0.13596 C -0.11102 0.13102 -0.11762 0.12207 -0.12222 0.11405 C -0.12682 0.10602 -0.12873 0.09599 -0.13142 0.07994 C -0.13333 0.06405 -0.13333 0.05602 -0.13333 0.04398 C -0.13333 0.03195 -0.13333 0.02006 -0.13333 0.00803 " pathEditMode="relative" rAng="0" ptsTypes="AAAAAAAAAAAAAAAAAAAAAAA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7" y="847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2099E-6 L -0.40903 0.01018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50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391 0.05432 L 0.00773 -3.33333E-6 L 0.01172 0.05432 L 0.01572 -3.33333E-6 L 0.01945 0.05432 L 0.02344 -3.33333E-6 L 0.02726 0.05432 L 0.03125 -3.33333E-6 L 0.03525 0.05432 L 0.03898 -3.33333E-6 L 0.04297 0.05432 L 0.0467 -3.33333E-6 L 0.0507 0.05432 L 0.05478 -3.33333E-6 L 0.05851 0.05432 L 0.06259 -3.33333E-6 " pathEditMode="relative" rAng="0" ptsTypes="AAAAAAAAAAAAAAA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19" grpId="0" animBg="1"/>
      <p:bldP spid="23" grpId="0"/>
      <p:bldP spid="32" grpId="0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8721" y="-2562156"/>
            <a:ext cx="19705443" cy="19705443"/>
          </a:xfrm>
          <a:custGeom>
            <a:avLst/>
            <a:gdLst/>
            <a:ahLst/>
            <a:cxnLst/>
            <a:rect l="l" t="t" r="r" b="b"/>
            <a:pathLst>
              <a:path w="19705443" h="19705443">
                <a:moveTo>
                  <a:pt x="0" y="0"/>
                </a:moveTo>
                <a:lnTo>
                  <a:pt x="19705442" y="0"/>
                </a:lnTo>
                <a:lnTo>
                  <a:pt x="19705442" y="19705442"/>
                </a:lnTo>
                <a:lnTo>
                  <a:pt x="0" y="1970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8643688" flipH="1">
            <a:off x="-2563735" y="1754240"/>
            <a:ext cx="19720851" cy="15453976"/>
          </a:xfrm>
          <a:custGeom>
            <a:avLst/>
            <a:gdLst/>
            <a:ahLst/>
            <a:cxnLst/>
            <a:rect l="l" t="t" r="r" b="b"/>
            <a:pathLst>
              <a:path w="19720851" h="15453976">
                <a:moveTo>
                  <a:pt x="19720851" y="0"/>
                </a:moveTo>
                <a:lnTo>
                  <a:pt x="0" y="0"/>
                </a:lnTo>
                <a:lnTo>
                  <a:pt x="0" y="15453976"/>
                </a:lnTo>
                <a:lnTo>
                  <a:pt x="19720851" y="15453976"/>
                </a:lnTo>
                <a:lnTo>
                  <a:pt x="19720851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-1283277" y="-285750"/>
            <a:ext cx="3086100" cy="13632873"/>
            <a:chOff x="0" y="0"/>
            <a:chExt cx="812800" cy="35905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3590551"/>
            </a:xfrm>
            <a:custGeom>
              <a:avLst/>
              <a:gdLst/>
              <a:ahLst/>
              <a:cxnLst/>
              <a:rect l="l" t="t" r="r" b="b"/>
              <a:pathLst>
                <a:path w="812800" h="3590551">
                  <a:moveTo>
                    <a:pt x="0" y="0"/>
                  </a:moveTo>
                  <a:lnTo>
                    <a:pt x="812800" y="0"/>
                  </a:lnTo>
                  <a:lnTo>
                    <a:pt x="812800" y="3590551"/>
                  </a:lnTo>
                  <a:lnTo>
                    <a:pt x="0" y="3590551"/>
                  </a:lnTo>
                  <a:close/>
                </a:path>
              </a:pathLst>
            </a:custGeom>
            <a:solidFill>
              <a:srgbClr val="7B6C52"/>
            </a:solidFill>
            <a:ln w="104775" cap="sq">
              <a:solidFill>
                <a:srgbClr val="4B412E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11">
            <a:extLst>
              <a:ext uri="{FF2B5EF4-FFF2-40B4-BE49-F238E27FC236}">
                <a16:creationId xmlns:a16="http://schemas.microsoft.com/office/drawing/2014/main" id="{118C0569-5C89-C161-3E1C-18F3AC6A40D4}"/>
              </a:ext>
            </a:extLst>
          </p:cNvPr>
          <p:cNvGrpSpPr/>
          <p:nvPr/>
        </p:nvGrpSpPr>
        <p:grpSpPr>
          <a:xfrm>
            <a:off x="2378240" y="1257662"/>
            <a:ext cx="15295418" cy="7387459"/>
            <a:chOff x="0" y="0"/>
            <a:chExt cx="4028423" cy="1945668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76719CD2-C2CA-6077-2BFF-90CA3BCD35D4}"/>
                </a:ext>
              </a:extLst>
            </p:cNvPr>
            <p:cNvSpPr/>
            <p:nvPr/>
          </p:nvSpPr>
          <p:spPr>
            <a:xfrm>
              <a:off x="0" y="0"/>
              <a:ext cx="4028423" cy="1945668"/>
            </a:xfrm>
            <a:custGeom>
              <a:avLst/>
              <a:gdLst/>
              <a:ahLst/>
              <a:cxnLst/>
              <a:rect l="l" t="t" r="r" b="b"/>
              <a:pathLst>
                <a:path w="4028423" h="1945668">
                  <a:moveTo>
                    <a:pt x="0" y="0"/>
                  </a:moveTo>
                  <a:lnTo>
                    <a:pt x="4028423" y="0"/>
                  </a:lnTo>
                  <a:lnTo>
                    <a:pt x="4028423" y="1945668"/>
                  </a:lnTo>
                  <a:lnTo>
                    <a:pt x="0" y="1945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CE53AF80-E69A-5271-99C0-DE417D86C646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995339-31E7-38A3-649B-9C5C1E914E9E}"/>
              </a:ext>
            </a:extLst>
          </p:cNvPr>
          <p:cNvGrpSpPr/>
          <p:nvPr/>
        </p:nvGrpSpPr>
        <p:grpSpPr>
          <a:xfrm>
            <a:off x="2650373" y="2862284"/>
            <a:ext cx="14781630" cy="5301298"/>
            <a:chOff x="1485557" y="2774745"/>
            <a:chExt cx="14781630" cy="6406896"/>
          </a:xfrm>
        </p:grpSpPr>
        <p:sp>
          <p:nvSpPr>
            <p:cNvPr id="26" name="AutoShape 6">
              <a:extLst>
                <a:ext uri="{FF2B5EF4-FFF2-40B4-BE49-F238E27FC236}">
                  <a16:creationId xmlns:a16="http://schemas.microsoft.com/office/drawing/2014/main" id="{5EE76AAC-2355-8AC1-947E-DB2C71C43017}"/>
                </a:ext>
              </a:extLst>
            </p:cNvPr>
            <p:cNvSpPr/>
            <p:nvPr/>
          </p:nvSpPr>
          <p:spPr>
            <a:xfrm>
              <a:off x="1485557" y="7499902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7" name="AutoShape 11">
              <a:extLst>
                <a:ext uri="{FF2B5EF4-FFF2-40B4-BE49-F238E27FC236}">
                  <a16:creationId xmlns:a16="http://schemas.microsoft.com/office/drawing/2014/main" id="{7BD4C167-A983-4235-2237-084103821C0B}"/>
                </a:ext>
              </a:extLst>
            </p:cNvPr>
            <p:cNvSpPr/>
            <p:nvPr/>
          </p:nvSpPr>
          <p:spPr>
            <a:xfrm>
              <a:off x="1485557" y="2774745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9" name="AutoShape 12">
              <a:extLst>
                <a:ext uri="{FF2B5EF4-FFF2-40B4-BE49-F238E27FC236}">
                  <a16:creationId xmlns:a16="http://schemas.microsoft.com/office/drawing/2014/main" id="{56F1ECA4-9B9F-A568-A69B-FAFC67514447}"/>
                </a:ext>
              </a:extLst>
            </p:cNvPr>
            <p:cNvSpPr/>
            <p:nvPr/>
          </p:nvSpPr>
          <p:spPr>
            <a:xfrm>
              <a:off x="1485557" y="3559918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0" name="AutoShape 13">
              <a:extLst>
                <a:ext uri="{FF2B5EF4-FFF2-40B4-BE49-F238E27FC236}">
                  <a16:creationId xmlns:a16="http://schemas.microsoft.com/office/drawing/2014/main" id="{2B2306BC-9D19-26FA-0164-EB94DE893C25}"/>
                </a:ext>
              </a:extLst>
            </p:cNvPr>
            <p:cNvSpPr/>
            <p:nvPr/>
          </p:nvSpPr>
          <p:spPr>
            <a:xfrm>
              <a:off x="1485557" y="5150984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1" name="AutoShape 14">
              <a:extLst>
                <a:ext uri="{FF2B5EF4-FFF2-40B4-BE49-F238E27FC236}">
                  <a16:creationId xmlns:a16="http://schemas.microsoft.com/office/drawing/2014/main" id="{F81A9F06-FF80-F471-2861-32AF847B1249}"/>
                </a:ext>
              </a:extLst>
            </p:cNvPr>
            <p:cNvSpPr/>
            <p:nvPr/>
          </p:nvSpPr>
          <p:spPr>
            <a:xfrm>
              <a:off x="1485557" y="6708917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2" name="AutoShape 15">
              <a:extLst>
                <a:ext uri="{FF2B5EF4-FFF2-40B4-BE49-F238E27FC236}">
                  <a16:creationId xmlns:a16="http://schemas.microsoft.com/office/drawing/2014/main" id="{563E7A45-B835-0D08-4D99-B40F5F5D9C4A}"/>
                </a:ext>
              </a:extLst>
            </p:cNvPr>
            <p:cNvSpPr/>
            <p:nvPr/>
          </p:nvSpPr>
          <p:spPr>
            <a:xfrm>
              <a:off x="1485557" y="4350903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3" name="AutoShape 16">
              <a:extLst>
                <a:ext uri="{FF2B5EF4-FFF2-40B4-BE49-F238E27FC236}">
                  <a16:creationId xmlns:a16="http://schemas.microsoft.com/office/drawing/2014/main" id="{CC7A78AA-6229-9601-1435-045B72704672}"/>
                </a:ext>
              </a:extLst>
            </p:cNvPr>
            <p:cNvSpPr/>
            <p:nvPr/>
          </p:nvSpPr>
          <p:spPr>
            <a:xfrm>
              <a:off x="1485557" y="6008830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4" name="AutoShape 17">
              <a:extLst>
                <a:ext uri="{FF2B5EF4-FFF2-40B4-BE49-F238E27FC236}">
                  <a16:creationId xmlns:a16="http://schemas.microsoft.com/office/drawing/2014/main" id="{205701BC-D906-6ED5-2856-2674F2513523}"/>
                </a:ext>
              </a:extLst>
            </p:cNvPr>
            <p:cNvSpPr/>
            <p:nvPr/>
          </p:nvSpPr>
          <p:spPr>
            <a:xfrm>
              <a:off x="1485557" y="8299983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5" name="AutoShape 18">
              <a:extLst>
                <a:ext uri="{FF2B5EF4-FFF2-40B4-BE49-F238E27FC236}">
                  <a16:creationId xmlns:a16="http://schemas.microsoft.com/office/drawing/2014/main" id="{DF98DF2F-22AD-CD3C-F495-5EFF6961197C}"/>
                </a:ext>
              </a:extLst>
            </p:cNvPr>
            <p:cNvSpPr/>
            <p:nvPr/>
          </p:nvSpPr>
          <p:spPr>
            <a:xfrm>
              <a:off x="1485557" y="9157829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36" name="Freeform 21">
            <a:extLst>
              <a:ext uri="{FF2B5EF4-FFF2-40B4-BE49-F238E27FC236}">
                <a16:creationId xmlns:a16="http://schemas.microsoft.com/office/drawing/2014/main" id="{A128F217-2E97-6FBE-4C36-11AD3F5A32EF}"/>
              </a:ext>
            </a:extLst>
          </p:cNvPr>
          <p:cNvSpPr/>
          <p:nvPr/>
        </p:nvSpPr>
        <p:spPr>
          <a:xfrm rot="702776">
            <a:off x="16882329" y="581513"/>
            <a:ext cx="1200907" cy="1389766"/>
          </a:xfrm>
          <a:custGeom>
            <a:avLst/>
            <a:gdLst/>
            <a:ahLst/>
            <a:cxnLst/>
            <a:rect l="l" t="t" r="r" b="b"/>
            <a:pathLst>
              <a:path w="1200907" h="1389766">
                <a:moveTo>
                  <a:pt x="0" y="0"/>
                </a:moveTo>
                <a:lnTo>
                  <a:pt x="1200907" y="0"/>
                </a:lnTo>
                <a:lnTo>
                  <a:pt x="1200907" y="1389766"/>
                </a:lnTo>
                <a:lnTo>
                  <a:pt x="0" y="13897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973728D3-62BB-1DC1-43A5-4BEE6F551CCA}"/>
              </a:ext>
            </a:extLst>
          </p:cNvPr>
          <p:cNvSpPr/>
          <p:nvPr/>
        </p:nvSpPr>
        <p:spPr>
          <a:xfrm rot="880583">
            <a:off x="2627176" y="441922"/>
            <a:ext cx="834325" cy="1150792"/>
          </a:xfrm>
          <a:custGeom>
            <a:avLst/>
            <a:gdLst/>
            <a:ahLst/>
            <a:cxnLst/>
            <a:rect l="l" t="t" r="r" b="b"/>
            <a:pathLst>
              <a:path w="834325" h="1150792">
                <a:moveTo>
                  <a:pt x="0" y="0"/>
                </a:moveTo>
                <a:lnTo>
                  <a:pt x="834324" y="0"/>
                </a:lnTo>
                <a:lnTo>
                  <a:pt x="834324" y="1150792"/>
                </a:lnTo>
                <a:lnTo>
                  <a:pt x="0" y="11507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id="{A904B939-CDBB-43EF-2039-1AA9F06C9F42}"/>
              </a:ext>
            </a:extLst>
          </p:cNvPr>
          <p:cNvSpPr/>
          <p:nvPr/>
        </p:nvSpPr>
        <p:spPr>
          <a:xfrm>
            <a:off x="5225966" y="2794000"/>
            <a:ext cx="10166434" cy="1213721"/>
          </a:xfrm>
          <a:custGeom>
            <a:avLst/>
            <a:gdLst/>
            <a:ahLst/>
            <a:cxnLst/>
            <a:rect l="l" t="t" r="r" b="b"/>
            <a:pathLst>
              <a:path w="9020900" h="1213721">
                <a:moveTo>
                  <a:pt x="0" y="0"/>
                </a:moveTo>
                <a:lnTo>
                  <a:pt x="9020900" y="0"/>
                </a:lnTo>
                <a:lnTo>
                  <a:pt x="9020900" y="1213721"/>
                </a:lnTo>
                <a:lnTo>
                  <a:pt x="0" y="12137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9" name="Freeform 21">
            <a:extLst>
              <a:ext uri="{FF2B5EF4-FFF2-40B4-BE49-F238E27FC236}">
                <a16:creationId xmlns:a16="http://schemas.microsoft.com/office/drawing/2014/main" id="{010580E6-03CC-C3C2-D6D4-A0AEE7870644}"/>
              </a:ext>
            </a:extLst>
          </p:cNvPr>
          <p:cNvSpPr/>
          <p:nvPr/>
        </p:nvSpPr>
        <p:spPr>
          <a:xfrm rot="-3372805">
            <a:off x="5656853" y="2883780"/>
            <a:ext cx="1507050" cy="1329972"/>
          </a:xfrm>
          <a:custGeom>
            <a:avLst/>
            <a:gdLst/>
            <a:ahLst/>
            <a:cxnLst/>
            <a:rect l="l" t="t" r="r" b="b"/>
            <a:pathLst>
              <a:path w="1507050" h="1329972">
                <a:moveTo>
                  <a:pt x="0" y="0"/>
                </a:moveTo>
                <a:lnTo>
                  <a:pt x="1507050" y="0"/>
                </a:lnTo>
                <a:lnTo>
                  <a:pt x="1507050" y="1329972"/>
                </a:lnTo>
                <a:lnTo>
                  <a:pt x="0" y="13299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0" name="TextBox 23">
            <a:extLst>
              <a:ext uri="{FF2B5EF4-FFF2-40B4-BE49-F238E27FC236}">
                <a16:creationId xmlns:a16="http://schemas.microsoft.com/office/drawing/2014/main" id="{8F6DB7BF-7514-ADD0-93E8-CC7F949B3289}"/>
              </a:ext>
            </a:extLst>
          </p:cNvPr>
          <p:cNvSpPr txBox="1"/>
          <p:nvPr/>
        </p:nvSpPr>
        <p:spPr>
          <a:xfrm>
            <a:off x="6959866" y="2738693"/>
            <a:ext cx="7329359" cy="1462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8"/>
              </a:lnSpc>
            </a:pPr>
            <a:r>
              <a:rPr lang="en-US" sz="10180" dirty="0" err="1">
                <a:solidFill>
                  <a:srgbClr val="494949"/>
                </a:solidFill>
                <a:latin typeface="More Sugar Thin"/>
              </a:rPr>
              <a:t>Pertanyaan</a:t>
            </a:r>
            <a:endParaRPr lang="en-US" sz="10180" dirty="0">
              <a:solidFill>
                <a:srgbClr val="494949"/>
              </a:solidFill>
              <a:latin typeface="More Sugar Thin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AB0611-DE6D-64F3-094A-BF74D8119A7D}"/>
              </a:ext>
            </a:extLst>
          </p:cNvPr>
          <p:cNvSpPr txBox="1">
            <a:spLocks/>
          </p:cNvSpPr>
          <p:nvPr/>
        </p:nvSpPr>
        <p:spPr>
          <a:xfrm>
            <a:off x="5715391" y="4586736"/>
            <a:ext cx="10439009" cy="17759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dirty="0" err="1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</a:t>
            </a:r>
            <a:r>
              <a:rPr lang="en-US" baseline="-25000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penjumlahan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</a:rPr>
              <a:t>Z</a:t>
            </a:r>
            <a:r>
              <a:rPr lang="en-US" baseline="-25000" dirty="0">
                <a:latin typeface="Quicksand Medium" panose="020B0604020202020204" charset="0"/>
                <a:ea typeface="Times New Roman" panose="02020603050405020304" pitchFamily="18" charset="0"/>
              </a:rPr>
              <a:t>8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</a:rPr>
              <a:t> = {0, 1, 2, 3, 4, 5, 6, 7} = 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</a:rPr>
              <a:t> = 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</a:rPr>
              <a:t> = 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</a:rPr>
              <a:t>5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</a:rPr>
              <a:t> = 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</a:rPr>
              <a:t>7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dirty="0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Quicksand Medium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siklik</a:t>
            </a:r>
            <a:endParaRPr lang="en-US" dirty="0">
              <a:latin typeface="Quicksand Medium" panose="020B060402020202020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1884218" y="-285750"/>
            <a:ext cx="3086100" cy="13347123"/>
            <a:chOff x="0" y="0"/>
            <a:chExt cx="812800" cy="35152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3515292"/>
            </a:xfrm>
            <a:custGeom>
              <a:avLst/>
              <a:gdLst/>
              <a:ahLst/>
              <a:cxnLst/>
              <a:rect l="l" t="t" r="r" b="b"/>
              <a:pathLst>
                <a:path w="812800" h="3515292">
                  <a:moveTo>
                    <a:pt x="0" y="0"/>
                  </a:moveTo>
                  <a:lnTo>
                    <a:pt x="812800" y="0"/>
                  </a:lnTo>
                  <a:lnTo>
                    <a:pt x="812800" y="3515292"/>
                  </a:lnTo>
                  <a:lnTo>
                    <a:pt x="0" y="3515292"/>
                  </a:lnTo>
                  <a:close/>
                </a:path>
              </a:pathLst>
            </a:custGeom>
            <a:solidFill>
              <a:srgbClr val="7B6C52"/>
            </a:solidFill>
            <a:ln w="38100" cap="sq">
              <a:solidFill>
                <a:srgbClr val="4B412E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66251" y="7423828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B4CA7EF-A8AA-8C4E-EA0A-AE87D4CA63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2376" y="1525375"/>
            <a:ext cx="4820849" cy="8773944"/>
          </a:xfrm>
          <a:prstGeom prst="rect">
            <a:avLst/>
          </a:prstGeom>
        </p:spPr>
      </p:pic>
      <p:sp>
        <p:nvSpPr>
          <p:cNvPr id="42" name="Freeform 33">
            <a:extLst>
              <a:ext uri="{FF2B5EF4-FFF2-40B4-BE49-F238E27FC236}">
                <a16:creationId xmlns:a16="http://schemas.microsoft.com/office/drawing/2014/main" id="{B0982C95-4B79-4546-EF4B-C4928693C70A}"/>
              </a:ext>
            </a:extLst>
          </p:cNvPr>
          <p:cNvSpPr/>
          <p:nvPr/>
        </p:nvSpPr>
        <p:spPr>
          <a:xfrm>
            <a:off x="14502719" y="7488444"/>
            <a:ext cx="3528935" cy="2457422"/>
          </a:xfrm>
          <a:custGeom>
            <a:avLst/>
            <a:gdLst/>
            <a:ahLst/>
            <a:cxnLst/>
            <a:rect l="l" t="t" r="r" b="b"/>
            <a:pathLst>
              <a:path w="3528935" h="2457422">
                <a:moveTo>
                  <a:pt x="0" y="0"/>
                </a:moveTo>
                <a:lnTo>
                  <a:pt x="3528935" y="0"/>
                </a:lnTo>
                <a:lnTo>
                  <a:pt x="3528935" y="2457422"/>
                </a:lnTo>
                <a:lnTo>
                  <a:pt x="0" y="24574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43" name="8 (4)">
            <a:hlinkClick r:id="" action="ppaction://media"/>
            <a:extLst>
              <a:ext uri="{FF2B5EF4-FFF2-40B4-BE49-F238E27FC236}">
                <a16:creationId xmlns:a16="http://schemas.microsoft.com/office/drawing/2014/main" id="{BE898D69-83BF-6DD6-9ADD-75440796BF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190205" y="942869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93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4 3.45679E-6 C 0.00755 -0.00803 -0.00643 -0.01605 -0.01146 -0.01605 C -0.04245 -0.01605 -0.07448 0.10895 -0.07448 0.23395 C -0.07448 0.17098 -0.09045 0.10895 -0.10547 0.10895 C -0.12144 0.10895 -0.13646 0.17191 -0.13646 0.23395 C -0.13646 0.20293 -0.14445 0.17098 -0.15243 0.17098 C -0.16042 0.17098 -0.16841 0.202 -0.16841 0.23395 C -0.16841 0.2179 -0.1724 0.20293 -0.17639 0.20293 C -0.18039 0.20293 -0.18438 0.21898 -0.18438 0.23395 C -0.18438 0.22592 -0.18637 0.2179 -0.18837 0.2179 C -0.18941 0.2179 -0.19236 0.22592 -0.19236 0.23395 C -0.19236 0.22993 -0.19341 0.22592 -0.19436 0.22592 C -0.19436 0.225 -0.19636 0.22993 -0.19636 0.23395 C -0.19636 0.23194 -0.19636 0.22993 -0.1974 0.22993 C -0.1974 0.23086 -0.19844 0.23194 -0.19844 0.23395 C -0.19844 0.23302 -0.19844 0.23194 -0.19844 0.23102 C -0.19948 0.23102 -0.19948 0.23194 -0.19948 0.23302 C -0.20052 0.23302 -0.20052 0.2321 -0.20052 0.23102 C -0.20157 0.23102 -0.20157 0.23194 -0.20157 0.23302 " pathEditMode="relative" rAng="0" ptsTypes="AAAAAAAAAAAAAAAAAAA">
                                      <p:cBhvr>
                                        <p:cTn id="73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14" grpId="0" animBg="1"/>
      <p:bldP spid="42" grpId="0" animBg="1"/>
      <p:bldP spid="4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Section Zoom 2">
                <a:extLst>
                  <a:ext uri="{FF2B5EF4-FFF2-40B4-BE49-F238E27FC236}">
                    <a16:creationId xmlns:a16="http://schemas.microsoft.com/office/drawing/2014/main" id="{C75E0FE4-7263-7B1C-D54B-5A4EB2D2A6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70775665"/>
                  </p:ext>
                </p:extLst>
              </p:nvPr>
            </p:nvGraphicFramePr>
            <p:xfrm>
              <a:off x="6858000" y="3857625"/>
              <a:ext cx="4572000" cy="2571750"/>
            </p:xfrm>
            <a:graphic>
              <a:graphicData uri="http://schemas.microsoft.com/office/powerpoint/2016/sectionzoom">
                <psez:sectionZm>
                  <psez:sectionZmObj sectionId="{1626E829-7C1A-43CF-84D7-87291690ECB1}">
                    <psez:zmPr id="{D975F2A0-D25B-4C4D-9ED4-214BB3B7AF67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72000" cy="257175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Section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75E0FE4-7263-7B1C-D54B-5A4EB2D2A6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0" y="3857625"/>
                <a:ext cx="4572000" cy="257175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3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285E27CF-E7DD-9088-71E0-F16D61F4CB36}"/>
              </a:ext>
            </a:extLst>
          </p:cNvPr>
          <p:cNvSpPr/>
          <p:nvPr/>
        </p:nvSpPr>
        <p:spPr>
          <a:xfrm>
            <a:off x="4194414" y="4381033"/>
            <a:ext cx="11226819" cy="1719441"/>
          </a:xfrm>
          <a:custGeom>
            <a:avLst/>
            <a:gdLst/>
            <a:ahLst/>
            <a:cxnLst/>
            <a:rect l="l" t="t" r="r" b="b"/>
            <a:pathLst>
              <a:path w="9020900" h="1213721">
                <a:moveTo>
                  <a:pt x="0" y="0"/>
                </a:moveTo>
                <a:lnTo>
                  <a:pt x="9020900" y="0"/>
                </a:lnTo>
                <a:lnTo>
                  <a:pt x="9020900" y="1213721"/>
                </a:lnTo>
                <a:lnTo>
                  <a:pt x="0" y="12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3AA9E547-A93B-68BD-5020-27C0E80A88D6}"/>
              </a:ext>
            </a:extLst>
          </p:cNvPr>
          <p:cNvSpPr/>
          <p:nvPr/>
        </p:nvSpPr>
        <p:spPr>
          <a:xfrm>
            <a:off x="6046810" y="5738248"/>
            <a:ext cx="7748806" cy="1310252"/>
          </a:xfrm>
          <a:custGeom>
            <a:avLst/>
            <a:gdLst/>
            <a:ahLst/>
            <a:cxnLst/>
            <a:rect l="l" t="t" r="r" b="b"/>
            <a:pathLst>
              <a:path w="5469735" h="924882">
                <a:moveTo>
                  <a:pt x="0" y="0"/>
                </a:moveTo>
                <a:lnTo>
                  <a:pt x="5469735" y="0"/>
                </a:lnTo>
                <a:lnTo>
                  <a:pt x="5469735" y="924883"/>
                </a:lnTo>
                <a:lnTo>
                  <a:pt x="0" y="924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8F5F2BF5-C146-F1EB-09CC-8DE77A850B2C}"/>
              </a:ext>
            </a:extLst>
          </p:cNvPr>
          <p:cNvSpPr txBox="1"/>
          <p:nvPr/>
        </p:nvSpPr>
        <p:spPr>
          <a:xfrm>
            <a:off x="2209800" y="4977660"/>
            <a:ext cx="15196045" cy="1579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8"/>
              </a:lnSpc>
            </a:pPr>
            <a:r>
              <a:rPr lang="en-US" sz="17500" dirty="0" err="1">
                <a:solidFill>
                  <a:srgbClr val="494949"/>
                </a:solidFill>
                <a:latin typeface="More Sugar Thin"/>
              </a:rPr>
              <a:t>Definisi</a:t>
            </a:r>
            <a:endParaRPr lang="en-US" sz="17500" dirty="0">
              <a:solidFill>
                <a:srgbClr val="494949"/>
              </a:solidFill>
              <a:latin typeface="More Sugar Thin"/>
            </a:endParaRPr>
          </a:p>
        </p:txBody>
      </p:sp>
      <p:sp>
        <p:nvSpPr>
          <p:cNvPr id="8" name="Freeform 24">
            <a:extLst>
              <a:ext uri="{FF2B5EF4-FFF2-40B4-BE49-F238E27FC236}">
                <a16:creationId xmlns:a16="http://schemas.microsoft.com/office/drawing/2014/main" id="{E9117E92-82B6-53BD-6C43-F8B33BFE208E}"/>
              </a:ext>
            </a:extLst>
          </p:cNvPr>
          <p:cNvSpPr/>
          <p:nvPr/>
        </p:nvSpPr>
        <p:spPr>
          <a:xfrm rot="-4482082">
            <a:off x="3039426" y="2963804"/>
            <a:ext cx="3744983" cy="3304948"/>
          </a:xfrm>
          <a:custGeom>
            <a:avLst/>
            <a:gdLst/>
            <a:ahLst/>
            <a:cxnLst/>
            <a:rect l="l" t="t" r="r" b="b"/>
            <a:pathLst>
              <a:path w="1507050" h="1329972">
                <a:moveTo>
                  <a:pt x="0" y="0"/>
                </a:moveTo>
                <a:lnTo>
                  <a:pt x="1507050" y="0"/>
                </a:lnTo>
                <a:lnTo>
                  <a:pt x="1507050" y="1329972"/>
                </a:lnTo>
                <a:lnTo>
                  <a:pt x="0" y="13299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740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8721" y="-2562156"/>
            <a:ext cx="19705443" cy="19705443"/>
          </a:xfrm>
          <a:custGeom>
            <a:avLst/>
            <a:gdLst/>
            <a:ahLst/>
            <a:cxnLst/>
            <a:rect l="l" t="t" r="r" b="b"/>
            <a:pathLst>
              <a:path w="19705443" h="19705443">
                <a:moveTo>
                  <a:pt x="0" y="0"/>
                </a:moveTo>
                <a:lnTo>
                  <a:pt x="19705442" y="0"/>
                </a:lnTo>
                <a:lnTo>
                  <a:pt x="19705442" y="19705442"/>
                </a:lnTo>
                <a:lnTo>
                  <a:pt x="0" y="1970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1262495" y="665018"/>
            <a:ext cx="15555191" cy="8816209"/>
            <a:chOff x="0" y="0"/>
            <a:chExt cx="4096840" cy="23219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96840" cy="2321965"/>
            </a:xfrm>
            <a:custGeom>
              <a:avLst/>
              <a:gdLst/>
              <a:ahLst/>
              <a:cxnLst/>
              <a:rect l="l" t="t" r="r" b="b"/>
              <a:pathLst>
                <a:path w="4096840" h="2321965">
                  <a:moveTo>
                    <a:pt x="0" y="0"/>
                  </a:moveTo>
                  <a:lnTo>
                    <a:pt x="4096840" y="0"/>
                  </a:lnTo>
                  <a:lnTo>
                    <a:pt x="4096840" y="2321965"/>
                  </a:lnTo>
                  <a:lnTo>
                    <a:pt x="0" y="2321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8643688" flipH="1">
            <a:off x="-2563735" y="1754240"/>
            <a:ext cx="19720851" cy="15453976"/>
          </a:xfrm>
          <a:custGeom>
            <a:avLst/>
            <a:gdLst/>
            <a:ahLst/>
            <a:cxnLst/>
            <a:rect l="l" t="t" r="r" b="b"/>
            <a:pathLst>
              <a:path w="19720851" h="15453976">
                <a:moveTo>
                  <a:pt x="19720851" y="0"/>
                </a:moveTo>
                <a:lnTo>
                  <a:pt x="0" y="0"/>
                </a:lnTo>
                <a:lnTo>
                  <a:pt x="0" y="15453976"/>
                </a:lnTo>
                <a:lnTo>
                  <a:pt x="19720851" y="15453976"/>
                </a:lnTo>
                <a:lnTo>
                  <a:pt x="19720851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8" name="Group 8"/>
          <p:cNvGrpSpPr/>
          <p:nvPr/>
        </p:nvGrpSpPr>
        <p:grpSpPr>
          <a:xfrm>
            <a:off x="17706109" y="-512331"/>
            <a:ext cx="3086100" cy="13632873"/>
            <a:chOff x="0" y="0"/>
            <a:chExt cx="812800" cy="35905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3590551"/>
            </a:xfrm>
            <a:custGeom>
              <a:avLst/>
              <a:gdLst/>
              <a:ahLst/>
              <a:cxnLst/>
              <a:rect l="l" t="t" r="r" b="b"/>
              <a:pathLst>
                <a:path w="812800" h="3590551">
                  <a:moveTo>
                    <a:pt x="0" y="0"/>
                  </a:moveTo>
                  <a:lnTo>
                    <a:pt x="812800" y="0"/>
                  </a:lnTo>
                  <a:lnTo>
                    <a:pt x="812800" y="3590551"/>
                  </a:lnTo>
                  <a:lnTo>
                    <a:pt x="0" y="3590551"/>
                  </a:lnTo>
                  <a:close/>
                </a:path>
              </a:pathLst>
            </a:custGeom>
            <a:solidFill>
              <a:srgbClr val="7B6C52"/>
            </a:solidFill>
            <a:ln w="104775" cap="sq">
              <a:solidFill>
                <a:srgbClr val="4B412E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731CA7-7D01-4EB4-8A98-9E332628F433}"/>
              </a:ext>
            </a:extLst>
          </p:cNvPr>
          <p:cNvGrpSpPr/>
          <p:nvPr/>
        </p:nvGrpSpPr>
        <p:grpSpPr>
          <a:xfrm>
            <a:off x="1485557" y="2774745"/>
            <a:ext cx="14781630" cy="6406896"/>
            <a:chOff x="1485557" y="2774745"/>
            <a:chExt cx="14781630" cy="6406896"/>
          </a:xfrm>
        </p:grpSpPr>
        <p:sp>
          <p:nvSpPr>
            <p:cNvPr id="6" name="AutoShape 6"/>
            <p:cNvSpPr/>
            <p:nvPr/>
          </p:nvSpPr>
          <p:spPr>
            <a:xfrm>
              <a:off x="1485557" y="7499902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485557" y="2774745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1485557" y="3559918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485557" y="5150984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1485557" y="6708917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485557" y="4350903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1485557" y="6008830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1485557" y="8299983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1485557" y="9157829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43" name="Freeform 19">
            <a:extLst>
              <a:ext uri="{FF2B5EF4-FFF2-40B4-BE49-F238E27FC236}">
                <a16:creationId xmlns:a16="http://schemas.microsoft.com/office/drawing/2014/main" id="{CA6A8FF7-3C67-B848-713B-2EE585EA9D4A}"/>
              </a:ext>
            </a:extLst>
          </p:cNvPr>
          <p:cNvSpPr/>
          <p:nvPr/>
        </p:nvSpPr>
        <p:spPr>
          <a:xfrm>
            <a:off x="4267200" y="1388807"/>
            <a:ext cx="7924800" cy="1213721"/>
          </a:xfrm>
          <a:custGeom>
            <a:avLst/>
            <a:gdLst/>
            <a:ahLst/>
            <a:cxnLst/>
            <a:rect l="l" t="t" r="r" b="b"/>
            <a:pathLst>
              <a:path w="9020900" h="1213721">
                <a:moveTo>
                  <a:pt x="0" y="0"/>
                </a:moveTo>
                <a:lnTo>
                  <a:pt x="9020900" y="0"/>
                </a:lnTo>
                <a:lnTo>
                  <a:pt x="9020900" y="1213721"/>
                </a:lnTo>
                <a:lnTo>
                  <a:pt x="0" y="1213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1" name="Freeform 31"/>
          <p:cNvSpPr/>
          <p:nvPr/>
        </p:nvSpPr>
        <p:spPr>
          <a:xfrm>
            <a:off x="5746492" y="2411198"/>
            <a:ext cx="5469735" cy="924882"/>
          </a:xfrm>
          <a:custGeom>
            <a:avLst/>
            <a:gdLst/>
            <a:ahLst/>
            <a:cxnLst/>
            <a:rect l="l" t="t" r="r" b="b"/>
            <a:pathLst>
              <a:path w="5469735" h="924882">
                <a:moveTo>
                  <a:pt x="0" y="0"/>
                </a:moveTo>
                <a:lnTo>
                  <a:pt x="5469735" y="0"/>
                </a:lnTo>
                <a:lnTo>
                  <a:pt x="5469735" y="924883"/>
                </a:lnTo>
                <a:lnTo>
                  <a:pt x="0" y="9248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3" name="Freeform 33"/>
          <p:cNvSpPr/>
          <p:nvPr/>
        </p:nvSpPr>
        <p:spPr>
          <a:xfrm>
            <a:off x="14502719" y="7488444"/>
            <a:ext cx="3528935" cy="2457422"/>
          </a:xfrm>
          <a:custGeom>
            <a:avLst/>
            <a:gdLst/>
            <a:ahLst/>
            <a:cxnLst/>
            <a:rect l="l" t="t" r="r" b="b"/>
            <a:pathLst>
              <a:path w="3528935" h="2457422">
                <a:moveTo>
                  <a:pt x="0" y="0"/>
                </a:moveTo>
                <a:lnTo>
                  <a:pt x="3528935" y="0"/>
                </a:lnTo>
                <a:lnTo>
                  <a:pt x="3528935" y="2457422"/>
                </a:lnTo>
                <a:lnTo>
                  <a:pt x="0" y="24574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4" name="TextBox 34"/>
          <p:cNvSpPr txBox="1"/>
          <p:nvPr/>
        </p:nvSpPr>
        <p:spPr>
          <a:xfrm>
            <a:off x="3342691" y="1307076"/>
            <a:ext cx="10726600" cy="146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8"/>
              </a:lnSpc>
            </a:pPr>
            <a:r>
              <a:rPr lang="en-US" sz="10180" dirty="0" err="1">
                <a:solidFill>
                  <a:srgbClr val="494949"/>
                </a:solidFill>
                <a:latin typeface="More Sugar Thin"/>
              </a:rPr>
              <a:t>Definisi</a:t>
            </a:r>
            <a:endParaRPr lang="en-US" sz="10180" dirty="0">
              <a:solidFill>
                <a:srgbClr val="494949"/>
              </a:solidFill>
              <a:latin typeface="More Sugar Thin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5F74E8F-9987-15E2-544B-D79754A15517}"/>
              </a:ext>
            </a:extLst>
          </p:cNvPr>
          <p:cNvSpPr txBox="1">
            <a:spLocks/>
          </p:cNvSpPr>
          <p:nvPr/>
        </p:nvSpPr>
        <p:spPr>
          <a:xfrm>
            <a:off x="4267200" y="3238500"/>
            <a:ext cx="11424805" cy="59633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 err="1">
                <a:latin typeface="Quicksand Medium" panose="020B0604020202020204" charset="0"/>
              </a:rPr>
              <a:t>Grup</a:t>
            </a:r>
            <a:r>
              <a:rPr lang="en-US" sz="2800" dirty="0">
                <a:latin typeface="Quicksand Medium" panose="020B0604020202020204" charset="0"/>
              </a:rPr>
              <a:t> G </a:t>
            </a:r>
            <a:r>
              <a:rPr lang="en-US" sz="2800" dirty="0" err="1">
                <a:latin typeface="Quicksand Medium" panose="020B0604020202020204" charset="0"/>
              </a:rPr>
              <a:t>disebut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siklik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jika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terdapat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suatu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elemen</a:t>
            </a:r>
            <a:r>
              <a:rPr lang="en-US" sz="2800" dirty="0">
                <a:latin typeface="Quicksand Medium" panose="020B0604020202020204" charset="0"/>
              </a:rPr>
              <a:t> a </a:t>
            </a:r>
            <a:r>
              <a:rPr lang="en-US" sz="2800" dirty="0">
                <a:latin typeface="Quicksand Medium" panose="020B0604020202020204" charset="0"/>
                <a:sym typeface="Symbol"/>
              </a:rPr>
              <a:t></a:t>
            </a:r>
            <a:r>
              <a:rPr lang="en-US" sz="2800" dirty="0">
                <a:latin typeface="Quicksand Medium" panose="020B0604020202020204" charset="0"/>
              </a:rPr>
              <a:t> G </a:t>
            </a:r>
            <a:r>
              <a:rPr lang="en-US" sz="2800" dirty="0" err="1">
                <a:latin typeface="Quicksand Medium" panose="020B0604020202020204" charset="0"/>
              </a:rPr>
              <a:t>sedemikian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sehingga</a:t>
            </a:r>
            <a:r>
              <a:rPr lang="en-US" sz="2800" dirty="0">
                <a:latin typeface="Quicksand Medium" panose="020B0604020202020204" charset="0"/>
              </a:rPr>
              <a:t> G = {a</a:t>
            </a:r>
            <a:r>
              <a:rPr lang="en-US" sz="2800" baseline="30000" dirty="0">
                <a:latin typeface="Quicksand Medium" panose="020B0604020202020204" charset="0"/>
              </a:rPr>
              <a:t>n</a:t>
            </a:r>
            <a:r>
              <a:rPr lang="en-US" sz="2800" dirty="0">
                <a:latin typeface="Quicksand Medium" panose="020B0604020202020204" charset="0"/>
              </a:rPr>
              <a:t> | n </a:t>
            </a:r>
            <a:r>
              <a:rPr lang="en-US" sz="2800" dirty="0">
                <a:latin typeface="Quicksand Medium" panose="020B0604020202020204" charset="0"/>
                <a:sym typeface="Symbol"/>
              </a:rPr>
              <a:t></a:t>
            </a:r>
            <a:r>
              <a:rPr lang="en-US" sz="2800" dirty="0">
                <a:latin typeface="Quicksand Medium" panose="020B0604020202020204" charset="0"/>
              </a:rPr>
              <a:t> Z}. </a:t>
            </a:r>
            <a:r>
              <a:rPr lang="en-US" sz="2800" dirty="0" err="1">
                <a:latin typeface="Quicksand Medium" panose="020B0604020202020204" charset="0"/>
              </a:rPr>
              <a:t>Elemen</a:t>
            </a:r>
            <a:r>
              <a:rPr lang="en-US" sz="2800" dirty="0">
                <a:latin typeface="Quicksand Medium" panose="020B0604020202020204" charset="0"/>
              </a:rPr>
              <a:t> a </a:t>
            </a:r>
            <a:r>
              <a:rPr lang="en-US" sz="2800" dirty="0" err="1">
                <a:latin typeface="Quicksand Medium" panose="020B0604020202020204" charset="0"/>
              </a:rPr>
              <a:t>tersebut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selanjutnya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disebut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pembangkit</a:t>
            </a:r>
            <a:r>
              <a:rPr lang="en-US" sz="2800" dirty="0">
                <a:latin typeface="Quicksand Medium" panose="020B0604020202020204" charset="0"/>
              </a:rPr>
              <a:t> (generator) </a:t>
            </a:r>
            <a:r>
              <a:rPr lang="en-US" sz="2800" dirty="0" err="1">
                <a:latin typeface="Quicksand Medium" panose="020B0604020202020204" charset="0"/>
              </a:rPr>
              <a:t>dari</a:t>
            </a:r>
            <a:r>
              <a:rPr lang="en-US" sz="2800" dirty="0">
                <a:latin typeface="Quicksand Medium" panose="020B0604020202020204" charset="0"/>
              </a:rPr>
              <a:t> G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Quicksand Medium" panose="020B0604020202020204" charset="0"/>
              </a:rPr>
              <a:t>G </a:t>
            </a:r>
            <a:r>
              <a:rPr lang="en-US" sz="2800" dirty="0" err="1">
                <a:latin typeface="Quicksand Medium" panose="020B0604020202020204" charset="0"/>
              </a:rPr>
              <a:t>sebagai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grup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siklik</a:t>
            </a:r>
            <a:r>
              <a:rPr lang="en-US" sz="2800" dirty="0">
                <a:latin typeface="Quicksand Medium" panose="020B0604020202020204" charset="0"/>
              </a:rPr>
              <a:t> yang </a:t>
            </a:r>
            <a:r>
              <a:rPr lang="en-US" sz="2800" dirty="0" err="1">
                <a:latin typeface="Quicksand Medium" panose="020B0604020202020204" charset="0"/>
              </a:rPr>
              <a:t>dibangkitkan</a:t>
            </a:r>
            <a:r>
              <a:rPr lang="en-US" sz="2800" dirty="0">
                <a:latin typeface="Quicksand Medium" panose="020B0604020202020204" charset="0"/>
              </a:rPr>
              <a:t> oleh a, </a:t>
            </a:r>
            <a:r>
              <a:rPr lang="en-US" sz="2800" dirty="0" err="1">
                <a:latin typeface="Quicksand Medium" panose="020B0604020202020204" charset="0"/>
              </a:rPr>
              <a:t>ditulis</a:t>
            </a:r>
            <a:r>
              <a:rPr lang="en-US" sz="2800" dirty="0">
                <a:latin typeface="Quicksand Medium" panose="020B0604020202020204" charset="0"/>
              </a:rPr>
              <a:t> G = </a:t>
            </a:r>
            <a:r>
              <a:rPr lang="en-US" sz="2800" dirty="0">
                <a:latin typeface="Quicksand Medium" panose="020B0604020202020204" charset="0"/>
                <a:sym typeface="Symbol"/>
              </a:rPr>
              <a:t></a:t>
            </a:r>
            <a:r>
              <a:rPr lang="en-US" sz="2800" dirty="0">
                <a:latin typeface="Quicksand Medium" panose="020B0604020202020204" charset="0"/>
              </a:rPr>
              <a:t>a</a:t>
            </a:r>
            <a:r>
              <a:rPr lang="en-US" sz="2800" dirty="0">
                <a:latin typeface="Quicksand Medium" panose="020B0604020202020204" charset="0"/>
                <a:sym typeface="Symbol"/>
              </a:rPr>
              <a:t>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endParaRPr lang="en-US" sz="2800" b="1" dirty="0">
              <a:latin typeface="Quicksand Medium" panose="020B0604020202020204" charset="0"/>
              <a:sym typeface="Symbol"/>
            </a:endParaRP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2800" b="1" dirty="0" err="1">
                <a:latin typeface="Quicksand Medium" panose="020B0604020202020204" charset="0"/>
                <a:sym typeface="Symbol"/>
              </a:rPr>
              <a:t>Contoh</a:t>
            </a:r>
            <a:r>
              <a:rPr lang="en-US" sz="2800" b="1" dirty="0">
                <a:latin typeface="Quicksand Medium" panose="020B0604020202020204" charset="0"/>
                <a:sym typeface="Symbol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800" dirty="0" err="1">
                <a:latin typeface="Quicksand Medium" panose="020B0604020202020204" charset="0"/>
              </a:rPr>
              <a:t>Himpunan</a:t>
            </a:r>
            <a:r>
              <a:rPr lang="en-US" sz="2800" dirty="0">
                <a:latin typeface="Quicksand Medium" panose="020B0604020202020204" charset="0"/>
              </a:rPr>
              <a:t> G = {1, -1} </a:t>
            </a:r>
            <a:r>
              <a:rPr lang="en-US" sz="2800" dirty="0" err="1">
                <a:latin typeface="Quicksand Medium" panose="020B0604020202020204" charset="0"/>
              </a:rPr>
              <a:t>terhadap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operasi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perkalian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merupakan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grup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siklik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karena</a:t>
            </a:r>
            <a:r>
              <a:rPr lang="en-US" sz="2800" dirty="0">
                <a:latin typeface="Quicksand Medium" panose="020B0604020202020204" charset="0"/>
              </a:rPr>
              <a:t> G = </a:t>
            </a:r>
            <a:r>
              <a:rPr lang="en-US" sz="2800" dirty="0">
                <a:latin typeface="Quicksand Medium" panose="020B0604020202020204" charset="0"/>
                <a:sym typeface="Symbol"/>
              </a:rPr>
              <a:t></a:t>
            </a:r>
            <a:r>
              <a:rPr lang="en-US" sz="2800" dirty="0">
                <a:latin typeface="Quicksand Medium" panose="020B0604020202020204" charset="0"/>
              </a:rPr>
              <a:t>-1</a:t>
            </a:r>
            <a:r>
              <a:rPr lang="en-US" sz="2800" dirty="0">
                <a:latin typeface="Quicksand Medium" panose="020B0604020202020204" charset="0"/>
                <a:sym typeface="Symbol"/>
              </a:rPr>
              <a:t></a:t>
            </a:r>
            <a:r>
              <a:rPr lang="en-US" sz="2800" dirty="0">
                <a:latin typeface="Quicksand Medium" panose="020B0604020202020204" charset="0"/>
              </a:rPr>
              <a:t> </a:t>
            </a:r>
          </a:p>
          <a:p>
            <a:pPr marL="346075" indent="0">
              <a:lnSpc>
                <a:spcPct val="110000"/>
              </a:lnSpc>
              <a:buFont typeface="Arial" pitchFamily="34" charset="0"/>
              <a:buNone/>
            </a:pPr>
            <a:r>
              <a:rPr lang="en-US" sz="2800" dirty="0" err="1">
                <a:solidFill>
                  <a:srgbClr val="7030A0"/>
                </a:solidFill>
                <a:latin typeface="Quicksand Medium" panose="020B0604020202020204" charset="0"/>
              </a:rPr>
              <a:t>Perhatikan</a:t>
            </a:r>
            <a:r>
              <a:rPr lang="en-US" sz="2800" dirty="0">
                <a:solidFill>
                  <a:srgbClr val="7030A0"/>
                </a:solidFill>
                <a:latin typeface="Quicksand Medium" panose="020B060402020202020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Quicksand Medium" panose="020B0604020202020204" charset="0"/>
              </a:rPr>
              <a:t>bahwa</a:t>
            </a:r>
            <a:r>
              <a:rPr lang="en-US" sz="2800" dirty="0">
                <a:solidFill>
                  <a:srgbClr val="7030A0"/>
                </a:solidFill>
                <a:latin typeface="Quicksand Medium" panose="020B0604020202020204" charset="0"/>
              </a:rPr>
              <a:t> (-1)</a:t>
            </a:r>
            <a:r>
              <a:rPr lang="en-US" sz="2800" baseline="30000" dirty="0">
                <a:solidFill>
                  <a:srgbClr val="7030A0"/>
                </a:solidFill>
                <a:latin typeface="Quicksand Medium" panose="020B0604020202020204" charset="0"/>
              </a:rPr>
              <a:t>1</a:t>
            </a:r>
            <a:r>
              <a:rPr lang="en-US" sz="2800" dirty="0">
                <a:solidFill>
                  <a:srgbClr val="7030A0"/>
                </a:solidFill>
                <a:latin typeface="Quicksand Medium" panose="020B0604020202020204" charset="0"/>
              </a:rPr>
              <a:t> = -1 dan (-1)</a:t>
            </a:r>
            <a:r>
              <a:rPr lang="en-US" sz="2800" baseline="30000" dirty="0">
                <a:solidFill>
                  <a:srgbClr val="7030A0"/>
                </a:solidFill>
                <a:latin typeface="Quicksand Medium" panose="020B0604020202020204" charset="0"/>
              </a:rPr>
              <a:t>2</a:t>
            </a:r>
            <a:r>
              <a:rPr lang="en-US" sz="2800" dirty="0">
                <a:solidFill>
                  <a:srgbClr val="7030A0"/>
                </a:solidFill>
                <a:latin typeface="Quicksand Medium" panose="020B0604020202020204" charset="0"/>
              </a:rPr>
              <a:t> = 1 yang </a:t>
            </a:r>
            <a:r>
              <a:rPr lang="en-US" sz="2800" dirty="0" err="1">
                <a:solidFill>
                  <a:srgbClr val="7030A0"/>
                </a:solidFill>
                <a:latin typeface="Quicksand Medium" panose="020B0604020202020204" charset="0"/>
              </a:rPr>
              <a:t>menghasilkan</a:t>
            </a:r>
            <a:r>
              <a:rPr lang="en-US" sz="2800" dirty="0">
                <a:solidFill>
                  <a:srgbClr val="7030A0"/>
                </a:solidFill>
                <a:latin typeface="Quicksand Medium" panose="020B060402020202020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Quicksand Medium" panose="020B0604020202020204" charset="0"/>
              </a:rPr>
              <a:t>unsur-unsur</a:t>
            </a:r>
            <a:r>
              <a:rPr lang="en-US" sz="2800" dirty="0">
                <a:solidFill>
                  <a:srgbClr val="7030A0"/>
                </a:solidFill>
                <a:latin typeface="Quicksand Medium" panose="020B0604020202020204" charset="0"/>
              </a:rPr>
              <a:t> di G</a:t>
            </a:r>
          </a:p>
          <a:p>
            <a:pPr marL="346075" indent="-346075">
              <a:lnSpc>
                <a:spcPct val="110000"/>
              </a:lnSpc>
            </a:pPr>
            <a:r>
              <a:rPr lang="en-US" sz="2800" dirty="0" err="1">
                <a:latin typeface="Quicksand Medium" panose="020B0604020202020204" charset="0"/>
              </a:rPr>
              <a:t>Apakah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grup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bilangan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kompleks</a:t>
            </a:r>
            <a:r>
              <a:rPr lang="en-US" sz="2800" dirty="0">
                <a:latin typeface="Quicksand Medium" panose="020B0604020202020204" charset="0"/>
              </a:rPr>
              <a:t> I</a:t>
            </a:r>
            <a:r>
              <a:rPr lang="en-US" sz="2800" baseline="-25000" dirty="0">
                <a:latin typeface="Quicksand Medium" panose="020B0604020202020204" charset="0"/>
              </a:rPr>
              <a:t>4</a:t>
            </a:r>
            <a:r>
              <a:rPr lang="en-US" sz="2800" dirty="0">
                <a:latin typeface="Quicksand Medium" panose="020B0604020202020204" charset="0"/>
              </a:rPr>
              <a:t> = {1, -1, </a:t>
            </a:r>
            <a:r>
              <a:rPr lang="en-US" sz="2800" dirty="0" err="1">
                <a:latin typeface="Quicksand Medium" panose="020B0604020202020204" charset="0"/>
              </a:rPr>
              <a:t>i</a:t>
            </a:r>
            <a:r>
              <a:rPr lang="en-US" sz="2800" dirty="0">
                <a:latin typeface="Quicksand Medium" panose="020B0604020202020204" charset="0"/>
              </a:rPr>
              <a:t>, -</a:t>
            </a:r>
            <a:r>
              <a:rPr lang="en-US" sz="2800" dirty="0" err="1">
                <a:latin typeface="Quicksand Medium" panose="020B0604020202020204" charset="0"/>
              </a:rPr>
              <a:t>i</a:t>
            </a:r>
            <a:r>
              <a:rPr lang="en-US" sz="2800" dirty="0">
                <a:latin typeface="Quicksand Medium" panose="020B0604020202020204" charset="0"/>
              </a:rPr>
              <a:t>} </a:t>
            </a:r>
            <a:r>
              <a:rPr lang="en-US" sz="2800" dirty="0" err="1">
                <a:latin typeface="Quicksand Medium" panose="020B0604020202020204" charset="0"/>
              </a:rPr>
              <a:t>terhadap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perkalian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biasa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merupakan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grup</a:t>
            </a:r>
            <a:r>
              <a:rPr lang="en-US" sz="2800" dirty="0">
                <a:latin typeface="Quicksand Medium" panose="020B0604020202020204" charset="0"/>
              </a:rPr>
              <a:t> </a:t>
            </a:r>
            <a:r>
              <a:rPr lang="en-US" sz="2800" dirty="0" err="1">
                <a:latin typeface="Quicksand Medium" panose="020B0604020202020204" charset="0"/>
              </a:rPr>
              <a:t>siklik</a:t>
            </a:r>
            <a:r>
              <a:rPr lang="en-US" sz="2800" dirty="0">
                <a:latin typeface="Quicksand Medium" panose="020B0604020202020204" charset="0"/>
              </a:rPr>
              <a:t>? </a:t>
            </a:r>
            <a:endParaRPr lang="en-US" sz="2800" b="1" dirty="0">
              <a:latin typeface="Quicksand Medium" panose="020B060402020202020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CFF60B6-67F8-DBA2-C7A6-69A0576C2A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978" y="800170"/>
            <a:ext cx="4820849" cy="8773944"/>
          </a:xfrm>
          <a:prstGeom prst="rect">
            <a:avLst/>
          </a:prstGeom>
        </p:spPr>
      </p:pic>
      <p:sp>
        <p:nvSpPr>
          <p:cNvPr id="45" name="Freeform 21">
            <a:extLst>
              <a:ext uri="{FF2B5EF4-FFF2-40B4-BE49-F238E27FC236}">
                <a16:creationId xmlns:a16="http://schemas.microsoft.com/office/drawing/2014/main" id="{1007B11C-54BA-3ED3-B40D-8130F12FFC31}"/>
              </a:ext>
            </a:extLst>
          </p:cNvPr>
          <p:cNvSpPr/>
          <p:nvPr/>
        </p:nvSpPr>
        <p:spPr>
          <a:xfrm rot="-3372805">
            <a:off x="4626428" y="1478587"/>
            <a:ext cx="1507050" cy="1329972"/>
          </a:xfrm>
          <a:custGeom>
            <a:avLst/>
            <a:gdLst/>
            <a:ahLst/>
            <a:cxnLst/>
            <a:rect l="l" t="t" r="r" b="b"/>
            <a:pathLst>
              <a:path w="1507050" h="1329972">
                <a:moveTo>
                  <a:pt x="0" y="0"/>
                </a:moveTo>
                <a:lnTo>
                  <a:pt x="1507050" y="0"/>
                </a:lnTo>
                <a:lnTo>
                  <a:pt x="1507050" y="1329972"/>
                </a:lnTo>
                <a:lnTo>
                  <a:pt x="0" y="13299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6" name="Freeform 22">
            <a:extLst>
              <a:ext uri="{FF2B5EF4-FFF2-40B4-BE49-F238E27FC236}">
                <a16:creationId xmlns:a16="http://schemas.microsoft.com/office/drawing/2014/main" id="{8E4DA550-65B1-EC3A-B1E3-6C9762F27F8C}"/>
              </a:ext>
            </a:extLst>
          </p:cNvPr>
          <p:cNvSpPr/>
          <p:nvPr/>
        </p:nvSpPr>
        <p:spPr>
          <a:xfrm rot="-1812280">
            <a:off x="14269692" y="1589413"/>
            <a:ext cx="1180013" cy="1417433"/>
          </a:xfrm>
          <a:custGeom>
            <a:avLst/>
            <a:gdLst/>
            <a:ahLst/>
            <a:cxnLst/>
            <a:rect l="l" t="t" r="r" b="b"/>
            <a:pathLst>
              <a:path w="1180013" h="1417433">
                <a:moveTo>
                  <a:pt x="0" y="0"/>
                </a:moveTo>
                <a:lnTo>
                  <a:pt x="1180012" y="0"/>
                </a:lnTo>
                <a:lnTo>
                  <a:pt x="1180012" y="1417433"/>
                </a:lnTo>
                <a:lnTo>
                  <a:pt x="0" y="141743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47" name="2 (4)">
            <a:hlinkClick r:id="" action="ppaction://media"/>
            <a:extLst>
              <a:ext uri="{FF2B5EF4-FFF2-40B4-BE49-F238E27FC236}">
                <a16:creationId xmlns:a16="http://schemas.microsoft.com/office/drawing/2014/main" id="{CE3ECB89-B724-0454-D227-CDC3BC5F8F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54113" y="9468527"/>
            <a:ext cx="455687" cy="455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532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2.46914E-6 C 0.01545 0.00803 0.02135 0.01605 0.02396 0.02593 C 0.02656 0.03704 0.02795 0.05 0.02925 0.06297 C 0.03056 0.07593 0.02925 0.08704 0.02795 0.09908 C 0.02656 0.11003 0.02457 0.12207 0.02005 0.13195 C 0.01615 0.14198 0.00955 0.15 0.00234 0.15602 C -0.00417 0.16204 -0.01207 0.16605 -0.01997 0.16806 C -0.02778 0.17006 -0.03568 0.17006 -0.04288 0.16806 C -0.05078 0.16605 -0.05799 0.16096 -0.06389 0.15293 C -0.06979 0.14599 -0.075 0.13704 -0.07769 0.12593 C -0.0809 0.11605 -0.0822 0.10201 -0.0822 0.09105 C -0.0829 0.07994 -0.0822 0.06698 -0.07899 0.05602 C -0.07569 0.04599 -0.06979 0.03797 -0.06189 0.03395 C -0.05408 0.03102 -0.04618 0.03503 -0.04097 0.04198 C -0.03637 0.04908 -0.03307 0.06003 -0.03238 0.073 C -0.03238 0.08596 -0.03307 0.098 -0.03637 0.10803 C -0.03967 0.11806 -0.03898 0.12006 -0.05208 0.13303 C -0.06389 0.14707 -0.07569 0.14306 -0.0829 0.14398 C -0.0901 0.14398 -0.09601 0.13997 -0.10321 0.13596 C -0.11102 0.13102 -0.11762 0.12207 -0.12222 0.11405 C -0.12682 0.10602 -0.12873 0.09599 -0.13142 0.07994 C -0.13333 0.06405 -0.13333 0.05602 -0.13333 0.04398 C -0.13333 0.03195 -0.13333 0.02006 -0.13333 0.00803 " pathEditMode="relative" rAng="0" ptsTypes="AAAAAAAAAAAAAAAAAAAAAAA">
                                      <p:cBhvr>
                                        <p:cTn id="3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7" y="847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391 0.05432 L 0.00773 -3.33333E-6 L 0.01172 0.05432 L 0.01572 -3.33333E-6 L 0.01945 0.05432 L 0.02344 -3.33333E-6 L 0.02726 0.05432 L 0.03125 -3.33333E-6 L 0.03525 0.05432 L 0.03898 -3.33333E-6 L 0.04297 0.05432 L 0.0467 -3.33333E-6 L 0.0507 0.05432 L 0.05478 -3.33333E-6 L 0.05851 0.05432 L 0.06259 -3.33333E-6 " pathEditMode="relative" rAng="0" ptsTypes="AAAAAAAAAAAAAAAAA">
                                      <p:cBhvr>
                                        <p:cTn id="4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27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4 3.45679E-6 C 0.00755 -0.00803 -0.00643 -0.01605 -0.01146 -0.01605 C -0.04245 -0.01605 -0.07448 0.10895 -0.07448 0.23395 C -0.07448 0.17098 -0.09045 0.10895 -0.10547 0.10895 C -0.12144 0.10895 -0.13646 0.17191 -0.13646 0.23395 C -0.13646 0.20293 -0.14445 0.17098 -0.15243 0.17098 C -0.16042 0.17098 -0.16841 0.202 -0.16841 0.23395 C -0.16841 0.2179 -0.1724 0.20293 -0.17639 0.20293 C -0.18039 0.20293 -0.18438 0.21898 -0.18438 0.23395 C -0.18438 0.22592 -0.18637 0.2179 -0.18837 0.2179 C -0.18941 0.2179 -0.19236 0.22592 -0.19236 0.23395 C -0.19236 0.22993 -0.19341 0.22592 -0.19436 0.22592 C -0.19436 0.225 -0.19636 0.22993 -0.19636 0.23395 C -0.19636 0.23194 -0.19636 0.22993 -0.1974 0.22993 C -0.1974 0.23086 -0.19844 0.23194 -0.19844 0.23395 C -0.19844 0.23302 -0.19844 0.23194 -0.19844 0.23102 C -0.19948 0.23102 -0.19948 0.23194 -0.19948 0.23302 C -0.20052 0.23302 -0.20052 0.2321 -0.20052 0.23102 C -0.20157 0.23102 -0.20157 0.23194 -0.20157 0.23302 " pathEditMode="relative" rAng="0" ptsTypes="AAAAAAAAAAAAAAAAAAA">
                                      <p:cBhvr>
                                        <p:cTn id="4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33" grpId="0" animBg="1"/>
      <p:bldP spid="33" grpId="1" animBg="1"/>
      <p:bldP spid="41" grpId="0"/>
      <p:bldP spid="45" grpId="0" animBg="1"/>
      <p:bldP spid="46" grpId="0" animBg="1"/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8721" y="-2562156"/>
            <a:ext cx="19705443" cy="19705443"/>
          </a:xfrm>
          <a:custGeom>
            <a:avLst/>
            <a:gdLst/>
            <a:ahLst/>
            <a:cxnLst/>
            <a:rect l="l" t="t" r="r" b="b"/>
            <a:pathLst>
              <a:path w="19705443" h="19705443">
                <a:moveTo>
                  <a:pt x="0" y="0"/>
                </a:moveTo>
                <a:lnTo>
                  <a:pt x="19705442" y="0"/>
                </a:lnTo>
                <a:lnTo>
                  <a:pt x="19705442" y="19705442"/>
                </a:lnTo>
                <a:lnTo>
                  <a:pt x="0" y="1970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1262495" y="665018"/>
            <a:ext cx="15555191" cy="8816209"/>
            <a:chOff x="0" y="0"/>
            <a:chExt cx="4096840" cy="23219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96840" cy="2321965"/>
            </a:xfrm>
            <a:custGeom>
              <a:avLst/>
              <a:gdLst/>
              <a:ahLst/>
              <a:cxnLst/>
              <a:rect l="l" t="t" r="r" b="b"/>
              <a:pathLst>
                <a:path w="4096840" h="2321965">
                  <a:moveTo>
                    <a:pt x="0" y="0"/>
                  </a:moveTo>
                  <a:lnTo>
                    <a:pt x="4096840" y="0"/>
                  </a:lnTo>
                  <a:lnTo>
                    <a:pt x="4096840" y="2321965"/>
                  </a:lnTo>
                  <a:lnTo>
                    <a:pt x="0" y="2321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8643688" flipH="1">
            <a:off x="-2563735" y="1754240"/>
            <a:ext cx="19720851" cy="15453976"/>
          </a:xfrm>
          <a:custGeom>
            <a:avLst/>
            <a:gdLst/>
            <a:ahLst/>
            <a:cxnLst/>
            <a:rect l="l" t="t" r="r" b="b"/>
            <a:pathLst>
              <a:path w="19720851" h="15453976">
                <a:moveTo>
                  <a:pt x="19720851" y="0"/>
                </a:moveTo>
                <a:lnTo>
                  <a:pt x="0" y="0"/>
                </a:lnTo>
                <a:lnTo>
                  <a:pt x="0" y="15453976"/>
                </a:lnTo>
                <a:lnTo>
                  <a:pt x="19720851" y="15453976"/>
                </a:lnTo>
                <a:lnTo>
                  <a:pt x="19720851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8" name="Group 8"/>
          <p:cNvGrpSpPr/>
          <p:nvPr/>
        </p:nvGrpSpPr>
        <p:grpSpPr>
          <a:xfrm>
            <a:off x="17706109" y="-512331"/>
            <a:ext cx="3086100" cy="13632873"/>
            <a:chOff x="0" y="0"/>
            <a:chExt cx="812800" cy="35905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3590551"/>
            </a:xfrm>
            <a:custGeom>
              <a:avLst/>
              <a:gdLst/>
              <a:ahLst/>
              <a:cxnLst/>
              <a:rect l="l" t="t" r="r" b="b"/>
              <a:pathLst>
                <a:path w="812800" h="3590551">
                  <a:moveTo>
                    <a:pt x="0" y="0"/>
                  </a:moveTo>
                  <a:lnTo>
                    <a:pt x="812800" y="0"/>
                  </a:lnTo>
                  <a:lnTo>
                    <a:pt x="812800" y="3590551"/>
                  </a:lnTo>
                  <a:lnTo>
                    <a:pt x="0" y="3590551"/>
                  </a:lnTo>
                  <a:close/>
                </a:path>
              </a:pathLst>
            </a:custGeom>
            <a:solidFill>
              <a:srgbClr val="7B6C52"/>
            </a:solidFill>
            <a:ln w="104775" cap="sq">
              <a:solidFill>
                <a:srgbClr val="4B412E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731CA7-7D01-4EB4-8A98-9E332628F433}"/>
              </a:ext>
            </a:extLst>
          </p:cNvPr>
          <p:cNvGrpSpPr/>
          <p:nvPr/>
        </p:nvGrpSpPr>
        <p:grpSpPr>
          <a:xfrm>
            <a:off x="1485557" y="2774745"/>
            <a:ext cx="14781630" cy="6406896"/>
            <a:chOff x="1485557" y="2774745"/>
            <a:chExt cx="14781630" cy="6406896"/>
          </a:xfrm>
        </p:grpSpPr>
        <p:sp>
          <p:nvSpPr>
            <p:cNvPr id="6" name="AutoShape 6"/>
            <p:cNvSpPr/>
            <p:nvPr/>
          </p:nvSpPr>
          <p:spPr>
            <a:xfrm>
              <a:off x="1485557" y="7499902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485557" y="2774745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1485557" y="3559918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485557" y="5150984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1485557" y="6708917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485557" y="4350903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1485557" y="6008830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1485557" y="8299983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1485557" y="9157829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43" name="Freeform 19">
            <a:extLst>
              <a:ext uri="{FF2B5EF4-FFF2-40B4-BE49-F238E27FC236}">
                <a16:creationId xmlns:a16="http://schemas.microsoft.com/office/drawing/2014/main" id="{CA6A8FF7-3C67-B848-713B-2EE585EA9D4A}"/>
              </a:ext>
            </a:extLst>
          </p:cNvPr>
          <p:cNvSpPr/>
          <p:nvPr/>
        </p:nvSpPr>
        <p:spPr>
          <a:xfrm>
            <a:off x="4267200" y="1388807"/>
            <a:ext cx="7924800" cy="1213721"/>
          </a:xfrm>
          <a:custGeom>
            <a:avLst/>
            <a:gdLst/>
            <a:ahLst/>
            <a:cxnLst/>
            <a:rect l="l" t="t" r="r" b="b"/>
            <a:pathLst>
              <a:path w="9020900" h="1213721">
                <a:moveTo>
                  <a:pt x="0" y="0"/>
                </a:moveTo>
                <a:lnTo>
                  <a:pt x="9020900" y="0"/>
                </a:lnTo>
                <a:lnTo>
                  <a:pt x="9020900" y="1213721"/>
                </a:lnTo>
                <a:lnTo>
                  <a:pt x="0" y="1213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1" name="Freeform 31"/>
          <p:cNvSpPr/>
          <p:nvPr/>
        </p:nvSpPr>
        <p:spPr>
          <a:xfrm>
            <a:off x="5746492" y="2411198"/>
            <a:ext cx="5469735" cy="924882"/>
          </a:xfrm>
          <a:custGeom>
            <a:avLst/>
            <a:gdLst/>
            <a:ahLst/>
            <a:cxnLst/>
            <a:rect l="l" t="t" r="r" b="b"/>
            <a:pathLst>
              <a:path w="5469735" h="924882">
                <a:moveTo>
                  <a:pt x="0" y="0"/>
                </a:moveTo>
                <a:lnTo>
                  <a:pt x="5469735" y="0"/>
                </a:lnTo>
                <a:lnTo>
                  <a:pt x="5469735" y="924883"/>
                </a:lnTo>
                <a:lnTo>
                  <a:pt x="0" y="9248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4" name="TextBox 34"/>
          <p:cNvSpPr txBox="1"/>
          <p:nvPr/>
        </p:nvSpPr>
        <p:spPr>
          <a:xfrm>
            <a:off x="3342691" y="1307076"/>
            <a:ext cx="10726600" cy="146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8"/>
              </a:lnSpc>
            </a:pPr>
            <a:r>
              <a:rPr lang="en-US" sz="10180" dirty="0" err="1">
                <a:solidFill>
                  <a:srgbClr val="494949"/>
                </a:solidFill>
                <a:latin typeface="More Sugar Thin"/>
              </a:rPr>
              <a:t>Contoh</a:t>
            </a:r>
            <a:endParaRPr lang="en-US" sz="10180" dirty="0">
              <a:solidFill>
                <a:srgbClr val="494949"/>
              </a:solidFill>
              <a:latin typeface="More Sugar Thin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CFF60B6-67F8-DBA2-C7A6-69A0576C2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978" y="1170156"/>
            <a:ext cx="4820849" cy="8773944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6F924A3-3B07-358B-CEDD-5FA29D687DD5}"/>
              </a:ext>
            </a:extLst>
          </p:cNvPr>
          <p:cNvSpPr txBox="1">
            <a:spLocks/>
          </p:cNvSpPr>
          <p:nvPr/>
        </p:nvSpPr>
        <p:spPr>
          <a:xfrm>
            <a:off x="5029200" y="3513137"/>
            <a:ext cx="10970623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b-NO" dirty="0">
                <a:latin typeface="Quicksand Medium" panose="020B0604020202020204" charset="0"/>
              </a:rPr>
              <a:t>Grup </a:t>
            </a:r>
            <a:r>
              <a:rPr lang="en-US" dirty="0">
                <a:latin typeface="Quicksand Medium" panose="020B0604020202020204" charset="0"/>
                <a:sym typeface="Symbol"/>
              </a:rPr>
              <a:t></a:t>
            </a:r>
            <a:r>
              <a:rPr lang="nb-NO" dirty="0">
                <a:latin typeface="Quicksand Medium" panose="020B0604020202020204" charset="0"/>
              </a:rPr>
              <a:t>Z, +</a:t>
            </a:r>
            <a:r>
              <a:rPr lang="en-US" dirty="0">
                <a:latin typeface="Quicksand Medium" panose="020B0604020202020204" charset="0"/>
                <a:sym typeface="Symbol"/>
              </a:rPr>
              <a:t></a:t>
            </a:r>
            <a:r>
              <a:rPr lang="nb-NO" dirty="0">
                <a:latin typeface="Quicksand Medium" panose="020B0604020202020204" charset="0"/>
              </a:rPr>
              <a:t> merupakan grup siklik. Disini 1 dan -1 adalah pembangkit. Dalam notasi aditif: </a:t>
            </a:r>
            <a:endParaRPr lang="en-US" dirty="0">
              <a:latin typeface="Quicksand Medium" panose="020B060402020202020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nb-NO" sz="2400" dirty="0">
                <a:latin typeface="Quicksand Medium" panose="020B0604020202020204" charset="0"/>
                <a:sym typeface="Symbol"/>
              </a:rPr>
              <a:t></a:t>
            </a:r>
            <a:r>
              <a:rPr lang="nb-NO" sz="2400" dirty="0">
                <a:latin typeface="Quicksand Medium" panose="020B0604020202020204" charset="0"/>
              </a:rPr>
              <a:t>1</a:t>
            </a:r>
            <a:r>
              <a:rPr lang="nb-NO" sz="2400" dirty="0">
                <a:latin typeface="Quicksand Medium" panose="020B0604020202020204" charset="0"/>
                <a:sym typeface="Symbol"/>
              </a:rPr>
              <a:t></a:t>
            </a:r>
            <a:r>
              <a:rPr lang="nb-NO" sz="2400" dirty="0">
                <a:latin typeface="Quicksand Medium" panose="020B0604020202020204" charset="0"/>
              </a:rPr>
              <a:t>   = {(0) 1, (-1) 1, 1, (2) 1, (-2) 1, (3) 1, (-3) 1, .....} </a:t>
            </a:r>
            <a:endParaRPr lang="en-US" sz="2400" dirty="0">
              <a:latin typeface="Quicksand Medium" panose="020B060402020202020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nb-NO" sz="2400" dirty="0">
                <a:latin typeface="Quicksand Medium" panose="020B0604020202020204" charset="0"/>
              </a:rPr>
              <a:t>        = {0, -1, 1, 2, -2, 3, -3, ......} = Z</a:t>
            </a:r>
            <a:endParaRPr lang="en-US" sz="2400" dirty="0">
              <a:latin typeface="Quicksand Medium" panose="020B060402020202020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nb-NO" sz="2400" dirty="0">
                <a:latin typeface="Quicksand Medium" panose="020B0604020202020204" charset="0"/>
                <a:sym typeface="Symbol"/>
              </a:rPr>
              <a:t></a:t>
            </a:r>
            <a:r>
              <a:rPr lang="nb-NO" sz="2400" dirty="0">
                <a:latin typeface="Quicksand Medium" panose="020B0604020202020204" charset="0"/>
              </a:rPr>
              <a:t>-1</a:t>
            </a:r>
            <a:r>
              <a:rPr lang="nb-NO" sz="2400" dirty="0">
                <a:latin typeface="Quicksand Medium" panose="020B0604020202020204" charset="0"/>
                <a:sym typeface="Symbol"/>
              </a:rPr>
              <a:t> </a:t>
            </a:r>
            <a:r>
              <a:rPr lang="nb-NO" sz="2400" dirty="0">
                <a:latin typeface="Quicksand Medium" panose="020B0604020202020204" charset="0"/>
              </a:rPr>
              <a:t>= {(0) -1, (-1) -1, (1) -1, (2) -1, (-2) -1, (3) -1, (-3) -1, .....} </a:t>
            </a:r>
            <a:endParaRPr lang="en-US" sz="2400" dirty="0">
              <a:latin typeface="Quicksand Medium" panose="020B060402020202020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nb-NO" sz="2400" dirty="0">
                <a:latin typeface="Quicksand Medium" panose="020B0604020202020204" charset="0"/>
              </a:rPr>
              <a:t>        = {0, 1, -1, -2, 2, -3, 3, ......} = Z</a:t>
            </a:r>
            <a:r>
              <a:rPr lang="nb-NO" dirty="0">
                <a:latin typeface="Quicksand Medium" panose="020B0604020202020204" charset="0"/>
              </a:rPr>
              <a:t>	</a:t>
            </a:r>
            <a:endParaRPr lang="en-US" dirty="0">
              <a:latin typeface="Quicksand Medium" panose="020B0604020202020204" charset="0"/>
            </a:endParaRPr>
          </a:p>
          <a:p>
            <a:r>
              <a:rPr lang="nb-NO" dirty="0">
                <a:latin typeface="Quicksand Medium" panose="020B0604020202020204" charset="0"/>
              </a:rPr>
              <a:t>(</a:t>
            </a:r>
            <a:r>
              <a:rPr lang="en-US" dirty="0" err="1">
                <a:latin typeface="Quicksand Medium" panose="020B0604020202020204" charset="0"/>
              </a:rPr>
              <a:t>Ingat</a:t>
            </a:r>
            <a:r>
              <a:rPr lang="en-US" dirty="0">
                <a:latin typeface="Quicksand Medium" panose="020B0604020202020204" charset="0"/>
              </a:rPr>
              <a:t> </a:t>
            </a:r>
            <a:r>
              <a:rPr lang="en-US" dirty="0" err="1">
                <a:latin typeface="Quicksand Medium" panose="020B0604020202020204" charset="0"/>
              </a:rPr>
              <a:t>bahwa</a:t>
            </a:r>
            <a:r>
              <a:rPr lang="en-US" dirty="0">
                <a:latin typeface="Quicksand Medium" panose="020B0604020202020204" charset="0"/>
              </a:rPr>
              <a:t> a</a:t>
            </a:r>
            <a:r>
              <a:rPr lang="en-US" baseline="30000" dirty="0">
                <a:latin typeface="Quicksand Medium" panose="020B0604020202020204" charset="0"/>
              </a:rPr>
              <a:t>n</a:t>
            </a:r>
            <a:r>
              <a:rPr lang="en-US" dirty="0">
                <a:latin typeface="Quicksand Medium" panose="020B0604020202020204" charset="0"/>
              </a:rPr>
              <a:t> </a:t>
            </a:r>
            <a:r>
              <a:rPr lang="en-US" dirty="0" err="1">
                <a:latin typeface="Quicksand Medium" panose="020B0604020202020204" charset="0"/>
              </a:rPr>
              <a:t>berarti</a:t>
            </a:r>
            <a:r>
              <a:rPr lang="en-US" dirty="0">
                <a:latin typeface="Quicksand Medium" panose="020B0604020202020204" charset="0"/>
              </a:rPr>
              <a:t> </a:t>
            </a:r>
            <a:r>
              <a:rPr lang="en-US" dirty="0" err="1">
                <a:latin typeface="Quicksand Medium" panose="020B0604020202020204" charset="0"/>
              </a:rPr>
              <a:t>n.a</a:t>
            </a:r>
            <a:r>
              <a:rPr lang="en-US" dirty="0">
                <a:latin typeface="Quicksand Medium" panose="020B0604020202020204" charset="0"/>
              </a:rPr>
              <a:t> </a:t>
            </a:r>
            <a:r>
              <a:rPr lang="en-US" dirty="0" err="1">
                <a:latin typeface="Quicksand Medium" panose="020B0604020202020204" charset="0"/>
              </a:rPr>
              <a:t>jika</a:t>
            </a:r>
            <a:r>
              <a:rPr lang="en-US" dirty="0">
                <a:latin typeface="Quicksand Medium" panose="020B0604020202020204" charset="0"/>
              </a:rPr>
              <a:t> </a:t>
            </a:r>
            <a:r>
              <a:rPr lang="en-US" dirty="0" err="1">
                <a:latin typeface="Quicksand Medium" panose="020B0604020202020204" charset="0"/>
              </a:rPr>
              <a:t>operasinya</a:t>
            </a:r>
            <a:r>
              <a:rPr lang="en-US" dirty="0">
                <a:latin typeface="Quicksand Medium" panose="020B0604020202020204" charset="0"/>
              </a:rPr>
              <a:t> </a:t>
            </a:r>
            <a:r>
              <a:rPr lang="en-US" dirty="0" err="1">
                <a:latin typeface="Quicksand Medium" panose="020B0604020202020204" charset="0"/>
              </a:rPr>
              <a:t>penjumlahan</a:t>
            </a:r>
            <a:r>
              <a:rPr lang="en-US" dirty="0">
                <a:latin typeface="Quicksand Medium" panose="020B0604020202020204" charset="0"/>
              </a:rPr>
              <a:t>)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26B9CAD1-6F01-1476-D27F-EF8CF391432B}"/>
              </a:ext>
            </a:extLst>
          </p:cNvPr>
          <p:cNvSpPr/>
          <p:nvPr/>
        </p:nvSpPr>
        <p:spPr>
          <a:xfrm rot="-3372805">
            <a:off x="4626428" y="1478587"/>
            <a:ext cx="1507050" cy="1329972"/>
          </a:xfrm>
          <a:custGeom>
            <a:avLst/>
            <a:gdLst/>
            <a:ahLst/>
            <a:cxnLst/>
            <a:rect l="l" t="t" r="r" b="b"/>
            <a:pathLst>
              <a:path w="1507050" h="1329972">
                <a:moveTo>
                  <a:pt x="0" y="0"/>
                </a:moveTo>
                <a:lnTo>
                  <a:pt x="1507050" y="0"/>
                </a:lnTo>
                <a:lnTo>
                  <a:pt x="1507050" y="1329972"/>
                </a:lnTo>
                <a:lnTo>
                  <a:pt x="0" y="13299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A46E823-ACB8-2B62-768B-9764882A967B}"/>
              </a:ext>
            </a:extLst>
          </p:cNvPr>
          <p:cNvSpPr/>
          <p:nvPr/>
        </p:nvSpPr>
        <p:spPr>
          <a:xfrm rot="-1812280">
            <a:off x="14269692" y="1589413"/>
            <a:ext cx="1180013" cy="1417433"/>
          </a:xfrm>
          <a:custGeom>
            <a:avLst/>
            <a:gdLst/>
            <a:ahLst/>
            <a:cxnLst/>
            <a:rect l="l" t="t" r="r" b="b"/>
            <a:pathLst>
              <a:path w="1180013" h="1417433">
                <a:moveTo>
                  <a:pt x="0" y="0"/>
                </a:moveTo>
                <a:lnTo>
                  <a:pt x="1180012" y="0"/>
                </a:lnTo>
                <a:lnTo>
                  <a:pt x="1180012" y="1417433"/>
                </a:lnTo>
                <a:lnTo>
                  <a:pt x="0" y="141743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Freeform 33">
            <a:extLst>
              <a:ext uri="{FF2B5EF4-FFF2-40B4-BE49-F238E27FC236}">
                <a16:creationId xmlns:a16="http://schemas.microsoft.com/office/drawing/2014/main" id="{81F56D09-FB40-D2AB-324A-B36504E85A44}"/>
              </a:ext>
            </a:extLst>
          </p:cNvPr>
          <p:cNvSpPr/>
          <p:nvPr/>
        </p:nvSpPr>
        <p:spPr>
          <a:xfrm>
            <a:off x="14502719" y="7488444"/>
            <a:ext cx="3528935" cy="2457422"/>
          </a:xfrm>
          <a:custGeom>
            <a:avLst/>
            <a:gdLst/>
            <a:ahLst/>
            <a:cxnLst/>
            <a:rect l="l" t="t" r="r" b="b"/>
            <a:pathLst>
              <a:path w="3528935" h="2457422">
                <a:moveTo>
                  <a:pt x="0" y="0"/>
                </a:moveTo>
                <a:lnTo>
                  <a:pt x="3528935" y="0"/>
                </a:lnTo>
                <a:lnTo>
                  <a:pt x="3528935" y="2457422"/>
                </a:lnTo>
                <a:lnTo>
                  <a:pt x="0" y="245742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25" name="3 (4)">
            <a:hlinkClick r:id="" action="ppaction://media"/>
            <a:extLst>
              <a:ext uri="{FF2B5EF4-FFF2-40B4-BE49-F238E27FC236}">
                <a16:creationId xmlns:a16="http://schemas.microsoft.com/office/drawing/2014/main" id="{2BB53038-86FC-081C-550D-8F20180352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 flipV="1">
            <a:off x="574589" y="829998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4 3.45679E-6 C 0.00755 -0.00803 -0.00643 -0.01605 -0.01146 -0.01605 C -0.04245 -0.01605 -0.07448 0.10895 -0.07448 0.23395 C -0.07448 0.17098 -0.09045 0.10895 -0.10547 0.10895 C -0.12144 0.10895 -0.13646 0.17191 -0.13646 0.23395 C -0.13646 0.20293 -0.14445 0.17098 -0.15243 0.17098 C -0.16042 0.17098 -0.16841 0.202 -0.16841 0.23395 C -0.16841 0.2179 -0.1724 0.20293 -0.17639 0.20293 C -0.18039 0.20293 -0.18438 0.21898 -0.18438 0.23395 C -0.18438 0.22592 -0.18637 0.2179 -0.18837 0.2179 C -0.18941 0.2179 -0.19236 0.22592 -0.19236 0.23395 C -0.19236 0.22993 -0.19341 0.22592 -0.19436 0.22592 C -0.19436 0.225 -0.19636 0.22993 -0.19636 0.23395 C -0.19636 0.23194 -0.19636 0.22993 -0.1974 0.22993 C -0.1974 0.23086 -0.19844 0.23194 -0.19844 0.23395 C -0.19844 0.23302 -0.19844 0.23194 -0.19844 0.23102 C -0.19948 0.23102 -0.19948 0.23194 -0.19948 0.23302 C -0.20052 0.23302 -0.20052 0.2321 -0.20052 0.23102 C -0.20157 0.23102 -0.20157 0.23194 -0.20157 0.23302 " pathEditMode="relative" rAng="0" ptsTypes="AAAAAAAAAAAAAAAAAAA">
                                      <p:cBhvr>
                                        <p:cTn id="20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10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2.46914E-6 C 0.01545 0.00803 0.02135 0.01605 0.02396 0.02593 C 0.02656 0.03704 0.02795 0.05 0.02925 0.06297 C 0.03056 0.07593 0.02925 0.08704 0.02795 0.09908 C 0.02656 0.11003 0.02457 0.12207 0.02005 0.13195 C 0.01615 0.14198 0.00955 0.15 0.00234 0.15602 C -0.00417 0.16204 -0.01207 0.16605 -0.01997 0.16806 C -0.02778 0.17006 -0.03568 0.17006 -0.04288 0.16806 C -0.05078 0.16605 -0.05799 0.16096 -0.06389 0.15293 C -0.06979 0.14599 -0.075 0.13704 -0.07769 0.12593 C -0.0809 0.11605 -0.0822 0.10201 -0.0822 0.09105 C -0.0829 0.07994 -0.0822 0.06698 -0.07899 0.05602 C -0.07569 0.04599 -0.06979 0.03797 -0.06189 0.03395 C -0.05408 0.03102 -0.04618 0.03503 -0.04097 0.04198 C -0.03637 0.04908 -0.03307 0.06003 -0.03238 0.073 C -0.03238 0.08596 -0.03307 0.098 -0.03637 0.10803 C -0.03967 0.11806 -0.03898 0.12006 -0.05208 0.13303 C -0.06389 0.14707 -0.07569 0.14306 -0.0829 0.14398 C -0.0901 0.14398 -0.09601 0.13997 -0.10321 0.13596 C -0.11102 0.13102 -0.11762 0.12207 -0.12222 0.11405 C -0.12682 0.10602 -0.12873 0.09599 -0.13142 0.07994 C -0.13333 0.06405 -0.13333 0.05602 -0.13333 0.04398 C -0.13333 0.03195 -0.13333 0.02006 -0.13333 0.00803 " pathEditMode="relative" rAng="0" ptsTypes="AAAAAAAAAAAAAAAAAAAAAAA">
                                      <p:cBhvr>
                                        <p:cTn id="4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7" y="84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391 0.05432 L 0.00773 -3.33333E-6 L 0.01172 0.05432 L 0.01572 -3.33333E-6 L 0.01945 0.05432 L 0.02344 -3.33333E-6 L 0.02726 0.05432 L 0.03125 -3.33333E-6 L 0.03525 0.05432 L 0.03898 -3.33333E-6 L 0.04297 0.05432 L 0.0467 -3.33333E-6 L 0.0507 0.05432 L 0.05478 -3.33333E-6 L 0.05851 0.05432 L 0.06259 -3.33333E-6 " pathEditMode="relative" rAng="0" ptsTypes="AAAAAAAAAAAAAAAAA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27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5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43" grpId="0" animBg="1"/>
      <p:bldP spid="31" grpId="0" animBg="1"/>
      <p:bldP spid="34" grpId="0"/>
      <p:bldP spid="21" grpId="0"/>
      <p:bldP spid="22" grpId="0" animBg="1"/>
      <p:bldP spid="23" grpId="0" animBg="1"/>
      <p:bldP spid="23" grpId="1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Section Zoom 2">
                <a:extLst>
                  <a:ext uri="{FF2B5EF4-FFF2-40B4-BE49-F238E27FC236}">
                    <a16:creationId xmlns:a16="http://schemas.microsoft.com/office/drawing/2014/main" id="{6CE49511-5434-0891-1617-84A44AB86D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9358046"/>
                  </p:ext>
                </p:extLst>
              </p:nvPr>
            </p:nvGraphicFramePr>
            <p:xfrm>
              <a:off x="6858000" y="3857625"/>
              <a:ext cx="4572000" cy="2571750"/>
            </p:xfrm>
            <a:graphic>
              <a:graphicData uri="http://schemas.microsoft.com/office/powerpoint/2016/sectionzoom">
                <psez:sectionZm>
                  <psez:sectionZmObj sectionId="{FC03BED3-D6A2-4D47-B196-15786F520DCC}">
                    <psez:zmPr id="{23ABFC17-8B25-4C34-8329-3F7FE919F353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72000" cy="257175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Section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CE49511-5434-0891-1617-84A44AB86D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0" y="3857625"/>
                <a:ext cx="4572000" cy="257175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314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>
            <a:extLst>
              <a:ext uri="{FF2B5EF4-FFF2-40B4-BE49-F238E27FC236}">
                <a16:creationId xmlns:a16="http://schemas.microsoft.com/office/drawing/2014/main" id="{0E2536F9-8E28-1751-D784-1B012B3D3548}"/>
              </a:ext>
            </a:extLst>
          </p:cNvPr>
          <p:cNvSpPr/>
          <p:nvPr/>
        </p:nvSpPr>
        <p:spPr>
          <a:xfrm>
            <a:off x="3769459" y="4381033"/>
            <a:ext cx="11226819" cy="1719441"/>
          </a:xfrm>
          <a:custGeom>
            <a:avLst/>
            <a:gdLst/>
            <a:ahLst/>
            <a:cxnLst/>
            <a:rect l="l" t="t" r="r" b="b"/>
            <a:pathLst>
              <a:path w="9020900" h="1213721">
                <a:moveTo>
                  <a:pt x="0" y="0"/>
                </a:moveTo>
                <a:lnTo>
                  <a:pt x="9020900" y="0"/>
                </a:lnTo>
                <a:lnTo>
                  <a:pt x="9020900" y="1213721"/>
                </a:lnTo>
                <a:lnTo>
                  <a:pt x="0" y="12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1">
            <a:extLst>
              <a:ext uri="{FF2B5EF4-FFF2-40B4-BE49-F238E27FC236}">
                <a16:creationId xmlns:a16="http://schemas.microsoft.com/office/drawing/2014/main" id="{949F8364-03D8-B913-A54E-E90F6167F4EB}"/>
              </a:ext>
            </a:extLst>
          </p:cNvPr>
          <p:cNvSpPr/>
          <p:nvPr/>
        </p:nvSpPr>
        <p:spPr>
          <a:xfrm>
            <a:off x="5621855" y="5738248"/>
            <a:ext cx="7748806" cy="1310252"/>
          </a:xfrm>
          <a:custGeom>
            <a:avLst/>
            <a:gdLst/>
            <a:ahLst/>
            <a:cxnLst/>
            <a:rect l="l" t="t" r="r" b="b"/>
            <a:pathLst>
              <a:path w="5469735" h="924882">
                <a:moveTo>
                  <a:pt x="0" y="0"/>
                </a:moveTo>
                <a:lnTo>
                  <a:pt x="5469735" y="0"/>
                </a:lnTo>
                <a:lnTo>
                  <a:pt x="5469735" y="924883"/>
                </a:lnTo>
                <a:lnTo>
                  <a:pt x="0" y="924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34">
            <a:extLst>
              <a:ext uri="{FF2B5EF4-FFF2-40B4-BE49-F238E27FC236}">
                <a16:creationId xmlns:a16="http://schemas.microsoft.com/office/drawing/2014/main" id="{B27A5E6B-AADD-3785-2FA4-0E371FCAA16D}"/>
              </a:ext>
            </a:extLst>
          </p:cNvPr>
          <p:cNvSpPr txBox="1"/>
          <p:nvPr/>
        </p:nvSpPr>
        <p:spPr>
          <a:xfrm>
            <a:off x="2209800" y="4977660"/>
            <a:ext cx="15196045" cy="1579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8"/>
              </a:lnSpc>
            </a:pPr>
            <a:r>
              <a:rPr lang="en-US" sz="17500" dirty="0" err="1">
                <a:solidFill>
                  <a:srgbClr val="494949"/>
                </a:solidFill>
                <a:latin typeface="More Sugar Thin"/>
              </a:rPr>
              <a:t>Teorema</a:t>
            </a:r>
            <a:endParaRPr lang="en-US" sz="17500" dirty="0">
              <a:solidFill>
                <a:srgbClr val="494949"/>
              </a:solidFill>
              <a:latin typeface="More Sugar Thin"/>
            </a:endParaRPr>
          </a:p>
        </p:txBody>
      </p:sp>
      <p:sp>
        <p:nvSpPr>
          <p:cNvPr id="5" name="Freeform 24">
            <a:extLst>
              <a:ext uri="{FF2B5EF4-FFF2-40B4-BE49-F238E27FC236}">
                <a16:creationId xmlns:a16="http://schemas.microsoft.com/office/drawing/2014/main" id="{F513C1A1-D52A-B1B2-1CAA-3B24D7070495}"/>
              </a:ext>
            </a:extLst>
          </p:cNvPr>
          <p:cNvSpPr/>
          <p:nvPr/>
        </p:nvSpPr>
        <p:spPr>
          <a:xfrm rot="-4482082">
            <a:off x="2614471" y="2963804"/>
            <a:ext cx="3744983" cy="3304948"/>
          </a:xfrm>
          <a:custGeom>
            <a:avLst/>
            <a:gdLst/>
            <a:ahLst/>
            <a:cxnLst/>
            <a:rect l="l" t="t" r="r" b="b"/>
            <a:pathLst>
              <a:path w="1507050" h="1329972">
                <a:moveTo>
                  <a:pt x="0" y="0"/>
                </a:moveTo>
                <a:lnTo>
                  <a:pt x="1507050" y="0"/>
                </a:lnTo>
                <a:lnTo>
                  <a:pt x="1507050" y="1329972"/>
                </a:lnTo>
                <a:lnTo>
                  <a:pt x="0" y="13299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984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8721" y="-2562156"/>
            <a:ext cx="19705443" cy="19705443"/>
          </a:xfrm>
          <a:custGeom>
            <a:avLst/>
            <a:gdLst/>
            <a:ahLst/>
            <a:cxnLst/>
            <a:rect l="l" t="t" r="r" b="b"/>
            <a:pathLst>
              <a:path w="19705443" h="19705443">
                <a:moveTo>
                  <a:pt x="0" y="0"/>
                </a:moveTo>
                <a:lnTo>
                  <a:pt x="19705442" y="0"/>
                </a:lnTo>
                <a:lnTo>
                  <a:pt x="19705442" y="19705442"/>
                </a:lnTo>
                <a:lnTo>
                  <a:pt x="0" y="1970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1262495" y="665018"/>
            <a:ext cx="15555191" cy="8816209"/>
            <a:chOff x="0" y="0"/>
            <a:chExt cx="4096840" cy="23219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96840" cy="2321965"/>
            </a:xfrm>
            <a:custGeom>
              <a:avLst/>
              <a:gdLst/>
              <a:ahLst/>
              <a:cxnLst/>
              <a:rect l="l" t="t" r="r" b="b"/>
              <a:pathLst>
                <a:path w="4096840" h="2321965">
                  <a:moveTo>
                    <a:pt x="0" y="0"/>
                  </a:moveTo>
                  <a:lnTo>
                    <a:pt x="4096840" y="0"/>
                  </a:lnTo>
                  <a:lnTo>
                    <a:pt x="4096840" y="2321965"/>
                  </a:lnTo>
                  <a:lnTo>
                    <a:pt x="0" y="2321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35F870-43C2-9C47-E9BB-A52EF337AE73}"/>
              </a:ext>
            </a:extLst>
          </p:cNvPr>
          <p:cNvGrpSpPr/>
          <p:nvPr/>
        </p:nvGrpSpPr>
        <p:grpSpPr>
          <a:xfrm>
            <a:off x="1485557" y="2774745"/>
            <a:ext cx="14781630" cy="6406896"/>
            <a:chOff x="1485557" y="2774745"/>
            <a:chExt cx="14781630" cy="6406896"/>
          </a:xfrm>
        </p:grpSpPr>
        <p:sp>
          <p:nvSpPr>
            <p:cNvPr id="35" name="AutoShape 6">
              <a:extLst>
                <a:ext uri="{FF2B5EF4-FFF2-40B4-BE49-F238E27FC236}">
                  <a16:creationId xmlns:a16="http://schemas.microsoft.com/office/drawing/2014/main" id="{27E3BC71-C2A8-4B55-4957-E76429ED7C89}"/>
                </a:ext>
              </a:extLst>
            </p:cNvPr>
            <p:cNvSpPr/>
            <p:nvPr/>
          </p:nvSpPr>
          <p:spPr>
            <a:xfrm>
              <a:off x="1485557" y="7499902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6" name="AutoShape 11">
              <a:extLst>
                <a:ext uri="{FF2B5EF4-FFF2-40B4-BE49-F238E27FC236}">
                  <a16:creationId xmlns:a16="http://schemas.microsoft.com/office/drawing/2014/main" id="{0D2B3121-C39D-EA8A-02E6-85FAD12E7BBD}"/>
                </a:ext>
              </a:extLst>
            </p:cNvPr>
            <p:cNvSpPr/>
            <p:nvPr/>
          </p:nvSpPr>
          <p:spPr>
            <a:xfrm>
              <a:off x="1485557" y="2774745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7" name="AutoShape 12">
              <a:extLst>
                <a:ext uri="{FF2B5EF4-FFF2-40B4-BE49-F238E27FC236}">
                  <a16:creationId xmlns:a16="http://schemas.microsoft.com/office/drawing/2014/main" id="{1A2AB867-909E-76D7-C241-ABDB4C81FDD6}"/>
                </a:ext>
              </a:extLst>
            </p:cNvPr>
            <p:cNvSpPr/>
            <p:nvPr/>
          </p:nvSpPr>
          <p:spPr>
            <a:xfrm>
              <a:off x="1485557" y="3559918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8" name="AutoShape 13">
              <a:extLst>
                <a:ext uri="{FF2B5EF4-FFF2-40B4-BE49-F238E27FC236}">
                  <a16:creationId xmlns:a16="http://schemas.microsoft.com/office/drawing/2014/main" id="{9917FCF9-EE96-613B-59D4-2FB660A7415B}"/>
                </a:ext>
              </a:extLst>
            </p:cNvPr>
            <p:cNvSpPr/>
            <p:nvPr/>
          </p:nvSpPr>
          <p:spPr>
            <a:xfrm>
              <a:off x="1485557" y="5150984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9" name="AutoShape 14">
              <a:extLst>
                <a:ext uri="{FF2B5EF4-FFF2-40B4-BE49-F238E27FC236}">
                  <a16:creationId xmlns:a16="http://schemas.microsoft.com/office/drawing/2014/main" id="{75B6CEE0-C97B-40E1-CF65-8B99F7415334}"/>
                </a:ext>
              </a:extLst>
            </p:cNvPr>
            <p:cNvSpPr/>
            <p:nvPr/>
          </p:nvSpPr>
          <p:spPr>
            <a:xfrm>
              <a:off x="1485557" y="6708917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0" name="AutoShape 15">
              <a:extLst>
                <a:ext uri="{FF2B5EF4-FFF2-40B4-BE49-F238E27FC236}">
                  <a16:creationId xmlns:a16="http://schemas.microsoft.com/office/drawing/2014/main" id="{7C152249-0156-0B98-A517-BE70F570C3C9}"/>
                </a:ext>
              </a:extLst>
            </p:cNvPr>
            <p:cNvSpPr/>
            <p:nvPr/>
          </p:nvSpPr>
          <p:spPr>
            <a:xfrm>
              <a:off x="1485557" y="4350903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1" name="AutoShape 16">
              <a:extLst>
                <a:ext uri="{FF2B5EF4-FFF2-40B4-BE49-F238E27FC236}">
                  <a16:creationId xmlns:a16="http://schemas.microsoft.com/office/drawing/2014/main" id="{BDF115FC-D6D8-19B7-A67A-FB26B02491C0}"/>
                </a:ext>
              </a:extLst>
            </p:cNvPr>
            <p:cNvSpPr/>
            <p:nvPr/>
          </p:nvSpPr>
          <p:spPr>
            <a:xfrm>
              <a:off x="1485557" y="6008830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2" name="AutoShape 17">
              <a:extLst>
                <a:ext uri="{FF2B5EF4-FFF2-40B4-BE49-F238E27FC236}">
                  <a16:creationId xmlns:a16="http://schemas.microsoft.com/office/drawing/2014/main" id="{8ADA04C9-91F0-FDCC-B8C9-116E86A99B66}"/>
                </a:ext>
              </a:extLst>
            </p:cNvPr>
            <p:cNvSpPr/>
            <p:nvPr/>
          </p:nvSpPr>
          <p:spPr>
            <a:xfrm>
              <a:off x="1485557" y="8299983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3" name="AutoShape 18">
              <a:extLst>
                <a:ext uri="{FF2B5EF4-FFF2-40B4-BE49-F238E27FC236}">
                  <a16:creationId xmlns:a16="http://schemas.microsoft.com/office/drawing/2014/main" id="{60EE90F5-ECEC-84D8-4F1B-B939611CE4B5}"/>
                </a:ext>
              </a:extLst>
            </p:cNvPr>
            <p:cNvSpPr/>
            <p:nvPr/>
          </p:nvSpPr>
          <p:spPr>
            <a:xfrm>
              <a:off x="1485557" y="9157829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7" name="Freeform 7"/>
          <p:cNvSpPr/>
          <p:nvPr/>
        </p:nvSpPr>
        <p:spPr>
          <a:xfrm rot="8643688" flipH="1">
            <a:off x="-2563735" y="1754240"/>
            <a:ext cx="19720851" cy="15453976"/>
          </a:xfrm>
          <a:custGeom>
            <a:avLst/>
            <a:gdLst/>
            <a:ahLst/>
            <a:cxnLst/>
            <a:rect l="l" t="t" r="r" b="b"/>
            <a:pathLst>
              <a:path w="19720851" h="15453976">
                <a:moveTo>
                  <a:pt x="19720851" y="0"/>
                </a:moveTo>
                <a:lnTo>
                  <a:pt x="0" y="0"/>
                </a:lnTo>
                <a:lnTo>
                  <a:pt x="0" y="15453976"/>
                </a:lnTo>
                <a:lnTo>
                  <a:pt x="19720851" y="15453976"/>
                </a:lnTo>
                <a:lnTo>
                  <a:pt x="19720851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8" name="Group 8"/>
          <p:cNvGrpSpPr/>
          <p:nvPr/>
        </p:nvGrpSpPr>
        <p:grpSpPr>
          <a:xfrm>
            <a:off x="-2251771" y="-304513"/>
            <a:ext cx="3086100" cy="13632873"/>
            <a:chOff x="0" y="0"/>
            <a:chExt cx="812800" cy="35905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3590551"/>
            </a:xfrm>
            <a:custGeom>
              <a:avLst/>
              <a:gdLst/>
              <a:ahLst/>
              <a:cxnLst/>
              <a:rect l="l" t="t" r="r" b="b"/>
              <a:pathLst>
                <a:path w="812800" h="3590551">
                  <a:moveTo>
                    <a:pt x="0" y="0"/>
                  </a:moveTo>
                  <a:lnTo>
                    <a:pt x="812800" y="0"/>
                  </a:lnTo>
                  <a:lnTo>
                    <a:pt x="812800" y="3590551"/>
                  </a:lnTo>
                  <a:lnTo>
                    <a:pt x="0" y="3590551"/>
                  </a:lnTo>
                  <a:close/>
                </a:path>
              </a:pathLst>
            </a:custGeom>
            <a:solidFill>
              <a:srgbClr val="7B6C52"/>
            </a:solidFill>
            <a:ln w="104775" cap="sq">
              <a:solidFill>
                <a:srgbClr val="4B412E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4195541" y="1388807"/>
            <a:ext cx="9020900" cy="1213721"/>
          </a:xfrm>
          <a:custGeom>
            <a:avLst/>
            <a:gdLst/>
            <a:ahLst/>
            <a:cxnLst/>
            <a:rect l="l" t="t" r="r" b="b"/>
            <a:pathLst>
              <a:path w="9020900" h="1213721">
                <a:moveTo>
                  <a:pt x="0" y="0"/>
                </a:moveTo>
                <a:lnTo>
                  <a:pt x="9020900" y="0"/>
                </a:lnTo>
                <a:lnTo>
                  <a:pt x="9020900" y="1213721"/>
                </a:lnTo>
                <a:lnTo>
                  <a:pt x="0" y="1213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1" name="Freeform 21"/>
          <p:cNvSpPr/>
          <p:nvPr/>
        </p:nvSpPr>
        <p:spPr>
          <a:xfrm rot="-3372805">
            <a:off x="4626428" y="1478587"/>
            <a:ext cx="1507050" cy="1329972"/>
          </a:xfrm>
          <a:custGeom>
            <a:avLst/>
            <a:gdLst/>
            <a:ahLst/>
            <a:cxnLst/>
            <a:rect l="l" t="t" r="r" b="b"/>
            <a:pathLst>
              <a:path w="1507050" h="1329972">
                <a:moveTo>
                  <a:pt x="0" y="0"/>
                </a:moveTo>
                <a:lnTo>
                  <a:pt x="1507050" y="0"/>
                </a:lnTo>
                <a:lnTo>
                  <a:pt x="1507050" y="1329972"/>
                </a:lnTo>
                <a:lnTo>
                  <a:pt x="0" y="1329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/>
          <p:nvPr/>
        </p:nvSpPr>
        <p:spPr>
          <a:xfrm rot="-1812280">
            <a:off x="14269692" y="1589413"/>
            <a:ext cx="1180013" cy="1417433"/>
          </a:xfrm>
          <a:custGeom>
            <a:avLst/>
            <a:gdLst/>
            <a:ahLst/>
            <a:cxnLst/>
            <a:rect l="l" t="t" r="r" b="b"/>
            <a:pathLst>
              <a:path w="1180013" h="1417433">
                <a:moveTo>
                  <a:pt x="0" y="0"/>
                </a:moveTo>
                <a:lnTo>
                  <a:pt x="1180012" y="0"/>
                </a:lnTo>
                <a:lnTo>
                  <a:pt x="1180012" y="1417433"/>
                </a:lnTo>
                <a:lnTo>
                  <a:pt x="0" y="14174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TextBox 23"/>
          <p:cNvSpPr txBox="1"/>
          <p:nvPr/>
        </p:nvSpPr>
        <p:spPr>
          <a:xfrm>
            <a:off x="3259026" y="1333500"/>
            <a:ext cx="10726600" cy="146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8"/>
              </a:lnSpc>
            </a:pPr>
            <a:r>
              <a:rPr lang="en-US" sz="10180" dirty="0" err="1">
                <a:solidFill>
                  <a:srgbClr val="494949"/>
                </a:solidFill>
                <a:latin typeface="More Sugar Thin"/>
              </a:rPr>
              <a:t>Teorema</a:t>
            </a:r>
            <a:endParaRPr lang="en-US" sz="10180" dirty="0">
              <a:solidFill>
                <a:srgbClr val="494949"/>
              </a:solidFill>
              <a:latin typeface="More Sugar Thin"/>
            </a:endParaRPr>
          </a:p>
        </p:txBody>
      </p:sp>
      <p:sp>
        <p:nvSpPr>
          <p:cNvPr id="31" name="Freeform 31"/>
          <p:cNvSpPr/>
          <p:nvPr/>
        </p:nvSpPr>
        <p:spPr>
          <a:xfrm flipH="1">
            <a:off x="11713342" y="8674905"/>
            <a:ext cx="5707134" cy="1421595"/>
          </a:xfrm>
          <a:custGeom>
            <a:avLst/>
            <a:gdLst/>
            <a:ahLst/>
            <a:cxnLst/>
            <a:rect l="l" t="t" r="r" b="b"/>
            <a:pathLst>
              <a:path w="5707134" h="1421595">
                <a:moveTo>
                  <a:pt x="0" y="0"/>
                </a:moveTo>
                <a:lnTo>
                  <a:pt x="5707134" y="0"/>
                </a:lnTo>
                <a:lnTo>
                  <a:pt x="5707134" y="1421596"/>
                </a:lnTo>
                <a:lnTo>
                  <a:pt x="0" y="14215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2" name="Freeform 32"/>
          <p:cNvSpPr/>
          <p:nvPr/>
        </p:nvSpPr>
        <p:spPr>
          <a:xfrm rot="-8707568">
            <a:off x="14559695" y="670445"/>
            <a:ext cx="3300300" cy="1086099"/>
          </a:xfrm>
          <a:custGeom>
            <a:avLst/>
            <a:gdLst/>
            <a:ahLst/>
            <a:cxnLst/>
            <a:rect l="l" t="t" r="r" b="b"/>
            <a:pathLst>
              <a:path w="3300300" h="1086099">
                <a:moveTo>
                  <a:pt x="0" y="0"/>
                </a:moveTo>
                <a:lnTo>
                  <a:pt x="3300300" y="0"/>
                </a:lnTo>
                <a:lnTo>
                  <a:pt x="3300300" y="1086098"/>
                </a:lnTo>
                <a:lnTo>
                  <a:pt x="0" y="10860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E1725570-80FF-3B59-D33A-D1D01699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89" y="2977232"/>
            <a:ext cx="7258247" cy="583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4652564-A16D-4E61-53AC-27A461B909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551" y="1398756"/>
            <a:ext cx="4820849" cy="8773944"/>
          </a:xfrm>
          <a:prstGeom prst="rect">
            <a:avLst/>
          </a:prstGeom>
        </p:spPr>
      </p:pic>
      <p:pic>
        <p:nvPicPr>
          <p:cNvPr id="45" name="4 (4)">
            <a:hlinkClick r:id="" action="ppaction://media"/>
            <a:extLst>
              <a:ext uri="{FF2B5EF4-FFF2-40B4-BE49-F238E27FC236}">
                <a16:creationId xmlns:a16="http://schemas.microsoft.com/office/drawing/2014/main" id="{609B5B69-0695-D367-37A7-D449F199A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 flipV="1">
            <a:off x="1197909" y="8675501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068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2.46914E-6 C 0.01545 0.00803 0.02135 0.01605 0.02396 0.02593 C 0.02656 0.03704 0.02795 0.05 0.02925 0.06297 C 0.03056 0.07593 0.02925 0.08704 0.02795 0.09908 C 0.02656 0.11003 0.02457 0.12207 0.02005 0.13195 C 0.01615 0.14198 0.00955 0.15 0.00234 0.15602 C -0.00417 0.16204 -0.01207 0.16605 -0.01997 0.16806 C -0.02778 0.17006 -0.03568 0.17006 -0.04288 0.16806 C -0.05078 0.16605 -0.05799 0.16096 -0.06389 0.15293 C -0.06979 0.14599 -0.075 0.13704 -0.07769 0.12593 C -0.0809 0.11605 -0.0822 0.10201 -0.0822 0.09105 C -0.0829 0.07994 -0.0822 0.06698 -0.07899 0.05602 C -0.07569 0.04599 -0.06979 0.03797 -0.06189 0.03395 C -0.05408 0.03102 -0.04618 0.03503 -0.04097 0.04198 C -0.03637 0.04908 -0.03307 0.06003 -0.03238 0.073 C -0.03238 0.08596 -0.03307 0.098 -0.03637 0.10803 C -0.03967 0.11806 -0.03898 0.12006 -0.05208 0.13303 C -0.06389 0.14707 -0.07569 0.14306 -0.0829 0.14398 C -0.0901 0.14398 -0.09601 0.13997 -0.10321 0.13596 C -0.11102 0.13102 -0.11762 0.12207 -0.12222 0.11405 C -0.12682 0.10602 -0.12873 0.09599 -0.13142 0.07994 C -0.13333 0.06405 -0.13333 0.05602 -0.13333 0.04398 C -0.13333 0.03195 -0.13333 0.02006 -0.13333 0.00803 " pathEditMode="relative" rAng="0" ptsTypes="AAAAAAAAAAAAAAAAAAAAAAA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7" y="847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2099E-6 L -0.40903 0.01018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50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391 0.05432 L 0.00773 -3.33333E-6 L 0.01172 0.05432 L 0.01572 -3.33333E-6 L 0.01945 0.05432 L 0.02344 -3.33333E-6 L 0.02726 0.05432 L 0.03125 -3.33333E-6 L 0.03525 0.05432 L 0.03898 -3.33333E-6 L 0.04297 0.05432 L 0.0467 -3.33333E-6 L 0.0507 0.05432 L 0.05478 -3.33333E-6 L 0.05851 0.05432 L 0.06259 -3.33333E-6 " pathEditMode="relative" rAng="0" ptsTypes="AAAAAAAAAAAAAAAAA">
                                      <p:cBhvr>
                                        <p:cTn id="4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21" grpId="0" animBg="1"/>
      <p:bldP spid="22" grpId="0" animBg="1"/>
      <p:bldP spid="22" grpId="1" animBg="1"/>
      <p:bldP spid="31" grpId="0" animBg="1"/>
      <p:bldP spid="31" grpId="1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8721" y="-2562156"/>
            <a:ext cx="19705443" cy="19705443"/>
          </a:xfrm>
          <a:custGeom>
            <a:avLst/>
            <a:gdLst/>
            <a:ahLst/>
            <a:cxnLst/>
            <a:rect l="l" t="t" r="r" b="b"/>
            <a:pathLst>
              <a:path w="19705443" h="19705443">
                <a:moveTo>
                  <a:pt x="0" y="0"/>
                </a:moveTo>
                <a:lnTo>
                  <a:pt x="19705442" y="0"/>
                </a:lnTo>
                <a:lnTo>
                  <a:pt x="19705442" y="19705442"/>
                </a:lnTo>
                <a:lnTo>
                  <a:pt x="0" y="1970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1262495" y="665018"/>
            <a:ext cx="15555191" cy="8816209"/>
            <a:chOff x="0" y="0"/>
            <a:chExt cx="4096840" cy="23219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96840" cy="2321965"/>
            </a:xfrm>
            <a:custGeom>
              <a:avLst/>
              <a:gdLst/>
              <a:ahLst/>
              <a:cxnLst/>
              <a:rect l="l" t="t" r="r" b="b"/>
              <a:pathLst>
                <a:path w="4096840" h="2321965">
                  <a:moveTo>
                    <a:pt x="0" y="0"/>
                  </a:moveTo>
                  <a:lnTo>
                    <a:pt x="4096840" y="0"/>
                  </a:lnTo>
                  <a:lnTo>
                    <a:pt x="4096840" y="2321965"/>
                  </a:lnTo>
                  <a:lnTo>
                    <a:pt x="0" y="2321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35F870-43C2-9C47-E9BB-A52EF337AE73}"/>
              </a:ext>
            </a:extLst>
          </p:cNvPr>
          <p:cNvGrpSpPr/>
          <p:nvPr/>
        </p:nvGrpSpPr>
        <p:grpSpPr>
          <a:xfrm>
            <a:off x="1485557" y="2774745"/>
            <a:ext cx="14781630" cy="6406896"/>
            <a:chOff x="1485557" y="2774745"/>
            <a:chExt cx="14781630" cy="6406896"/>
          </a:xfrm>
        </p:grpSpPr>
        <p:sp>
          <p:nvSpPr>
            <p:cNvPr id="35" name="AutoShape 6">
              <a:extLst>
                <a:ext uri="{FF2B5EF4-FFF2-40B4-BE49-F238E27FC236}">
                  <a16:creationId xmlns:a16="http://schemas.microsoft.com/office/drawing/2014/main" id="{27E3BC71-C2A8-4B55-4957-E76429ED7C89}"/>
                </a:ext>
              </a:extLst>
            </p:cNvPr>
            <p:cNvSpPr/>
            <p:nvPr/>
          </p:nvSpPr>
          <p:spPr>
            <a:xfrm>
              <a:off x="1485557" y="7499902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6" name="AutoShape 11">
              <a:extLst>
                <a:ext uri="{FF2B5EF4-FFF2-40B4-BE49-F238E27FC236}">
                  <a16:creationId xmlns:a16="http://schemas.microsoft.com/office/drawing/2014/main" id="{0D2B3121-C39D-EA8A-02E6-85FAD12E7BBD}"/>
                </a:ext>
              </a:extLst>
            </p:cNvPr>
            <p:cNvSpPr/>
            <p:nvPr/>
          </p:nvSpPr>
          <p:spPr>
            <a:xfrm>
              <a:off x="1485557" y="2774745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7" name="AutoShape 12">
              <a:extLst>
                <a:ext uri="{FF2B5EF4-FFF2-40B4-BE49-F238E27FC236}">
                  <a16:creationId xmlns:a16="http://schemas.microsoft.com/office/drawing/2014/main" id="{1A2AB867-909E-76D7-C241-ABDB4C81FDD6}"/>
                </a:ext>
              </a:extLst>
            </p:cNvPr>
            <p:cNvSpPr/>
            <p:nvPr/>
          </p:nvSpPr>
          <p:spPr>
            <a:xfrm>
              <a:off x="1485557" y="3559918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8" name="AutoShape 13">
              <a:extLst>
                <a:ext uri="{FF2B5EF4-FFF2-40B4-BE49-F238E27FC236}">
                  <a16:creationId xmlns:a16="http://schemas.microsoft.com/office/drawing/2014/main" id="{9917FCF9-EE96-613B-59D4-2FB660A7415B}"/>
                </a:ext>
              </a:extLst>
            </p:cNvPr>
            <p:cNvSpPr/>
            <p:nvPr/>
          </p:nvSpPr>
          <p:spPr>
            <a:xfrm>
              <a:off x="1485557" y="5150984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9" name="AutoShape 14">
              <a:extLst>
                <a:ext uri="{FF2B5EF4-FFF2-40B4-BE49-F238E27FC236}">
                  <a16:creationId xmlns:a16="http://schemas.microsoft.com/office/drawing/2014/main" id="{75B6CEE0-C97B-40E1-CF65-8B99F7415334}"/>
                </a:ext>
              </a:extLst>
            </p:cNvPr>
            <p:cNvSpPr/>
            <p:nvPr/>
          </p:nvSpPr>
          <p:spPr>
            <a:xfrm>
              <a:off x="1485557" y="6708917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0" name="AutoShape 15">
              <a:extLst>
                <a:ext uri="{FF2B5EF4-FFF2-40B4-BE49-F238E27FC236}">
                  <a16:creationId xmlns:a16="http://schemas.microsoft.com/office/drawing/2014/main" id="{7C152249-0156-0B98-A517-BE70F570C3C9}"/>
                </a:ext>
              </a:extLst>
            </p:cNvPr>
            <p:cNvSpPr/>
            <p:nvPr/>
          </p:nvSpPr>
          <p:spPr>
            <a:xfrm>
              <a:off x="1485557" y="4350903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1" name="AutoShape 16">
              <a:extLst>
                <a:ext uri="{FF2B5EF4-FFF2-40B4-BE49-F238E27FC236}">
                  <a16:creationId xmlns:a16="http://schemas.microsoft.com/office/drawing/2014/main" id="{BDF115FC-D6D8-19B7-A67A-FB26B02491C0}"/>
                </a:ext>
              </a:extLst>
            </p:cNvPr>
            <p:cNvSpPr/>
            <p:nvPr/>
          </p:nvSpPr>
          <p:spPr>
            <a:xfrm>
              <a:off x="1485557" y="6008830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2" name="AutoShape 17">
              <a:extLst>
                <a:ext uri="{FF2B5EF4-FFF2-40B4-BE49-F238E27FC236}">
                  <a16:creationId xmlns:a16="http://schemas.microsoft.com/office/drawing/2014/main" id="{8ADA04C9-91F0-FDCC-B8C9-116E86A99B66}"/>
                </a:ext>
              </a:extLst>
            </p:cNvPr>
            <p:cNvSpPr/>
            <p:nvPr/>
          </p:nvSpPr>
          <p:spPr>
            <a:xfrm>
              <a:off x="1485557" y="8299983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3" name="AutoShape 18">
              <a:extLst>
                <a:ext uri="{FF2B5EF4-FFF2-40B4-BE49-F238E27FC236}">
                  <a16:creationId xmlns:a16="http://schemas.microsoft.com/office/drawing/2014/main" id="{60EE90F5-ECEC-84D8-4F1B-B939611CE4B5}"/>
                </a:ext>
              </a:extLst>
            </p:cNvPr>
            <p:cNvSpPr/>
            <p:nvPr/>
          </p:nvSpPr>
          <p:spPr>
            <a:xfrm>
              <a:off x="1485557" y="9157829"/>
              <a:ext cx="14781630" cy="23812"/>
            </a:xfrm>
            <a:prstGeom prst="line">
              <a:avLst/>
            </a:prstGeom>
            <a:ln w="9525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7" name="Freeform 7"/>
          <p:cNvSpPr/>
          <p:nvPr/>
        </p:nvSpPr>
        <p:spPr>
          <a:xfrm rot="8643688" flipH="1">
            <a:off x="-2563735" y="1754240"/>
            <a:ext cx="19720851" cy="15453976"/>
          </a:xfrm>
          <a:custGeom>
            <a:avLst/>
            <a:gdLst/>
            <a:ahLst/>
            <a:cxnLst/>
            <a:rect l="l" t="t" r="r" b="b"/>
            <a:pathLst>
              <a:path w="19720851" h="15453976">
                <a:moveTo>
                  <a:pt x="19720851" y="0"/>
                </a:moveTo>
                <a:lnTo>
                  <a:pt x="0" y="0"/>
                </a:lnTo>
                <a:lnTo>
                  <a:pt x="0" y="15453976"/>
                </a:lnTo>
                <a:lnTo>
                  <a:pt x="19720851" y="15453976"/>
                </a:lnTo>
                <a:lnTo>
                  <a:pt x="19720851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8" name="Group 8"/>
          <p:cNvGrpSpPr/>
          <p:nvPr/>
        </p:nvGrpSpPr>
        <p:grpSpPr>
          <a:xfrm>
            <a:off x="-2251771" y="-304513"/>
            <a:ext cx="3086100" cy="13632873"/>
            <a:chOff x="0" y="0"/>
            <a:chExt cx="812800" cy="35905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3590551"/>
            </a:xfrm>
            <a:custGeom>
              <a:avLst/>
              <a:gdLst/>
              <a:ahLst/>
              <a:cxnLst/>
              <a:rect l="l" t="t" r="r" b="b"/>
              <a:pathLst>
                <a:path w="812800" h="3590551">
                  <a:moveTo>
                    <a:pt x="0" y="0"/>
                  </a:moveTo>
                  <a:lnTo>
                    <a:pt x="812800" y="0"/>
                  </a:lnTo>
                  <a:lnTo>
                    <a:pt x="812800" y="3590551"/>
                  </a:lnTo>
                  <a:lnTo>
                    <a:pt x="0" y="3590551"/>
                  </a:lnTo>
                  <a:close/>
                </a:path>
              </a:pathLst>
            </a:custGeom>
            <a:solidFill>
              <a:srgbClr val="7B6C52"/>
            </a:solidFill>
            <a:ln w="104775" cap="sq">
              <a:solidFill>
                <a:srgbClr val="4B412E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4195541" y="1388807"/>
            <a:ext cx="9020900" cy="1213721"/>
          </a:xfrm>
          <a:custGeom>
            <a:avLst/>
            <a:gdLst/>
            <a:ahLst/>
            <a:cxnLst/>
            <a:rect l="l" t="t" r="r" b="b"/>
            <a:pathLst>
              <a:path w="9020900" h="1213721">
                <a:moveTo>
                  <a:pt x="0" y="0"/>
                </a:moveTo>
                <a:lnTo>
                  <a:pt x="9020900" y="0"/>
                </a:lnTo>
                <a:lnTo>
                  <a:pt x="9020900" y="1213721"/>
                </a:lnTo>
                <a:lnTo>
                  <a:pt x="0" y="1213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TextBox 23"/>
          <p:cNvSpPr txBox="1"/>
          <p:nvPr/>
        </p:nvSpPr>
        <p:spPr>
          <a:xfrm>
            <a:off x="3259026" y="1333500"/>
            <a:ext cx="10726600" cy="146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8"/>
              </a:lnSpc>
            </a:pPr>
            <a:r>
              <a:rPr lang="en-US" sz="10180" dirty="0" err="1">
                <a:solidFill>
                  <a:srgbClr val="494949"/>
                </a:solidFill>
                <a:latin typeface="More Sugar Thin"/>
              </a:rPr>
              <a:t>Teorema</a:t>
            </a:r>
            <a:endParaRPr lang="en-US" sz="10180" dirty="0">
              <a:solidFill>
                <a:srgbClr val="494949"/>
              </a:solidFill>
              <a:latin typeface="More Sugar Thin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748799" y="4785426"/>
            <a:ext cx="3278359" cy="41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0"/>
              </a:lnSpc>
            </a:pPr>
            <a:r>
              <a:rPr lang="en-US" sz="3500">
                <a:solidFill>
                  <a:srgbClr val="FFFFFF"/>
                </a:solidFill>
                <a:latin typeface="Quicksand Medium"/>
              </a:rPr>
              <a:t>Task Name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48799" y="5980319"/>
            <a:ext cx="3278359" cy="41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0"/>
              </a:lnSpc>
            </a:pPr>
            <a:r>
              <a:rPr lang="en-US" sz="3500">
                <a:solidFill>
                  <a:srgbClr val="FFFFFF"/>
                </a:solidFill>
                <a:latin typeface="Quicksand Medium"/>
              </a:rPr>
              <a:t>Task Name</a:t>
            </a:r>
          </a:p>
        </p:txBody>
      </p:sp>
      <p:sp>
        <p:nvSpPr>
          <p:cNvPr id="32" name="Freeform 32"/>
          <p:cNvSpPr/>
          <p:nvPr/>
        </p:nvSpPr>
        <p:spPr>
          <a:xfrm rot="-8707568">
            <a:off x="14559695" y="670445"/>
            <a:ext cx="3300300" cy="1086099"/>
          </a:xfrm>
          <a:custGeom>
            <a:avLst/>
            <a:gdLst/>
            <a:ahLst/>
            <a:cxnLst/>
            <a:rect l="l" t="t" r="r" b="b"/>
            <a:pathLst>
              <a:path w="3300300" h="1086099">
                <a:moveTo>
                  <a:pt x="0" y="0"/>
                </a:moveTo>
                <a:lnTo>
                  <a:pt x="3300300" y="0"/>
                </a:lnTo>
                <a:lnTo>
                  <a:pt x="3300300" y="1086098"/>
                </a:lnTo>
                <a:lnTo>
                  <a:pt x="0" y="10860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4652564-A16D-4E61-53AC-27A461B909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551" y="1398756"/>
            <a:ext cx="4820849" cy="877394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7D2FB36-CEB4-7A7F-F83F-55DBFDC89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10" y="3371323"/>
            <a:ext cx="7529890" cy="403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21">
            <a:extLst>
              <a:ext uri="{FF2B5EF4-FFF2-40B4-BE49-F238E27FC236}">
                <a16:creationId xmlns:a16="http://schemas.microsoft.com/office/drawing/2014/main" id="{EC07A6A3-E439-F77D-49BD-759CE8C54B5D}"/>
              </a:ext>
            </a:extLst>
          </p:cNvPr>
          <p:cNvSpPr/>
          <p:nvPr/>
        </p:nvSpPr>
        <p:spPr>
          <a:xfrm rot="-3372805">
            <a:off x="4626428" y="1478587"/>
            <a:ext cx="1507050" cy="1329972"/>
          </a:xfrm>
          <a:custGeom>
            <a:avLst/>
            <a:gdLst/>
            <a:ahLst/>
            <a:cxnLst/>
            <a:rect l="l" t="t" r="r" b="b"/>
            <a:pathLst>
              <a:path w="1507050" h="1329972">
                <a:moveTo>
                  <a:pt x="0" y="0"/>
                </a:moveTo>
                <a:lnTo>
                  <a:pt x="1507050" y="0"/>
                </a:lnTo>
                <a:lnTo>
                  <a:pt x="1507050" y="1329972"/>
                </a:lnTo>
                <a:lnTo>
                  <a:pt x="0" y="13299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id="{12F06AEC-99A2-A716-0BA6-FC96C983D031}"/>
              </a:ext>
            </a:extLst>
          </p:cNvPr>
          <p:cNvSpPr/>
          <p:nvPr/>
        </p:nvSpPr>
        <p:spPr>
          <a:xfrm rot="-1812280">
            <a:off x="14269692" y="1589413"/>
            <a:ext cx="1180013" cy="1417433"/>
          </a:xfrm>
          <a:custGeom>
            <a:avLst/>
            <a:gdLst/>
            <a:ahLst/>
            <a:cxnLst/>
            <a:rect l="l" t="t" r="r" b="b"/>
            <a:pathLst>
              <a:path w="1180013" h="1417433">
                <a:moveTo>
                  <a:pt x="0" y="0"/>
                </a:moveTo>
                <a:lnTo>
                  <a:pt x="1180012" y="0"/>
                </a:lnTo>
                <a:lnTo>
                  <a:pt x="1180012" y="1417433"/>
                </a:lnTo>
                <a:lnTo>
                  <a:pt x="0" y="141743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2DB21858-A3A6-90BA-6965-F409C10929F4}"/>
              </a:ext>
            </a:extLst>
          </p:cNvPr>
          <p:cNvSpPr/>
          <p:nvPr/>
        </p:nvSpPr>
        <p:spPr>
          <a:xfrm flipH="1">
            <a:off x="11713342" y="8674905"/>
            <a:ext cx="5707134" cy="1421595"/>
          </a:xfrm>
          <a:custGeom>
            <a:avLst/>
            <a:gdLst/>
            <a:ahLst/>
            <a:cxnLst/>
            <a:rect l="l" t="t" r="r" b="b"/>
            <a:pathLst>
              <a:path w="5707134" h="1421595">
                <a:moveTo>
                  <a:pt x="0" y="0"/>
                </a:moveTo>
                <a:lnTo>
                  <a:pt x="5707134" y="0"/>
                </a:lnTo>
                <a:lnTo>
                  <a:pt x="5707134" y="1421596"/>
                </a:lnTo>
                <a:lnTo>
                  <a:pt x="0" y="14215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14" name="6 (4)">
            <a:hlinkClick r:id="" action="ppaction://media"/>
            <a:extLst>
              <a:ext uri="{FF2B5EF4-FFF2-40B4-BE49-F238E27FC236}">
                <a16:creationId xmlns:a16="http://schemas.microsoft.com/office/drawing/2014/main" id="{90B67CFD-54D7-71ED-64D0-394691C41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 flipV="1">
            <a:off x="1452900" y="923835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71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2.46914E-6 C 0.01545 0.00803 0.02135 0.01605 0.02396 0.02593 C 0.02656 0.03704 0.02795 0.05 0.02925 0.06297 C 0.03056 0.07593 0.02925 0.08704 0.02795 0.09908 C 0.02656 0.11003 0.02457 0.12207 0.02005 0.13195 C 0.01615 0.14198 0.00955 0.15 0.00234 0.15602 C -0.00417 0.16204 -0.01207 0.16605 -0.01997 0.16806 C -0.02778 0.17006 -0.03568 0.17006 -0.04288 0.16806 C -0.05078 0.16605 -0.05799 0.16096 -0.06389 0.15293 C -0.06979 0.14599 -0.075 0.13704 -0.07769 0.12593 C -0.0809 0.11605 -0.0822 0.10201 -0.0822 0.09105 C -0.0829 0.07994 -0.0822 0.06698 -0.07899 0.05602 C -0.07569 0.04599 -0.06979 0.03797 -0.06189 0.03395 C -0.05408 0.03102 -0.04618 0.03503 -0.04097 0.04198 C -0.03637 0.04908 -0.03307 0.06003 -0.03238 0.073 C -0.03238 0.08596 -0.03307 0.098 -0.03637 0.10803 C -0.03967 0.11806 -0.03898 0.12006 -0.05208 0.13303 C -0.06389 0.14707 -0.07569 0.14306 -0.0829 0.14398 C -0.0901 0.14398 -0.09601 0.13997 -0.10321 0.13596 C -0.11102 0.13102 -0.11762 0.12207 -0.12222 0.11405 C -0.12682 0.10602 -0.12873 0.09599 -0.13142 0.07994 C -0.13333 0.06405 -0.13333 0.05602 -0.13333 0.04398 C -0.13333 0.03195 -0.13333 0.02006 -0.13333 0.00803 " pathEditMode="relative" rAng="0" ptsTypes="AAAAAAAAAAAAAAAAAAAAAAA"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7" y="847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2099E-6 L -0.40903 0.01018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50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391 0.05432 L 0.00773 -3.33333E-6 L 0.01172 0.05432 L 0.01572 -3.33333E-6 L 0.01945 0.05432 L 0.02344 -3.33333E-6 L 0.02726 0.05432 L 0.03125 -3.33333E-6 L 0.03525 0.05432 L 0.03898 -3.33333E-6 L 0.04297 0.05432 L 0.0467 -3.33333E-6 L 0.0507 0.05432 L 0.05478 -3.33333E-6 L 0.05851 0.05432 L 0.06259 -3.33333E-6 " pathEditMode="relative" rAng="0" ptsTypes="AAAAAAAAAAAAAAAAA">
                                      <p:cBhvr>
                                        <p:cTn id="5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19" grpId="0" animBg="1"/>
      <p:bldP spid="23" grpId="0"/>
      <p:bldP spid="32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451</Words>
  <Application>Microsoft Office PowerPoint</Application>
  <PresentationFormat>Custom</PresentationFormat>
  <Paragraphs>35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More Sugar Thin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and Pink Doodle Fun Competitive Analysis Brainstorm Session Presentation</dc:title>
  <dc:creator>Fauzi</dc:creator>
  <cp:lastModifiedBy>Sri Harini</cp:lastModifiedBy>
  <cp:revision>6</cp:revision>
  <dcterms:created xsi:type="dcterms:W3CDTF">2006-08-16T00:00:00Z</dcterms:created>
  <dcterms:modified xsi:type="dcterms:W3CDTF">2023-09-27T00:03:27Z</dcterms:modified>
  <dc:identifier>DAFuxLufQfM</dc:identifier>
</cp:coreProperties>
</file>