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2"/>
  </p:notesMasterIdLst>
  <p:sldIdLst>
    <p:sldId id="278" r:id="rId5"/>
    <p:sldId id="279" r:id="rId6"/>
    <p:sldId id="313" r:id="rId7"/>
    <p:sldId id="323" r:id="rId8"/>
    <p:sldId id="324" r:id="rId9"/>
    <p:sldId id="319" r:id="rId10"/>
    <p:sldId id="312" r:id="rId11"/>
    <p:sldId id="325" r:id="rId12"/>
    <p:sldId id="331" r:id="rId13"/>
    <p:sldId id="326" r:id="rId14"/>
    <p:sldId id="330" r:id="rId15"/>
    <p:sldId id="332" r:id="rId16"/>
    <p:sldId id="333" r:id="rId17"/>
    <p:sldId id="334" r:id="rId18"/>
    <p:sldId id="335" r:id="rId19"/>
    <p:sldId id="336" r:id="rId20"/>
    <p:sldId id="293" r:id="rId2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09" autoAdjust="0"/>
  </p:normalViewPr>
  <p:slideViewPr>
    <p:cSldViewPr snapToGrid="0" snapToObjects="1">
      <p:cViewPr varScale="1">
        <p:scale>
          <a:sx n="94" d="100"/>
          <a:sy n="94" d="100"/>
        </p:scale>
        <p:origin x="106" y="8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2259" y="1988115"/>
            <a:ext cx="6964135" cy="1225296"/>
          </a:xfrm>
        </p:spPr>
        <p:txBody>
          <a:bodyPr/>
          <a:lstStyle/>
          <a:p>
            <a:r>
              <a:rPr lang="en-US" dirty="0"/>
              <a:t>SISTEM DAN BANGUNAN IRIGASI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1245" y="3324840"/>
            <a:ext cx="3493008" cy="478479"/>
          </a:xfrm>
        </p:spPr>
        <p:txBody>
          <a:bodyPr/>
          <a:lstStyle/>
          <a:p>
            <a:r>
              <a:rPr lang="en-US" dirty="0"/>
              <a:t>MINGGU V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86ED705-C4CA-7B09-669B-1B3C756A9F76}"/>
              </a:ext>
            </a:extLst>
          </p:cNvPr>
          <p:cNvSpPr txBox="1">
            <a:spLocks/>
          </p:cNvSpPr>
          <p:nvPr/>
        </p:nvSpPr>
        <p:spPr>
          <a:xfrm>
            <a:off x="4228314" y="3803319"/>
            <a:ext cx="4409500" cy="8789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DEBIT ANDALAN,</a:t>
            </a:r>
          </a:p>
          <a:p>
            <a:r>
              <a:rPr lang="en-US" dirty="0"/>
              <a:t>POLA TANAM</a:t>
            </a:r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248C398D-2CF3-E582-D4AA-074A28CE61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0502" y="296772"/>
            <a:ext cx="1303430" cy="1303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96A8C-4CEE-F9C7-89C4-666FBEF293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394" y="324345"/>
            <a:ext cx="1303430" cy="120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BA16EF0-76E3-6E69-1376-CADF192F7976}"/>
              </a:ext>
            </a:extLst>
          </p:cNvPr>
          <p:cNvSpPr txBox="1">
            <a:spLocks/>
          </p:cNvSpPr>
          <p:nvPr/>
        </p:nvSpPr>
        <p:spPr>
          <a:xfrm>
            <a:off x="2613932" y="218601"/>
            <a:ext cx="6964135" cy="1047462"/>
          </a:xfrm>
          <a:prstGeom prst="rect">
            <a:avLst/>
          </a:prstGeom>
        </p:spPr>
        <p:txBody>
          <a:bodyPr vert="horz" lIns="91440" tIns="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/>
              <a:t>Program 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Pembelajaran</a:t>
            </a:r>
            <a:r>
              <a:rPr lang="en-US" sz="2000" dirty="0"/>
              <a:t> daring </a:t>
            </a:r>
            <a:r>
              <a:rPr lang="en-US" sz="2000" dirty="0" err="1"/>
              <a:t>kolaboratif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BFB2E-0D74-5B7D-4223-F23E0FF0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8D018-1C6E-C6C7-3905-8FDD94D70C2B}"/>
              </a:ext>
            </a:extLst>
          </p:cNvPr>
          <p:cNvSpPr txBox="1"/>
          <p:nvPr/>
        </p:nvSpPr>
        <p:spPr>
          <a:xfrm>
            <a:off x="3778839" y="403878"/>
            <a:ext cx="8031617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Pada </a:t>
            </a:r>
            <a:r>
              <a:rPr lang="en-US" sz="2400" dirty="0" err="1"/>
              <a:t>prinsipnya</a:t>
            </a:r>
            <a:r>
              <a:rPr lang="en-US" sz="2400" dirty="0"/>
              <a:t> </a:t>
            </a:r>
            <a:r>
              <a:rPr lang="en-US" sz="2400" dirty="0" err="1"/>
              <a:t>irigasi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air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air, </a:t>
            </a:r>
            <a:r>
              <a:rPr lang="en-US" sz="2400" dirty="0" err="1"/>
              <a:t>mengalirkannya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, </a:t>
            </a:r>
            <a:r>
              <a:rPr lang="en-US" sz="2400" dirty="0" err="1"/>
              <a:t>membagikan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petak</a:t>
            </a:r>
            <a:r>
              <a:rPr lang="en-US" sz="2400" dirty="0"/>
              <a:t> sawah, </a:t>
            </a:r>
            <a:r>
              <a:rPr lang="en-US" sz="2400" dirty="0" err="1"/>
              <a:t>memberikan</a:t>
            </a:r>
            <a:r>
              <a:rPr lang="en-US" sz="2400" dirty="0"/>
              <a:t> air pada </a:t>
            </a:r>
            <a:r>
              <a:rPr lang="en-US" sz="2400" dirty="0" err="1"/>
              <a:t>tanaman</a:t>
            </a:r>
            <a:r>
              <a:rPr lang="en-US" sz="2400" dirty="0"/>
              <a:t>, dan </a:t>
            </a:r>
            <a:r>
              <a:rPr lang="en-US" sz="2400" dirty="0" err="1"/>
              <a:t>membuang</a:t>
            </a:r>
            <a:r>
              <a:rPr lang="en-US" sz="2400" dirty="0"/>
              <a:t> </a:t>
            </a:r>
            <a:r>
              <a:rPr lang="en-US" sz="2400" dirty="0" err="1"/>
              <a:t>kelebihan</a:t>
            </a:r>
            <a:r>
              <a:rPr lang="en-US" sz="2400" dirty="0"/>
              <a:t> air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pembuang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4A2E0C-1637-9095-8E38-F28C3506B0CB}"/>
              </a:ext>
            </a:extLst>
          </p:cNvPr>
          <p:cNvSpPr txBox="1"/>
          <p:nvPr/>
        </p:nvSpPr>
        <p:spPr>
          <a:xfrm>
            <a:off x="3778839" y="2538277"/>
            <a:ext cx="6094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Pemberian</a:t>
            </a:r>
            <a:r>
              <a:rPr lang="en-US" dirty="0"/>
              <a:t> air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8C594-8583-9DBF-80D9-8A5C97EA039B}"/>
              </a:ext>
            </a:extLst>
          </p:cNvPr>
          <p:cNvSpPr txBox="1"/>
          <p:nvPr/>
        </p:nvSpPr>
        <p:spPr>
          <a:xfrm>
            <a:off x="3778839" y="3200937"/>
            <a:ext cx="8156802" cy="3374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  <a:tabLst>
                <a:tab pos="269875" algn="l"/>
              </a:tabLst>
            </a:pPr>
            <a:r>
              <a:rPr lang="en-US" dirty="0" err="1"/>
              <a:t>Tempat</a:t>
            </a:r>
            <a:r>
              <a:rPr lang="en-US" dirty="0"/>
              <a:t>: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air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dan </a:t>
            </a:r>
            <a:r>
              <a:rPr lang="en-US" dirty="0" err="1"/>
              <a:t>iklim</a:t>
            </a:r>
            <a:r>
              <a:rPr lang="en-US" dirty="0"/>
              <a:t> (</a:t>
            </a:r>
            <a:r>
              <a:rPr lang="en-US" dirty="0" err="1"/>
              <a:t>evapotranspirasi</a:t>
            </a:r>
            <a:r>
              <a:rPr lang="en-US" dirty="0"/>
              <a:t> dan </a:t>
            </a:r>
            <a:r>
              <a:rPr lang="en-US" dirty="0" err="1"/>
              <a:t>curah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),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air di </a:t>
            </a:r>
            <a:r>
              <a:rPr lang="en-US" dirty="0" err="1"/>
              <a:t>saluran</a:t>
            </a:r>
            <a:r>
              <a:rPr lang="en-US" dirty="0"/>
              <a:t>. </a:t>
            </a:r>
          </a:p>
          <a:p>
            <a:pPr marL="342900" indent="-342900">
              <a:lnSpc>
                <a:spcPct val="150000"/>
              </a:lnSpc>
              <a:buAutoNum type="arabicParenR"/>
              <a:tabLst>
                <a:tab pos="269875" algn="l"/>
              </a:tabLst>
            </a:pPr>
            <a:r>
              <a:rPr lang="en-US" dirty="0" err="1"/>
              <a:t>Jumlah</a:t>
            </a:r>
            <a:r>
              <a:rPr lang="en-US" dirty="0"/>
              <a:t>: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dan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tani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. </a:t>
            </a:r>
          </a:p>
          <a:p>
            <a:pPr marL="342900" indent="-342900">
              <a:lnSpc>
                <a:spcPct val="150000"/>
              </a:lnSpc>
              <a:buAutoNum type="arabicParenR"/>
              <a:tabLst>
                <a:tab pos="269875" algn="l"/>
              </a:tabLst>
            </a:pPr>
            <a:r>
              <a:rPr lang="en-US" dirty="0"/>
              <a:t>Waktu: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(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, </a:t>
            </a:r>
            <a:r>
              <a:rPr lang="en-US" dirty="0" err="1"/>
              <a:t>pertumbuhan</a:t>
            </a:r>
            <a:r>
              <a:rPr lang="en-US" dirty="0"/>
              <a:t> dan </a:t>
            </a:r>
            <a:r>
              <a:rPr lang="en-US" dirty="0" err="1"/>
              <a:t>panen</a:t>
            </a:r>
            <a:r>
              <a:rPr lang="en-US" dirty="0"/>
              <a:t>)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air yang </a:t>
            </a:r>
            <a:r>
              <a:rPr lang="en-US" dirty="0" err="1"/>
              <a:t>berbeda</a:t>
            </a:r>
            <a:r>
              <a:rPr lang="en-US" dirty="0"/>
              <a:t>. </a:t>
            </a:r>
          </a:p>
          <a:p>
            <a:pPr marL="342900" indent="-342900">
              <a:lnSpc>
                <a:spcPct val="150000"/>
              </a:lnSpc>
              <a:buAutoNum type="arabicParenR"/>
              <a:tabLst>
                <a:tab pos="269875" algn="l"/>
              </a:tabLst>
            </a:pPr>
            <a:r>
              <a:rPr lang="en-US" dirty="0" err="1"/>
              <a:t>Mutu</a:t>
            </a:r>
            <a:r>
              <a:rPr lang="en-US" dirty="0"/>
              <a:t> : air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(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salinitas</a:t>
            </a:r>
            <a:r>
              <a:rPr lang="en-US" dirty="0"/>
              <a:t> yang sangat </a:t>
            </a:r>
            <a:r>
              <a:rPr lang="en-US" dirty="0" err="1"/>
              <a:t>rendah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235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B3BB4A-10E6-CD5C-E125-751935EE2C02}"/>
              </a:ext>
            </a:extLst>
          </p:cNvPr>
          <p:cNvSpPr txBox="1"/>
          <p:nvPr/>
        </p:nvSpPr>
        <p:spPr>
          <a:xfrm>
            <a:off x="304119" y="375174"/>
            <a:ext cx="69376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Oleh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. </a:t>
            </a:r>
          </a:p>
          <a:p>
            <a:r>
              <a:rPr lang="en-US" dirty="0"/>
              <a:t>Arif dan </a:t>
            </a:r>
            <a:r>
              <a:rPr lang="en-US" dirty="0" err="1"/>
              <a:t>Subekti</a:t>
            </a:r>
            <a:r>
              <a:rPr lang="en-US" dirty="0"/>
              <a:t> (2013) </a:t>
            </a:r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kelima</a:t>
            </a:r>
            <a:r>
              <a:rPr lang="en-US" dirty="0"/>
              <a:t> pilar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azas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lima pilar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5 (lima) dan pilar 1 (</a:t>
            </a:r>
            <a:r>
              <a:rPr lang="en-US" dirty="0" err="1"/>
              <a:t>satu</a:t>
            </a:r>
            <a:r>
              <a:rPr lang="en-US" dirty="0"/>
              <a:t>).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berkesesuaian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lingkungannya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ekologisnya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65A624-1A84-C1B6-440D-E8FD01A4D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34" t="32621" r="28513" b="30013"/>
          <a:stretch/>
        </p:blipFill>
        <p:spPr>
          <a:xfrm>
            <a:off x="304119" y="2635852"/>
            <a:ext cx="6161170" cy="3038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2F9E59-F4FD-65BD-DAE1-363819C63A03}"/>
              </a:ext>
            </a:extLst>
          </p:cNvPr>
          <p:cNvSpPr txBox="1"/>
          <p:nvPr/>
        </p:nvSpPr>
        <p:spPr>
          <a:xfrm>
            <a:off x="-84097" y="5789232"/>
            <a:ext cx="6937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SISTEM MANAJEMEN  IRIGASI</a:t>
            </a:r>
          </a:p>
        </p:txBody>
      </p:sp>
    </p:spTree>
    <p:extLst>
      <p:ext uri="{BB962C8B-B14F-4D97-AF65-F5344CB8AC3E}">
        <p14:creationId xmlns:p14="http://schemas.microsoft.com/office/powerpoint/2010/main" val="409824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6714DC-C345-300B-9917-5B2B3B8FF5BC}"/>
              </a:ext>
            </a:extLst>
          </p:cNvPr>
          <p:cNvSpPr txBox="1"/>
          <p:nvPr/>
        </p:nvSpPr>
        <p:spPr>
          <a:xfrm>
            <a:off x="471488" y="1357440"/>
            <a:ext cx="69661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irigasi</a:t>
            </a:r>
            <a:r>
              <a:rPr lang="en-US" sz="2400" dirty="0"/>
              <a:t> </a:t>
            </a:r>
            <a:r>
              <a:rPr lang="en-US" sz="2400" dirty="0" err="1"/>
              <a:t>dibangun</a:t>
            </a:r>
            <a:r>
              <a:rPr lang="en-US" sz="2400" dirty="0"/>
              <a:t> dan </a:t>
            </a:r>
            <a:r>
              <a:rPr lang="en-US" sz="2400" dirty="0" err="1"/>
              <a:t>dikelola</a:t>
            </a:r>
            <a:r>
              <a:rPr lang="en-US" sz="2400" dirty="0"/>
              <a:t> oleh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kesejahteraan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unsur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dan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irigasi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irigasi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dua </a:t>
            </a:r>
            <a:r>
              <a:rPr lang="en-US" sz="2400" dirty="0" err="1"/>
              <a:t>pengertian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irigasi</a:t>
            </a:r>
            <a:r>
              <a:rPr lang="en-US" sz="2400" dirty="0"/>
              <a:t> dan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irigasi</a:t>
            </a:r>
            <a:r>
              <a:rPr lang="en-US" sz="2400" dirty="0"/>
              <a:t>.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irigasi</a:t>
            </a:r>
            <a:r>
              <a:rPr lang="en-US" sz="2400" dirty="0"/>
              <a:t>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bangunan</a:t>
            </a:r>
            <a:r>
              <a:rPr lang="en-US" sz="2400" dirty="0"/>
              <a:t>,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pembawa</a:t>
            </a:r>
            <a:r>
              <a:rPr lang="en-US" sz="2400" dirty="0"/>
              <a:t>,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pembuang</a:t>
            </a:r>
            <a:r>
              <a:rPr lang="en-US" sz="2400" dirty="0"/>
              <a:t> dan </a:t>
            </a:r>
            <a:r>
              <a:rPr lang="en-US" sz="2400" dirty="0" err="1"/>
              <a:t>petak</a:t>
            </a:r>
            <a:r>
              <a:rPr lang="en-US" sz="2400" dirty="0"/>
              <a:t> yang </a:t>
            </a:r>
            <a:r>
              <a:rPr lang="en-US" sz="2400" dirty="0" err="1"/>
              <a:t>diairi</a:t>
            </a:r>
            <a:r>
              <a:rPr lang="en-US" sz="2400" dirty="0"/>
              <a:t>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5D09E0B-3DD6-64EF-3979-C7D30A75434C}"/>
              </a:ext>
            </a:extLst>
          </p:cNvPr>
          <p:cNvSpPr txBox="1">
            <a:spLocks/>
          </p:cNvSpPr>
          <p:nvPr/>
        </p:nvSpPr>
        <p:spPr>
          <a:xfrm>
            <a:off x="275546" y="470525"/>
            <a:ext cx="5624512" cy="8789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SISTEM PENGELOLAAN IRIGASI</a:t>
            </a:r>
          </a:p>
        </p:txBody>
      </p:sp>
    </p:spTree>
    <p:extLst>
      <p:ext uri="{BB962C8B-B14F-4D97-AF65-F5344CB8AC3E}">
        <p14:creationId xmlns:p14="http://schemas.microsoft.com/office/powerpoint/2010/main" val="234461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0EF6A8-33DE-F79E-D702-054EF5ACE8CB}"/>
              </a:ext>
            </a:extLst>
          </p:cNvPr>
          <p:cNvSpPr txBox="1"/>
          <p:nvPr/>
        </p:nvSpPr>
        <p:spPr>
          <a:xfrm>
            <a:off x="520474" y="464131"/>
            <a:ext cx="67539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irigasi</a:t>
            </a:r>
            <a:r>
              <a:rPr lang="en-US" sz="2000" dirty="0"/>
              <a:t>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berorientasi</a:t>
            </a:r>
            <a:r>
              <a:rPr lang="en-US" sz="2000" dirty="0"/>
              <a:t> pada 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irigasi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dan </a:t>
            </a:r>
            <a:r>
              <a:rPr lang="en-US" sz="2000" dirty="0" err="1"/>
              <a:t>kewajiban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petani</a:t>
            </a:r>
            <a:r>
              <a:rPr lang="en-US" sz="2000" dirty="0"/>
              <a:t> agar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mengakses</a:t>
            </a:r>
            <a:r>
              <a:rPr lang="en-US" sz="2000" dirty="0"/>
              <a:t> </a:t>
            </a:r>
            <a:r>
              <a:rPr lang="en-US" sz="2000" dirty="0" err="1"/>
              <a:t>sumberdaya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berkeadilan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kedaulatan</a:t>
            </a:r>
            <a:r>
              <a:rPr lang="en-US" sz="2000" dirty="0"/>
              <a:t> </a:t>
            </a:r>
            <a:r>
              <a:rPr lang="en-US" sz="2000" dirty="0" err="1"/>
              <a:t>pangan</a:t>
            </a:r>
            <a:r>
              <a:rPr lang="en-US" sz="2000" dirty="0"/>
              <a:t> dan </a:t>
            </a:r>
            <a:r>
              <a:rPr lang="en-US" sz="2000" dirty="0" err="1"/>
              <a:t>pertanian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7F56D-D8EF-4D2E-FF1C-54F66DF6D05D}"/>
              </a:ext>
            </a:extLst>
          </p:cNvPr>
          <p:cNvSpPr txBox="1"/>
          <p:nvPr/>
        </p:nvSpPr>
        <p:spPr>
          <a:xfrm>
            <a:off x="300038" y="2346262"/>
            <a:ext cx="719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A. Prinsip pengelolaan sistem irigasi diselenggarakan secara :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B2295-7E94-20B6-8DF0-4FA7F0200C0F}"/>
              </a:ext>
            </a:extLst>
          </p:cNvPr>
          <p:cNvSpPr txBox="1"/>
          <p:nvPr/>
        </p:nvSpPr>
        <p:spPr>
          <a:xfrm>
            <a:off x="552110" y="2781023"/>
            <a:ext cx="77183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Partisipatif</a:t>
            </a:r>
            <a:r>
              <a:rPr lang="en-US" dirty="0"/>
              <a:t>  :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petani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Terpadu</a:t>
            </a:r>
            <a:r>
              <a:rPr lang="en-US" dirty="0"/>
              <a:t>  :  </a:t>
            </a:r>
            <a:r>
              <a:rPr lang="en-US" dirty="0" err="1"/>
              <a:t>mengintegrasikan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antarsektor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 </a:t>
            </a:r>
          </a:p>
          <a:p>
            <a:pPr marL="342900" indent="-342900">
              <a:buAutoNum type="arabicPeriod"/>
            </a:pPr>
            <a:r>
              <a:rPr lang="en-US" dirty="0" err="1"/>
              <a:t>Berwawasan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: 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dan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dukung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Transparan</a:t>
            </a:r>
            <a:r>
              <a:rPr lang="en-US" dirty="0"/>
              <a:t> dan </a:t>
            </a:r>
            <a:r>
              <a:rPr lang="en-US" dirty="0" err="1"/>
              <a:t>akuntabel</a:t>
            </a:r>
            <a:r>
              <a:rPr lang="en-US" dirty="0"/>
              <a:t> :  </a:t>
            </a:r>
            <a:r>
              <a:rPr lang="en-US" dirty="0" err="1"/>
              <a:t>terbuka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dipertanggungjawabkan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 err="1"/>
              <a:t>Berkeadilan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: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air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hulu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40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272607-998B-2590-A9E3-0F28F630ED34}"/>
              </a:ext>
            </a:extLst>
          </p:cNvPr>
          <p:cNvSpPr txBox="1"/>
          <p:nvPr/>
        </p:nvSpPr>
        <p:spPr>
          <a:xfrm>
            <a:off x="753155" y="1616348"/>
            <a:ext cx="6094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B.  </a:t>
            </a:r>
            <a:r>
              <a:rPr lang="en-US" sz="2000" b="1" dirty="0" err="1"/>
              <a:t>Operasi</a:t>
            </a:r>
            <a:r>
              <a:rPr lang="en-US" sz="2000" b="1" dirty="0"/>
              <a:t> dan </a:t>
            </a:r>
            <a:r>
              <a:rPr lang="en-US" sz="2000" b="1" dirty="0" err="1"/>
              <a:t>Pemeliharaan</a:t>
            </a:r>
            <a:r>
              <a:rPr lang="en-US" sz="2000" b="1" dirty="0"/>
              <a:t> </a:t>
            </a:r>
            <a:r>
              <a:rPr lang="en-US" sz="2000" b="1" dirty="0" err="1"/>
              <a:t>Jaringan</a:t>
            </a: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BD3AC-78C2-1102-CE66-D0D14BA59B94}"/>
              </a:ext>
            </a:extLst>
          </p:cNvPr>
          <p:cNvSpPr txBox="1"/>
          <p:nvPr/>
        </p:nvSpPr>
        <p:spPr>
          <a:xfrm>
            <a:off x="753155" y="2017369"/>
            <a:ext cx="609463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petunjuk</a:t>
            </a:r>
            <a:r>
              <a:rPr lang="en-US" dirty="0"/>
              <a:t> / Manual O&amp;P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substansi</a:t>
            </a:r>
            <a:r>
              <a:rPr lang="en-US" dirty="0"/>
              <a:t> minimal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Pendahuluan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 err="1"/>
              <a:t>Siaga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O&amp;P </a:t>
            </a:r>
          </a:p>
          <a:p>
            <a:pPr marL="342900" indent="-342900">
              <a:buAutoNum type="arabicPeriod"/>
            </a:pPr>
            <a:r>
              <a:rPr lang="en-US" dirty="0" err="1"/>
              <a:t>Organisasi</a:t>
            </a:r>
            <a:r>
              <a:rPr lang="en-US" dirty="0"/>
              <a:t> dan Personalia </a:t>
            </a:r>
          </a:p>
          <a:p>
            <a:pPr marL="342900" indent="-342900">
              <a:buAutoNum type="arabicPeriod"/>
            </a:pP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 err="1"/>
              <a:t>Perkumpulan</a:t>
            </a:r>
            <a:r>
              <a:rPr lang="en-US" dirty="0"/>
              <a:t> </a:t>
            </a:r>
            <a:r>
              <a:rPr lang="en-US" dirty="0" err="1"/>
              <a:t>Petani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Air </a:t>
            </a:r>
          </a:p>
          <a:p>
            <a:pPr marL="342900" indent="-342900">
              <a:buAutoNum type="arabicPeriod"/>
            </a:pPr>
            <a:r>
              <a:rPr lang="en-US" dirty="0"/>
              <a:t>Angka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dan </a:t>
            </a:r>
            <a:r>
              <a:rPr lang="en-US" dirty="0" err="1"/>
              <a:t>Pemeliharaan</a:t>
            </a:r>
            <a:r>
              <a:rPr lang="en-US" dirty="0"/>
              <a:t> (AKNOP)</a:t>
            </a:r>
          </a:p>
        </p:txBody>
      </p:sp>
    </p:spTree>
    <p:extLst>
      <p:ext uri="{BB962C8B-B14F-4D97-AF65-F5344CB8AC3E}">
        <p14:creationId xmlns:p14="http://schemas.microsoft.com/office/powerpoint/2010/main" val="323058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959D2C7-10B6-9586-B0D6-52C4A444F593}"/>
              </a:ext>
            </a:extLst>
          </p:cNvPr>
          <p:cNvSpPr txBox="1"/>
          <p:nvPr/>
        </p:nvSpPr>
        <p:spPr>
          <a:xfrm>
            <a:off x="957263" y="732177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C. </a:t>
            </a:r>
            <a:r>
              <a:rPr lang="en-US" b="1" dirty="0" err="1"/>
              <a:t>Fasilitas</a:t>
            </a:r>
            <a:r>
              <a:rPr lang="en-US" b="1" dirty="0"/>
              <a:t> </a:t>
            </a:r>
            <a:r>
              <a:rPr lang="en-US" sz="1800" b="1" dirty="0" err="1"/>
              <a:t>Operasi</a:t>
            </a:r>
            <a:r>
              <a:rPr lang="en-US" sz="1800" b="1" dirty="0"/>
              <a:t> dan </a:t>
            </a:r>
            <a:r>
              <a:rPr lang="en-US" sz="1800" b="1" dirty="0" err="1"/>
              <a:t>Pemeliharaan</a:t>
            </a:r>
            <a:r>
              <a:rPr lang="en-US" sz="1800" b="1" dirty="0"/>
              <a:t> 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1EFEE2-0A43-CF0A-EB98-50C4BA6000B0}"/>
              </a:ext>
            </a:extLst>
          </p:cNvPr>
          <p:cNvSpPr txBox="1"/>
          <p:nvPr/>
        </p:nvSpPr>
        <p:spPr>
          <a:xfrm>
            <a:off x="957263" y="1270834"/>
            <a:ext cx="60946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Guna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dan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para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fasilitasi</a:t>
            </a:r>
            <a:r>
              <a:rPr lang="en-US" dirty="0"/>
              <a:t> O&amp;P </a:t>
            </a:r>
            <a:r>
              <a:rPr lang="en-US" dirty="0" err="1"/>
              <a:t>antara</a:t>
            </a:r>
            <a:r>
              <a:rPr lang="en-US" dirty="0"/>
              <a:t> lain : </a:t>
            </a:r>
          </a:p>
          <a:p>
            <a:pPr marL="342900" indent="-342900">
              <a:buAutoNum type="arabicPeriod"/>
            </a:pPr>
            <a:r>
              <a:rPr lang="en-US" dirty="0"/>
              <a:t>Alat </a:t>
            </a:r>
            <a:r>
              <a:rPr lang="en-US" dirty="0" err="1"/>
              <a:t>transportasi</a:t>
            </a:r>
            <a:r>
              <a:rPr lang="en-US" dirty="0"/>
              <a:t> dan </a:t>
            </a:r>
            <a:r>
              <a:rPr lang="en-US" dirty="0" err="1"/>
              <a:t>komunikasi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 err="1"/>
              <a:t>Seragam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O&amp;P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blangko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47A59-D7C5-63A1-7FB7-EEAC3B28B288}"/>
              </a:ext>
            </a:extLst>
          </p:cNvPr>
          <p:cNvSpPr txBox="1"/>
          <p:nvPr/>
        </p:nvSpPr>
        <p:spPr>
          <a:xfrm>
            <a:off x="957263" y="3855215"/>
            <a:ext cx="60946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D. </a:t>
            </a:r>
            <a:r>
              <a:rPr lang="en-US" sz="2000" b="1" dirty="0" err="1"/>
              <a:t>Kelembagaan</a:t>
            </a:r>
            <a:r>
              <a:rPr lang="en-US" sz="2000" b="1" dirty="0"/>
              <a:t> </a:t>
            </a:r>
            <a:r>
              <a:rPr lang="en-US" sz="2000" b="1" dirty="0" err="1"/>
              <a:t>Pengelolaan</a:t>
            </a:r>
            <a:r>
              <a:rPr lang="en-US" sz="2000" b="1" dirty="0"/>
              <a:t> </a:t>
            </a:r>
            <a:r>
              <a:rPr lang="en-US" sz="2000" b="1" dirty="0" err="1"/>
              <a:t>Irigasi</a:t>
            </a:r>
            <a:r>
              <a:rPr lang="en-US" sz="2000" b="1" dirty="0"/>
              <a:t>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46BB0-11EB-5F23-0189-D3BB0E353D9E}"/>
              </a:ext>
            </a:extLst>
          </p:cNvPr>
          <p:cNvSpPr txBox="1"/>
          <p:nvPr/>
        </p:nvSpPr>
        <p:spPr>
          <a:xfrm>
            <a:off x="1022578" y="4368096"/>
            <a:ext cx="60946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yang </a:t>
            </a:r>
            <a:r>
              <a:rPr lang="en-US" dirty="0" err="1"/>
              <a:t>membidangi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</a:p>
          <a:p>
            <a:r>
              <a:rPr lang="en-US" dirty="0"/>
              <a:t>• </a:t>
            </a:r>
            <a:r>
              <a:rPr lang="en-US" dirty="0" err="1"/>
              <a:t>Perkumpulan</a:t>
            </a:r>
            <a:r>
              <a:rPr lang="en-US" dirty="0"/>
              <a:t> </a:t>
            </a:r>
            <a:r>
              <a:rPr lang="en-US" dirty="0" err="1"/>
              <a:t>petani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air </a:t>
            </a:r>
          </a:p>
          <a:p>
            <a:r>
              <a:rPr lang="en-US" dirty="0"/>
              <a:t>• </a:t>
            </a:r>
            <a:r>
              <a:rPr lang="en-US" dirty="0" err="1"/>
              <a:t>Komisi</a:t>
            </a:r>
            <a:r>
              <a:rPr lang="en-US" dirty="0"/>
              <a:t> </a:t>
            </a:r>
            <a:r>
              <a:rPr lang="en-US" dirty="0" err="1"/>
              <a:t>irigasi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8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31FC54-4CF3-0C15-5011-17176C1240FC}"/>
              </a:ext>
            </a:extLst>
          </p:cNvPr>
          <p:cNvSpPr txBox="1"/>
          <p:nvPr/>
        </p:nvSpPr>
        <p:spPr>
          <a:xfrm>
            <a:off x="434749" y="866383"/>
            <a:ext cx="609463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dan </a:t>
            </a:r>
            <a:r>
              <a:rPr lang="en-US" dirty="0" err="1"/>
              <a:t>fungsinya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pengelola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</a:t>
            </a:r>
          </a:p>
          <a:p>
            <a:pPr marL="342900" indent="-342900">
              <a:buAutoNum type="alphaLcPeriod"/>
            </a:pP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 : </a:t>
            </a:r>
          </a:p>
          <a:p>
            <a:pPr marL="628650" indent="-269875">
              <a:tabLst>
                <a:tab pos="628650" algn="l"/>
              </a:tabLst>
            </a:pPr>
            <a:r>
              <a:rPr lang="en-US" dirty="0"/>
              <a:t>• 	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/Dinas yang </a:t>
            </a:r>
            <a:r>
              <a:rPr lang="en-US" dirty="0" err="1"/>
              <a:t>membidangi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</a:p>
          <a:p>
            <a:pPr marL="628650" indent="-269875">
              <a:tabLst>
                <a:tab pos="628650" algn="l"/>
              </a:tabLst>
            </a:pPr>
            <a:r>
              <a:rPr lang="en-US" dirty="0"/>
              <a:t>•	P3A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tersier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GP3A / IP3A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berpartisipasi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</a:p>
          <a:p>
            <a:pPr marL="628650" indent="-269875">
              <a:tabLst>
                <a:tab pos="628650" algn="l"/>
              </a:tabLst>
            </a:pPr>
            <a:r>
              <a:rPr lang="en-US" dirty="0"/>
              <a:t>•	</a:t>
            </a:r>
            <a:r>
              <a:rPr lang="en-US" dirty="0" err="1"/>
              <a:t>Komir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konsultasi</a:t>
            </a:r>
            <a:r>
              <a:rPr lang="en-US" dirty="0"/>
              <a:t> dan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Bupati</a:t>
            </a:r>
            <a:r>
              <a:rPr lang="en-US" dirty="0"/>
              <a:t>/</a:t>
            </a:r>
            <a:r>
              <a:rPr lang="en-US" dirty="0" err="1"/>
              <a:t>Walikota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Gubernur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irigasi</a:t>
            </a:r>
            <a:r>
              <a:rPr lang="en-US" dirty="0"/>
              <a:t>. </a:t>
            </a:r>
          </a:p>
          <a:p>
            <a:pPr marL="628650" indent="-269875">
              <a:tabLst>
                <a:tab pos="628650" algn="l"/>
              </a:tabLst>
            </a:pPr>
            <a:endParaRPr lang="en-US" dirty="0"/>
          </a:p>
          <a:p>
            <a:r>
              <a:rPr lang="en-US" b="1" dirty="0"/>
              <a:t>b. 	</a:t>
            </a: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Pendanaan</a:t>
            </a:r>
            <a:r>
              <a:rPr lang="en-US" b="1" dirty="0"/>
              <a:t> : </a:t>
            </a:r>
          </a:p>
          <a:p>
            <a:pPr marL="628650" indent="-628650">
              <a:tabLst>
                <a:tab pos="358775" algn="l"/>
                <a:tab pos="628650" algn="l"/>
              </a:tabLst>
            </a:pPr>
            <a:r>
              <a:rPr lang="en-US" dirty="0"/>
              <a:t>	•	Masing-masing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pendanaan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dan </a:t>
            </a:r>
            <a:r>
              <a:rPr lang="en-US" dirty="0" err="1"/>
              <a:t>fungsinya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41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784" y="3409439"/>
            <a:ext cx="6598380" cy="667512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MATERI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PERHITUNGAN DEBIT ANDALAN</a:t>
            </a:r>
          </a:p>
          <a:p>
            <a:r>
              <a:rPr lang="en-US" dirty="0"/>
              <a:t>DAN POLA TANAM</a:t>
            </a:r>
          </a:p>
          <a:p>
            <a:r>
              <a:rPr lang="en-US" dirty="0"/>
              <a:t>​​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1F83CB6-6E75-1D00-BB93-C0956867B9B8}"/>
              </a:ext>
            </a:extLst>
          </p:cNvPr>
          <p:cNvSpPr txBox="1">
            <a:spLocks/>
          </p:cNvSpPr>
          <p:nvPr/>
        </p:nvSpPr>
        <p:spPr>
          <a:xfrm>
            <a:off x="1499616" y="5903295"/>
            <a:ext cx="4169664" cy="78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Ir. </a:t>
            </a:r>
            <a:r>
              <a:rPr lang="en-US" dirty="0" err="1"/>
              <a:t>Sudarman,ST.,MT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1"/>
    </mc:Choice>
    <mc:Fallback xmlns="">
      <p:transition spd="slow" advTm="84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BDF25-03E4-DCF1-8413-161A1650F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160019"/>
            <a:ext cx="1927589" cy="1285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99EC52-E844-7E18-9ED2-3CED134C2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0" y="2107397"/>
            <a:ext cx="1927589" cy="1294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43ADB-E524-E8E9-1F8B-604A9EB27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9" y="3466168"/>
            <a:ext cx="1945197" cy="1294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D966E4-9F46-00B1-D95F-495369612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258" y="5496639"/>
            <a:ext cx="1931099" cy="128505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C6A340E-FDD8-4921-9EB3-CB507092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722" y="756012"/>
            <a:ext cx="6766560" cy="768096"/>
          </a:xfrm>
        </p:spPr>
        <p:txBody>
          <a:bodyPr/>
          <a:lstStyle/>
          <a:p>
            <a:r>
              <a:rPr lang="en-US" sz="3200" dirty="0"/>
              <a:t>DEBIT ANDALAN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893BCE-60AD-D212-F36F-CE6078001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314" y="1905326"/>
            <a:ext cx="8302171" cy="2932830"/>
          </a:xfrm>
        </p:spPr>
        <p:txBody>
          <a:bodyPr>
            <a:normAutofit fontScale="92500" lnSpcReduction="10000"/>
          </a:bodyPr>
          <a:lstStyle/>
          <a:p>
            <a:pPr marL="269875" indent="-269875" algn="just">
              <a:tabLst>
                <a:tab pos="269875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</a:rPr>
              <a:t>-	Debit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andalan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adalah</a:t>
            </a:r>
            <a:r>
              <a:rPr lang="en-US" sz="2000" dirty="0">
                <a:effectLst/>
                <a:latin typeface="Arial" panose="020B0604020202020204" pitchFamily="34" charset="0"/>
              </a:rPr>
              <a:t> debit yang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diharapkan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selalu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tersedia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sepanjang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tahun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dengan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risiko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kegagalan</a:t>
            </a:r>
            <a:r>
              <a:rPr lang="en-US" sz="2000" dirty="0">
                <a:effectLst/>
                <a:latin typeface="Arial" panose="020B0604020202020204" pitchFamily="34" charset="0"/>
              </a:rPr>
              <a:t> yang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diperhitungkan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sekecil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mungkin</a:t>
            </a:r>
            <a:r>
              <a:rPr lang="en-US" sz="2000" dirty="0">
                <a:effectLst/>
                <a:latin typeface="Arial" panose="020B0604020202020204" pitchFamily="34" charset="0"/>
              </a:rPr>
              <a:t>.</a:t>
            </a:r>
          </a:p>
          <a:p>
            <a:pPr marL="269875" indent="-269875" algn="just">
              <a:tabLst>
                <a:tab pos="269875" algn="l"/>
              </a:tabLst>
            </a:pPr>
            <a:endParaRPr lang="en-US" sz="2000" dirty="0">
              <a:effectLst/>
              <a:latin typeface="Arial" panose="020B0604020202020204" pitchFamily="34" charset="0"/>
            </a:endParaRPr>
          </a:p>
          <a:p>
            <a:pPr marL="269875" indent="-269875" algn="just">
              <a:tabLst>
                <a:tab pos="269875" algn="l"/>
              </a:tabLst>
            </a:pPr>
            <a:r>
              <a:rPr lang="en-US" sz="2000" dirty="0">
                <a:latin typeface="Arial" panose="020B0604020202020204" pitchFamily="34" charset="0"/>
              </a:rPr>
              <a:t>-	Pada </a:t>
            </a:r>
            <a:r>
              <a:rPr lang="en-US" sz="2000" dirty="0" err="1">
                <a:latin typeface="Arial" panose="020B0604020202020204" pitchFamily="34" charset="0"/>
              </a:rPr>
              <a:t>perencanaan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irigasi</a:t>
            </a:r>
            <a:r>
              <a:rPr lang="en-US" sz="2000" dirty="0">
                <a:latin typeface="Arial" panose="020B0604020202020204" pitchFamily="34" charset="0"/>
              </a:rPr>
              <a:t> pada </a:t>
            </a:r>
            <a:r>
              <a:rPr lang="en-US" sz="2000" dirty="0" err="1">
                <a:latin typeface="Arial" panose="020B0604020202020204" pitchFamily="34" charset="0"/>
              </a:rPr>
              <a:t>umumnya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digunakan</a:t>
            </a:r>
            <a:r>
              <a:rPr lang="en-US" sz="2000" dirty="0">
                <a:latin typeface="Arial" panose="020B0604020202020204" pitchFamily="34" charset="0"/>
              </a:rPr>
              <a:t> data debit rata-rata </a:t>
            </a:r>
            <a:r>
              <a:rPr lang="en-US" sz="2000" dirty="0" err="1">
                <a:latin typeface="Arial" panose="020B0604020202020204" pitchFamily="34" charset="0"/>
              </a:rPr>
              <a:t>bulanan</a:t>
            </a:r>
            <a:r>
              <a:rPr lang="en-US" sz="2000" dirty="0">
                <a:latin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</a:rPr>
              <a:t>setengah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bulanan</a:t>
            </a:r>
            <a:r>
              <a:rPr lang="en-US" sz="2000" dirty="0">
                <a:latin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</a:rPr>
              <a:t>sepuluh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harian</a:t>
            </a:r>
            <a:endParaRPr lang="en-US" sz="2000" dirty="0">
              <a:latin typeface="Arial" panose="020B0604020202020204" pitchFamily="34" charset="0"/>
            </a:endParaRPr>
          </a:p>
          <a:p>
            <a:pPr marL="269875" indent="-269875" algn="just">
              <a:tabLst>
                <a:tab pos="269875" algn="l"/>
              </a:tabLst>
            </a:pPr>
            <a:endParaRPr lang="en-US" sz="2000" dirty="0">
              <a:latin typeface="Arial" panose="020B0604020202020204" pitchFamily="34" charset="0"/>
            </a:endParaRPr>
          </a:p>
          <a:p>
            <a:pPr marL="269875" indent="-269875" algn="just">
              <a:tabLst>
                <a:tab pos="269875" algn="l"/>
              </a:tabLst>
            </a:pPr>
            <a:r>
              <a:rPr lang="en-US" sz="2000" dirty="0">
                <a:latin typeface="Arial" panose="020B0604020202020204" pitchFamily="34" charset="0"/>
              </a:rPr>
              <a:t>-	</a:t>
            </a:r>
            <a:r>
              <a:rPr lang="en-US" sz="2000" dirty="0" err="1">
                <a:latin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keperluan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irigasi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digunakan</a:t>
            </a:r>
            <a:r>
              <a:rPr lang="en-US" sz="2000" dirty="0">
                <a:latin typeface="Arial" panose="020B0604020202020204" pitchFamily="34" charset="0"/>
              </a:rPr>
              <a:t> debit </a:t>
            </a:r>
            <a:r>
              <a:rPr lang="en-US" sz="2000" dirty="0" err="1">
                <a:latin typeface="Arial" panose="020B0604020202020204" pitchFamily="34" charset="0"/>
              </a:rPr>
              <a:t>andalan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adalah</a:t>
            </a:r>
            <a:r>
              <a:rPr lang="en-US" sz="2000" dirty="0">
                <a:latin typeface="Arial" panose="020B0604020202020204" pitchFamily="34" charset="0"/>
              </a:rPr>
              <a:t> Q80% </a:t>
            </a:r>
            <a:r>
              <a:rPr lang="en-US" sz="2000" dirty="0" err="1">
                <a:latin typeface="Arial" panose="020B0604020202020204" pitchFamily="34" charset="0"/>
              </a:rPr>
              <a:t>artinya</a:t>
            </a:r>
            <a:r>
              <a:rPr lang="en-US" sz="2000" dirty="0">
                <a:latin typeface="Arial" panose="020B0604020202020204" pitchFamily="34" charset="0"/>
              </a:rPr>
              <a:t> debit minimum rata-rata </a:t>
            </a:r>
            <a:r>
              <a:rPr lang="en-US" sz="2000" dirty="0" err="1">
                <a:latin typeface="Arial" panose="020B0604020202020204" pitchFamily="34" charset="0"/>
              </a:rPr>
              <a:t>tengah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bulanan</a:t>
            </a:r>
            <a:r>
              <a:rPr lang="en-US" sz="2000" dirty="0">
                <a:latin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</a:rPr>
              <a:t>didasarkan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bahwa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kemungkinan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tak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terpenuhi</a:t>
            </a:r>
            <a:r>
              <a:rPr lang="en-US" sz="2000" dirty="0">
                <a:latin typeface="Arial" panose="020B0604020202020204" pitchFamily="34" charset="0"/>
              </a:rPr>
              <a:t> 20% </a:t>
            </a:r>
            <a:r>
              <a:rPr lang="en-US" sz="2000" dirty="0" err="1">
                <a:latin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</a:rPr>
              <a:t> kata lain </a:t>
            </a:r>
            <a:r>
              <a:rPr lang="en-US" sz="2000" dirty="0" err="1">
                <a:latin typeface="Arial" panose="020B0604020202020204" pitchFamily="34" charset="0"/>
              </a:rPr>
              <a:t>probalilitas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kejadian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disamai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dilampaui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sebesar</a:t>
            </a:r>
            <a:r>
              <a:rPr lang="en-US" sz="2000" dirty="0">
                <a:latin typeface="Arial" panose="020B0604020202020204" pitchFamily="34" charset="0"/>
              </a:rPr>
              <a:t> 80 %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76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3"/>
    </mc:Choice>
    <mc:Fallback xmlns="">
      <p:transition spd="slow" advTm="649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67" y="347472"/>
            <a:ext cx="6766560" cy="768096"/>
          </a:xfrm>
        </p:spPr>
        <p:txBody>
          <a:bodyPr/>
          <a:lstStyle/>
          <a:p>
            <a:r>
              <a:rPr lang="en-US" sz="3200" dirty="0"/>
              <a:t>METODE PERHITUNGAN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DC8A-B302-3FFC-9EB7-1F3329B59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167" y="1115568"/>
            <a:ext cx="8302171" cy="2932830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effectLst/>
                <a:latin typeface="Arial" panose="020B0604020202020204" pitchFamily="34" charset="0"/>
              </a:rPr>
              <a:t>Jika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diketahui</a:t>
            </a:r>
            <a:r>
              <a:rPr lang="en-US" sz="2000" dirty="0">
                <a:effectLst/>
                <a:latin typeface="Arial" panose="020B0604020202020204" pitchFamily="34" charset="0"/>
              </a:rPr>
              <a:t> /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tersedia</a:t>
            </a:r>
            <a:r>
              <a:rPr lang="en-US" sz="2000" dirty="0">
                <a:effectLst/>
                <a:latin typeface="Arial" panose="020B0604020202020204" pitchFamily="34" charset="0"/>
              </a:rPr>
              <a:t> data debit Sungai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dengan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jangka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waktu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panjang</a:t>
            </a:r>
            <a:r>
              <a:rPr lang="en-US" sz="2000" dirty="0">
                <a:effectLst/>
                <a:latin typeface="Arial" panose="020B0604020202020204" pitchFamily="34" charset="0"/>
              </a:rPr>
              <a:t> ( minimal 10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tahun</a:t>
            </a:r>
            <a:r>
              <a:rPr lang="en-US" sz="2000" dirty="0">
                <a:effectLst/>
                <a:latin typeface="Arial" panose="020B0604020202020204" pitchFamily="34" charset="0"/>
              </a:rPr>
              <a:t> ) 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maka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menghitung</a:t>
            </a:r>
            <a:r>
              <a:rPr lang="en-US" sz="2000" dirty="0">
                <a:effectLst/>
                <a:latin typeface="Arial" panose="020B0604020202020204" pitchFamily="34" charset="0"/>
              </a:rPr>
              <a:t> debit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andalan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dengan</a:t>
            </a: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</a:rPr>
              <a:t>metode</a:t>
            </a:r>
            <a:r>
              <a:rPr lang="en-US" sz="2000" dirty="0">
                <a:effectLst/>
                <a:latin typeface="Arial" panose="020B0604020202020204" pitchFamily="34" charset="0"/>
              </a:rPr>
              <a:t> :</a:t>
            </a:r>
          </a:p>
          <a:p>
            <a:pPr marL="457200" indent="-457200" algn="just">
              <a:buAutoNum type="arabicPeriod"/>
            </a:pP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Rangking</a:t>
            </a:r>
            <a:endParaRPr lang="en-US" sz="2000" dirty="0">
              <a:latin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Rangking</a:t>
            </a:r>
            <a:r>
              <a:rPr lang="en-US" sz="2000" dirty="0">
                <a:latin typeface="Arial" panose="020B0604020202020204" pitchFamily="34" charset="0"/>
              </a:rPr>
              <a:t> ( Weibull )</a:t>
            </a:r>
          </a:p>
          <a:p>
            <a:pPr marL="457200" indent="-457200" algn="just">
              <a:buAutoNum type="arabicPeriod"/>
            </a:pP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Statistik</a:t>
            </a:r>
            <a:endParaRPr lang="en-US" sz="2000" dirty="0">
              <a:latin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5D9CBE-F048-F7C5-07CB-776851869F9D}"/>
              </a:ext>
            </a:extLst>
          </p:cNvPr>
          <p:cNvSpPr txBox="1">
            <a:spLocks/>
          </p:cNvSpPr>
          <p:nvPr/>
        </p:nvSpPr>
        <p:spPr>
          <a:xfrm>
            <a:off x="2455327" y="3738622"/>
            <a:ext cx="6410882" cy="2932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latin typeface="Arial" panose="020B0604020202020204" pitchFamily="34" charset="0"/>
              </a:rPr>
              <a:t>Tapi Jika data debit Sungai </a:t>
            </a:r>
            <a:r>
              <a:rPr lang="en-US" sz="2000" dirty="0" err="1">
                <a:latin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mencukupi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bahkan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tidak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tersedia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maka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dapat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digunakan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simulasi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hujan-aliran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estimasi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nilai</a:t>
            </a:r>
            <a:r>
              <a:rPr lang="en-US" sz="2000" dirty="0">
                <a:latin typeface="Arial" panose="020B0604020202020204" pitchFamily="34" charset="0"/>
              </a:rPr>
              <a:t> debit </a:t>
            </a:r>
            <a:r>
              <a:rPr lang="en-US" sz="2000" dirty="0" err="1">
                <a:latin typeface="Arial" panose="020B0604020202020204" pitchFamily="34" charset="0"/>
              </a:rPr>
              <a:t>rerata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bulanan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setengah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bulanan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maka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menghitung</a:t>
            </a:r>
            <a:r>
              <a:rPr lang="en-US" sz="2000" dirty="0">
                <a:latin typeface="Arial" panose="020B0604020202020204" pitchFamily="34" charset="0"/>
              </a:rPr>
              <a:t> debit </a:t>
            </a:r>
            <a:r>
              <a:rPr lang="en-US" sz="2000" dirty="0" err="1">
                <a:latin typeface="Arial" panose="020B0604020202020204" pitchFamily="34" charset="0"/>
              </a:rPr>
              <a:t>andalan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: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simulasi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Hujan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aliran</a:t>
            </a:r>
            <a:r>
              <a:rPr lang="en-US" sz="2000" dirty="0">
                <a:latin typeface="Arial" panose="020B0604020202020204" pitchFamily="34" charset="0"/>
              </a:rPr>
              <a:t>- MOCK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simulasi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Hujan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aliran</a:t>
            </a:r>
            <a:r>
              <a:rPr lang="en-US" sz="2000" dirty="0">
                <a:latin typeface="Arial" panose="020B0604020202020204" pitchFamily="34" charset="0"/>
              </a:rPr>
              <a:t>- RAIN-RUN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sz="2000" dirty="0" err="1">
                <a:latin typeface="Arial" panose="020B0604020202020204" pitchFamily="34" charset="0"/>
              </a:rPr>
              <a:t>Metode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simulasi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Hujan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aliran</a:t>
            </a:r>
            <a:r>
              <a:rPr lang="en-US" sz="2000" dirty="0">
                <a:latin typeface="Arial" panose="020B0604020202020204" pitchFamily="34" charset="0"/>
              </a:rPr>
              <a:t>- WMS. NRECA, </a:t>
            </a:r>
            <a:r>
              <a:rPr lang="en-US" sz="2000" dirty="0" err="1">
                <a:latin typeface="Arial" panose="020B0604020202020204" pitchFamily="34" charset="0"/>
              </a:rPr>
              <a:t>dll</a:t>
            </a:r>
            <a:endParaRPr lang="en-US" sz="2000" dirty="0">
              <a:latin typeface="Arial" panose="020B0604020202020204" pitchFamily="34" charset="0"/>
            </a:endParaRP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415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865F-8AE4-6874-6625-2EFECD83CADB}"/>
              </a:ext>
            </a:extLst>
          </p:cNvPr>
          <p:cNvSpPr txBox="1">
            <a:spLocks/>
          </p:cNvSpPr>
          <p:nvPr/>
        </p:nvSpPr>
        <p:spPr>
          <a:xfrm>
            <a:off x="288880" y="574994"/>
            <a:ext cx="6766560" cy="768096"/>
          </a:xfrm>
          <a:prstGeom prst="rect">
            <a:avLst/>
          </a:prstGeom>
        </p:spPr>
        <p:txBody>
          <a:bodyPr vert="horz" lIns="91440" tIns="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/>
              <a:t>TAHAP PERHITUNGAN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( METODE WEIBULL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9BFE1-8DB4-0FED-D0C6-6912905123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719" y="1718112"/>
                <a:ext cx="6478091" cy="48033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360"/>
                  </a:spcBef>
                  <a:buFont typeface="Arial" panose="020B0604020202020204" pitchFamily="34" charset="0"/>
                  <a:buNone/>
                  <a:defRPr sz="15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347472" algn="l" defTabSz="914400" rtl="0" eaLnBrk="1" latinLnBrk="0" hangingPunct="1">
                  <a:lnSpc>
                    <a:spcPct val="100000"/>
                  </a:lnSpc>
                  <a:spcBef>
                    <a:spcPts val="36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47472" algn="l" defTabSz="914400" rtl="0" eaLnBrk="1" latinLnBrk="0" hangingPunct="1">
                  <a:lnSpc>
                    <a:spcPct val="100000"/>
                  </a:lnSpc>
                  <a:spcBef>
                    <a:spcPts val="36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347472" algn="l" defTabSz="914400" rtl="0" eaLnBrk="1" latinLnBrk="0" hangingPunct="1">
                  <a:lnSpc>
                    <a:spcPct val="100000"/>
                  </a:lnSpc>
                  <a:spcBef>
                    <a:spcPts val="36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347472" algn="l" defTabSz="914400" rtl="0" eaLnBrk="1" latinLnBrk="0" hangingPunct="1">
                  <a:lnSpc>
                    <a:spcPct val="100000"/>
                  </a:lnSpc>
                  <a:spcBef>
                    <a:spcPts val="36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1600" dirty="0">
                    <a:latin typeface="Arial" panose="020B0604020202020204" pitchFamily="34" charset="0"/>
                  </a:rPr>
                  <a:t>Menghitung debit </a:t>
                </a:r>
                <a:r>
                  <a:rPr lang="en-US" sz="1600" dirty="0" err="1">
                    <a:latin typeface="Arial" panose="020B0604020202020204" pitchFamily="34" charset="0"/>
                  </a:rPr>
                  <a:t>andalan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dengan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metode</a:t>
                </a:r>
                <a:r>
                  <a:rPr lang="en-US" sz="1600" dirty="0">
                    <a:latin typeface="Arial" panose="020B0604020202020204" pitchFamily="34" charset="0"/>
                  </a:rPr>
                  <a:t> Weibull  :</a:t>
                </a:r>
              </a:p>
              <a:p>
                <a:pPr marL="457200" indent="-457200" algn="just">
                  <a:buFont typeface="Arial" panose="020B0604020202020204" pitchFamily="34" charset="0"/>
                  <a:buAutoNum type="arabicPeriod"/>
                </a:pPr>
                <a:r>
                  <a:rPr lang="en-US" sz="1600" dirty="0">
                    <a:latin typeface="Arial" panose="020B0604020202020204" pitchFamily="34" charset="0"/>
                  </a:rPr>
                  <a:t>Data debit rata-rata </a:t>
                </a:r>
                <a:r>
                  <a:rPr lang="en-US" sz="1600" dirty="0" err="1">
                    <a:latin typeface="Arial" panose="020B0604020202020204" pitchFamily="34" charset="0"/>
                  </a:rPr>
                  <a:t>bulanan</a:t>
                </a:r>
                <a:r>
                  <a:rPr lang="en-US" sz="1600" dirty="0">
                    <a:latin typeface="Arial" panose="020B0604020202020204" pitchFamily="34" charset="0"/>
                  </a:rPr>
                  <a:t>/</a:t>
                </a:r>
                <a:r>
                  <a:rPr lang="en-US" sz="1600" dirty="0" err="1">
                    <a:latin typeface="Arial" panose="020B0604020202020204" pitchFamily="34" charset="0"/>
                  </a:rPr>
                  <a:t>setengah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bulanan</a:t>
                </a:r>
                <a:r>
                  <a:rPr lang="en-US" sz="1600" dirty="0">
                    <a:latin typeface="Arial" panose="020B0604020202020204" pitchFamily="34" charset="0"/>
                  </a:rPr>
                  <a:t>/</a:t>
                </a:r>
                <a:r>
                  <a:rPr lang="en-US" sz="1600" dirty="0" err="1">
                    <a:latin typeface="Arial" panose="020B0604020202020204" pitchFamily="34" charset="0"/>
                  </a:rPr>
                  <a:t>sepuluh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harian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diurutkan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dari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besar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ke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kecil</a:t>
                </a:r>
                <a:endParaRPr lang="en-US" sz="1600" dirty="0">
                  <a:latin typeface="Arial" panose="020B0604020202020204" pitchFamily="34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AutoNum type="arabicPeriod"/>
                </a:pPr>
                <a:r>
                  <a:rPr lang="en-US" sz="1600" dirty="0">
                    <a:latin typeface="Arial" panose="020B0604020202020204" pitchFamily="34" charset="0"/>
                  </a:rPr>
                  <a:t>Dari data debit yang </a:t>
                </a:r>
                <a:r>
                  <a:rPr lang="en-US" sz="1600" dirty="0" err="1">
                    <a:latin typeface="Arial" panose="020B0604020202020204" pitchFamily="34" charset="0"/>
                  </a:rPr>
                  <a:t>telah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diurutkan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tersebut</a:t>
                </a:r>
                <a:r>
                  <a:rPr lang="en-US" sz="1600" dirty="0">
                    <a:latin typeface="Arial" panose="020B0604020202020204" pitchFamily="34" charset="0"/>
                  </a:rPr>
                  <a:t>, </a:t>
                </a:r>
                <a:r>
                  <a:rPr lang="en-US" sz="1600" dirty="0" err="1">
                    <a:latin typeface="Arial" panose="020B0604020202020204" pitchFamily="34" charset="0"/>
                  </a:rPr>
                  <a:t>dicari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probalilitasnya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untuk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tiap-tiap</a:t>
                </a:r>
                <a:r>
                  <a:rPr lang="en-US" sz="1600" dirty="0">
                    <a:latin typeface="Arial" panose="020B0604020202020204" pitchFamily="34" charset="0"/>
                  </a:rPr>
                  <a:t> debit. </a:t>
                </a:r>
                <a:r>
                  <a:rPr lang="en-US" sz="1600" dirty="0" err="1">
                    <a:latin typeface="Arial" panose="020B0604020202020204" pitchFamily="34" charset="0"/>
                  </a:rPr>
                  <a:t>Probalilitas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dihitung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dengan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</a:rPr>
                  <a:t>rumus</a:t>
                </a:r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just"/>
                <a:endParaRPr lang="en-US" sz="1600" dirty="0">
                  <a:latin typeface="Arial" panose="020B0604020202020204" pitchFamily="34" charset="0"/>
                </a:endParaRPr>
              </a:p>
              <a:p>
                <a:pPr algn="just"/>
                <a:r>
                  <a:rPr lang="en-US" sz="1600" dirty="0"/>
                  <a:t>              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100 %</m:t>
                    </m:r>
                  </m:oMath>
                </a14:m>
                <a:endParaRPr lang="en-US" sz="1600" dirty="0">
                  <a:latin typeface="Arial" panose="020B0604020202020204" pitchFamily="34" charset="0"/>
                </a:endParaRPr>
              </a:p>
              <a:p>
                <a:pPr algn="just"/>
                <a:endParaRPr lang="en-US" sz="1600" dirty="0">
                  <a:latin typeface="Arial" panose="020B0604020202020204" pitchFamily="34" charset="0"/>
                </a:endParaRPr>
              </a:p>
              <a:p>
                <a:pPr marL="457200" indent="-457200" algn="just">
                  <a:buAutoNum type="arabicPeriod" startAt="3"/>
                  <a:tabLst>
                    <a:tab pos="450850" algn="l"/>
                  </a:tabLst>
                </a:pPr>
                <a:r>
                  <a:rPr lang="en-US" sz="1600" dirty="0"/>
                  <a:t>Dari </a:t>
                </a:r>
                <a:r>
                  <a:rPr lang="en-US" sz="1600" dirty="0" err="1"/>
                  <a:t>hasil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perhitungan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poin</a:t>
                </a:r>
                <a:r>
                  <a:rPr lang="en-US" sz="1600" dirty="0"/>
                  <a:t> 2, </a:t>
                </a:r>
                <a:r>
                  <a:rPr lang="en-US" sz="1600" dirty="0" err="1"/>
                  <a:t>kemudian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dicari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besarnya</a:t>
                </a:r>
                <a:r>
                  <a:rPr lang="en-US" sz="1600" dirty="0"/>
                  <a:t> debit </a:t>
                </a:r>
                <a:r>
                  <a:rPr lang="en-US" sz="1600" dirty="0" err="1"/>
                  <a:t>andalan</a:t>
                </a:r>
                <a:r>
                  <a:rPr lang="en-US" sz="1600" dirty="0"/>
                  <a:t> yang </a:t>
                </a:r>
                <a:r>
                  <a:rPr lang="en-US" sz="1600" dirty="0" err="1"/>
                  <a:t>dibutuhkan</a:t>
                </a:r>
                <a:r>
                  <a:rPr lang="en-US" sz="1600" dirty="0"/>
                  <a:t> ( KP.01 </a:t>
                </a:r>
                <a:r>
                  <a:rPr lang="en-US" sz="1600" dirty="0" err="1"/>
                  <a:t>untuk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keperluan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irigasi</a:t>
                </a:r>
                <a:r>
                  <a:rPr lang="en-US" sz="1600" dirty="0"/>
                  <a:t> Q</a:t>
                </a:r>
                <a:r>
                  <a:rPr lang="en-US" sz="1600" baseline="-25000" dirty="0"/>
                  <a:t>80</a:t>
                </a:r>
                <a:r>
                  <a:rPr lang="en-US" sz="1600" dirty="0"/>
                  <a:t>% )</a:t>
                </a:r>
              </a:p>
              <a:p>
                <a:pPr marL="457200" indent="-457200" algn="just">
                  <a:buAutoNum type="arabicPeriod" startAt="3"/>
                  <a:tabLst>
                    <a:tab pos="450850" algn="l"/>
                  </a:tabLst>
                </a:pPr>
                <a:r>
                  <a:rPr lang="en-US" sz="1600" dirty="0" err="1"/>
                  <a:t>Selanjutnya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dibuat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grafik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9BFE1-8DB4-0FED-D0C6-691290512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19" y="1718112"/>
                <a:ext cx="6478091" cy="4803330"/>
              </a:xfrm>
              <a:prstGeom prst="rect">
                <a:avLst/>
              </a:prstGeom>
              <a:blipFill>
                <a:blip r:embed="rId2"/>
                <a:stretch>
                  <a:fillRect l="-942" t="-381" r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28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97F11-C9D6-61BF-114B-252D8D561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224731"/>
              </p:ext>
            </p:extLst>
          </p:nvPr>
        </p:nvGraphicFramePr>
        <p:xfrm>
          <a:off x="457842" y="1054672"/>
          <a:ext cx="6348071" cy="1483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73612">
                  <a:extLst>
                    <a:ext uri="{9D8B030D-6E8A-4147-A177-3AD203B41FA5}">
                      <a16:colId xmlns:a16="http://schemas.microsoft.com/office/drawing/2014/main" val="2046327528"/>
                    </a:ext>
                  </a:extLst>
                </a:gridCol>
                <a:gridCol w="4174459">
                  <a:extLst>
                    <a:ext uri="{9D8B030D-6E8A-4147-A177-3AD203B41FA5}">
                      <a16:colId xmlns:a16="http://schemas.microsoft.com/office/drawing/2014/main" val="4251347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PROBALILITAS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PERUNTUKAN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4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IRIGASI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60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AIR BAKU DAN PLTA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3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PEMELIHARAAN SUNGAI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7739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B3F88B-E297-FCBC-1697-65B722048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26373"/>
              </p:ext>
            </p:extLst>
          </p:nvPr>
        </p:nvGraphicFramePr>
        <p:xfrm>
          <a:off x="457842" y="4109418"/>
          <a:ext cx="6348071" cy="1483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73612">
                  <a:extLst>
                    <a:ext uri="{9D8B030D-6E8A-4147-A177-3AD203B41FA5}">
                      <a16:colId xmlns:a16="http://schemas.microsoft.com/office/drawing/2014/main" val="2046327528"/>
                    </a:ext>
                  </a:extLst>
                </a:gridCol>
                <a:gridCol w="4174459">
                  <a:extLst>
                    <a:ext uri="{9D8B030D-6E8A-4147-A177-3AD203B41FA5}">
                      <a16:colId xmlns:a16="http://schemas.microsoft.com/office/drawing/2014/main" val="4251347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PROBALILITAS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KETERSEDIAAN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48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90 %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TAHUN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60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&gt; </a:t>
                      </a:r>
                      <a:r>
                        <a:rPr lang="en-US" dirty="0"/>
                        <a:t>90 %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TAHUN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3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7739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C578BDB-97EA-13FF-D700-65FA8834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40" y="99266"/>
            <a:ext cx="7933805" cy="768096"/>
          </a:xfrm>
        </p:spPr>
        <p:txBody>
          <a:bodyPr/>
          <a:lstStyle/>
          <a:p>
            <a:r>
              <a:rPr lang="en-US" sz="2800" dirty="0"/>
              <a:t>PROBALILITAS DEBIT ANDALAN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C68E0B-143F-0AB9-6CD2-FAE1992590A4}"/>
              </a:ext>
            </a:extLst>
          </p:cNvPr>
          <p:cNvSpPr txBox="1">
            <a:spLocks/>
          </p:cNvSpPr>
          <p:nvPr/>
        </p:nvSpPr>
        <p:spPr>
          <a:xfrm>
            <a:off x="353668" y="3183920"/>
            <a:ext cx="7933805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PERSYARATAN DATA :</a:t>
            </a:r>
          </a:p>
        </p:txBody>
      </p:sp>
    </p:spTree>
    <p:extLst>
      <p:ext uri="{BB962C8B-B14F-4D97-AF65-F5344CB8AC3E}">
        <p14:creationId xmlns:p14="http://schemas.microsoft.com/office/powerpoint/2010/main" val="108068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BFB2E-0D74-5B7D-4223-F23E0FF0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30519-6EF2-458A-C047-29EB1546A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DFD99E-1E42-9E28-1278-AD5501ED5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5" t="42624" r="47429" b="33869"/>
          <a:stretch/>
        </p:blipFill>
        <p:spPr>
          <a:xfrm>
            <a:off x="3599727" y="1817225"/>
            <a:ext cx="7399564" cy="4490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453BA2-E700-67C2-4BFD-E45D1A680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5" t="42287" r="69572" b="48800"/>
          <a:stretch/>
        </p:blipFill>
        <p:spPr>
          <a:xfrm>
            <a:off x="3599727" y="305391"/>
            <a:ext cx="3727049" cy="13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BFB2E-0D74-5B7D-4223-F23E0FF0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C8995F-6823-4D37-A439-FF79DEAA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172" y="1134836"/>
            <a:ext cx="3970019" cy="768096"/>
          </a:xfrm>
        </p:spPr>
        <p:txBody>
          <a:bodyPr/>
          <a:lstStyle/>
          <a:p>
            <a:r>
              <a:rPr lang="en-US" sz="2800" dirty="0"/>
              <a:t>CONTOH PERHITUNGAN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114B3-6A18-D6F4-DD62-393DD68CE9AE}"/>
              </a:ext>
            </a:extLst>
          </p:cNvPr>
          <p:cNvSpPr txBox="1">
            <a:spLocks/>
          </p:cNvSpPr>
          <p:nvPr/>
        </p:nvSpPr>
        <p:spPr>
          <a:xfrm>
            <a:off x="3884022" y="3151415"/>
            <a:ext cx="6647907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lihat</a:t>
            </a:r>
            <a:r>
              <a:rPr lang="en-US" sz="2800" dirty="0"/>
              <a:t> pada video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</a:p>
          <a:p>
            <a:r>
              <a:rPr lang="en-US" sz="2800" dirty="0"/>
              <a:t>di </a:t>
            </a:r>
            <a:r>
              <a:rPr lang="en-US" sz="2800" dirty="0" err="1"/>
              <a:t>elinas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676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2259" y="1988115"/>
            <a:ext cx="6964135" cy="1225296"/>
          </a:xfrm>
        </p:spPr>
        <p:txBody>
          <a:bodyPr/>
          <a:lstStyle/>
          <a:p>
            <a:r>
              <a:rPr lang="en-US" dirty="0"/>
              <a:t>SISTEM DAN BANGUNAN IRIGASI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86ED705-C4CA-7B09-669B-1B3C756A9F76}"/>
              </a:ext>
            </a:extLst>
          </p:cNvPr>
          <p:cNvSpPr txBox="1">
            <a:spLocks/>
          </p:cNvSpPr>
          <p:nvPr/>
        </p:nvSpPr>
        <p:spPr>
          <a:xfrm>
            <a:off x="4228314" y="3644590"/>
            <a:ext cx="4409500" cy="8789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SISTEM MANAJEMEN IRIGASI</a:t>
            </a:r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248C398D-2CF3-E582-D4AA-074A28CE61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0502" y="296772"/>
            <a:ext cx="1303430" cy="1303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96A8C-4CEE-F9C7-89C4-666FBEF293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394" y="324345"/>
            <a:ext cx="1303430" cy="120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BA16EF0-76E3-6E69-1376-CADF192F7976}"/>
              </a:ext>
            </a:extLst>
          </p:cNvPr>
          <p:cNvSpPr txBox="1">
            <a:spLocks/>
          </p:cNvSpPr>
          <p:nvPr/>
        </p:nvSpPr>
        <p:spPr>
          <a:xfrm>
            <a:off x="2613932" y="218601"/>
            <a:ext cx="6964135" cy="1047462"/>
          </a:xfrm>
          <a:prstGeom prst="rect">
            <a:avLst/>
          </a:prstGeom>
        </p:spPr>
        <p:txBody>
          <a:bodyPr vert="horz" lIns="91440" tIns="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/>
              <a:t>Program 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Pembelajaran</a:t>
            </a:r>
            <a:r>
              <a:rPr lang="en-US" sz="2000" dirty="0"/>
              <a:t> daring </a:t>
            </a:r>
            <a:r>
              <a:rPr lang="en-US" sz="2000" dirty="0" err="1"/>
              <a:t>kolaboratif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390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38558_Win32_v2" id="{4C05A457-285D-454C-A9EA-F338443A797C}" vid="{298C0BDB-2F83-41C5-B87D-3BE7246FD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7EB4D8-2DC8-4900-B296-3F8E8CD9E6A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1D2ED2F-BDEE-47B8-82AA-B088E838B0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2982D6-A655-4F26-86D7-B5C32A625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{2FDE4197-5800-43DA-BFCA-B766D1021A16}tf78438558_win32</Template>
  <TotalTime>410</TotalTime>
  <Words>889</Words>
  <Application>Microsoft Office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Cambria Math</vt:lpstr>
      <vt:lpstr>Sabon Next LT</vt:lpstr>
      <vt:lpstr>Office Theme</vt:lpstr>
      <vt:lpstr>SISTEM DAN BANGUNAN IRIGASI</vt:lpstr>
      <vt:lpstr>MATERI</vt:lpstr>
      <vt:lpstr>DEBIT ANDALAN</vt:lpstr>
      <vt:lpstr>METODE PERHITUNGAN</vt:lpstr>
      <vt:lpstr>PowerPoint Presentation</vt:lpstr>
      <vt:lpstr>PROBALILITAS DEBIT ANDALAN</vt:lpstr>
      <vt:lpstr>PowerPoint Presentation</vt:lpstr>
      <vt:lpstr>CONTOH PERHITUNGAN</vt:lpstr>
      <vt:lpstr>SISTEM DAN BANGUNAN IRIGASI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DAN BANGUNAN IRIGASI</dc:title>
  <dc:subject/>
  <dc:creator>SUDARMAN RUDING</dc:creator>
  <cp:lastModifiedBy>SUDARMAN RUDING</cp:lastModifiedBy>
  <cp:revision>19</cp:revision>
  <dcterms:created xsi:type="dcterms:W3CDTF">2023-09-05T12:19:04Z</dcterms:created>
  <dcterms:modified xsi:type="dcterms:W3CDTF">2023-10-06T14:56:05Z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