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87" r:id="rId2"/>
    <p:sldId id="256" r:id="rId3"/>
    <p:sldId id="257" r:id="rId4"/>
    <p:sldId id="258" r:id="rId5"/>
    <p:sldId id="276" r:id="rId6"/>
    <p:sldId id="277" r:id="rId7"/>
    <p:sldId id="278" r:id="rId8"/>
    <p:sldId id="279" r:id="rId9"/>
    <p:sldId id="280" r:id="rId10"/>
    <p:sldId id="281" r:id="rId11"/>
    <p:sldId id="282" r:id="rId12"/>
    <p:sldId id="259" r:id="rId13"/>
    <p:sldId id="260" r:id="rId14"/>
    <p:sldId id="261" r:id="rId15"/>
    <p:sldId id="283" r:id="rId16"/>
    <p:sldId id="284" r:id="rId17"/>
    <p:sldId id="285" r:id="rId18"/>
    <p:sldId id="286" r:id="rId19"/>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4"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0296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4551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80029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16863" y="620648"/>
            <a:ext cx="9558273"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8000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7612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5714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713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606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0645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6162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8789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625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54401340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id.wikipedia.org/wiki/Kementerian_Keuangan_Indonesia"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heydeerahma.com/mudahnya-membuat-npwp/" TargetMode="Externa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dfreephotos.com/business-and-technology/laptop-screen-with-analytics.jpg.php"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en/photo/1559363"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ngall.com/save-earth-png"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uides.law.fsu.edu/c.php?g=84853&amp;p=546654"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pngall.com/court-hammer-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gbtilegalservice.org.au/law-reform/pro-bono-network/contract-sign-lawyer/"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Justice_Leak"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d.wikipedia.org/wiki/kimia_farma" TargetMode="External"/><Relationship Id="rId7" Type="http://schemas.openxmlformats.org/officeDocument/2006/relationships/hyperlink" Target="https://en.wikipedia.org/wiki/The_Colonel's_secret_recipe"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xpocpnsbumn.blogspot.com/2019/06/lowongan-kerja-pt-indocement-tunggal.html"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s://hendie23.blogspot.com/2013/09/persekutuan-komanditer-commanditaire.html" TargetMode="External"/><Relationship Id="rId7" Type="http://schemas.openxmlformats.org/officeDocument/2006/relationships/hyperlink" Target="https://id.wikipedia.org/wiki/Koperasi"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hyperlink" Target="http://id.wikipedia.org/wiki/berkas:logo-ywp.jpg"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hyperlink" Target="http://www.pixnio.com/people/crowd/six-people-working-in-office"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F4E4-89B2-3A29-5726-32E120FAD3CF}"/>
              </a:ext>
            </a:extLst>
          </p:cNvPr>
          <p:cNvSpPr>
            <a:spLocks noGrp="1"/>
          </p:cNvSpPr>
          <p:nvPr>
            <p:ph type="ctrTitle"/>
          </p:nvPr>
        </p:nvSpPr>
        <p:spPr/>
        <p:txBody>
          <a:bodyPr/>
          <a:lstStyle/>
          <a:p>
            <a:endParaRPr lang="id-ID"/>
          </a:p>
        </p:txBody>
      </p:sp>
      <p:sp>
        <p:nvSpPr>
          <p:cNvPr id="3" name="Subtitle 2">
            <a:extLst>
              <a:ext uri="{FF2B5EF4-FFF2-40B4-BE49-F238E27FC236}">
                <a16:creationId xmlns:a16="http://schemas.microsoft.com/office/drawing/2014/main" id="{50071072-9ED7-2640-81AA-A0ADE790507E}"/>
              </a:ext>
            </a:extLst>
          </p:cNvPr>
          <p:cNvSpPr>
            <a:spLocks noGrp="1"/>
          </p:cNvSpPr>
          <p:nvPr>
            <p:ph type="subTitle" idx="4"/>
          </p:nvPr>
        </p:nvSpPr>
        <p:spPr/>
        <p:txBody>
          <a:bodyPr/>
          <a:lstStyle/>
          <a:p>
            <a:endParaRPr lang="id-ID"/>
          </a:p>
        </p:txBody>
      </p:sp>
      <p:pic>
        <p:nvPicPr>
          <p:cNvPr id="7" name="Picture 6">
            <a:extLst>
              <a:ext uri="{FF2B5EF4-FFF2-40B4-BE49-F238E27FC236}">
                <a16:creationId xmlns:a16="http://schemas.microsoft.com/office/drawing/2014/main" id="{3B5834A9-20D7-F0DC-B6AD-E6EB8428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4DB7C8E-8B98-3417-2753-91D85E05FE3F}"/>
              </a:ext>
            </a:extLst>
          </p:cNvPr>
          <p:cNvSpPr txBox="1"/>
          <p:nvPr/>
        </p:nvSpPr>
        <p:spPr>
          <a:xfrm>
            <a:off x="914400" y="4374564"/>
            <a:ext cx="6097712" cy="646331"/>
          </a:xfrm>
          <a:prstGeom prst="rect">
            <a:avLst/>
          </a:prstGeom>
          <a:noFill/>
        </p:spPr>
        <p:txBody>
          <a:bodyPr wrap="square">
            <a:spAutoFit/>
          </a:bodyPr>
          <a:lstStyle/>
          <a:p>
            <a:pPr marL="12700">
              <a:lnSpc>
                <a:spcPct val="100000"/>
              </a:lnSpc>
              <a:spcBef>
                <a:spcPts val="100"/>
              </a:spcBef>
            </a:pPr>
            <a:r>
              <a:rPr lang="id-ID" sz="1800" b="1" spc="325" dirty="0">
                <a:latin typeface="Times New Roman" panose="02020603050405020304" pitchFamily="18" charset="0"/>
                <a:cs typeface="Times New Roman" panose="02020603050405020304" pitchFamily="18" charset="0"/>
              </a:rPr>
              <a:t>Penilaian Aspek Hukum, Ekonomi, dan Lingkungan. </a:t>
            </a:r>
            <a:endParaRPr lang="id-ID"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96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085B60-7C8B-4969-BB70-49798908573B}"/>
              </a:ext>
            </a:extLst>
          </p:cNvPr>
          <p:cNvSpPr>
            <a:spLocks noGrp="1"/>
          </p:cNvSpPr>
          <p:nvPr>
            <p:ph idx="1"/>
          </p:nvPr>
        </p:nvSpPr>
        <p:spPr>
          <a:xfrm>
            <a:off x="1143001" y="381000"/>
            <a:ext cx="5410200" cy="5262979"/>
          </a:xfrm>
        </p:spPr>
        <p:txBody>
          <a:bodyPr>
            <a:normAutofit fontScale="92500" lnSpcReduction="20000"/>
          </a:bodyPr>
          <a:lstStyle/>
          <a:p>
            <a:pPr algn="just"/>
            <a:r>
              <a:rPr lang="id-ID" sz="1800" b="1" i="0" dirty="0">
                <a:solidFill>
                  <a:srgbClr val="444444"/>
                </a:solidFill>
                <a:effectLst/>
                <a:latin typeface="Ubuntu"/>
              </a:rPr>
              <a:t>Nomor Pokok Wajib Pajak</a:t>
            </a:r>
          </a:p>
          <a:p>
            <a:pPr algn="just"/>
            <a:r>
              <a:rPr lang="id-ID" sz="1800" b="0" i="0" dirty="0">
                <a:solidFill>
                  <a:srgbClr val="444444"/>
                </a:solidFill>
                <a:effectLst/>
                <a:latin typeface="Ubuntu"/>
              </a:rPr>
              <a:t>Tiap warga negara dengan penghasilan melebihi penghasilan tidak kena pajak wajib membayar pajak kepada negara. Harus mendaftar NPWP ke pelayanan Pajak setempat. Hal ini juga sudah jelas diatur dalam undang-undang. Dan memang merupakan kewajiban warga negara. Apabila melanggar dapat dikenakan sanksi pidana sesuai UU nomor X / 2000. Karena anggapannya menimbulkan kerugian untuk negara. Sebab pajak adalah pendapatan utama dari sebuah negara.</a:t>
            </a:r>
          </a:p>
          <a:p>
            <a:pPr algn="just"/>
            <a:endParaRPr lang="id-ID" sz="1800" b="0" i="0" dirty="0">
              <a:solidFill>
                <a:srgbClr val="444444"/>
              </a:solidFill>
              <a:effectLst/>
              <a:latin typeface="Ubuntu"/>
            </a:endParaRPr>
          </a:p>
          <a:p>
            <a:pPr algn="just" fontAlgn="base"/>
            <a:r>
              <a:rPr lang="id-ID" sz="1800" b="1" i="0" dirty="0">
                <a:solidFill>
                  <a:srgbClr val="444444"/>
                </a:solidFill>
                <a:effectLst/>
                <a:latin typeface="Ubuntu"/>
              </a:rPr>
              <a:t>Nomor Register Perusahaan &amp; Tanda Daftar Perusahaan</a:t>
            </a:r>
            <a:endParaRPr lang="id-ID" sz="1800" b="0" i="0" dirty="0">
              <a:solidFill>
                <a:srgbClr val="444444"/>
              </a:solidFill>
              <a:effectLst/>
              <a:latin typeface="Ubuntu"/>
            </a:endParaRPr>
          </a:p>
          <a:p>
            <a:pPr algn="just" fontAlgn="base"/>
            <a:r>
              <a:rPr lang="id-ID" sz="1800" b="0" i="0" dirty="0">
                <a:solidFill>
                  <a:srgbClr val="444444"/>
                </a:solidFill>
                <a:effectLst/>
                <a:latin typeface="Ubuntu"/>
              </a:rPr>
              <a:t> UU nomor 3 / 1982 juga mengatur mengenai wajib daftar perusahaan, di mana perusahaan wajib untuk daftar pada kantor pendaftaran perusahaan. Yakni pada Kantor Dept. Perdagangan Setempat.</a:t>
            </a:r>
          </a:p>
          <a:p>
            <a:pPr algn="just" fontAlgn="base"/>
            <a:r>
              <a:rPr lang="id-ID" sz="1800" b="0" i="0" dirty="0">
                <a:solidFill>
                  <a:srgbClr val="444444"/>
                </a:solidFill>
                <a:effectLst/>
                <a:latin typeface="Ubuntu"/>
              </a:rPr>
              <a:t>NRP dikenal juga dengan nama lain TDP. Di mana wajib dipasang pada tempat yang gampang dilihat. Nomor NRP atau Nomor TDP ini dicantumkan di papan nama sebuah perusahaan, beserta dokumen yang dipakai di kegiatan usaha tersebut.</a:t>
            </a:r>
            <a:endParaRPr lang="id-ID" sz="1800" dirty="0"/>
          </a:p>
          <a:p>
            <a:pPr algn="just"/>
            <a:endParaRPr lang="id-ID" sz="1800" dirty="0"/>
          </a:p>
        </p:txBody>
      </p:sp>
      <p:pic>
        <p:nvPicPr>
          <p:cNvPr id="4" name="Picture 3">
            <a:extLst>
              <a:ext uri="{FF2B5EF4-FFF2-40B4-BE49-F238E27FC236}">
                <a16:creationId xmlns:a16="http://schemas.microsoft.com/office/drawing/2014/main" id="{A51CEFBF-151F-4CF7-9BBA-A069184424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77200" y="328514"/>
            <a:ext cx="2566737" cy="2438400"/>
          </a:xfrm>
          <a:prstGeom prst="rect">
            <a:avLst/>
          </a:prstGeom>
        </p:spPr>
      </p:pic>
      <p:pic>
        <p:nvPicPr>
          <p:cNvPr id="7" name="Picture 6">
            <a:extLst>
              <a:ext uri="{FF2B5EF4-FFF2-40B4-BE49-F238E27FC236}">
                <a16:creationId xmlns:a16="http://schemas.microsoft.com/office/drawing/2014/main" id="{9915973E-7A0A-4D04-888C-0BD22253805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62800" y="2871480"/>
            <a:ext cx="4900751" cy="3248024"/>
          </a:xfrm>
          <a:prstGeom prst="rect">
            <a:avLst/>
          </a:prstGeom>
        </p:spPr>
      </p:pic>
    </p:spTree>
    <p:extLst>
      <p:ext uri="{BB962C8B-B14F-4D97-AF65-F5344CB8AC3E}">
        <p14:creationId xmlns:p14="http://schemas.microsoft.com/office/powerpoint/2010/main" val="322666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700FB6-C747-497D-9827-3BF49B59C91D}"/>
              </a:ext>
            </a:extLst>
          </p:cNvPr>
          <p:cNvPicPr>
            <a:picLocks noChangeAspect="1"/>
          </p:cNvPicPr>
          <p:nvPr/>
        </p:nvPicPr>
        <p:blipFill>
          <a:blip r:embed="rId2"/>
          <a:stretch>
            <a:fillRect/>
          </a:stretch>
        </p:blipFill>
        <p:spPr>
          <a:xfrm>
            <a:off x="5943600" y="2057400"/>
            <a:ext cx="5974171" cy="2996128"/>
          </a:xfrm>
          <a:prstGeom prst="rect">
            <a:avLst/>
          </a:prstGeom>
        </p:spPr>
      </p:pic>
      <p:sp>
        <p:nvSpPr>
          <p:cNvPr id="3" name="Text Placeholder 2">
            <a:extLst>
              <a:ext uri="{FF2B5EF4-FFF2-40B4-BE49-F238E27FC236}">
                <a16:creationId xmlns:a16="http://schemas.microsoft.com/office/drawing/2014/main" id="{9DC32432-FFA8-4D48-A67C-6A01685D03AE}"/>
              </a:ext>
            </a:extLst>
          </p:cNvPr>
          <p:cNvSpPr>
            <a:spLocks noGrp="1"/>
          </p:cNvSpPr>
          <p:nvPr>
            <p:ph idx="1"/>
          </p:nvPr>
        </p:nvSpPr>
        <p:spPr>
          <a:xfrm>
            <a:off x="609600" y="1524000"/>
            <a:ext cx="5486400" cy="4616648"/>
          </a:xfrm>
        </p:spPr>
        <p:txBody>
          <a:bodyPr>
            <a:normAutofit lnSpcReduction="10000"/>
          </a:bodyPr>
          <a:lstStyle/>
          <a:p>
            <a:pPr algn="just" fontAlgn="base"/>
            <a:r>
              <a:rPr lang="id-ID" sz="2000" b="1" i="0" dirty="0">
                <a:solidFill>
                  <a:srgbClr val="444444"/>
                </a:solidFill>
                <a:effectLst/>
                <a:latin typeface="Ubuntu"/>
              </a:rPr>
              <a:t>Analisis Mengenal Dampak Lingkungan</a:t>
            </a:r>
            <a:endParaRPr lang="id-ID" sz="2000" b="0" i="0" dirty="0">
              <a:solidFill>
                <a:srgbClr val="444444"/>
              </a:solidFill>
              <a:effectLst/>
              <a:latin typeface="Ubuntu"/>
            </a:endParaRPr>
          </a:p>
          <a:p>
            <a:pPr algn="just" fontAlgn="base"/>
            <a:r>
              <a:rPr lang="id-ID" sz="2000" b="0" i="0" dirty="0">
                <a:solidFill>
                  <a:srgbClr val="444444"/>
                </a:solidFill>
                <a:effectLst/>
                <a:latin typeface="Ubuntu"/>
              </a:rPr>
              <a:t>Yang berikutnya adalah AMDAL. Suatu hasil studi menggunakan pendekatan ilmiah. Yang dipandang melalui beberapa sudut pandang dari ilmu pengetahuan. Adalah dampak penting dari kegiatan usaha yang terpadu dan direncanakan pada lingkungan hidup di dalam kesatuan hamparan ekosistem, serta melibatkan kewenangan lebih yang berasal dari instansi bertanggung jawab.</a:t>
            </a:r>
          </a:p>
          <a:p>
            <a:pPr algn="just" fontAlgn="base"/>
            <a:r>
              <a:rPr lang="id-ID" sz="2000" b="0" i="0" dirty="0">
                <a:solidFill>
                  <a:srgbClr val="444444"/>
                </a:solidFill>
                <a:effectLst/>
                <a:latin typeface="Ubuntu"/>
              </a:rPr>
              <a:t>Selain ini aspek hukum dalam studi kelayakan bisnis masih ada yang lainnya, karena memang cakupannya cukup luas. Termasuk bentuk legalitas perusahaan (Nama perusahaan, merk, SIUP, dan Izin Usaha Industri (IUI).</a:t>
            </a:r>
          </a:p>
          <a:p>
            <a:pPr algn="just"/>
            <a:endParaRPr lang="id-ID" sz="2000" dirty="0"/>
          </a:p>
        </p:txBody>
      </p:sp>
    </p:spTree>
    <p:extLst>
      <p:ext uri="{BB962C8B-B14F-4D97-AF65-F5344CB8AC3E}">
        <p14:creationId xmlns:p14="http://schemas.microsoft.com/office/powerpoint/2010/main" val="95672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594106"/>
            <a:ext cx="10058400" cy="690574"/>
          </a:xfrm>
          <a:prstGeom prst="rect">
            <a:avLst/>
          </a:prstGeom>
        </p:spPr>
        <p:txBody>
          <a:bodyPr vert="horz" wrap="square" lIns="0" tIns="13335" rIns="0" bIns="0" rtlCol="0">
            <a:spAutoFit/>
          </a:bodyPr>
          <a:lstStyle/>
          <a:p>
            <a:pPr marL="12700">
              <a:lnSpc>
                <a:spcPct val="100000"/>
              </a:lnSpc>
              <a:spcBef>
                <a:spcPts val="105"/>
              </a:spcBef>
            </a:pPr>
            <a:r>
              <a:rPr spc="-235" dirty="0"/>
              <a:t>ANALISIS ASPEK EKONOMI NASIONAL </a:t>
            </a:r>
          </a:p>
        </p:txBody>
      </p:sp>
      <p:sp>
        <p:nvSpPr>
          <p:cNvPr id="4" name="TextBox 3">
            <a:extLst>
              <a:ext uri="{FF2B5EF4-FFF2-40B4-BE49-F238E27FC236}">
                <a16:creationId xmlns:a16="http://schemas.microsoft.com/office/drawing/2014/main" id="{EC36DA3A-54AC-4BB9-A6CF-9DAC505C8776}"/>
              </a:ext>
            </a:extLst>
          </p:cNvPr>
          <p:cNvSpPr txBox="1"/>
          <p:nvPr/>
        </p:nvSpPr>
        <p:spPr>
          <a:xfrm>
            <a:off x="914400" y="1447800"/>
            <a:ext cx="4419600" cy="4419600"/>
          </a:xfrm>
          <a:prstGeom prst="rect">
            <a:avLst/>
          </a:prstGeom>
          <a:noFill/>
        </p:spPr>
        <p:txBody>
          <a:bodyPr wrap="square" rtlCol="0">
            <a:spAutoFit/>
          </a:bodyPr>
          <a:lstStyle/>
          <a:p>
            <a:pPr algn="just"/>
            <a:r>
              <a:rPr lang="id-ID" sz="2000" dirty="0"/>
              <a:t>Analisis aspek ekonomi suatu proyek bisnis tidak hanya memperhatikan manfaat yang </a:t>
            </a:r>
            <a:r>
              <a:rPr lang="id-ID" dirty="0"/>
              <a:t>dinikmati</a:t>
            </a:r>
            <a:r>
              <a:rPr lang="id-ID" sz="2000" dirty="0"/>
              <a:t> dan pengorbanan yang ditanggung oleh perusahaan, tetapi oleh semua pihak dalam perekonomian. Aspek-aspek penilaian manfaat bisnis yang direncanakan dapat ditinjau dari berbagai sisi, seperti ;</a:t>
            </a:r>
          </a:p>
          <a:p>
            <a:pPr algn="just"/>
            <a:endParaRPr lang="id-ID" sz="2000" dirty="0"/>
          </a:p>
          <a:p>
            <a:pPr marL="342900" indent="-342900" algn="just">
              <a:buFont typeface="+mj-lt"/>
              <a:buAutoNum type="arabicPeriod"/>
            </a:pPr>
            <a:r>
              <a:rPr lang="id-ID" sz="2000" dirty="0"/>
              <a:t>Sisi rencana pembangunan nasional </a:t>
            </a:r>
          </a:p>
          <a:p>
            <a:pPr marL="342900" indent="-342900" algn="just">
              <a:buFont typeface="+mj-lt"/>
              <a:buAutoNum type="arabicPeriod"/>
            </a:pPr>
            <a:r>
              <a:rPr lang="id-ID" sz="2000" dirty="0"/>
              <a:t>Sisi distribusi nilai tambah </a:t>
            </a:r>
          </a:p>
          <a:p>
            <a:pPr marL="342900" indent="-342900" algn="just">
              <a:buFont typeface="+mj-lt"/>
              <a:buAutoNum type="arabicPeriod"/>
            </a:pPr>
            <a:r>
              <a:rPr lang="id-ID" sz="2000" dirty="0"/>
              <a:t>Sisi nilai investasi per tenaga kerja </a:t>
            </a:r>
          </a:p>
          <a:p>
            <a:pPr marL="342900" indent="-342900" algn="just">
              <a:buFont typeface="+mj-lt"/>
              <a:buAutoNum type="arabicPeriod"/>
            </a:pPr>
            <a:r>
              <a:rPr lang="id-ID" sz="2000" dirty="0"/>
              <a:t>Hambatan di bidang ekonomi</a:t>
            </a:r>
          </a:p>
          <a:p>
            <a:pPr marL="342900" indent="-342900" algn="just">
              <a:buFont typeface="+mj-lt"/>
              <a:buAutoNum type="arabicPeriod"/>
            </a:pPr>
            <a:r>
              <a:rPr lang="id-ID" sz="2000" dirty="0"/>
              <a:t>Dukungan pemerintah</a:t>
            </a:r>
          </a:p>
        </p:txBody>
      </p:sp>
      <p:pic>
        <p:nvPicPr>
          <p:cNvPr id="5" name="Picture 4">
            <a:extLst>
              <a:ext uri="{FF2B5EF4-FFF2-40B4-BE49-F238E27FC236}">
                <a16:creationId xmlns:a16="http://schemas.microsoft.com/office/drawing/2014/main" id="{F1BFDE0F-4C6D-46EC-ACCF-DD538A937CF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18760" y="1747240"/>
            <a:ext cx="6781778" cy="38207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36745" y="406095"/>
            <a:ext cx="3567429" cy="574675"/>
          </a:xfrm>
          <a:prstGeom prst="rect">
            <a:avLst/>
          </a:prstGeom>
        </p:spPr>
        <p:txBody>
          <a:bodyPr vert="horz" wrap="square" lIns="0" tIns="12700" rIns="0" bIns="0" rtlCol="0">
            <a:spAutoFit/>
          </a:bodyPr>
          <a:lstStyle/>
          <a:p>
            <a:pPr marL="12700">
              <a:lnSpc>
                <a:spcPct val="100000"/>
              </a:lnSpc>
              <a:spcBef>
                <a:spcPts val="100"/>
              </a:spcBef>
            </a:pPr>
            <a:r>
              <a:rPr sz="3600" spc="-240" dirty="0"/>
              <a:t>ASPEK SOSIAL </a:t>
            </a:r>
            <a:endParaRPr sz="3600" dirty="0"/>
          </a:p>
        </p:txBody>
      </p:sp>
      <p:sp>
        <p:nvSpPr>
          <p:cNvPr id="8" name="object 8"/>
          <p:cNvSpPr txBox="1"/>
          <p:nvPr/>
        </p:nvSpPr>
        <p:spPr>
          <a:xfrm>
            <a:off x="4972303" y="3437585"/>
            <a:ext cx="1497965" cy="758190"/>
          </a:xfrm>
          <a:prstGeom prst="rect">
            <a:avLst/>
          </a:prstGeom>
        </p:spPr>
        <p:txBody>
          <a:bodyPr vert="horz" wrap="square" lIns="0" tIns="12700" rIns="0" bIns="0" rtlCol="0">
            <a:spAutoFit/>
          </a:bodyPr>
          <a:lstStyle/>
          <a:p>
            <a:pPr algn="ctr">
              <a:lnSpc>
                <a:spcPct val="100000"/>
              </a:lnSpc>
              <a:spcBef>
                <a:spcPts val="100"/>
              </a:spcBef>
            </a:pPr>
            <a:r>
              <a:rPr sz="2400" dirty="0">
                <a:solidFill>
                  <a:srgbClr val="FFFFFF"/>
                </a:solidFill>
                <a:latin typeface="Arial"/>
                <a:cs typeface="Arial"/>
              </a:rPr>
              <a:t>C</a:t>
            </a:r>
            <a:r>
              <a:rPr sz="2400" spc="-10" dirty="0">
                <a:solidFill>
                  <a:srgbClr val="FFFFFF"/>
                </a:solidFill>
                <a:latin typeface="Arial"/>
                <a:cs typeface="Arial"/>
              </a:rPr>
              <a:t>o</a:t>
            </a:r>
            <a:r>
              <a:rPr sz="2400" dirty="0">
                <a:solidFill>
                  <a:srgbClr val="FFFFFF"/>
                </a:solidFill>
                <a:latin typeface="Arial"/>
                <a:cs typeface="Arial"/>
              </a:rPr>
              <a:t>nv</a:t>
            </a:r>
            <a:r>
              <a:rPr sz="2400" spc="-10" dirty="0">
                <a:solidFill>
                  <a:srgbClr val="FFFFFF"/>
                </a:solidFill>
                <a:latin typeface="Arial"/>
                <a:cs typeface="Arial"/>
              </a:rPr>
              <a:t>e</a:t>
            </a:r>
            <a:r>
              <a:rPr sz="2400" dirty="0">
                <a:solidFill>
                  <a:srgbClr val="FFFFFF"/>
                </a:solidFill>
                <a:latin typeface="Arial"/>
                <a:cs typeface="Arial"/>
              </a:rPr>
              <a:t>rti</a:t>
            </a:r>
            <a:r>
              <a:rPr sz="2400" spc="-10" dirty="0">
                <a:solidFill>
                  <a:srgbClr val="FFFFFF"/>
                </a:solidFill>
                <a:latin typeface="Arial"/>
                <a:cs typeface="Arial"/>
              </a:rPr>
              <a:t>o</a:t>
            </a:r>
            <a:r>
              <a:rPr sz="2400" dirty="0">
                <a:solidFill>
                  <a:srgbClr val="FFFFFF"/>
                </a:solidFill>
                <a:latin typeface="Arial"/>
                <a:cs typeface="Arial"/>
              </a:rPr>
              <a:t>n</a:t>
            </a:r>
            <a:endParaRPr sz="2400">
              <a:latin typeface="Arial"/>
              <a:cs typeface="Arial"/>
            </a:endParaRPr>
          </a:p>
          <a:p>
            <a:pPr marL="635" algn="ctr">
              <a:lnSpc>
                <a:spcPct val="100000"/>
              </a:lnSpc>
              <a:spcBef>
                <a:spcPts val="5"/>
              </a:spcBef>
            </a:pPr>
            <a:r>
              <a:rPr sz="2400" spc="-5" dirty="0">
                <a:solidFill>
                  <a:srgbClr val="FFFFFF"/>
                </a:solidFill>
                <a:latin typeface="Arial"/>
                <a:cs typeface="Arial"/>
              </a:rPr>
              <a:t>Process</a:t>
            </a:r>
            <a:endParaRPr sz="2400">
              <a:latin typeface="Arial"/>
              <a:cs typeface="Arial"/>
            </a:endParaRPr>
          </a:p>
        </p:txBody>
      </p:sp>
      <p:sp>
        <p:nvSpPr>
          <p:cNvPr id="2" name="TextBox 1">
            <a:extLst>
              <a:ext uri="{FF2B5EF4-FFF2-40B4-BE49-F238E27FC236}">
                <a16:creationId xmlns:a16="http://schemas.microsoft.com/office/drawing/2014/main" id="{3322BA7C-207D-4FAA-8692-5C886D10B9E5}"/>
              </a:ext>
            </a:extLst>
          </p:cNvPr>
          <p:cNvSpPr txBox="1"/>
          <p:nvPr/>
        </p:nvSpPr>
        <p:spPr>
          <a:xfrm>
            <a:off x="990600" y="1626235"/>
            <a:ext cx="4876800" cy="4093428"/>
          </a:xfrm>
          <a:prstGeom prst="rect">
            <a:avLst/>
          </a:prstGeom>
          <a:noFill/>
        </p:spPr>
        <p:txBody>
          <a:bodyPr wrap="square" rtlCol="0">
            <a:spAutoFit/>
          </a:bodyPr>
          <a:lstStyle/>
          <a:p>
            <a:pPr algn="just"/>
            <a:r>
              <a:rPr lang="id-ID" sz="2000" dirty="0"/>
              <a:t>Dalam menjalankan bisnis, perusahaan hendaknya memperhatikan keseimbangan kehidupan sosial karena perusahaan hidup bersama dengan komponen-komponen lain yang berada dalam tatanan kehidupan yang pluralis dan komplek, sehingga perusahaan mempunyai tanggung jawab sosial. Berikut peran perusahaan ;</a:t>
            </a:r>
          </a:p>
          <a:p>
            <a:pPr algn="just"/>
            <a:endParaRPr lang="id-ID" sz="2000" dirty="0"/>
          </a:p>
          <a:p>
            <a:pPr marL="457200" indent="-457200" algn="just">
              <a:buFont typeface="+mj-lt"/>
              <a:buAutoNum type="arabicPeriod"/>
            </a:pPr>
            <a:r>
              <a:rPr lang="id-ID" sz="2000" dirty="0"/>
              <a:t>Perusahaan sebagai lembaga sosial</a:t>
            </a:r>
          </a:p>
          <a:p>
            <a:pPr marL="457200" indent="-457200" algn="just">
              <a:buFont typeface="+mj-lt"/>
              <a:buAutoNum type="arabicPeriod"/>
            </a:pPr>
            <a:r>
              <a:rPr lang="id-ID" sz="2000" dirty="0"/>
              <a:t>Perubahan kondisi sosial yang kompleks</a:t>
            </a:r>
          </a:p>
          <a:p>
            <a:pPr marL="457200" indent="-457200" algn="just">
              <a:buFont typeface="+mj-lt"/>
              <a:buAutoNum type="arabicPeriod"/>
            </a:pPr>
            <a:r>
              <a:rPr lang="id-ID" sz="2000" dirty="0"/>
              <a:t>Perusahaan dalam masyarakat yang pluralistik</a:t>
            </a:r>
          </a:p>
        </p:txBody>
      </p:sp>
      <p:pic>
        <p:nvPicPr>
          <p:cNvPr id="5" name="Picture 4">
            <a:extLst>
              <a:ext uri="{FF2B5EF4-FFF2-40B4-BE49-F238E27FC236}">
                <a16:creationId xmlns:a16="http://schemas.microsoft.com/office/drawing/2014/main" id="{FFE7832A-1CA0-4009-A05D-4364D14A6B2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31840" y="1626235"/>
            <a:ext cx="6141677" cy="40934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6193" y="594106"/>
            <a:ext cx="4932808" cy="696595"/>
          </a:xfrm>
          <a:prstGeom prst="rect">
            <a:avLst/>
          </a:prstGeom>
        </p:spPr>
        <p:txBody>
          <a:bodyPr vert="horz" wrap="square" lIns="0" tIns="13335" rIns="0" bIns="0" rtlCol="0">
            <a:spAutoFit/>
          </a:bodyPr>
          <a:lstStyle/>
          <a:p>
            <a:pPr marL="12700">
              <a:lnSpc>
                <a:spcPct val="100000"/>
              </a:lnSpc>
              <a:spcBef>
                <a:spcPts val="105"/>
              </a:spcBef>
            </a:pPr>
            <a:r>
              <a:rPr spc="-165" dirty="0" err="1"/>
              <a:t>Aspek</a:t>
            </a:r>
            <a:r>
              <a:rPr spc="-165" dirty="0"/>
              <a:t> </a:t>
            </a:r>
            <a:r>
              <a:rPr spc="-165" dirty="0" err="1"/>
              <a:t>Lingkungan</a:t>
            </a:r>
            <a:r>
              <a:rPr spc="-165" dirty="0"/>
              <a:t> </a:t>
            </a:r>
          </a:p>
        </p:txBody>
      </p:sp>
      <p:sp>
        <p:nvSpPr>
          <p:cNvPr id="3" name="TextBox 2">
            <a:extLst>
              <a:ext uri="{FF2B5EF4-FFF2-40B4-BE49-F238E27FC236}">
                <a16:creationId xmlns:a16="http://schemas.microsoft.com/office/drawing/2014/main" id="{228CE5FA-3E02-4BAB-9505-EEAFDDDA73E0}"/>
              </a:ext>
            </a:extLst>
          </p:cNvPr>
          <p:cNvSpPr txBox="1"/>
          <p:nvPr/>
        </p:nvSpPr>
        <p:spPr>
          <a:xfrm>
            <a:off x="896880" y="1373218"/>
            <a:ext cx="4800600" cy="1477328"/>
          </a:xfrm>
          <a:prstGeom prst="rect">
            <a:avLst/>
          </a:prstGeom>
          <a:noFill/>
        </p:spPr>
        <p:txBody>
          <a:bodyPr wrap="square" rtlCol="0">
            <a:spAutoFit/>
          </a:bodyPr>
          <a:lstStyle/>
          <a:p>
            <a:pPr algn="just"/>
            <a:r>
              <a:rPr lang="id-ID" dirty="0"/>
              <a:t>Pengertian Analisa Aspek Lingkungan. </a:t>
            </a:r>
          </a:p>
          <a:p>
            <a:pPr algn="just"/>
            <a:r>
              <a:rPr lang="id-ID" dirty="0"/>
              <a:t>Analisa yang membahas tentang kesesuaian lingkungan dengan bisnis yang akan dijalankan, dampak bisnis terhadap lingkungan dan pengaruh lingkungan terhadap kegiatan bisnis.</a:t>
            </a:r>
          </a:p>
        </p:txBody>
      </p:sp>
      <p:pic>
        <p:nvPicPr>
          <p:cNvPr id="6" name="Picture 5">
            <a:extLst>
              <a:ext uri="{FF2B5EF4-FFF2-40B4-BE49-F238E27FC236}">
                <a16:creationId xmlns:a16="http://schemas.microsoft.com/office/drawing/2014/main" id="{53A792C5-EF76-48BE-89FD-7C2C9FB8188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94521" y="381000"/>
            <a:ext cx="5661919" cy="5486400"/>
          </a:xfrm>
          <a:prstGeom prst="rect">
            <a:avLst/>
          </a:prstGeom>
        </p:spPr>
      </p:pic>
      <p:pic>
        <p:nvPicPr>
          <p:cNvPr id="8" name="Picture 7">
            <a:extLst>
              <a:ext uri="{FF2B5EF4-FFF2-40B4-BE49-F238E27FC236}">
                <a16:creationId xmlns:a16="http://schemas.microsoft.com/office/drawing/2014/main" id="{27AFEE2D-B13E-4AB3-A23A-1D4BD586FEC6}"/>
              </a:ext>
            </a:extLst>
          </p:cNvPr>
          <p:cNvPicPr>
            <a:picLocks noChangeAspect="1"/>
          </p:cNvPicPr>
          <p:nvPr/>
        </p:nvPicPr>
        <p:blipFill>
          <a:blip r:embed="rId4"/>
          <a:stretch>
            <a:fillRect/>
          </a:stretch>
        </p:blipFill>
        <p:spPr>
          <a:xfrm>
            <a:off x="843567" y="3000056"/>
            <a:ext cx="5745970" cy="15982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AD627F0-4EBC-4168-9E5F-93674DE06220}"/>
              </a:ext>
            </a:extLst>
          </p:cNvPr>
          <p:cNvSpPr txBox="1">
            <a:spLocks noGrp="1"/>
          </p:cNvSpPr>
          <p:nvPr/>
        </p:nvSpPr>
        <p:spPr>
          <a:xfrm>
            <a:off x="3447415" y="2958782"/>
            <a:ext cx="5297170" cy="940435"/>
          </a:xfrm>
          <a:prstGeom prst="rect">
            <a:avLst/>
          </a:prstGeom>
        </p:spPr>
        <p:txBody>
          <a:bodyPr vert="horz" wrap="square" lIns="0" tIns="12700" rIns="0" bIns="0" rtlCol="0">
            <a:spAutoFit/>
          </a:bodyPr>
          <a:lstStyle>
            <a:lvl1pPr>
              <a:defRPr sz="4400" b="1" i="0">
                <a:solidFill>
                  <a:schemeClr val="tx1"/>
                </a:solidFill>
                <a:latin typeface="Arial"/>
                <a:ea typeface="+mj-ea"/>
                <a:cs typeface="Arial"/>
              </a:defRPr>
            </a:lvl1pPr>
          </a:lstStyle>
          <a:p>
            <a:pPr marL="12700">
              <a:lnSpc>
                <a:spcPct val="100000"/>
              </a:lnSpc>
              <a:spcBef>
                <a:spcPts val="100"/>
              </a:spcBef>
            </a:pPr>
            <a:r>
              <a:rPr sz="6000" spc="560" dirty="0"/>
              <a:t>Soal</a:t>
            </a:r>
            <a:r>
              <a:rPr sz="6000" spc="-235" dirty="0"/>
              <a:t> </a:t>
            </a:r>
            <a:r>
              <a:rPr sz="6000" spc="530" dirty="0"/>
              <a:t>Latihan</a:t>
            </a:r>
            <a:endParaRPr sz="6000" dirty="0"/>
          </a:p>
        </p:txBody>
      </p:sp>
    </p:spTree>
    <p:extLst>
      <p:ext uri="{BB962C8B-B14F-4D97-AF65-F5344CB8AC3E}">
        <p14:creationId xmlns:p14="http://schemas.microsoft.com/office/powerpoint/2010/main" val="304466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EA1C09-C821-4D0D-A118-A37330B43934}"/>
              </a:ext>
            </a:extLst>
          </p:cNvPr>
          <p:cNvSpPr txBox="1"/>
          <p:nvPr/>
        </p:nvSpPr>
        <p:spPr>
          <a:xfrm>
            <a:off x="609600" y="1143000"/>
            <a:ext cx="11277600" cy="5212068"/>
          </a:xfrm>
          <a:prstGeom prst="rect">
            <a:avLst/>
          </a:prstGeom>
          <a:noFill/>
        </p:spPr>
        <p:txBody>
          <a:bodyPr wrap="square">
            <a:spAutoFit/>
          </a:bodyPr>
          <a:lstStyle/>
          <a:p>
            <a:pPr marL="342900" lvl="0" indent="-342900">
              <a:lnSpc>
                <a:spcPct val="107000"/>
              </a:lnSpc>
              <a:buFont typeface="+mj-lt"/>
              <a:buAutoNum type="arabi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Berikut dibawah ini yang bukan merupakan aspek hukum  adalah ....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Jaminan hukum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Legalitas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Bentuk badan hukum perusahaan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Departemen / lembaga / intansi terkait dengan perusahaan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Rencana anggaran dasar perusahaan </a:t>
            </a:r>
          </a:p>
          <a:p>
            <a:pPr lvl="0">
              <a:lnSpc>
                <a:spcPct val="107000"/>
              </a:lnSpc>
            </a:pP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id-ID" sz="2400" dirty="0">
                <a:effectLst/>
                <a:latin typeface="Calibri" panose="020F0502020204030204" pitchFamily="34" charset="0"/>
                <a:ea typeface="Calibri" panose="020F0502020204030204" pitchFamily="34" charset="0"/>
                <a:cs typeface="Times New Roman" panose="02020603050405020304" pitchFamily="18" charset="0"/>
              </a:rPr>
              <a:t>2.  Dibawah ini yang merupakan adanya aspek hukum adalah ....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Analisa jaminan yang dapat disediakan apabila bisnis didanai melalui pinjaman</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Jaminan hukum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Legalitas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Bentuk badan hukum perusahaan </a:t>
            </a:r>
          </a:p>
          <a:p>
            <a:pPr marL="342900" lvl="0" indent="-342900">
              <a:lnSpc>
                <a:spcPct val="107000"/>
              </a:lnSpc>
              <a:spcAft>
                <a:spcPts val="800"/>
              </a:spcAft>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Departemen / lembaga / intansi terkait dengan perusahaan </a:t>
            </a:r>
          </a:p>
        </p:txBody>
      </p:sp>
    </p:spTree>
    <p:extLst>
      <p:ext uri="{BB962C8B-B14F-4D97-AF65-F5344CB8AC3E}">
        <p14:creationId xmlns:p14="http://schemas.microsoft.com/office/powerpoint/2010/main" val="407911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FFE3B4-9855-4B89-9234-B53181BFE965}"/>
              </a:ext>
            </a:extLst>
          </p:cNvPr>
          <p:cNvSpPr txBox="1"/>
          <p:nvPr/>
        </p:nvSpPr>
        <p:spPr>
          <a:xfrm>
            <a:off x="914400" y="685800"/>
            <a:ext cx="10972800" cy="6002412"/>
          </a:xfrm>
          <a:prstGeom prst="rect">
            <a:avLst/>
          </a:prstGeom>
          <a:noFill/>
        </p:spPr>
        <p:txBody>
          <a:bodyPr wrap="square">
            <a:spAutoFit/>
          </a:bodyPr>
          <a:lstStyle/>
          <a:p>
            <a:pPr lvl="0">
              <a:lnSpc>
                <a:spcPct val="107000"/>
              </a:lnSpc>
            </a:pPr>
            <a:r>
              <a:rPr lang="id-ID" sz="2400" dirty="0">
                <a:effectLst/>
                <a:latin typeface="Calibri" panose="020F0502020204030204" pitchFamily="34" charset="0"/>
                <a:ea typeface="Calibri" panose="020F0502020204030204" pitchFamily="34" charset="0"/>
                <a:cs typeface="Times New Roman" panose="02020603050405020304" pitchFamily="18" charset="0"/>
              </a:rPr>
              <a:t>3.   Analisa kemampuan bisnis yang diusulkan di dalam memenuhi persyaratan dari perizinan merupakan bagian dari ....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Tujuan adanya aspek hukum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Hukum demokratis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Semua perusahaan harus patuh hukum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Legalitas perusahaan sangat penting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Lembaga bantuan hukum</a:t>
            </a:r>
          </a:p>
          <a:p>
            <a:pPr lvl="0">
              <a:lnSpc>
                <a:spcPct val="107000"/>
              </a:lnSpc>
            </a:pP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id-ID" sz="2400" dirty="0">
                <a:effectLst/>
                <a:latin typeface="Calibri" panose="020F0502020204030204" pitchFamily="34" charset="0"/>
                <a:ea typeface="Calibri" panose="020F0502020204030204" pitchFamily="34" charset="0"/>
                <a:cs typeface="Times New Roman" panose="02020603050405020304" pitchFamily="18" charset="0"/>
              </a:rPr>
              <a:t>4.   Badan usaha yang tidak membedakan pemilik antara hak milik perusahaan dengan hak peribadi adalah ....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Perusahaan Perseroan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Perusahaan Terbatas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Perserikatan Komanditer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BUMN </a:t>
            </a:r>
          </a:p>
          <a:p>
            <a:pPr marL="342900" lvl="0" indent="-342900">
              <a:lnSpc>
                <a:spcPct val="107000"/>
              </a:lnSpc>
              <a:spcAft>
                <a:spcPts val="800"/>
              </a:spcAft>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BUMD </a:t>
            </a:r>
          </a:p>
        </p:txBody>
      </p:sp>
    </p:spTree>
    <p:extLst>
      <p:ext uri="{BB962C8B-B14F-4D97-AF65-F5344CB8AC3E}">
        <p14:creationId xmlns:p14="http://schemas.microsoft.com/office/powerpoint/2010/main" val="72218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CD833-0E71-4BA5-9174-98A522E93B26}"/>
              </a:ext>
            </a:extLst>
          </p:cNvPr>
          <p:cNvSpPr txBox="1"/>
          <p:nvPr/>
        </p:nvSpPr>
        <p:spPr>
          <a:xfrm>
            <a:off x="762000" y="1371600"/>
            <a:ext cx="10820400" cy="2445862"/>
          </a:xfrm>
          <a:prstGeom prst="rect">
            <a:avLst/>
          </a:prstGeom>
          <a:noFill/>
        </p:spPr>
        <p:txBody>
          <a:bodyPr wrap="square">
            <a:spAutoFit/>
          </a:bodyPr>
          <a:lstStyle/>
          <a:p>
            <a:pPr lvl="0">
              <a:lnSpc>
                <a:spcPct val="107000"/>
              </a:lnSpc>
            </a:pPr>
            <a:r>
              <a:rPr lang="id-ID" sz="2400" dirty="0">
                <a:effectLst/>
                <a:latin typeface="Calibri" panose="020F0502020204030204" pitchFamily="34" charset="0"/>
                <a:ea typeface="Calibri" panose="020F0502020204030204" pitchFamily="34" charset="0"/>
                <a:cs typeface="Times New Roman" panose="02020603050405020304" pitchFamily="18" charset="0"/>
              </a:rPr>
              <a:t>5.   Berikut dibawah ini yang merupakan analisis aspek ekonomi nasional adalah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Hambatan dibidang Ekonomi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Hambatn Perrdaganang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Kebijakan pemerintah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Ekonomi global </a:t>
            </a:r>
          </a:p>
          <a:p>
            <a:pPr marL="342900" lvl="0" indent="-342900">
              <a:lnSpc>
                <a:spcPct val="107000"/>
              </a:lnSpc>
              <a:spcAft>
                <a:spcPts val="800"/>
              </a:spcAft>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Segmentasi pasar </a:t>
            </a:r>
          </a:p>
        </p:txBody>
      </p:sp>
    </p:spTree>
    <p:extLst>
      <p:ext uri="{BB962C8B-B14F-4D97-AF65-F5344CB8AC3E}">
        <p14:creationId xmlns:p14="http://schemas.microsoft.com/office/powerpoint/2010/main" val="342064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97610" y="1828800"/>
            <a:ext cx="4974590" cy="2967479"/>
          </a:xfrm>
          <a:prstGeom prst="rect">
            <a:avLst/>
          </a:prstGeom>
        </p:spPr>
        <p:txBody>
          <a:bodyPr vert="horz" wrap="square" lIns="0" tIns="12700" rIns="0" bIns="0" rtlCol="0">
            <a:spAutoFit/>
          </a:bodyPr>
          <a:lstStyle/>
          <a:p>
            <a:pPr marL="12700">
              <a:lnSpc>
                <a:spcPct val="100000"/>
              </a:lnSpc>
              <a:spcBef>
                <a:spcPts val="100"/>
              </a:spcBef>
            </a:pPr>
            <a:r>
              <a:rPr sz="4800" b="1" spc="325" dirty="0" err="1">
                <a:latin typeface="Arial"/>
                <a:cs typeface="Arial"/>
              </a:rPr>
              <a:t>Penilaian</a:t>
            </a:r>
            <a:r>
              <a:rPr sz="4800" b="1" spc="325" dirty="0">
                <a:latin typeface="Arial"/>
                <a:cs typeface="Arial"/>
              </a:rPr>
              <a:t> </a:t>
            </a:r>
            <a:r>
              <a:rPr sz="4800" b="1" spc="325" dirty="0" err="1">
                <a:latin typeface="Arial"/>
                <a:cs typeface="Arial"/>
              </a:rPr>
              <a:t>Aspek</a:t>
            </a:r>
            <a:r>
              <a:rPr sz="4800" b="1" spc="325" dirty="0">
                <a:latin typeface="Arial"/>
                <a:cs typeface="Arial"/>
              </a:rPr>
              <a:t> Hukum, </a:t>
            </a:r>
            <a:r>
              <a:rPr sz="4800" b="1" spc="325" dirty="0" err="1">
                <a:latin typeface="Arial"/>
                <a:cs typeface="Arial"/>
              </a:rPr>
              <a:t>Ekonomi</a:t>
            </a:r>
            <a:r>
              <a:rPr sz="4800" b="1" spc="325" dirty="0">
                <a:latin typeface="Arial"/>
                <a:cs typeface="Arial"/>
              </a:rPr>
              <a:t>, dan </a:t>
            </a:r>
            <a:r>
              <a:rPr sz="4800" b="1" spc="325" dirty="0" err="1">
                <a:latin typeface="Arial"/>
                <a:cs typeface="Arial"/>
              </a:rPr>
              <a:t>Lingkungan</a:t>
            </a:r>
            <a:r>
              <a:rPr sz="4800" b="1" spc="325" dirty="0">
                <a:latin typeface="Arial"/>
                <a:cs typeface="Arial"/>
              </a:rPr>
              <a:t>. </a:t>
            </a:r>
            <a:endParaRPr sz="4800" dirty="0">
              <a:latin typeface="Arial"/>
              <a:cs typeface="Arial"/>
            </a:endParaRPr>
          </a:p>
        </p:txBody>
      </p:sp>
      <p:sp>
        <p:nvSpPr>
          <p:cNvPr id="3" name="object 3"/>
          <p:cNvSpPr txBox="1"/>
          <p:nvPr/>
        </p:nvSpPr>
        <p:spPr>
          <a:xfrm>
            <a:off x="1316863" y="620648"/>
            <a:ext cx="4474337" cy="566822"/>
          </a:xfrm>
          <a:prstGeom prst="rect">
            <a:avLst/>
          </a:prstGeom>
        </p:spPr>
        <p:txBody>
          <a:bodyPr vert="horz" wrap="square" lIns="0" tIns="12700" rIns="0" bIns="0" rtlCol="0">
            <a:spAutoFit/>
          </a:bodyPr>
          <a:lstStyle/>
          <a:p>
            <a:pPr marL="12700">
              <a:lnSpc>
                <a:spcPct val="100000"/>
              </a:lnSpc>
              <a:spcBef>
                <a:spcPts val="100"/>
              </a:spcBef>
            </a:pPr>
            <a:r>
              <a:rPr sz="3600" b="1" spc="229" dirty="0" err="1">
                <a:latin typeface="Arial"/>
                <a:cs typeface="Arial"/>
              </a:rPr>
              <a:t>Pertemuan</a:t>
            </a:r>
            <a:r>
              <a:rPr sz="3600" b="1" spc="229" dirty="0">
                <a:latin typeface="Arial"/>
                <a:cs typeface="Arial"/>
              </a:rPr>
              <a:t> </a:t>
            </a:r>
            <a:r>
              <a:rPr sz="3600" b="1" spc="229" dirty="0" err="1">
                <a:latin typeface="Arial"/>
                <a:cs typeface="Arial"/>
              </a:rPr>
              <a:t>kelima</a:t>
            </a:r>
            <a:r>
              <a:rPr sz="3600" b="1" spc="229" dirty="0">
                <a:latin typeface="Arial"/>
                <a:cs typeface="Arial"/>
              </a:rPr>
              <a:t> </a:t>
            </a:r>
            <a:endParaRPr sz="3600" dirty="0">
              <a:latin typeface="Arial"/>
              <a:cs typeface="Arial"/>
            </a:endParaRPr>
          </a:p>
        </p:txBody>
      </p:sp>
      <p:pic>
        <p:nvPicPr>
          <p:cNvPr id="5" name="Picture 4">
            <a:extLst>
              <a:ext uri="{FF2B5EF4-FFF2-40B4-BE49-F238E27FC236}">
                <a16:creationId xmlns:a16="http://schemas.microsoft.com/office/drawing/2014/main" id="{D93EDB0E-45E9-4476-B069-95F59F4AE7D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004" r="31550"/>
          <a:stretch/>
        </p:blipFill>
        <p:spPr>
          <a:xfrm>
            <a:off x="6629400" y="258790"/>
            <a:ext cx="5072336" cy="63404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5288" y="292353"/>
            <a:ext cx="9361423" cy="705321"/>
          </a:xfrm>
          <a:prstGeom prst="rect">
            <a:avLst/>
          </a:prstGeom>
        </p:spPr>
        <p:txBody>
          <a:bodyPr vert="horz" wrap="square" lIns="0" tIns="88900" rIns="0" bIns="0" rtlCol="0">
            <a:spAutoFit/>
          </a:bodyPr>
          <a:lstStyle/>
          <a:p>
            <a:pPr marL="842010" marR="5080" indent="-256540">
              <a:lnSpc>
                <a:spcPts val="4750"/>
              </a:lnSpc>
              <a:spcBef>
                <a:spcPts val="700"/>
              </a:spcBef>
            </a:pPr>
            <a:r>
              <a:rPr spc="-290" dirty="0"/>
              <a:t>ANALISIS ASPEK HUKUM</a:t>
            </a:r>
            <a:endParaRPr spc="-135" dirty="0"/>
          </a:p>
        </p:txBody>
      </p:sp>
      <p:sp>
        <p:nvSpPr>
          <p:cNvPr id="3" name="TextBox 2">
            <a:extLst>
              <a:ext uri="{FF2B5EF4-FFF2-40B4-BE49-F238E27FC236}">
                <a16:creationId xmlns:a16="http://schemas.microsoft.com/office/drawing/2014/main" id="{D1892239-A733-4399-A934-60ED35AC78F5}"/>
              </a:ext>
            </a:extLst>
          </p:cNvPr>
          <p:cNvSpPr txBox="1"/>
          <p:nvPr/>
        </p:nvSpPr>
        <p:spPr>
          <a:xfrm>
            <a:off x="609600" y="1143001"/>
            <a:ext cx="6324600" cy="5324535"/>
          </a:xfrm>
          <a:prstGeom prst="rect">
            <a:avLst/>
          </a:prstGeom>
          <a:noFill/>
        </p:spPr>
        <p:txBody>
          <a:bodyPr wrap="square" rtlCol="0">
            <a:spAutoFit/>
          </a:bodyPr>
          <a:lstStyle/>
          <a:p>
            <a:pPr algn="just" fontAlgn="base"/>
            <a:r>
              <a:rPr lang="id-ID" sz="2000" b="0" i="0" dirty="0">
                <a:solidFill>
                  <a:srgbClr val="444444"/>
                </a:solidFill>
                <a:effectLst/>
                <a:latin typeface="Ubuntu"/>
              </a:rPr>
              <a:t>Aspek hukum dalam studi kelayakan bisnis adalah hal pertama yang harus diketahui. Meskipun masih banyak pihak yang melakukannya mulai dari aspek yang lain. Di mana ini tergantung atas kesiapan perusahaan masing-masing.</a:t>
            </a:r>
          </a:p>
          <a:p>
            <a:pPr algn="just" fontAlgn="base"/>
            <a:endParaRPr lang="id-ID" sz="2000" b="0" i="0" dirty="0">
              <a:solidFill>
                <a:srgbClr val="444444"/>
              </a:solidFill>
              <a:effectLst/>
              <a:latin typeface="Ubuntu"/>
            </a:endParaRPr>
          </a:p>
          <a:p>
            <a:pPr algn="just" fontAlgn="base"/>
            <a:r>
              <a:rPr lang="id-ID" sz="2000" b="0" i="0" dirty="0">
                <a:solidFill>
                  <a:srgbClr val="444444"/>
                </a:solidFill>
                <a:effectLst/>
                <a:latin typeface="Ubuntu"/>
              </a:rPr>
              <a:t>Adapun tujuan melakukan analisis pada aspek hukum ini adalah meneliti keabsahan, keaslian, dan kesempurnaan dokumen yang ada atau yang dimiliki. Untuk peneliti studi kelayakan bisnis, memang dokumen keabsahannya harus diteliti, begitu pula dengan keaslian dan kesempurnaan dokumen tersebut. Termasuk di antaranya adalah:</a:t>
            </a:r>
          </a:p>
          <a:p>
            <a:pPr marL="457200" indent="-457200" algn="l" fontAlgn="base">
              <a:buFont typeface="+mj-lt"/>
              <a:buAutoNum type="arabicPeriod"/>
            </a:pPr>
            <a:r>
              <a:rPr lang="id-ID" sz="2000" b="0" i="0" dirty="0">
                <a:solidFill>
                  <a:srgbClr val="444444"/>
                </a:solidFill>
                <a:effectLst/>
                <a:latin typeface="Ubuntu"/>
              </a:rPr>
              <a:t>Perizinan yang dimiliki</a:t>
            </a:r>
          </a:p>
          <a:p>
            <a:pPr marL="457200" indent="-457200" algn="l" fontAlgn="base">
              <a:buFont typeface="+mj-lt"/>
              <a:buAutoNum type="arabicPeriod"/>
            </a:pPr>
            <a:r>
              <a:rPr lang="id-ID" sz="2000" b="0" i="0" dirty="0">
                <a:solidFill>
                  <a:srgbClr val="444444"/>
                </a:solidFill>
                <a:effectLst/>
                <a:latin typeface="Ubuntu"/>
              </a:rPr>
              <a:t>Badan hukum</a:t>
            </a:r>
          </a:p>
          <a:p>
            <a:pPr marL="457200" indent="-457200" algn="l" fontAlgn="base">
              <a:buFont typeface="+mj-lt"/>
              <a:buAutoNum type="arabicPeriod"/>
            </a:pPr>
            <a:r>
              <a:rPr lang="id-ID" sz="2000" b="0" i="0" dirty="0">
                <a:solidFill>
                  <a:srgbClr val="444444"/>
                </a:solidFill>
                <a:effectLst/>
                <a:latin typeface="Ubuntu"/>
              </a:rPr>
              <a:t>Sertifikat tanah</a:t>
            </a:r>
          </a:p>
          <a:p>
            <a:pPr marL="457200" indent="-457200" algn="l" fontAlgn="base">
              <a:buFont typeface="+mj-lt"/>
              <a:buAutoNum type="arabicPeriod"/>
            </a:pPr>
            <a:r>
              <a:rPr lang="id-ID" sz="2000" b="0" i="0" dirty="0">
                <a:solidFill>
                  <a:srgbClr val="444444"/>
                </a:solidFill>
                <a:effectLst/>
                <a:latin typeface="Ubuntu"/>
              </a:rPr>
              <a:t>Dokumen pendukung lain yang terkait kegiatan badan usaha</a:t>
            </a:r>
          </a:p>
        </p:txBody>
      </p:sp>
      <p:pic>
        <p:nvPicPr>
          <p:cNvPr id="6" name="Picture 5">
            <a:extLst>
              <a:ext uri="{FF2B5EF4-FFF2-40B4-BE49-F238E27FC236}">
                <a16:creationId xmlns:a16="http://schemas.microsoft.com/office/drawing/2014/main" id="{D041A432-7ED5-4146-A2B6-AF5186BF1F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77624" y="1284410"/>
            <a:ext cx="5324535" cy="5324535"/>
          </a:xfrm>
          <a:prstGeom prst="rect">
            <a:avLst/>
          </a:prstGeom>
        </p:spPr>
      </p:pic>
      <p:sp>
        <p:nvSpPr>
          <p:cNvPr id="7" name="TextBox 6">
            <a:extLst>
              <a:ext uri="{FF2B5EF4-FFF2-40B4-BE49-F238E27FC236}">
                <a16:creationId xmlns:a16="http://schemas.microsoft.com/office/drawing/2014/main" id="{C5806782-4DF8-427C-A334-876E3872B370}"/>
              </a:ext>
            </a:extLst>
          </p:cNvPr>
          <p:cNvSpPr txBox="1"/>
          <p:nvPr/>
        </p:nvSpPr>
        <p:spPr>
          <a:xfrm>
            <a:off x="8642733" y="6664846"/>
            <a:ext cx="3559426" cy="230832"/>
          </a:xfrm>
          <a:prstGeom prst="rect">
            <a:avLst/>
          </a:prstGeom>
          <a:noFill/>
        </p:spPr>
        <p:txBody>
          <a:bodyPr wrap="square" rtlCol="0">
            <a:spAutoFit/>
          </a:bodyPr>
          <a:lstStyle/>
          <a:p>
            <a:r>
              <a:rPr lang="id-ID" sz="900">
                <a:hlinkClick r:id="rId3" tooltip="http://www.pngall.com/court-hammer-png"/>
              </a:rPr>
              <a:t>This Photo</a:t>
            </a:r>
            <a:r>
              <a:rPr lang="id-ID" sz="900"/>
              <a:t> by Unknown Author is licensed under </a:t>
            </a:r>
            <a:r>
              <a:rPr lang="id-ID" sz="900">
                <a:hlinkClick r:id="rId4" tooltip="https://creativecommons.org/licenses/by-nc/3.0/"/>
              </a:rPr>
              <a:t>CC BY-NC</a:t>
            </a:r>
            <a:endParaRPr lang="id-ID" sz="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ACCBE3-8660-48C2-9FC9-22365BB45CF0}"/>
              </a:ext>
            </a:extLst>
          </p:cNvPr>
          <p:cNvSpPr txBox="1"/>
          <p:nvPr/>
        </p:nvSpPr>
        <p:spPr>
          <a:xfrm>
            <a:off x="1066800" y="2459504"/>
            <a:ext cx="52832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fontAlgn="base">
              <a:buFont typeface="+mj-lt"/>
              <a:buAutoNum type="arabicPeriod"/>
            </a:pPr>
            <a:r>
              <a:rPr lang="sv-SE" sz="2400" b="0" i="0" dirty="0">
                <a:solidFill>
                  <a:srgbClr val="444444"/>
                </a:solidFill>
                <a:effectLst/>
                <a:latin typeface="Ubuntu"/>
              </a:rPr>
              <a:t>Legalitas</a:t>
            </a:r>
          </a:p>
          <a:p>
            <a:pPr marL="457200" indent="-457200" fontAlgn="base">
              <a:buFont typeface="+mj-lt"/>
              <a:buAutoNum type="arabicPeriod"/>
            </a:pPr>
            <a:r>
              <a:rPr lang="sv-SE" sz="2400" b="0" i="0" dirty="0">
                <a:solidFill>
                  <a:srgbClr val="444444"/>
                </a:solidFill>
                <a:effectLst/>
                <a:latin typeface="Ubuntu"/>
              </a:rPr>
              <a:t>Bentuk badan hukum perusahaan</a:t>
            </a:r>
          </a:p>
          <a:p>
            <a:pPr marL="457200" indent="-457200" fontAlgn="base">
              <a:buFont typeface="+mj-lt"/>
              <a:buAutoNum type="arabicPeriod"/>
            </a:pPr>
            <a:r>
              <a:rPr lang="sv-SE" sz="2400" b="0" i="0" dirty="0">
                <a:solidFill>
                  <a:srgbClr val="444444"/>
                </a:solidFill>
                <a:effectLst/>
                <a:latin typeface="Ubuntu"/>
              </a:rPr>
              <a:t>Rencana anggaran dasar perusahaan</a:t>
            </a:r>
          </a:p>
          <a:p>
            <a:pPr marL="457200" indent="-457200" fontAlgn="base">
              <a:buFont typeface="+mj-lt"/>
              <a:buAutoNum type="arabicPeriod"/>
            </a:pPr>
            <a:r>
              <a:rPr lang="sv-SE" sz="2400" b="0" i="0" dirty="0">
                <a:solidFill>
                  <a:srgbClr val="444444"/>
                </a:solidFill>
                <a:effectLst/>
                <a:latin typeface="Ubuntu"/>
              </a:rPr>
              <a:t>Departemen / Lembaga / Instansi terkait dengan pihak perusahaan</a:t>
            </a:r>
          </a:p>
        </p:txBody>
      </p:sp>
      <p:pic>
        <p:nvPicPr>
          <p:cNvPr id="8" name="Picture 7">
            <a:extLst>
              <a:ext uri="{FF2B5EF4-FFF2-40B4-BE49-F238E27FC236}">
                <a16:creationId xmlns:a16="http://schemas.microsoft.com/office/drawing/2014/main" id="{FEE1D83B-6AB8-4F45-B40A-ECAC48E9250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8958" r="8594"/>
          <a:stretch/>
        </p:blipFill>
        <p:spPr>
          <a:xfrm>
            <a:off x="6705600" y="266700"/>
            <a:ext cx="5006975" cy="6324600"/>
          </a:xfrm>
          <a:prstGeom prst="rect">
            <a:avLst/>
          </a:prstGeom>
        </p:spPr>
      </p:pic>
      <p:sp>
        <p:nvSpPr>
          <p:cNvPr id="9" name="TextBox 8">
            <a:extLst>
              <a:ext uri="{FF2B5EF4-FFF2-40B4-BE49-F238E27FC236}">
                <a16:creationId xmlns:a16="http://schemas.microsoft.com/office/drawing/2014/main" id="{9B4823DD-90E9-4C36-8E63-694BF8EA512D}"/>
              </a:ext>
            </a:extLst>
          </p:cNvPr>
          <p:cNvSpPr txBox="1"/>
          <p:nvPr/>
        </p:nvSpPr>
        <p:spPr>
          <a:xfrm>
            <a:off x="920151" y="6858000"/>
            <a:ext cx="10351698" cy="230832"/>
          </a:xfrm>
          <a:prstGeom prst="rect">
            <a:avLst/>
          </a:prstGeom>
          <a:noFill/>
        </p:spPr>
        <p:txBody>
          <a:bodyPr wrap="square" rtlCol="0">
            <a:spAutoFit/>
          </a:bodyPr>
          <a:lstStyle/>
          <a:p>
            <a:r>
              <a:rPr lang="id-ID" sz="900">
                <a:hlinkClick r:id="rId3" tooltip="https://lgbtilegalservice.org.au/law-reform/pro-bono-network/contract-sign-lawyer/"/>
              </a:rPr>
              <a:t>This Photo</a:t>
            </a:r>
            <a:r>
              <a:rPr lang="id-ID" sz="900"/>
              <a:t> by Unknown Author is licensed under </a:t>
            </a:r>
            <a:r>
              <a:rPr lang="id-ID" sz="900">
                <a:hlinkClick r:id="rId4" tooltip="https://creativecommons.org/licenses/by/3.0/"/>
              </a:rPr>
              <a:t>CC BY</a:t>
            </a:r>
            <a:endParaRPr lang="id-ID" sz="900"/>
          </a:p>
        </p:txBody>
      </p:sp>
      <p:sp>
        <p:nvSpPr>
          <p:cNvPr id="2" name="object 2"/>
          <p:cNvSpPr txBox="1">
            <a:spLocks noGrp="1"/>
          </p:cNvSpPr>
          <p:nvPr>
            <p:ph type="title"/>
          </p:nvPr>
        </p:nvSpPr>
        <p:spPr>
          <a:xfrm>
            <a:off x="1219199" y="609600"/>
            <a:ext cx="7315201" cy="627736"/>
          </a:xfrm>
          <a:prstGeom prst="rect">
            <a:avLst/>
          </a:prstGeom>
        </p:spPr>
        <p:txBody>
          <a:bodyPr vert="horz" wrap="square" lIns="0" tIns="12065" rIns="0" bIns="0" rtlCol="0">
            <a:spAutoFit/>
          </a:bodyPr>
          <a:lstStyle/>
          <a:p>
            <a:pPr marL="12700">
              <a:lnSpc>
                <a:spcPct val="100000"/>
              </a:lnSpc>
              <a:spcBef>
                <a:spcPts val="95"/>
              </a:spcBef>
            </a:pPr>
            <a:r>
              <a:rPr sz="4000" dirty="0" err="1"/>
              <a:t>Aspek</a:t>
            </a:r>
            <a:r>
              <a:rPr sz="4000" dirty="0"/>
              <a:t> Hukum </a:t>
            </a:r>
            <a:r>
              <a:rPr sz="4000" dirty="0" err="1"/>
              <a:t>Terdidiri</a:t>
            </a:r>
            <a:r>
              <a:rPr sz="4000" dirty="0"/>
              <a:t>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6BFD99-7A64-4360-9CDE-FE3C399BDEA3}"/>
              </a:ext>
            </a:extLst>
          </p:cNvPr>
          <p:cNvSpPr txBox="1"/>
          <p:nvPr/>
        </p:nvSpPr>
        <p:spPr>
          <a:xfrm>
            <a:off x="1219200" y="3124200"/>
            <a:ext cx="4495800" cy="3170099"/>
          </a:xfrm>
          <a:prstGeom prst="rect">
            <a:avLst/>
          </a:prstGeom>
          <a:noFill/>
        </p:spPr>
        <p:txBody>
          <a:bodyPr wrap="square">
            <a:spAutoFit/>
          </a:bodyPr>
          <a:lstStyle/>
          <a:p>
            <a:pPr marL="457200" indent="-457200" algn="just" fontAlgn="base">
              <a:buFont typeface="+mj-lt"/>
              <a:buAutoNum type="arabicPeriod"/>
            </a:pPr>
            <a:r>
              <a:rPr lang="id-ID" sz="2000" b="0" i="0" dirty="0">
                <a:solidFill>
                  <a:srgbClr val="444444"/>
                </a:solidFill>
                <a:effectLst/>
                <a:latin typeface="Ubuntu"/>
              </a:rPr>
              <a:t>Analisa jaminan yang dapat disediakan apabila bisnis didanai melalui pinjaman</a:t>
            </a:r>
          </a:p>
          <a:p>
            <a:pPr marL="457200" indent="-457200" algn="just" fontAlgn="base">
              <a:buFont typeface="+mj-lt"/>
              <a:buAutoNum type="arabicPeriod"/>
            </a:pPr>
            <a:r>
              <a:rPr lang="id-ID" sz="2000" b="0" i="0" dirty="0">
                <a:solidFill>
                  <a:srgbClr val="444444"/>
                </a:solidFill>
                <a:effectLst/>
                <a:latin typeface="Ubuntu"/>
              </a:rPr>
              <a:t>Analisa legalitas usaha</a:t>
            </a:r>
          </a:p>
          <a:p>
            <a:pPr marL="457200" indent="-457200" algn="just" fontAlgn="base">
              <a:buFont typeface="+mj-lt"/>
              <a:buAutoNum type="arabicPeriod"/>
            </a:pPr>
            <a:r>
              <a:rPr lang="id-ID" sz="2000" b="0" i="0" dirty="0">
                <a:solidFill>
                  <a:srgbClr val="444444"/>
                </a:solidFill>
                <a:effectLst/>
                <a:latin typeface="Ubuntu"/>
              </a:rPr>
              <a:t>Analisa ketepatan bentuk badan hukum, dibandingkan ide bisnis yang hendak dilaksanakan</a:t>
            </a:r>
          </a:p>
          <a:p>
            <a:pPr marL="457200" indent="-457200" algn="just" fontAlgn="base">
              <a:buFont typeface="+mj-lt"/>
              <a:buAutoNum type="arabicPeriod"/>
            </a:pPr>
            <a:r>
              <a:rPr lang="id-ID" sz="2000" b="0" i="0" dirty="0">
                <a:solidFill>
                  <a:srgbClr val="444444"/>
                </a:solidFill>
                <a:effectLst/>
                <a:latin typeface="Ubuntu"/>
              </a:rPr>
              <a:t>Analisa kemampuan bisnis yang diusulkan di dalam memenuhi persyaratan dari perizinan</a:t>
            </a:r>
          </a:p>
        </p:txBody>
      </p:sp>
      <p:sp>
        <p:nvSpPr>
          <p:cNvPr id="6" name="TextBox 5">
            <a:extLst>
              <a:ext uri="{FF2B5EF4-FFF2-40B4-BE49-F238E27FC236}">
                <a16:creationId xmlns:a16="http://schemas.microsoft.com/office/drawing/2014/main" id="{F6255543-7946-4104-BE53-B8497F09C154}"/>
              </a:ext>
            </a:extLst>
          </p:cNvPr>
          <p:cNvSpPr txBox="1"/>
          <p:nvPr/>
        </p:nvSpPr>
        <p:spPr>
          <a:xfrm>
            <a:off x="1447800" y="715487"/>
            <a:ext cx="4267200" cy="2800767"/>
          </a:xfrm>
          <a:prstGeom prst="rect">
            <a:avLst/>
          </a:prstGeom>
          <a:noFill/>
        </p:spPr>
        <p:txBody>
          <a:bodyPr wrap="square" rtlCol="0">
            <a:spAutoFit/>
          </a:bodyPr>
          <a:lstStyle/>
          <a:p>
            <a:pPr algn="just"/>
            <a:r>
              <a:rPr lang="id-ID" sz="2000" dirty="0">
                <a:latin typeface="+mj-lt"/>
              </a:rPr>
              <a:t>Tujuan Adanya Aspek Hukum </a:t>
            </a:r>
          </a:p>
          <a:p>
            <a:pPr algn="just"/>
            <a:r>
              <a:rPr lang="id-ID" sz="2000" b="0" i="0" dirty="0">
                <a:solidFill>
                  <a:srgbClr val="444444"/>
                </a:solidFill>
                <a:effectLst/>
                <a:latin typeface="+mj-lt"/>
              </a:rPr>
              <a:t>Dengan adanya aspek hukum maka akan bisa mengetahui sebuah bisnis itu apakah sudah memenuhi perizinan dan ketentuan hukum pada suatu wilayah atau tidak. Kalau tujuan secara spesifiknya bisa kamu lihat di bawah ini ; </a:t>
            </a:r>
            <a:endParaRPr lang="id-ID" sz="2000" dirty="0">
              <a:latin typeface="+mj-lt"/>
            </a:endParaRPr>
          </a:p>
          <a:p>
            <a:endParaRPr lang="id-ID" sz="1600" dirty="0"/>
          </a:p>
        </p:txBody>
      </p:sp>
      <p:pic>
        <p:nvPicPr>
          <p:cNvPr id="13" name="Picture 12">
            <a:extLst>
              <a:ext uri="{FF2B5EF4-FFF2-40B4-BE49-F238E27FC236}">
                <a16:creationId xmlns:a16="http://schemas.microsoft.com/office/drawing/2014/main" id="{8D22574F-4F3F-419F-B8F5-8B3AC1ED60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40600" y="346606"/>
            <a:ext cx="4135120" cy="6155690"/>
          </a:xfrm>
          <a:prstGeom prst="rect">
            <a:avLst/>
          </a:prstGeom>
        </p:spPr>
      </p:pic>
    </p:spTree>
    <p:extLst>
      <p:ext uri="{BB962C8B-B14F-4D97-AF65-F5344CB8AC3E}">
        <p14:creationId xmlns:p14="http://schemas.microsoft.com/office/powerpoint/2010/main" val="412864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1D8081-EDE1-49F6-8AD7-09DB1040AD11}"/>
              </a:ext>
            </a:extLst>
          </p:cNvPr>
          <p:cNvSpPr txBox="1"/>
          <p:nvPr/>
        </p:nvSpPr>
        <p:spPr>
          <a:xfrm>
            <a:off x="1524000" y="381000"/>
            <a:ext cx="4114800" cy="461665"/>
          </a:xfrm>
          <a:prstGeom prst="rect">
            <a:avLst/>
          </a:prstGeom>
          <a:noFill/>
        </p:spPr>
        <p:txBody>
          <a:bodyPr wrap="square" rtlCol="0">
            <a:spAutoFit/>
          </a:bodyPr>
          <a:lstStyle/>
          <a:p>
            <a:r>
              <a:rPr lang="id-ID" sz="2400" b="1" i="0" dirty="0">
                <a:solidFill>
                  <a:srgbClr val="444444"/>
                </a:solidFill>
                <a:effectLst/>
                <a:latin typeface="Ubuntu"/>
              </a:rPr>
              <a:t>JENIS BADAN USAHA</a:t>
            </a:r>
            <a:endParaRPr lang="id-ID" sz="2400" dirty="0"/>
          </a:p>
        </p:txBody>
      </p:sp>
      <p:sp>
        <p:nvSpPr>
          <p:cNvPr id="5" name="TextBox 4">
            <a:extLst>
              <a:ext uri="{FF2B5EF4-FFF2-40B4-BE49-F238E27FC236}">
                <a16:creationId xmlns:a16="http://schemas.microsoft.com/office/drawing/2014/main" id="{F9BDC4A4-2CF1-45E8-A048-24DAD663B23A}"/>
              </a:ext>
            </a:extLst>
          </p:cNvPr>
          <p:cNvSpPr txBox="1"/>
          <p:nvPr/>
        </p:nvSpPr>
        <p:spPr>
          <a:xfrm>
            <a:off x="762000" y="1066800"/>
            <a:ext cx="5334000" cy="4708981"/>
          </a:xfrm>
          <a:prstGeom prst="rect">
            <a:avLst/>
          </a:prstGeom>
          <a:noFill/>
        </p:spPr>
        <p:txBody>
          <a:bodyPr wrap="square" rtlCol="0">
            <a:spAutoFit/>
          </a:bodyPr>
          <a:lstStyle/>
          <a:p>
            <a:pPr algn="just" fontAlgn="base"/>
            <a:r>
              <a:rPr lang="id-ID" sz="2000" b="0" i="0" dirty="0">
                <a:solidFill>
                  <a:srgbClr val="444444"/>
                </a:solidFill>
                <a:effectLst/>
                <a:latin typeface="Ubuntu"/>
              </a:rPr>
              <a:t>Aktivitas bisnis tak dapat lepas dari yang namanya perizinan, beserta bentuk badan usaha. Di mana keduanya dibutuhkan dalam menjalankan usaha. Untuk bentuk badan usaha yang akan dipilih itu tergantung dari jumlah pemilik dan modal yang diperlukan. Beberapa pertimbangan yang mendasari pemilihan badan usaha antara lain ; </a:t>
            </a:r>
          </a:p>
          <a:p>
            <a:pPr algn="just" fontAlgn="base"/>
            <a:endParaRPr lang="id-ID" sz="2000" b="0" i="0" dirty="0">
              <a:solidFill>
                <a:srgbClr val="444444"/>
              </a:solidFill>
              <a:effectLst/>
              <a:latin typeface="Ubuntu"/>
            </a:endParaRPr>
          </a:p>
          <a:p>
            <a:pPr algn="just" fontAlgn="base">
              <a:buFont typeface="+mj-lt"/>
              <a:buAutoNum type="arabicPeriod"/>
            </a:pPr>
            <a:r>
              <a:rPr lang="id-ID" sz="2000" b="0" i="0" dirty="0">
                <a:solidFill>
                  <a:srgbClr val="444444"/>
                </a:solidFill>
                <a:effectLst/>
                <a:latin typeface="Ubuntu"/>
              </a:rPr>
              <a:t>Persyaratan perundangan</a:t>
            </a:r>
          </a:p>
          <a:p>
            <a:pPr algn="just" fontAlgn="base">
              <a:buFont typeface="+mj-lt"/>
              <a:buAutoNum type="arabicPeriod"/>
            </a:pPr>
            <a:r>
              <a:rPr lang="id-ID" sz="2000" b="0" i="0" dirty="0">
                <a:solidFill>
                  <a:srgbClr val="444444"/>
                </a:solidFill>
                <a:effectLst/>
                <a:latin typeface="Ubuntu"/>
              </a:rPr>
              <a:t>Bidang industri</a:t>
            </a:r>
          </a:p>
          <a:p>
            <a:pPr algn="just" fontAlgn="base">
              <a:buFont typeface="+mj-lt"/>
              <a:buAutoNum type="arabicPeriod"/>
            </a:pPr>
            <a:r>
              <a:rPr lang="id-ID" sz="2000" b="0" i="0" dirty="0">
                <a:solidFill>
                  <a:srgbClr val="444444"/>
                </a:solidFill>
                <a:effectLst/>
                <a:latin typeface="Ubuntu"/>
              </a:rPr>
              <a:t>Besar modal yang dibutuhkan dalam menjalankan bisnis</a:t>
            </a:r>
          </a:p>
          <a:p>
            <a:pPr algn="just" fontAlgn="base">
              <a:buFont typeface="+mj-lt"/>
              <a:buAutoNum type="arabicPeriod"/>
            </a:pPr>
            <a:r>
              <a:rPr lang="id-ID" sz="2000" b="0" i="0" dirty="0">
                <a:solidFill>
                  <a:srgbClr val="444444"/>
                </a:solidFill>
                <a:effectLst/>
                <a:latin typeface="Ubuntu"/>
              </a:rPr>
              <a:t>Tingkat tanggung jawab dan kemampuan keuangan dan hukum</a:t>
            </a:r>
          </a:p>
        </p:txBody>
      </p:sp>
      <p:pic>
        <p:nvPicPr>
          <p:cNvPr id="3" name="Picture 2">
            <a:extLst>
              <a:ext uri="{FF2B5EF4-FFF2-40B4-BE49-F238E27FC236}">
                <a16:creationId xmlns:a16="http://schemas.microsoft.com/office/drawing/2014/main" id="{7A1E70F7-089B-4589-A478-05F8FA5E41C1}"/>
              </a:ext>
            </a:extLst>
          </p:cNvPr>
          <p:cNvPicPr>
            <a:picLocks noChangeAspect="1"/>
          </p:cNvPicPr>
          <p:nvPr/>
        </p:nvPicPr>
        <p:blipFill>
          <a:blip r:embed="rId2"/>
          <a:stretch>
            <a:fillRect/>
          </a:stretch>
        </p:blipFill>
        <p:spPr>
          <a:xfrm>
            <a:off x="6106160" y="2280262"/>
            <a:ext cx="5867400" cy="3429479"/>
          </a:xfrm>
          <a:prstGeom prst="rect">
            <a:avLst/>
          </a:prstGeom>
        </p:spPr>
      </p:pic>
      <p:pic>
        <p:nvPicPr>
          <p:cNvPr id="7" name="Picture 6">
            <a:extLst>
              <a:ext uri="{FF2B5EF4-FFF2-40B4-BE49-F238E27FC236}">
                <a16:creationId xmlns:a16="http://schemas.microsoft.com/office/drawing/2014/main" id="{84361B22-17FD-4D6C-B634-1422863ACAE9}"/>
              </a:ext>
            </a:extLst>
          </p:cNvPr>
          <p:cNvPicPr>
            <a:picLocks noChangeAspect="1"/>
          </p:cNvPicPr>
          <p:nvPr/>
        </p:nvPicPr>
        <p:blipFill>
          <a:blip r:embed="rId3"/>
          <a:stretch>
            <a:fillRect/>
          </a:stretch>
        </p:blipFill>
        <p:spPr>
          <a:xfrm>
            <a:off x="7467600" y="1295400"/>
            <a:ext cx="2886478" cy="885949"/>
          </a:xfrm>
          <a:prstGeom prst="rect">
            <a:avLst/>
          </a:prstGeom>
        </p:spPr>
      </p:pic>
    </p:spTree>
    <p:extLst>
      <p:ext uri="{BB962C8B-B14F-4D97-AF65-F5344CB8AC3E}">
        <p14:creationId xmlns:p14="http://schemas.microsoft.com/office/powerpoint/2010/main" val="157073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4D3E-41E7-4BE9-8E11-67D8705D58F5}"/>
              </a:ext>
            </a:extLst>
          </p:cNvPr>
          <p:cNvSpPr>
            <a:spLocks noGrp="1"/>
          </p:cNvSpPr>
          <p:nvPr>
            <p:ph type="title"/>
          </p:nvPr>
        </p:nvSpPr>
        <p:spPr>
          <a:xfrm>
            <a:off x="1219200" y="304800"/>
            <a:ext cx="6781800" cy="430887"/>
          </a:xfrm>
        </p:spPr>
        <p:txBody>
          <a:bodyPr>
            <a:normAutofit fontScale="90000"/>
          </a:bodyPr>
          <a:lstStyle/>
          <a:p>
            <a:r>
              <a:rPr lang="it-IT" sz="2800" i="0" dirty="0">
                <a:solidFill>
                  <a:srgbClr val="444444"/>
                </a:solidFill>
                <a:effectLst/>
                <a:latin typeface="Ubuntu"/>
              </a:rPr>
              <a:t>Bentuk badan usaha di Indonesia antara lain</a:t>
            </a:r>
            <a:r>
              <a:rPr lang="it-IT" sz="2800" b="0" i="0" dirty="0">
                <a:solidFill>
                  <a:srgbClr val="444444"/>
                </a:solidFill>
                <a:effectLst/>
                <a:latin typeface="Ubuntu"/>
              </a:rPr>
              <a:t>:</a:t>
            </a:r>
            <a:endParaRPr lang="id-ID" sz="2800" dirty="0"/>
          </a:p>
        </p:txBody>
      </p:sp>
      <p:sp>
        <p:nvSpPr>
          <p:cNvPr id="4" name="TextBox 3">
            <a:extLst>
              <a:ext uri="{FF2B5EF4-FFF2-40B4-BE49-F238E27FC236}">
                <a16:creationId xmlns:a16="http://schemas.microsoft.com/office/drawing/2014/main" id="{F82E2177-FF55-4CA3-B062-8A65EB708581}"/>
              </a:ext>
            </a:extLst>
          </p:cNvPr>
          <p:cNvSpPr txBox="1"/>
          <p:nvPr/>
        </p:nvSpPr>
        <p:spPr>
          <a:xfrm>
            <a:off x="685800" y="762000"/>
            <a:ext cx="5715000" cy="5334000"/>
          </a:xfrm>
          <a:prstGeom prst="rect">
            <a:avLst/>
          </a:prstGeom>
          <a:noFill/>
        </p:spPr>
        <p:txBody>
          <a:bodyPr wrap="square" rtlCol="0">
            <a:spAutoFit/>
          </a:bodyPr>
          <a:lstStyle/>
          <a:p>
            <a:r>
              <a:rPr lang="id-ID" sz="2000" b="1" i="0" dirty="0">
                <a:solidFill>
                  <a:srgbClr val="444444"/>
                </a:solidFill>
                <a:effectLst/>
                <a:latin typeface="Ubuntu"/>
              </a:rPr>
              <a:t>Perusahaan Perseroan</a:t>
            </a:r>
          </a:p>
          <a:p>
            <a:pPr algn="just"/>
            <a:r>
              <a:rPr lang="id-ID" sz="2000" b="0" i="0" dirty="0">
                <a:solidFill>
                  <a:srgbClr val="444444"/>
                </a:solidFill>
                <a:effectLst/>
                <a:latin typeface="Ubuntu"/>
              </a:rPr>
              <a:t>Adalah bentuk badan usaha yang tidak membedakan pemilik antara hak milik perusahaan dengan hak pribadi (Indriyo, 2005). Namun berdasarkan Swasta (2002), pengertian perseroan yakni bentuk badan usaha di mana dimiliki seseorang dan orang tersebut yang bertanggung jawab penuh pada kegiatan perusahaan.</a:t>
            </a:r>
          </a:p>
          <a:p>
            <a:pPr algn="just"/>
            <a:endParaRPr lang="id-ID" sz="2000" dirty="0">
              <a:solidFill>
                <a:srgbClr val="444444"/>
              </a:solidFill>
              <a:latin typeface="Ubuntu"/>
            </a:endParaRPr>
          </a:p>
          <a:p>
            <a:pPr algn="just"/>
            <a:r>
              <a:rPr lang="id-ID" sz="2000" b="1" i="0" dirty="0">
                <a:solidFill>
                  <a:srgbClr val="444444"/>
                </a:solidFill>
                <a:effectLst/>
                <a:latin typeface="Ubuntu"/>
              </a:rPr>
              <a:t>Perseroan Terbatas</a:t>
            </a:r>
          </a:p>
          <a:p>
            <a:pPr algn="just"/>
            <a:r>
              <a:rPr lang="id-ID" sz="2000" b="0" i="0" dirty="0">
                <a:solidFill>
                  <a:srgbClr val="444444"/>
                </a:solidFill>
                <a:effectLst/>
                <a:latin typeface="Ubuntu"/>
              </a:rPr>
              <a:t>PT adalah perserikatan beberapa pengusaha swasta yang jadi satu kesatuan. Bersama-sama mengelola usaha. Perusahaan memberikan kesempatan untuk masyarakat luas apabila hendak menyertakan modal pada perusahaan. Yakni dengan membeli saham perusahaan tersebut.</a:t>
            </a:r>
            <a:endParaRPr lang="id-ID" sz="2000" b="1" dirty="0">
              <a:solidFill>
                <a:srgbClr val="444444"/>
              </a:solidFill>
              <a:latin typeface="Ubuntu"/>
            </a:endParaRPr>
          </a:p>
          <a:p>
            <a:pPr algn="just"/>
            <a:endParaRPr lang="id-ID" sz="2000" b="1" dirty="0">
              <a:solidFill>
                <a:srgbClr val="444444"/>
              </a:solidFill>
              <a:latin typeface="Ubuntu"/>
            </a:endParaRPr>
          </a:p>
        </p:txBody>
      </p:sp>
      <p:pic>
        <p:nvPicPr>
          <p:cNvPr id="20" name="Picture 19">
            <a:extLst>
              <a:ext uri="{FF2B5EF4-FFF2-40B4-BE49-F238E27FC236}">
                <a16:creationId xmlns:a16="http://schemas.microsoft.com/office/drawing/2014/main" id="{7274816E-14FA-410D-8E82-6FCC6719036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67800" y="735687"/>
            <a:ext cx="2744793" cy="985838"/>
          </a:xfrm>
          <a:prstGeom prst="rect">
            <a:avLst/>
          </a:prstGeom>
        </p:spPr>
      </p:pic>
      <p:pic>
        <p:nvPicPr>
          <p:cNvPr id="26" name="Picture 25">
            <a:extLst>
              <a:ext uri="{FF2B5EF4-FFF2-40B4-BE49-F238E27FC236}">
                <a16:creationId xmlns:a16="http://schemas.microsoft.com/office/drawing/2014/main" id="{54B11369-E2CD-453C-BF6F-F28631A5437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05600" y="2329776"/>
            <a:ext cx="3987800" cy="2806700"/>
          </a:xfrm>
          <a:prstGeom prst="rect">
            <a:avLst/>
          </a:prstGeom>
        </p:spPr>
      </p:pic>
      <p:pic>
        <p:nvPicPr>
          <p:cNvPr id="29" name="Picture 28">
            <a:extLst>
              <a:ext uri="{FF2B5EF4-FFF2-40B4-BE49-F238E27FC236}">
                <a16:creationId xmlns:a16="http://schemas.microsoft.com/office/drawing/2014/main" id="{E63ADDED-CA3E-4299-83C7-FCF38D1D788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274300" y="4412576"/>
            <a:ext cx="1447800" cy="1447800"/>
          </a:xfrm>
          <a:prstGeom prst="rect">
            <a:avLst/>
          </a:prstGeom>
        </p:spPr>
      </p:pic>
    </p:spTree>
    <p:extLst>
      <p:ext uri="{BB962C8B-B14F-4D97-AF65-F5344CB8AC3E}">
        <p14:creationId xmlns:p14="http://schemas.microsoft.com/office/powerpoint/2010/main" val="415542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6AFA-6495-4715-9E5A-61E5795F5C39}"/>
              </a:ext>
            </a:extLst>
          </p:cNvPr>
          <p:cNvSpPr>
            <a:spLocks noGrp="1"/>
          </p:cNvSpPr>
          <p:nvPr>
            <p:ph type="title"/>
          </p:nvPr>
        </p:nvSpPr>
        <p:spPr>
          <a:xfrm>
            <a:off x="1219200" y="1350496"/>
            <a:ext cx="5426456" cy="3962400"/>
          </a:xfrm>
        </p:spPr>
        <p:txBody>
          <a:bodyPr>
            <a:normAutofit fontScale="90000"/>
          </a:bodyPr>
          <a:lstStyle/>
          <a:p>
            <a:pPr algn="l" fontAlgn="base"/>
            <a:br>
              <a:rPr lang="id-ID" sz="2000" i="0" dirty="0">
                <a:solidFill>
                  <a:srgbClr val="444444"/>
                </a:solidFill>
                <a:effectLst/>
                <a:latin typeface="Ubuntu"/>
              </a:rPr>
            </a:br>
            <a:br>
              <a:rPr lang="id-ID" sz="2000" i="0" dirty="0">
                <a:solidFill>
                  <a:srgbClr val="444444"/>
                </a:solidFill>
                <a:effectLst/>
                <a:latin typeface="Ubuntu"/>
              </a:rPr>
            </a:br>
            <a:br>
              <a:rPr lang="id-ID" sz="2000" i="0" dirty="0">
                <a:solidFill>
                  <a:srgbClr val="444444"/>
                </a:solidFill>
                <a:effectLst/>
                <a:latin typeface="Ubuntu"/>
              </a:rPr>
            </a:br>
            <a:r>
              <a:rPr lang="id-ID" sz="2000" i="0" dirty="0">
                <a:solidFill>
                  <a:srgbClr val="444444"/>
                </a:solidFill>
                <a:effectLst/>
                <a:latin typeface="Ubuntu"/>
              </a:rPr>
              <a:t>Yayasan</a:t>
            </a:r>
            <a:br>
              <a:rPr lang="id-ID" sz="2000" b="0" i="0" dirty="0">
                <a:solidFill>
                  <a:srgbClr val="444444"/>
                </a:solidFill>
                <a:effectLst/>
                <a:latin typeface="Ubuntu"/>
              </a:rPr>
            </a:br>
            <a:r>
              <a:rPr lang="id-ID" sz="2000" b="0" i="0" dirty="0">
                <a:solidFill>
                  <a:srgbClr val="444444"/>
                </a:solidFill>
                <a:effectLst/>
                <a:latin typeface="Ubuntu"/>
              </a:rPr>
              <a:t>Yayasan adalah badan hukum terdiri dari kekayaan yang dipisahkan, untuk mencapai objective pada bidang keagamaan, sosial, serta kemanusiaan yang tak punya anggota.</a:t>
            </a:r>
            <a:br>
              <a:rPr lang="id-ID" sz="2000" b="0" i="0" dirty="0">
                <a:solidFill>
                  <a:srgbClr val="444444"/>
                </a:solidFill>
                <a:effectLst/>
                <a:latin typeface="Ubuntu"/>
              </a:rPr>
            </a:br>
            <a:r>
              <a:rPr lang="id-ID" sz="2000" b="1" i="0" dirty="0">
                <a:solidFill>
                  <a:srgbClr val="444444"/>
                </a:solidFill>
                <a:effectLst/>
                <a:latin typeface="Ubuntu"/>
              </a:rPr>
              <a:t>Koperasi</a:t>
            </a:r>
            <a:br>
              <a:rPr lang="id-ID" sz="2000" b="0" i="0" dirty="0">
                <a:solidFill>
                  <a:srgbClr val="444444"/>
                </a:solidFill>
                <a:effectLst/>
                <a:latin typeface="Ubuntu"/>
              </a:rPr>
            </a:br>
            <a:r>
              <a:rPr lang="id-ID" sz="2000" b="0" i="0" dirty="0">
                <a:solidFill>
                  <a:srgbClr val="444444"/>
                </a:solidFill>
                <a:effectLst/>
                <a:latin typeface="Ubuntu"/>
              </a:rPr>
              <a:t>Berdasar pasal 1 Ayat 1 UU 25 / 1992, Koperasi adalah sebuah badan usaha dengan anggota orang-orang maupun badan hukum koperasi. Koperasi melandaskan aktivitas usahanya pada prinsip koperasi. Koperasi juga merupakan penggerak ekonomi rakyat tetapi menggunakan asas kekeluargaan.</a:t>
            </a:r>
            <a:br>
              <a:rPr lang="id-ID" sz="2000" b="0" i="0" dirty="0">
                <a:solidFill>
                  <a:srgbClr val="444444"/>
                </a:solidFill>
                <a:effectLst/>
                <a:latin typeface="Ubuntu"/>
              </a:rPr>
            </a:br>
            <a:endParaRPr lang="id-ID" sz="2000" dirty="0"/>
          </a:p>
        </p:txBody>
      </p:sp>
      <p:sp>
        <p:nvSpPr>
          <p:cNvPr id="4" name="TextBox 3">
            <a:extLst>
              <a:ext uri="{FF2B5EF4-FFF2-40B4-BE49-F238E27FC236}">
                <a16:creationId xmlns:a16="http://schemas.microsoft.com/office/drawing/2014/main" id="{03C86A5A-DFA5-477D-A2F2-626B93C5B6AE}"/>
              </a:ext>
            </a:extLst>
          </p:cNvPr>
          <p:cNvSpPr txBox="1"/>
          <p:nvPr/>
        </p:nvSpPr>
        <p:spPr>
          <a:xfrm>
            <a:off x="1143000" y="381000"/>
            <a:ext cx="5257800" cy="1938992"/>
          </a:xfrm>
          <a:prstGeom prst="rect">
            <a:avLst/>
          </a:prstGeom>
          <a:noFill/>
        </p:spPr>
        <p:txBody>
          <a:bodyPr wrap="square" rtlCol="0">
            <a:spAutoFit/>
          </a:bodyPr>
          <a:lstStyle/>
          <a:p>
            <a:pPr algn="just"/>
            <a:r>
              <a:rPr lang="id-ID" sz="2000" b="1" i="0" dirty="0">
                <a:solidFill>
                  <a:srgbClr val="444444"/>
                </a:solidFill>
                <a:effectLst/>
                <a:latin typeface="Ubuntu"/>
              </a:rPr>
              <a:t>Perserikatan Komanditer</a:t>
            </a:r>
          </a:p>
          <a:p>
            <a:pPr algn="just"/>
            <a:r>
              <a:rPr lang="id-ID" sz="2000" b="0" i="0" dirty="0">
                <a:solidFill>
                  <a:srgbClr val="444444"/>
                </a:solidFill>
                <a:effectLst/>
                <a:latin typeface="Ubuntu"/>
              </a:rPr>
              <a:t>CV adalah perserikatan beberapa pengusaha swasta yang jadi satu kesatuan. Bersama-sama mengelola usaha. Sebagian dari anggota CV adalah anggota aktif. Anggota lainnya adalah anggota pasif.</a:t>
            </a:r>
            <a:endParaRPr lang="id-ID" sz="2000" dirty="0"/>
          </a:p>
        </p:txBody>
      </p:sp>
      <p:pic>
        <p:nvPicPr>
          <p:cNvPr id="5" name="Picture 4">
            <a:extLst>
              <a:ext uri="{FF2B5EF4-FFF2-40B4-BE49-F238E27FC236}">
                <a16:creationId xmlns:a16="http://schemas.microsoft.com/office/drawing/2014/main" id="{3178C845-0BA6-44CC-B8DA-E8D75BF8E2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72248" y="365760"/>
            <a:ext cx="3102387" cy="1938992"/>
          </a:xfrm>
          <a:prstGeom prst="rect">
            <a:avLst/>
          </a:prstGeom>
        </p:spPr>
      </p:pic>
      <p:pic>
        <p:nvPicPr>
          <p:cNvPr id="8" name="Picture 7">
            <a:extLst>
              <a:ext uri="{FF2B5EF4-FFF2-40B4-BE49-F238E27FC236}">
                <a16:creationId xmlns:a16="http://schemas.microsoft.com/office/drawing/2014/main" id="{7910E9D0-34BA-4973-A7CA-C6420BA6ED8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37808" y="2725912"/>
            <a:ext cx="2540000" cy="2209800"/>
          </a:xfrm>
          <a:prstGeom prst="rect">
            <a:avLst/>
          </a:prstGeom>
        </p:spPr>
      </p:pic>
      <p:pic>
        <p:nvPicPr>
          <p:cNvPr id="11" name="Picture 10">
            <a:extLst>
              <a:ext uri="{FF2B5EF4-FFF2-40B4-BE49-F238E27FC236}">
                <a16:creationId xmlns:a16="http://schemas.microsoft.com/office/drawing/2014/main" id="{DF4EA334-047D-4C77-83EE-E859D08F7A1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144000" y="2348729"/>
            <a:ext cx="2842454" cy="2904471"/>
          </a:xfrm>
          <a:prstGeom prst="rect">
            <a:avLst/>
          </a:prstGeom>
        </p:spPr>
      </p:pic>
    </p:spTree>
    <p:extLst>
      <p:ext uri="{BB962C8B-B14F-4D97-AF65-F5344CB8AC3E}">
        <p14:creationId xmlns:p14="http://schemas.microsoft.com/office/powerpoint/2010/main" val="173807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7BBB82-323E-491A-8E40-40B3454E4266}"/>
              </a:ext>
            </a:extLst>
          </p:cNvPr>
          <p:cNvSpPr txBox="1"/>
          <p:nvPr/>
        </p:nvSpPr>
        <p:spPr>
          <a:xfrm>
            <a:off x="952500" y="1229380"/>
            <a:ext cx="2057400" cy="523220"/>
          </a:xfrm>
          <a:prstGeom prst="rect">
            <a:avLst/>
          </a:prstGeom>
          <a:noFill/>
        </p:spPr>
        <p:txBody>
          <a:bodyPr wrap="square" rtlCol="0">
            <a:spAutoFit/>
          </a:bodyPr>
          <a:lstStyle/>
          <a:p>
            <a:r>
              <a:rPr lang="id-ID" sz="2800" b="1" i="0" dirty="0">
                <a:solidFill>
                  <a:srgbClr val="444444"/>
                </a:solidFill>
                <a:effectLst/>
                <a:latin typeface="Ubuntu"/>
              </a:rPr>
              <a:t>Izin Usaha</a:t>
            </a:r>
          </a:p>
        </p:txBody>
      </p:sp>
      <p:sp>
        <p:nvSpPr>
          <p:cNvPr id="5" name="TextBox 4">
            <a:extLst>
              <a:ext uri="{FF2B5EF4-FFF2-40B4-BE49-F238E27FC236}">
                <a16:creationId xmlns:a16="http://schemas.microsoft.com/office/drawing/2014/main" id="{00E5CE12-4173-4544-B2C1-93B775370ECD}"/>
              </a:ext>
            </a:extLst>
          </p:cNvPr>
          <p:cNvSpPr txBox="1"/>
          <p:nvPr/>
        </p:nvSpPr>
        <p:spPr>
          <a:xfrm>
            <a:off x="952500" y="1752600"/>
            <a:ext cx="5143500" cy="4401205"/>
          </a:xfrm>
          <a:prstGeom prst="rect">
            <a:avLst/>
          </a:prstGeom>
          <a:noFill/>
        </p:spPr>
        <p:txBody>
          <a:bodyPr wrap="square" rtlCol="0">
            <a:spAutoFit/>
          </a:bodyPr>
          <a:lstStyle/>
          <a:p>
            <a:pPr algn="just"/>
            <a:r>
              <a:rPr lang="id-ID" sz="2000" b="1" i="0" dirty="0">
                <a:solidFill>
                  <a:srgbClr val="444444"/>
                </a:solidFill>
                <a:effectLst/>
                <a:latin typeface="Ubuntu"/>
              </a:rPr>
              <a:t>Surat Izin Tempat Usaha</a:t>
            </a:r>
          </a:p>
          <a:p>
            <a:pPr algn="just"/>
            <a:r>
              <a:rPr lang="id-ID" sz="2000" b="0" i="0" dirty="0">
                <a:solidFill>
                  <a:srgbClr val="444444"/>
                </a:solidFill>
                <a:effectLst/>
                <a:latin typeface="Ubuntu"/>
              </a:rPr>
              <a:t>Tiap perusahaan membutuhkan dan wajib mengurus SITU. Tujuannya untuk kelancaran dan keamanan usaha. Yang mengeluarkan SITU adalah pemerintah Kotamadya atau Kabupaten.</a:t>
            </a:r>
            <a:endParaRPr lang="id-ID" sz="2000" b="1" i="0" dirty="0">
              <a:solidFill>
                <a:srgbClr val="444444"/>
              </a:solidFill>
              <a:effectLst/>
              <a:latin typeface="Ubuntu"/>
            </a:endParaRPr>
          </a:p>
          <a:p>
            <a:pPr algn="just"/>
            <a:r>
              <a:rPr lang="id-ID" sz="2000" b="1" i="0" dirty="0">
                <a:solidFill>
                  <a:srgbClr val="444444"/>
                </a:solidFill>
                <a:effectLst/>
                <a:latin typeface="Ubuntu"/>
              </a:rPr>
              <a:t>Surat Izin Usaha Perdagangan</a:t>
            </a:r>
          </a:p>
          <a:p>
            <a:pPr algn="just"/>
            <a:r>
              <a:rPr lang="id-ID" sz="2000" b="0" i="0" dirty="0">
                <a:solidFill>
                  <a:srgbClr val="444444"/>
                </a:solidFill>
                <a:effectLst/>
                <a:latin typeface="Ubuntu"/>
              </a:rPr>
              <a:t>SIUP untuk pengusaha firma, perseorangan, koperasi, CV, PT, dan BUMN. Kewajiban dari pemegang surat ini untuk kepala kantor wilayah Dept. Perdagangan &amp; Industri / Kantor Dept. Perdagangan yang membuat SIUP. Jika perusahaan tak lagi melakukan aktivitas perdagangan dan menutup perusahaan, diikuti pembelian SIUP.</a:t>
            </a:r>
            <a:endParaRPr lang="id-ID" sz="2000" dirty="0"/>
          </a:p>
        </p:txBody>
      </p:sp>
      <p:pic>
        <p:nvPicPr>
          <p:cNvPr id="3" name="Picture 2">
            <a:extLst>
              <a:ext uri="{FF2B5EF4-FFF2-40B4-BE49-F238E27FC236}">
                <a16:creationId xmlns:a16="http://schemas.microsoft.com/office/drawing/2014/main" id="{46AECB37-493E-45EC-93E0-FBB37AD538C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297" t="5556" r="10369" b="1111"/>
          <a:stretch/>
        </p:blipFill>
        <p:spPr>
          <a:xfrm>
            <a:off x="6248400" y="228600"/>
            <a:ext cx="5486400" cy="6400800"/>
          </a:xfrm>
          <a:prstGeom prst="rect">
            <a:avLst/>
          </a:prstGeom>
        </p:spPr>
      </p:pic>
    </p:spTree>
    <p:extLst>
      <p:ext uri="{BB962C8B-B14F-4D97-AF65-F5344CB8AC3E}">
        <p14:creationId xmlns:p14="http://schemas.microsoft.com/office/powerpoint/2010/main" val="721790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TotalTime>
  <Words>1147</Words>
  <Application>Microsoft Office PowerPoint</Application>
  <PresentationFormat>Widescreen</PresentationFormat>
  <Paragraphs>106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Ubuntu</vt:lpstr>
      <vt:lpstr>Office Theme</vt:lpstr>
      <vt:lpstr>PowerPoint Presentation</vt:lpstr>
      <vt:lpstr>PowerPoint Presentation</vt:lpstr>
      <vt:lpstr>ANALISIS ASPEK HUKUM</vt:lpstr>
      <vt:lpstr>Aspek Hukum Terdidiri ;  </vt:lpstr>
      <vt:lpstr>PowerPoint Presentation</vt:lpstr>
      <vt:lpstr>PowerPoint Presentation</vt:lpstr>
      <vt:lpstr>Bentuk badan usaha di Indonesia antara lain:</vt:lpstr>
      <vt:lpstr>   Yayasan Yayasan adalah badan hukum terdiri dari kekayaan yang dipisahkan, untuk mencapai objective pada bidang keagamaan, sosial, serta kemanusiaan yang tak punya anggota. Koperasi Berdasar pasal 1 Ayat 1 UU 25 / 1992, Koperasi adalah sebuah badan usaha dengan anggota orang-orang maupun badan hukum koperasi. Koperasi melandaskan aktivitas usahanya pada prinsip koperasi. Koperasi juga merupakan penggerak ekonomi rakyat tetapi menggunakan asas kekeluargaan. </vt:lpstr>
      <vt:lpstr>PowerPoint Presentation</vt:lpstr>
      <vt:lpstr>PowerPoint Presentation</vt:lpstr>
      <vt:lpstr>PowerPoint Presentation</vt:lpstr>
      <vt:lpstr>ANALISIS ASPEK EKONOMI NASIONAL </vt:lpstr>
      <vt:lpstr>ASPEK SOSIAL </vt:lpstr>
      <vt:lpstr>Aspek Lingkungan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Operasional</dc:title>
  <dc:creator>reviewer</dc:creator>
  <cp:lastModifiedBy>Alan Budi Kusuma</cp:lastModifiedBy>
  <cp:revision>8</cp:revision>
  <dcterms:created xsi:type="dcterms:W3CDTF">2021-08-11T06:45:51Z</dcterms:created>
  <dcterms:modified xsi:type="dcterms:W3CDTF">2023-09-15T02:42:51Z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2021-01-21T00:00:00Z</vt:filetime>
  </property>
  <property fmtid="{D5CDD505-2E9C-101B-9397-08002B2CF9AE}" pid="3" name="Creator">
    <vt:lpwstr>Microsoft® PowerPoint® 2019</vt:lpwstr>
  </property>
  <property fmtid="{D5CDD505-2E9C-101B-9397-08002B2CF9AE}" pid="4" name="LastSaved">
    <vt:filetime>2021-08-11T00:00:00Z</vt:filetime>
  </property>
</Properties>
</file>