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1" r:id="rId3"/>
    <p:sldId id="270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8E6742-6C97-44C8-824C-D99A2A9A3F63}" type="datetimeFigureOut">
              <a:rPr lang="id-ID" smtClean="0"/>
              <a:t>11/09/2023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DEAF27-1B30-4FA5-A164-95CABE7B60E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4104456" cy="352839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PENGUMPULAN DATA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(DB156213) 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 SKS (3-0)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600400" cy="1260629"/>
          </a:xfrm>
        </p:spPr>
        <p:txBody>
          <a:bodyPr/>
          <a:lstStyle/>
          <a:p>
            <a:r>
              <a:rPr lang="en-US" b="1" dirty="0"/>
              <a:t>Karina </a:t>
            </a:r>
            <a:r>
              <a:rPr lang="en-US" b="1" dirty="0" err="1"/>
              <a:t>Farkha</a:t>
            </a:r>
            <a:r>
              <a:rPr lang="en-US" b="1" dirty="0"/>
              <a:t> Dina, </a:t>
            </a:r>
            <a:r>
              <a:rPr lang="en-US" b="1" dirty="0" err="1"/>
              <a:t>S.Pi</a:t>
            </a:r>
            <a:r>
              <a:rPr lang="en-US" b="1" dirty="0"/>
              <a:t>, M.P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7907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896544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Proses pengambilan sampel dilakukan terhadap sampling unit, dimana sampling unit terdiri dari satu kelompok (cluster). </a:t>
            </a:r>
          </a:p>
          <a:p>
            <a:r>
              <a:rPr lang="id-ID" b="1" dirty="0">
                <a:solidFill>
                  <a:schemeClr val="tx1"/>
                </a:solidFill>
              </a:rPr>
              <a:t>Tiap individu di dalam kelompok yang terpilih akan diambil sebagai sampel. </a:t>
            </a:r>
          </a:p>
          <a:p>
            <a:r>
              <a:rPr lang="id-ID" b="1" dirty="0">
                <a:solidFill>
                  <a:schemeClr val="tx1"/>
                </a:solidFill>
              </a:rPr>
              <a:t>Digunakan apabila populasi dapat dikelompokkan</a:t>
            </a:r>
          </a:p>
          <a:p>
            <a:r>
              <a:rPr lang="id-ID" b="1" dirty="0">
                <a:solidFill>
                  <a:schemeClr val="tx1"/>
                </a:solidFill>
              </a:rPr>
              <a:t>MISAL : ingin melihat tingkat kematangan gonad ikan pada kolam A, B, C, D, E dan F. Misal hanya membutuhkan 3 kolam saja, maka dipilih random misal kolam B dan F maka semua ikan yang berada di kolam B dan F diambil sebagai sampel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152128"/>
          </a:xfrm>
        </p:spPr>
        <p:txBody>
          <a:bodyPr>
            <a:noAutofit/>
          </a:bodyPr>
          <a:lstStyle/>
          <a:p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PROBABILITY SAMPLING</a:t>
            </a:r>
            <a:b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D. CLUSTER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31537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7992888" cy="4176464"/>
          </a:xfrm>
        </p:spPr>
        <p:txBody>
          <a:bodyPr>
            <a:normAutofit lnSpcReduction="10000"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Proses pengambilan sampel dilakukan bertingkat, baik bertingkat dua maupun lebih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MISAL : melihat efek kerusakan sistem pernafasan hati pada ikan akibat paparan logam berat</a:t>
            </a: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Sel insang   	      jaringan insang	   organ insang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Misal kita ingin melihat kerusakan vakuolisis</a:t>
            </a: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id-ID" b="1" dirty="0">
                <a:solidFill>
                  <a:srgbClr val="FF0000"/>
                </a:solidFill>
              </a:rPr>
              <a:t>NAMUN JARANG DUNIA PERIKANAN MENGGUNAKAN TEKNIK SAMPLING JENIS INI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368152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PROBABILITY SAMPLING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E. MULTISTAGE SAMPLING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9752" y="4365104"/>
            <a:ext cx="648072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80112" y="4335321"/>
            <a:ext cx="648072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39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NON-PROBABILITY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464496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Pengambilan/penarikan sampel dlm populasi berdasarkan pertimbangan pribadi (subyektif) atau tdk memberi peluang/kesempatan sama bagi setiap elemen atau anggota populasi utk dipilih menjadi sampel</a:t>
            </a: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PURPOSIVE SAMPLING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</a:pPr>
            <a:r>
              <a:rPr lang="id-ID" b="1" dirty="0">
                <a:solidFill>
                  <a:schemeClr val="tx1"/>
                </a:solidFill>
              </a:rPr>
              <a:t>Pemilihan elemen untuk menjadi sampel berdasarkan pertimbangan yang tidak acak, subyektif</a:t>
            </a:r>
          </a:p>
        </p:txBody>
      </p:sp>
    </p:spTree>
    <p:extLst>
      <p:ext uri="{BB962C8B-B14F-4D97-AF65-F5344CB8AC3E}">
        <p14:creationId xmlns:p14="http://schemas.microsoft.com/office/powerpoint/2010/main" val="39556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5328592"/>
          </a:xfrm>
        </p:spPr>
        <p:txBody>
          <a:bodyPr>
            <a:normAutofit fontScale="85000" lnSpcReduction="20000"/>
          </a:bodyPr>
          <a:lstStyle/>
          <a:p>
            <a:pPr marL="811530" indent="-7429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 startAt="2"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QUOTA SAMPLING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</a:pPr>
            <a:r>
              <a:rPr lang="id-ID" sz="2800" b="1" dirty="0">
                <a:solidFill>
                  <a:schemeClr val="tx1"/>
                </a:solidFill>
              </a:rPr>
              <a:t>Pemilihan/penarikan sampel berdasarkan jatah (kuota) yg diinginkan. Hampir sama dengan sampling strata (Stratified random sampling), namaun pemilihan elemen pada stratra tidak di acak</a:t>
            </a: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 startAt="3"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SNOWBALL SAMPLING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</a:pPr>
            <a:r>
              <a:rPr lang="id-ID" sz="2800" b="1" dirty="0">
                <a:solidFill>
                  <a:schemeClr val="tx1"/>
                </a:solidFill>
              </a:rPr>
              <a:t>Pemilihan/penarikan sampel berdasarkan rekomendasi dari responden sebelumnya, dimana responden pertama dipilih dgn metode probabilitas &amp; kemudian responden berikutnya diperoleh dr informasi yg diberikan olh responden yg pertama.</a:t>
            </a: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r>
              <a:rPr lang="id-ID" sz="2800" b="1" dirty="0">
                <a:solidFill>
                  <a:schemeClr val="tx1"/>
                </a:solidFill>
              </a:rPr>
              <a:t> Dapat diterapkan pada populasi kecil</a:t>
            </a: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sz="3600" b="1" dirty="0">
              <a:solidFill>
                <a:schemeClr val="tx1"/>
              </a:solidFill>
            </a:endParaRP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04856" cy="72008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NON-PROBABILITY SAMPLING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824536"/>
          </a:xfrm>
        </p:spPr>
        <p:txBody>
          <a:bodyPr>
            <a:normAutofit fontScale="92500" lnSpcReduction="20000"/>
          </a:bodyPr>
          <a:lstStyle/>
          <a:p>
            <a:pPr marL="811530" indent="-7429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 startAt="4"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ACCIDENTAL SAMPLING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</a:pPr>
            <a:r>
              <a:rPr lang="id-ID" sz="2800" b="1" dirty="0">
                <a:solidFill>
                  <a:schemeClr val="tx1"/>
                </a:solidFill>
              </a:rPr>
              <a:t>Pengambilan sampel berdasarkan kebetulan, yi siapa saja yg secara kebetulan bertemu dengan peneliti dapat digunakan sbg sampel bila org yg kebetulan dijumpai dianggap cocok sbg sumber data</a:t>
            </a: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811530" indent="-74295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UcPeriod" startAt="5"/>
            </a:pP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CONVENIENCE SAMPLING</a:t>
            </a:r>
          </a:p>
          <a:p>
            <a:pPr>
              <a:buClr>
                <a:schemeClr val="accent1">
                  <a:lumMod val="50000"/>
                </a:schemeClr>
              </a:buClr>
              <a:buSzPct val="100000"/>
            </a:pPr>
            <a:r>
              <a:rPr lang="id-ID" sz="2800" b="1" dirty="0">
                <a:solidFill>
                  <a:schemeClr val="tx1"/>
                </a:solidFill>
              </a:rPr>
              <a:t>Pemilahan sampel sesuai dengan keinginan peneliti. Sampling ini digunakan biasanya untuk riset </a:t>
            </a:r>
            <a:r>
              <a:rPr lang="id-ID" sz="2800" b="1" i="1" dirty="0">
                <a:solidFill>
                  <a:schemeClr val="tx1"/>
                </a:solidFill>
              </a:rPr>
              <a:t>ekspanatory</a:t>
            </a:r>
            <a:r>
              <a:rPr lang="id-ID" sz="2800" b="1" dirty="0">
                <a:solidFill>
                  <a:schemeClr val="tx1"/>
                </a:solidFill>
              </a:rPr>
              <a:t> atau uji coba kuesioner. Penggunaannya terbatas untuk situasi ttt.</a:t>
            </a: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sz="3600" b="1" dirty="0">
              <a:solidFill>
                <a:schemeClr val="tx1"/>
              </a:solidFill>
            </a:endParaRP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sz="3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04856" cy="72008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NON-PROBABILITY SAMPLING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endParaRPr lang="id-ID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7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4536504" cy="3528392"/>
          </a:xfrm>
        </p:spPr>
        <p:txBody>
          <a:bodyPr>
            <a:normAutofit/>
          </a:bodyPr>
          <a:lstStyle/>
          <a:p>
            <a:r>
              <a:rPr lang="id-ID" sz="4800" b="1" dirty="0">
                <a:solidFill>
                  <a:schemeClr val="accent1">
                    <a:lumMod val="50000"/>
                  </a:schemeClr>
                </a:solidFill>
              </a:rPr>
              <a:t>PENENTUAN UKURAN SAMPEL</a:t>
            </a:r>
            <a:br>
              <a:rPr lang="id-ID" sz="4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id-ID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365104"/>
            <a:ext cx="3816424" cy="1316605"/>
          </a:xfrm>
        </p:spPr>
        <p:txBody>
          <a:bodyPr/>
          <a:lstStyle/>
          <a:p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6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008112"/>
          </a:xfrm>
        </p:spPr>
        <p:txBody>
          <a:bodyPr>
            <a:noAutofit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PENENTUAN UKURAN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680520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Adalah menentukan jumlah sampel yg dipergunakan dlm penelitian sedemikian rupa sehingga dpt mewakili populasi (representatif)</a:t>
            </a:r>
          </a:p>
          <a:p>
            <a:endParaRPr lang="id-ID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4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FAKTOR YG MEMPENGARUHI PENENTUAN JUMLAH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HOMOGENITAS : semakin homogen unit pemilihan sampel (elemen populasi) maka smkin kecil jumlah sampel yg diperlukan</a:t>
            </a:r>
          </a:p>
          <a:p>
            <a:pPr marL="525780" indent="-4572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DERAJAT KEPERCAYAAN : jumlah sampel lebih banyak diperlukan bila derajat kepercayan meningkat</a:t>
            </a:r>
          </a:p>
          <a:p>
            <a:pPr marL="525780" indent="-4572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PRESISI (KETELITIAN) : semakin tinggi presisi yg diinginkan maka semakin banyak jumlah sampel yg diperlukan</a:t>
            </a:r>
          </a:p>
          <a:p>
            <a:pPr marL="525780" indent="-4572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PROSEDUR ANALISIS : bbrp model analisis ttt memerlukan sampel dlm jmlah ttt. Peneliti perlu mempertimbangkan jmlah sampel yg diperlukan sesuai dengan model analisis yg digunakan</a:t>
            </a:r>
          </a:p>
          <a:p>
            <a:pPr marL="525780" indent="-4572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KENDALA SUMBERDAYA : keterbatasan waktu, dana dan SDM sering mnjd kendala dlm menentukan jmlah sampel yg layak dlm suatu penelitian </a:t>
            </a:r>
          </a:p>
          <a:p>
            <a:pPr marL="6858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484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MENENTUKAN UKURAN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464496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SYARAT : 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UKURAN POPULASI  (N) diketahui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PILIH TARAF SIGNIFIKANSI  yg diinginkan</a:t>
            </a: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SzPct val="80000"/>
            </a:pPr>
            <a:r>
              <a:rPr lang="id-ID" b="1" dirty="0">
                <a:solidFill>
                  <a:schemeClr val="tx1"/>
                </a:solidFill>
              </a:rPr>
              <a:t> METODE PRAKTIS :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TABEL KRECJIE &amp; MORGAN (1970)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rabicPeriod"/>
            </a:pPr>
            <a:r>
              <a:rPr lang="id-ID" b="1" dirty="0">
                <a:solidFill>
                  <a:schemeClr val="tx1"/>
                </a:solidFill>
              </a:rPr>
              <a:t>RUMUS SLOVIN</a:t>
            </a:r>
          </a:p>
        </p:txBody>
      </p:sp>
    </p:spTree>
    <p:extLst>
      <p:ext uri="{BB962C8B-B14F-4D97-AF65-F5344CB8AC3E}">
        <p14:creationId xmlns:p14="http://schemas.microsoft.com/office/powerpoint/2010/main" val="101691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57606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d-ID" sz="2000" b="1" dirty="0">
                <a:solidFill>
                  <a:schemeClr val="tx1"/>
                </a:solidFill>
              </a:rPr>
              <a:t>TABEL KRECJIE Untuk MENENTUKAN SAMPEL MINIMUM Pada Taraf Signifikansi  = 0,01 (1%); 0,05 (5%); 0,10 (10%)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40208" r="25856" b="12292"/>
          <a:stretch/>
        </p:blipFill>
        <p:spPr bwMode="auto">
          <a:xfrm>
            <a:off x="467544" y="1412776"/>
            <a:ext cx="8280920" cy="494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7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864096"/>
          </a:xfrm>
        </p:spPr>
        <p:txBody>
          <a:bodyPr/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POPULASI &amp;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5544616"/>
          </a:xfrm>
        </p:spPr>
        <p:txBody>
          <a:bodyPr>
            <a:normAutofit fontScale="92500" lnSpcReduction="10000"/>
          </a:bodyPr>
          <a:lstStyle/>
          <a:p>
            <a:r>
              <a:rPr lang="id-ID" sz="2600" b="1" dirty="0">
                <a:solidFill>
                  <a:schemeClr val="tx1"/>
                </a:solidFill>
              </a:rPr>
              <a:t>ELEMEN : </a:t>
            </a:r>
          </a:p>
          <a:p>
            <a:pPr marL="68580" indent="0">
              <a:buNone/>
            </a:pPr>
            <a:r>
              <a:rPr lang="id-ID" sz="2600" b="1" dirty="0">
                <a:solidFill>
                  <a:schemeClr val="tx1"/>
                </a:solidFill>
              </a:rPr>
              <a:t>adalah unit/ satuan terkecil yg mrpkan obyek yg akan di teliti, misal : orang, ikan, kolam, dll</a:t>
            </a:r>
          </a:p>
          <a:p>
            <a:r>
              <a:rPr lang="id-ID" sz="2600" b="1" dirty="0">
                <a:solidFill>
                  <a:schemeClr val="tx1"/>
                </a:solidFill>
              </a:rPr>
              <a:t>KARAKTERISTIK : </a:t>
            </a:r>
          </a:p>
          <a:p>
            <a:pPr marL="68580" indent="0">
              <a:buNone/>
            </a:pPr>
            <a:r>
              <a:rPr lang="id-ID" sz="2600" b="1" dirty="0">
                <a:solidFill>
                  <a:schemeClr val="tx1"/>
                </a:solidFill>
              </a:rPr>
              <a:t>sifat atau ciri-ciri yg dimiliki oleh ELEMEN, misal ELEMEN KOLAM	     KARAKTERISTIKNYA : jenis kolam, luas kolam, dll</a:t>
            </a:r>
          </a:p>
          <a:p>
            <a:r>
              <a:rPr lang="id-ID" sz="2600" b="1" dirty="0">
                <a:solidFill>
                  <a:schemeClr val="tx1"/>
                </a:solidFill>
              </a:rPr>
              <a:t>POPULASI :</a:t>
            </a:r>
          </a:p>
          <a:p>
            <a:pPr marL="68580" indent="0">
              <a:buNone/>
            </a:pPr>
            <a:r>
              <a:rPr lang="id-ID" sz="2600" b="1" dirty="0">
                <a:solidFill>
                  <a:schemeClr val="tx1"/>
                </a:solidFill>
              </a:rPr>
              <a:t>Adlh kumpulan yg lengkap dr seluruh elemen sejenis yg dpt dibedakan karakteristiknya</a:t>
            </a:r>
          </a:p>
          <a:p>
            <a:r>
              <a:rPr lang="id-ID" sz="2600" b="1" dirty="0">
                <a:solidFill>
                  <a:schemeClr val="tx1"/>
                </a:solidFill>
              </a:rPr>
              <a:t>SAMPEL : </a:t>
            </a:r>
          </a:p>
          <a:p>
            <a:pPr marL="68580" indent="0">
              <a:buNone/>
            </a:pPr>
            <a:r>
              <a:rPr lang="id-ID" sz="2600" b="1" dirty="0">
                <a:solidFill>
                  <a:schemeClr val="tx1"/>
                </a:solidFill>
              </a:rPr>
              <a:t>Merupakan himpunan bagian dr populasi yg terdiri dari sejumlah elemen yg representatif (mewakili)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131840" y="350100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4759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024744" cy="980728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RUMUS SLOVIN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84576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RUMUS SLOVIN : Untuk menentukan ukuran sampel minimal (n) jika diketahui ukuran populasi (N) pada taraf signifikansi  adalah :</a:t>
            </a:r>
          </a:p>
          <a:p>
            <a:endParaRPr lang="id-ID" b="1" dirty="0">
              <a:solidFill>
                <a:schemeClr val="tx1"/>
              </a:solidFill>
            </a:endParaRPr>
          </a:p>
          <a:p>
            <a:endParaRPr lang="id-ID" b="1" dirty="0">
              <a:solidFill>
                <a:schemeClr val="tx1"/>
              </a:solidFill>
            </a:endParaRPr>
          </a:p>
          <a:p>
            <a:endParaRPr lang="id-ID" b="1" dirty="0">
              <a:solidFill>
                <a:schemeClr val="tx1"/>
              </a:solidFill>
            </a:endParaRPr>
          </a:p>
          <a:p>
            <a:endParaRPr lang="id-ID" b="1" dirty="0">
              <a:solidFill>
                <a:schemeClr val="tx1"/>
              </a:solidFill>
            </a:endParaRPr>
          </a:p>
          <a:p>
            <a:endParaRPr lang="id-ID" b="1" dirty="0">
              <a:solidFill>
                <a:schemeClr val="tx1"/>
              </a:solidFill>
            </a:endParaRPr>
          </a:p>
          <a:p>
            <a:r>
              <a:rPr lang="id-ID" b="1" dirty="0">
                <a:solidFill>
                  <a:schemeClr val="tx1"/>
                </a:solidFill>
              </a:rPr>
              <a:t>Dimana 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N	= populasi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n	= sampel</a:t>
            </a: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8" t="65354" r="40132" b="21313"/>
          <a:stretch/>
        </p:blipFill>
        <p:spPr bwMode="auto">
          <a:xfrm>
            <a:off x="2843808" y="2608678"/>
            <a:ext cx="3384376" cy="17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2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6840878" cy="936104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CONTOH RUMUS SOLVIN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72816"/>
                <a:ext cx="7776864" cy="4536504"/>
              </a:xfrm>
            </p:spPr>
            <p:txBody>
              <a:bodyPr/>
              <a:lstStyle/>
              <a:p>
                <a:pPr marL="525780" indent="-457200">
                  <a:buClrTx/>
                  <a:buSzPct val="100000"/>
                  <a:buFont typeface="+mj-lt"/>
                  <a:buAutoNum type="arabicPeriod"/>
                </a:pPr>
                <a:r>
                  <a:rPr lang="id-ID" b="1" dirty="0">
                    <a:solidFill>
                      <a:schemeClr val="tx1"/>
                    </a:solidFill>
                  </a:rPr>
                  <a:t>Berapa ukuran sampel minimum yg harus diambil dari populasi yg berukuran </a:t>
                </a:r>
              </a:p>
              <a:p>
                <a:pPr marL="895350" indent="-544513">
                  <a:buClrTx/>
                  <a:buSzPct val="100000"/>
                  <a:buFont typeface="+mj-lt"/>
                  <a:buAutoNum type="alphaLcPeriod"/>
                </a:pPr>
                <a:r>
                  <a:rPr lang="id-ID" b="1" dirty="0">
                    <a:solidFill>
                      <a:schemeClr val="tx1"/>
                    </a:solidFill>
                  </a:rPr>
                  <a:t>1000 dengan taraf signifikansi  = 0,05 </a:t>
                </a:r>
              </a:p>
              <a:p>
                <a:pPr marL="895350" indent="-544513">
                  <a:buClrTx/>
                  <a:buSzPct val="100000"/>
                  <a:buFont typeface="+mj-lt"/>
                  <a:buAutoNum type="alphaLcPeriod"/>
                </a:pPr>
                <a:r>
                  <a:rPr lang="id-ID" b="1" dirty="0">
                    <a:solidFill>
                      <a:schemeClr val="tx1"/>
                    </a:solidFill>
                  </a:rPr>
                  <a:t>45250 dengan taraf signifikansi  = 0,01</a:t>
                </a:r>
              </a:p>
              <a:p>
                <a:pPr marL="350837" indent="0">
                  <a:buClrTx/>
                  <a:buSzPct val="100000"/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JAWAB :</a:t>
                </a:r>
              </a:p>
              <a:p>
                <a:pPr marL="808037" indent="-457200">
                  <a:buClrTx/>
                  <a:buSzPct val="100000"/>
                  <a:buFont typeface="+mj-lt"/>
                  <a:buAutoNum type="alphaLcPeriod"/>
                </a:pPr>
                <a:r>
                  <a:rPr lang="id-ID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d-ID" b="1" i="1" smtClean="0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id-ID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p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𝟏𝟎𝟎𝟎</m:t>
                        </m:r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𝟏𝟎𝟎𝟎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𝟎𝟓</m:t>
                            </m:r>
                            <m:r>
                              <a:rPr lang="id-ID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285,71 = 286</a:t>
                </a:r>
              </a:p>
              <a:p>
                <a:pPr marL="350837" indent="0">
                  <a:buClrTx/>
                  <a:buSzPct val="100000"/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808037" indent="-457200">
                  <a:buClrTx/>
                  <a:buSzPct val="100000"/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𝒏</m:t>
                    </m:r>
                    <m:r>
                      <a:rPr lang="id-ID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𝑵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p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𝟏𝟎𝟎𝟎</m:t>
                        </m:r>
                      </m:num>
                      <m:den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id-ID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𝟏𝟎𝟎𝟎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𝟎𝟓</m:t>
                            </m:r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id-ID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b="1" dirty="0">
                    <a:solidFill>
                      <a:schemeClr val="tx1"/>
                    </a:solidFill>
                  </a:rPr>
                  <a:t> = 8.190,045 = 8.191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72816"/>
                <a:ext cx="7776864" cy="4536504"/>
              </a:xfrm>
              <a:blipFill rotWithShape="1">
                <a:blip r:embed="rId2"/>
                <a:stretch>
                  <a:fillRect l="-392" t="-12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018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760640"/>
          </a:xfrm>
        </p:spPr>
        <p:txBody>
          <a:bodyPr>
            <a:normAutofit/>
          </a:bodyPr>
          <a:lstStyle/>
          <a:p>
            <a:pPr marL="525780" indent="-457200">
              <a:buClrTx/>
              <a:buSzPct val="100000"/>
              <a:buFont typeface="+mj-lt"/>
              <a:buAutoNum type="arabicPeriod" startAt="2"/>
            </a:pPr>
            <a:r>
              <a:rPr lang="id-ID" sz="1800" b="1" dirty="0">
                <a:solidFill>
                  <a:schemeClr val="tx1"/>
                </a:solidFill>
              </a:rPr>
              <a:t>jika dari populasi ikan berukuran N = 1000, diketahui bahwa 25% memiliki kematangan gonad TK I; 15% kematangan gonad TK II, 40 % kematangan gonad TK III dan 20% kematangan gonad IV, akan diambil sampel menggunakan RUMUS SLOVIN pada taraf signifikasnsi  = 0,05  secara proporsional, maka ukuran sampel untuk masing-masing tingkat kematangan gonad ikan adlah sebagai berikut :</a:t>
            </a:r>
          </a:p>
          <a:p>
            <a:pPr marL="68580" indent="0">
              <a:buClrTx/>
              <a:buSzPct val="100000"/>
              <a:buNone/>
            </a:pPr>
            <a:endParaRPr lang="id-ID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897616"/>
              </p:ext>
            </p:extLst>
          </p:nvPr>
        </p:nvGraphicFramePr>
        <p:xfrm>
          <a:off x="179512" y="2636911"/>
          <a:ext cx="8712967" cy="410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698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1" dirty="0">
                          <a:solidFill>
                            <a:schemeClr val="tx1"/>
                          </a:solidFill>
                        </a:rPr>
                        <a:t>UKURAN SAMPEL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272"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TINGKAT</a:t>
                      </a:r>
                      <a:r>
                        <a:rPr lang="id-ID" b="1" baseline="0" dirty="0"/>
                        <a:t> KEMATANGAN GONAD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PERSEN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SLOVIN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PEMBULATAN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69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25% x 286 = 71.5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69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15% x 286 = 42.9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69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40% x 286 = 114.40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69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20% x 286 = 57.20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698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JUMLAH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dirty="0"/>
                        <a:t>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740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472608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RUMUS PENENTUAN SAMPEL, UNTUK UJI PROPORSI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45000" r="26911" b="13333"/>
          <a:stretch/>
        </p:blipFill>
        <p:spPr bwMode="auto">
          <a:xfrm>
            <a:off x="877990" y="2060848"/>
            <a:ext cx="75248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72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7776864" cy="5472608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RUMUS PENENTUAN SAMPEL UNTUK UJI PERBEDAAN RATA-RATA</a:t>
            </a: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3" t="43542" r="26325" b="15000"/>
          <a:stretch/>
        </p:blipFill>
        <p:spPr bwMode="auto">
          <a:xfrm>
            <a:off x="637613" y="2204864"/>
            <a:ext cx="7750811" cy="399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58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2276872"/>
                <a:ext cx="7848872" cy="403244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id-ID" b="1" dirty="0">
                    <a:solidFill>
                      <a:schemeClr val="tx1"/>
                    </a:solidFill>
                  </a:rPr>
                  <a:t>RUMUS ISSAC MICHAEL</a:t>
                </a:r>
              </a:p>
              <a:p>
                <a:pPr marL="68580" indent="0">
                  <a:buNone/>
                </a:pPr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𝒏</m:t>
                      </m:r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d-ID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id-ID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𝜶</m:t>
                                      </m:r>
                                      <m:r>
                                        <a:rPr lang="id-ID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/</m:t>
                                      </m:r>
                                      <m:r>
                                        <a:rPr lang="id-ID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 </m:t>
                          </m:r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𝒒</m:t>
                          </m:r>
                        </m:num>
                        <m:den>
                          <m:sSup>
                            <m:sSupPr>
                              <m:ctrlP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id-ID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DIMANA :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n	= sampel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p	= proporsi populasi (max estimasi = 0,5)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q	= 1-p	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Z	= tingkat kepercayaan/signifikansi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e	= margin error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	= 1-tingkat kepercayaan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2276872"/>
                <a:ext cx="7848872" cy="4032448"/>
              </a:xfrm>
              <a:blipFill rotWithShape="1">
                <a:blip r:embed="rId2"/>
                <a:stretch>
                  <a:fillRect l="-78" t="-257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848872" cy="1512168"/>
          </a:xfrm>
        </p:spPr>
        <p:txBody>
          <a:bodyPr>
            <a:noAutofit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PENENTUAN UKURAN SAMPEL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sz="3200" b="1" dirty="0">
                <a:solidFill>
                  <a:srgbClr val="FF0000"/>
                </a:solidFill>
              </a:rPr>
              <a:t>APABILA POPULASI TDK DIKETAHUI</a:t>
            </a:r>
          </a:p>
        </p:txBody>
      </p:sp>
    </p:spTree>
    <p:extLst>
      <p:ext uri="{BB962C8B-B14F-4D97-AF65-F5344CB8AC3E}">
        <p14:creationId xmlns:p14="http://schemas.microsoft.com/office/powerpoint/2010/main" val="87401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936104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TAHAP PEMILIHAN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400600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TAHAP PROSES PEMILIHAN SAMPEL:</a:t>
            </a:r>
          </a:p>
          <a:p>
            <a:r>
              <a:rPr lang="id-ID" b="1" dirty="0">
                <a:solidFill>
                  <a:srgbClr val="FF0000"/>
                </a:solidFill>
              </a:rPr>
              <a:t>Penentuan POPULASI </a:t>
            </a:r>
            <a:r>
              <a:rPr lang="id-ID" b="1" dirty="0">
                <a:solidFill>
                  <a:schemeClr val="tx1"/>
                </a:solidFill>
              </a:rPr>
              <a:t>: menentukan apa yg menjadi elemen populasi (individu, organisasi, produk)</a:t>
            </a:r>
          </a:p>
          <a:p>
            <a:r>
              <a:rPr lang="id-ID" b="1" dirty="0">
                <a:solidFill>
                  <a:srgbClr val="FF0000"/>
                </a:solidFill>
              </a:rPr>
              <a:t>Penentuan UNIT PEMILIHAN SAMPEL </a:t>
            </a:r>
            <a:r>
              <a:rPr lang="id-ID" b="1" dirty="0">
                <a:solidFill>
                  <a:schemeClr val="tx1"/>
                </a:solidFill>
              </a:rPr>
              <a:t>: menentukan kelompok-kelompok elemen berdasarkan desain sampel yg digunakan</a:t>
            </a:r>
          </a:p>
          <a:p>
            <a:r>
              <a:rPr lang="id-ID" b="1" dirty="0">
                <a:solidFill>
                  <a:srgbClr val="FF0000"/>
                </a:solidFill>
              </a:rPr>
              <a:t>Penentuan KERANGKA PEMILIHAN SAMPEL</a:t>
            </a:r>
            <a:r>
              <a:rPr lang="id-ID" b="1" dirty="0">
                <a:solidFill>
                  <a:schemeClr val="tx1"/>
                </a:solidFill>
              </a:rPr>
              <a:t> : menentukan daftar elemen dari setiap unit pemilihan sampel</a:t>
            </a:r>
          </a:p>
          <a:p>
            <a:r>
              <a:rPr lang="id-ID" b="1" dirty="0">
                <a:solidFill>
                  <a:srgbClr val="FF0000"/>
                </a:solidFill>
              </a:rPr>
              <a:t>Penentuan DESAIN SAMPEL</a:t>
            </a:r>
            <a:r>
              <a:rPr lang="id-ID" b="1" dirty="0">
                <a:solidFill>
                  <a:schemeClr val="tx1"/>
                </a:solidFill>
              </a:rPr>
              <a:t>: menentukan teknik sampling yg digunakan</a:t>
            </a:r>
          </a:p>
          <a:p>
            <a:r>
              <a:rPr lang="id-ID" b="1" dirty="0">
                <a:solidFill>
                  <a:srgbClr val="FF0000"/>
                </a:solidFill>
              </a:rPr>
              <a:t>Penentuan JUMLAH SAMPEL </a:t>
            </a:r>
            <a:r>
              <a:rPr lang="id-ID" b="1" dirty="0">
                <a:solidFill>
                  <a:schemeClr val="tx1"/>
                </a:solidFill>
              </a:rPr>
              <a:t>: menentukan jumlah/besarnya sampel yg digunkan dlm penelitian</a:t>
            </a:r>
          </a:p>
          <a:p>
            <a:r>
              <a:rPr lang="id-ID" b="1" dirty="0">
                <a:solidFill>
                  <a:srgbClr val="FF0000"/>
                </a:solidFill>
              </a:rPr>
              <a:t>PEMILIHAN SAMPEL </a:t>
            </a:r>
            <a:r>
              <a:rPr lang="id-ID" b="1" dirty="0">
                <a:solidFill>
                  <a:schemeClr val="tx1"/>
                </a:solidFill>
              </a:rPr>
              <a:t>: menentukan elemen yg akan mnjdi sampel dr penelitian yg dilakukan</a:t>
            </a:r>
          </a:p>
        </p:txBody>
      </p:sp>
    </p:spTree>
    <p:extLst>
      <p:ext uri="{BB962C8B-B14F-4D97-AF65-F5344CB8AC3E}">
        <p14:creationId xmlns:p14="http://schemas.microsoft.com/office/powerpoint/2010/main" val="76859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4536504" cy="3528392"/>
          </a:xfrm>
        </p:spPr>
        <p:txBody>
          <a:bodyPr>
            <a:normAutofit/>
          </a:bodyPr>
          <a:lstStyle/>
          <a:p>
            <a:r>
              <a:rPr lang="id-ID" sz="4800" b="1" dirty="0">
                <a:solidFill>
                  <a:schemeClr val="accent1">
                    <a:lumMod val="50000"/>
                  </a:schemeClr>
                </a:solidFill>
              </a:rPr>
              <a:t>TEKNIK PENGAMBILAN SAMPEL</a:t>
            </a:r>
            <a:br>
              <a:rPr lang="id-ID" sz="4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id-ID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365104"/>
            <a:ext cx="3816424" cy="1316605"/>
          </a:xfrm>
        </p:spPr>
        <p:txBody>
          <a:bodyPr/>
          <a:lstStyle/>
          <a:p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9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TEKNIK PENGAMBILAN SAMPEL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896544"/>
          </a:xfrm>
        </p:spPr>
        <p:txBody>
          <a:bodyPr>
            <a:normAutofit fontScale="92500"/>
          </a:bodyPr>
          <a:lstStyle/>
          <a:p>
            <a:pPr marL="525780" indent="-457200">
              <a:buClr>
                <a:srgbClr val="FF0000"/>
              </a:buClr>
              <a:buSzPct val="100000"/>
              <a:buAutoNum type="arabicPeriod"/>
            </a:pPr>
            <a:r>
              <a:rPr lang="id-ID" b="1" dirty="0">
                <a:solidFill>
                  <a:srgbClr val="FF0000"/>
                </a:solidFill>
              </a:rPr>
              <a:t>PROBABILITY SAMPLING (RANDOM SAMPLE):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Acak sederhana (Simple Random Sampling)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Acak Sistematik (Systematic Random Sampling)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Acak Stratifikasi (Stratified Random Sampling)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Sampling Berkelompok (Cluster Random Sampling)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Sampling bertahap (Multistage Sampling)</a:t>
            </a:r>
          </a:p>
          <a:p>
            <a:pPr marL="68580" indent="0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id-ID" b="1" dirty="0">
              <a:solidFill>
                <a:schemeClr val="tx1"/>
              </a:solidFill>
            </a:endParaRPr>
          </a:p>
          <a:p>
            <a:pPr marL="525780" indent="-457200">
              <a:buClr>
                <a:srgbClr val="FF0000"/>
              </a:buClr>
              <a:buSzPct val="100000"/>
              <a:buFont typeface="+mj-lt"/>
              <a:buAutoNum type="arabicPeriod" startAt="2"/>
            </a:pPr>
            <a:r>
              <a:rPr lang="id-ID" b="1" dirty="0">
                <a:solidFill>
                  <a:srgbClr val="FF0000"/>
                </a:solidFill>
              </a:rPr>
              <a:t>PENARIKAN SAMPEL SECARA TIDAK ACAK: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Porposive sampling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Accidental sampling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Quaota Sampling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Snowball sampling</a:t>
            </a:r>
          </a:p>
          <a:p>
            <a:pPr marL="525780" indent="-457200">
              <a:buAutoNum type="alphaLcPeriod"/>
            </a:pPr>
            <a:endParaRPr lang="id-ID" dirty="0"/>
          </a:p>
          <a:p>
            <a:pPr marL="525780" indent="-457200"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926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720080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PROBABILITY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400600"/>
          </a:xfrm>
        </p:spPr>
        <p:txBody>
          <a:bodyPr>
            <a:normAutofit lnSpcReduction="10000"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Pengambilan/penarikan sampel dlm populasi brdasarkan nilai probabilitas (peluang) atau setiap sampel yg dipilih berdasarkan prosedur seleksi tertentu (acak/random) n memiliki peluang yg sama utk dipilh</a:t>
            </a: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  <a:p>
            <a:r>
              <a:rPr lang="id-ID" sz="3600" b="1" dirty="0">
                <a:solidFill>
                  <a:schemeClr val="tx1"/>
                </a:solidFill>
              </a:rPr>
              <a:t>Keuntungan </a:t>
            </a:r>
            <a:r>
              <a:rPr lang="id-ID" b="1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id-ID" b="1" dirty="0">
                <a:solidFill>
                  <a:schemeClr val="tx1"/>
                </a:solidFill>
              </a:rPr>
              <a:t>Derajat kepercayaan terhadap sampel dapat ditentukan</a:t>
            </a:r>
          </a:p>
          <a:p>
            <a:pPr>
              <a:buFontTx/>
              <a:buChar char="-"/>
            </a:pPr>
            <a:r>
              <a:rPr lang="id-ID" b="1" dirty="0">
                <a:solidFill>
                  <a:schemeClr val="tx1"/>
                </a:solidFill>
              </a:rPr>
              <a:t>Beda penafsiran parameter populasi dengan statistik sampel, dapat diperkiran, disebut PENYIMPANGAN (ERROR)</a:t>
            </a:r>
          </a:p>
          <a:p>
            <a:pPr>
              <a:buFontTx/>
              <a:buChar char="-"/>
            </a:pPr>
            <a:r>
              <a:rPr lang="id-ID" b="1" dirty="0">
                <a:solidFill>
                  <a:schemeClr val="tx1"/>
                </a:solidFill>
              </a:rPr>
              <a:t>Besar sampel yang akan diambil dapat dihitung secara statistik</a:t>
            </a:r>
          </a:p>
        </p:txBody>
      </p:sp>
    </p:spTree>
    <p:extLst>
      <p:ext uri="{BB962C8B-B14F-4D97-AF65-F5344CB8AC3E}">
        <p14:creationId xmlns:p14="http://schemas.microsoft.com/office/powerpoint/2010/main" val="102052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7992888" cy="4176464"/>
          </a:xfrm>
        </p:spPr>
        <p:txBody>
          <a:bodyPr/>
          <a:lstStyle/>
          <a:p>
            <a:r>
              <a:rPr lang="id-ID" b="1" dirty="0">
                <a:solidFill>
                  <a:schemeClr val="tx1"/>
                </a:solidFill>
              </a:rPr>
              <a:t>Proses pengambilan sampel dilakukan dengan memberi kesempatan yang sama pada setiap anggota populasi untuk menjadi anggota sampel</a:t>
            </a:r>
          </a:p>
          <a:p>
            <a:r>
              <a:rPr lang="id-ID" b="1" dirty="0">
                <a:solidFill>
                  <a:schemeClr val="tx1"/>
                </a:solidFill>
              </a:rPr>
              <a:t>JADI, memilih sejumlah sampel n dari populasi N</a:t>
            </a:r>
          </a:p>
          <a:p>
            <a:r>
              <a:rPr lang="id-ID" b="1" dirty="0">
                <a:solidFill>
                  <a:schemeClr val="tx1"/>
                </a:solidFill>
              </a:rPr>
              <a:t>CARA :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Bila jumlah populasi sedikit, bisa dilakukan dengan cara diundi</a:t>
            </a:r>
          </a:p>
          <a:p>
            <a:pPr marL="525780" indent="-457200">
              <a:buClr>
                <a:schemeClr val="accent1">
                  <a:lumMod val="50000"/>
                </a:schemeClr>
              </a:buClr>
              <a:buSzPct val="100000"/>
              <a:buFont typeface="+mj-lt"/>
              <a:buAutoNum type="alphaLcPeriod"/>
            </a:pPr>
            <a:r>
              <a:rPr lang="id-ID" b="1" dirty="0">
                <a:solidFill>
                  <a:schemeClr val="tx1"/>
                </a:solidFill>
              </a:rPr>
              <a:t>Bila populasi besar, bisa menggunakan tabel “Random Numbers”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368152"/>
          </a:xfrm>
        </p:spPr>
        <p:txBody>
          <a:bodyPr>
            <a:normAutofit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PROBABILITY SAMPLING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A. SIMPLE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4037049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844824"/>
                <a:ext cx="8136904" cy="46085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d-ID" b="1" dirty="0">
                    <a:solidFill>
                      <a:schemeClr val="tx1"/>
                    </a:solidFill>
                  </a:rPr>
                  <a:t>Proses pengambilan sampel, setiap urutan ke “K” dari titik awal yang dipilih secara random, dimana:</a:t>
                </a:r>
              </a:p>
              <a:p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𝑲</m:t>
                      </m:r>
                      <m:r>
                        <a:rPr lang="id-I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𝑵</m:t>
                          </m:r>
                        </m:num>
                        <m:den>
                          <m:r>
                            <a:rPr lang="id-I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d-ID" b="1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Keterangan :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K	= interval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N	= jumlah anggota populasi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n	= jumlah anggota sampel</a:t>
                </a:r>
              </a:p>
              <a:p>
                <a:pPr marL="68580" indent="0">
                  <a:buNone/>
                </a:pPr>
                <a:r>
                  <a:rPr lang="id-ID" b="1" dirty="0">
                    <a:solidFill>
                      <a:schemeClr val="tx1"/>
                    </a:solidFill>
                  </a:rPr>
                  <a:t>MISAL : pada proses pengukuran panjang ikan diberi label 1-10, namun pengambilan sampel setiap ke 3 yaitu ikan no. 3, 6, 9 yang diambil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844824"/>
                <a:ext cx="8136904" cy="4608512"/>
              </a:xfrm>
              <a:blipFill rotWithShape="1">
                <a:blip r:embed="rId2"/>
                <a:stretch>
                  <a:fillRect l="-375" t="-1852" r="-1874" b="-7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368152"/>
          </a:xfrm>
        </p:spPr>
        <p:txBody>
          <a:bodyPr>
            <a:normAutofit fontScale="90000"/>
          </a:bodyPr>
          <a:lstStyle/>
          <a:p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PROBABILITY SAMPLING</a:t>
            </a:r>
            <a:br>
              <a:rPr lang="id-ID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b="1" dirty="0">
                <a:solidFill>
                  <a:schemeClr val="accent1">
                    <a:lumMod val="50000"/>
                  </a:schemeClr>
                </a:solidFill>
              </a:rPr>
              <a:t>B. SYSTEMATIC RANDOMSAMPLING</a:t>
            </a:r>
          </a:p>
        </p:txBody>
      </p:sp>
    </p:spTree>
    <p:extLst>
      <p:ext uri="{BB962C8B-B14F-4D97-AF65-F5344CB8AC3E}">
        <p14:creationId xmlns:p14="http://schemas.microsoft.com/office/powerpoint/2010/main" val="340688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64896" cy="4680520"/>
          </a:xfrm>
        </p:spPr>
        <p:txBody>
          <a:bodyPr>
            <a:normAutofit lnSpcReduction="10000"/>
          </a:bodyPr>
          <a:lstStyle/>
          <a:p>
            <a:r>
              <a:rPr lang="id-ID" b="1" dirty="0">
                <a:solidFill>
                  <a:schemeClr val="tx1"/>
                </a:solidFill>
              </a:rPr>
              <a:t>Populasi dibagi menjadi strata-strata yang relatif homogen, kemudian pengambilan sampel dilakukan setiap strata baik secara </a:t>
            </a:r>
            <a:r>
              <a:rPr lang="id-ID" b="1" i="1" dirty="0">
                <a:solidFill>
                  <a:srgbClr val="FF0000"/>
                </a:solidFill>
              </a:rPr>
              <a:t>simple random sampling</a:t>
            </a:r>
            <a:r>
              <a:rPr lang="id-ID" b="1" dirty="0">
                <a:solidFill>
                  <a:srgbClr val="FF0000"/>
                </a:solidFill>
              </a:rPr>
              <a:t> </a:t>
            </a:r>
            <a:r>
              <a:rPr lang="id-ID" b="1" dirty="0">
                <a:solidFill>
                  <a:schemeClr val="tx1"/>
                </a:solidFill>
              </a:rPr>
              <a:t>atau </a:t>
            </a:r>
            <a:r>
              <a:rPr lang="id-ID" b="1" i="1" dirty="0">
                <a:solidFill>
                  <a:srgbClr val="FF0000"/>
                </a:solidFill>
              </a:rPr>
              <a:t>systematic random sampling</a:t>
            </a:r>
            <a:r>
              <a:rPr lang="id-ID" b="1" dirty="0">
                <a:solidFill>
                  <a:schemeClr val="tx1"/>
                </a:solidFill>
              </a:rPr>
              <a:t>. 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MISAL : ingin melihat tingkat keberhasilan pemberian pakan ikan pada ikan di kolam A 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MAKA:</a:t>
            </a:r>
          </a:p>
          <a:p>
            <a:pPr marL="68580" indent="0">
              <a:buNone/>
            </a:pPr>
            <a:r>
              <a:rPr lang="id-ID" b="1" dirty="0">
                <a:solidFill>
                  <a:schemeClr val="tx1"/>
                </a:solidFill>
              </a:rPr>
              <a:t>Dipilih ikan betina 100 ekor dan dipilah menjadi strata  A (gemuk), B (sedang), C (kurus); seandainya pada strata A (20 ekor), B (50 ekor) dan C (30 ekor), jika berdasarkan besar sampel, kita ingin mengambil 25 ekor, maka ambil lah 25% dari masing-masing kelompok</a:t>
            </a:r>
          </a:p>
          <a:p>
            <a:pPr marL="68580" indent="0">
              <a:buNone/>
            </a:pP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224136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PROBABILITY SAMPLING</a:t>
            </a:r>
            <a:b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C. STRATIFIED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3967457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630</TotalTime>
  <Words>1334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Cambria Math</vt:lpstr>
      <vt:lpstr>Century Gothic</vt:lpstr>
      <vt:lpstr>Wingdings 2</vt:lpstr>
      <vt:lpstr>Austin</vt:lpstr>
      <vt:lpstr>PENGUMPULAN DATA   (DB156213)   2 SKS (3-0)</vt:lpstr>
      <vt:lpstr>POPULASI &amp; SAMPEL</vt:lpstr>
      <vt:lpstr>TAHAP PEMILIHAN SAMPEL</vt:lpstr>
      <vt:lpstr>TEKNIK PENGAMBILAN SAMPEL </vt:lpstr>
      <vt:lpstr>TEKNIK PENGAMBILAN SAMPEL</vt:lpstr>
      <vt:lpstr>PROBABILITY SAMPLING</vt:lpstr>
      <vt:lpstr>PROBABILITY SAMPLING A. SIMPLE RANDOM SAMPLING</vt:lpstr>
      <vt:lpstr>PROBABILITY SAMPLING B. SYSTEMATIC RANDOMSAMPLING</vt:lpstr>
      <vt:lpstr>PROBABILITY SAMPLING C. STRATIFIED RANDOM SAMPLING</vt:lpstr>
      <vt:lpstr>PROBABILITY SAMPLING D. CLUSTER RANDOM SAMPLING</vt:lpstr>
      <vt:lpstr>PROBABILITY SAMPLING E. MULTISTAGE SAMPLING</vt:lpstr>
      <vt:lpstr>NON-PROBABILITY SAMPLING</vt:lpstr>
      <vt:lpstr>NON-PROBABILITY SAMPLING </vt:lpstr>
      <vt:lpstr>NON-PROBABILITY SAMPLING </vt:lpstr>
      <vt:lpstr>PENENTUAN UKURAN SAMPEL </vt:lpstr>
      <vt:lpstr>PENENTUAN UKURAN SAMPEL</vt:lpstr>
      <vt:lpstr>FAKTOR YG MEMPENGARUHI PENENTUAN JUMLAH SAMPEL</vt:lpstr>
      <vt:lpstr>MENENTUKAN UKURAN SAMPEL</vt:lpstr>
      <vt:lpstr>PowerPoint Presentation</vt:lpstr>
      <vt:lpstr>RUMUS SLOVIN</vt:lpstr>
      <vt:lpstr>CONTOH RUMUS SOLVIN</vt:lpstr>
      <vt:lpstr>PowerPoint Presentation</vt:lpstr>
      <vt:lpstr>PowerPoint Presentation</vt:lpstr>
      <vt:lpstr>PowerPoint Presentation</vt:lpstr>
      <vt:lpstr>PENENTUAN UKURAN SAMPEL APABILA POPULASI TDK DIKETAHUI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PENYAJIAN DATA</dc:title>
  <dc:creator>User</dc:creator>
  <cp:lastModifiedBy>Karina Farkhadin</cp:lastModifiedBy>
  <cp:revision>47</cp:revision>
  <dcterms:created xsi:type="dcterms:W3CDTF">2015-02-24T06:49:39Z</dcterms:created>
  <dcterms:modified xsi:type="dcterms:W3CDTF">2023-09-11T02:30:49Z</dcterms:modified>
</cp:coreProperties>
</file>