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3A8D7D-EC96-47F4-860B-DF21847FB06D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851BC0-EE61-47D2-80A7-EE9CCEEEF56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3313355" cy="1702160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KAI KUADRAT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421080"/>
            <a:ext cx="3672408" cy="1260629"/>
          </a:xfrm>
        </p:spPr>
        <p:txBody>
          <a:bodyPr/>
          <a:lstStyle/>
          <a:p>
            <a:r>
              <a:rPr lang="id-ID" b="1" dirty="0" smtClean="0"/>
              <a:t>Ir. PUTUT WIDJANARKO, MP</a:t>
            </a:r>
          </a:p>
          <a:p>
            <a:r>
              <a:rPr lang="id-ID" b="1" dirty="0" smtClean="0"/>
              <a:t>SETYA WIDI AYUNING P., SPi, MP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267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6"/>
                <a:ext cx="7920880" cy="4752528"/>
              </a:xfrm>
            </p:spPr>
            <p:txBody>
              <a:bodyPr/>
              <a:lstStyle/>
              <a:p>
                <a:pPr marL="525780" lvl="0" indent="-457200">
                  <a:buClrTx/>
                  <a:buFont typeface="+mj-lt"/>
                  <a:buAutoNum type="alphaLcPeriod" startAt="3"/>
                </a:pPr>
                <a:r>
                  <a:rPr lang="id-ID" b="1" dirty="0" smtClean="0"/>
                  <a:t>Selanjutnya digunakan tabel khusus dimana kedelapan sel pada tabel 2 dinyatakan sebagai E</a:t>
                </a:r>
                <a:r>
                  <a:rPr lang="id-ID" b="1" baseline="-25000" dirty="0"/>
                  <a:t>11</a:t>
                </a:r>
                <a:r>
                  <a:rPr lang="id-ID" b="1" dirty="0"/>
                  <a:t> sampai dengan E</a:t>
                </a:r>
                <a:r>
                  <a:rPr lang="id-ID" b="1" baseline="-25000" dirty="0"/>
                  <a:t>24</a:t>
                </a:r>
                <a:r>
                  <a:rPr lang="id-ID" b="1" dirty="0"/>
                  <a:t>, terlihat pada tabel 3.</a:t>
                </a:r>
                <a:endParaRPr lang="id-ID" dirty="0"/>
              </a:p>
              <a:p>
                <a:r>
                  <a:rPr lang="id-ID" b="1" dirty="0" smtClean="0"/>
                  <a:t>Total </a:t>
                </a:r>
                <a:r>
                  <a:rPr lang="id-ID" b="1" dirty="0"/>
                  <a:t>perokok adlh T</a:t>
                </a:r>
                <a:r>
                  <a:rPr lang="id-ID" b="1" baseline="-25000" dirty="0"/>
                  <a:t>p</a:t>
                </a:r>
                <a:r>
                  <a:rPr lang="id-ID" b="1" dirty="0"/>
                  <a:t>		Probabilitas perokok T</a:t>
                </a:r>
                <a:r>
                  <a:rPr lang="id-ID" b="1" baseline="-25000" dirty="0"/>
                  <a:t>p</a:t>
                </a:r>
                <a:r>
                  <a:rPr lang="id-ID" b="1" dirty="0"/>
                  <a:t>/T</a:t>
                </a:r>
                <a:endParaRPr lang="id-ID" dirty="0"/>
              </a:p>
              <a:p>
                <a:r>
                  <a:rPr lang="id-ID" b="1" dirty="0" smtClean="0"/>
                  <a:t>Total </a:t>
                </a:r>
                <a:r>
                  <a:rPr lang="id-ID" b="1" dirty="0"/>
                  <a:t>Tdk minum adlh T</a:t>
                </a:r>
                <a:r>
                  <a:rPr lang="id-ID" b="1" baseline="-25000" dirty="0"/>
                  <a:t>TM	</a:t>
                </a:r>
                <a:r>
                  <a:rPr lang="id-ID" b="1" dirty="0"/>
                  <a:t>Propabilitas Tdk Minum T</a:t>
                </a:r>
                <a:r>
                  <a:rPr lang="id-ID" b="1" baseline="-25000" dirty="0"/>
                  <a:t>TM/T</a:t>
                </a:r>
                <a:endParaRPr lang="id-ID" dirty="0"/>
              </a:p>
              <a:p>
                <a:r>
                  <a:rPr lang="id-ID" b="1" dirty="0" smtClean="0"/>
                  <a:t>Nilai </a:t>
                </a:r>
                <a:r>
                  <a:rPr lang="id-ID" b="1" dirty="0"/>
                  <a:t>Expected untuk sel E</a:t>
                </a:r>
                <a:r>
                  <a:rPr lang="id-ID" b="1" baseline="-25000" dirty="0"/>
                  <a:t>11</a:t>
                </a:r>
                <a:r>
                  <a:rPr lang="id-ID" b="1" dirty="0"/>
                  <a:t> adalah :</a:t>
                </a:r>
                <a:endParaRPr lang="id-ID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d-ID" b="1" i="1">
                          <a:latin typeface="Cambria Math"/>
                        </a:rPr>
                        <m:t>𝑬</m:t>
                      </m:r>
                      <m:r>
                        <a:rPr lang="id-ID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d-ID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r>
                            <a:rPr lang="id-ID" b="1" i="1">
                              <a:latin typeface="Cambria Math"/>
                            </a:rPr>
                            <m:t>𝒙</m:t>
                          </m:r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d-ID" b="1" i="1">
                                  <a:latin typeface="Cambria Math"/>
                                </a:rPr>
                                <m:t>𝑻𝑴</m:t>
                              </m:r>
                            </m:sub>
                          </m:sSub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r>
                            <a:rPr lang="id-ID" b="1" i="1">
                              <a:latin typeface="Cambria Math"/>
                            </a:rPr>
                            <m:t>𝒙</m:t>
                          </m:r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r>
                            <a:rPr lang="id-ID" b="1" i="1">
                              <a:latin typeface="Cambria Math"/>
                            </a:rPr>
                            <m:t>𝑻</m:t>
                          </m:r>
                        </m:num>
                        <m:den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id-ID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d-ID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r>
                            <a:rPr lang="id-ID" b="1" i="1">
                              <a:latin typeface="Cambria Math"/>
                            </a:rPr>
                            <m:t>𝒙</m:t>
                          </m:r>
                          <m:r>
                            <a:rPr lang="id-ID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d-ID" b="1" i="1">
                                  <a:latin typeface="Cambria Math"/>
                                </a:rPr>
                                <m:t>𝑻𝑴</m:t>
                              </m:r>
                            </m:sub>
                          </m:sSub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id-ID" b="1" dirty="0" smtClean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6"/>
                <a:ext cx="7920880" cy="4752528"/>
              </a:xfrm>
              <a:blipFill rotWithShape="1">
                <a:blip r:embed="rId2"/>
                <a:stretch>
                  <a:fillRect t="-1027" r="-19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0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16624"/>
          </a:xfrm>
        </p:spPr>
        <p:txBody>
          <a:bodyPr/>
          <a:lstStyle/>
          <a:p>
            <a:pPr marL="68580" indent="0">
              <a:buNone/>
            </a:pPr>
            <a:r>
              <a:rPr lang="id-ID" b="1" dirty="0"/>
              <a:t>Tabel 3. Notasi untuk Nilai Harapan 2 variabel</a:t>
            </a:r>
            <a:endParaRPr lang="id-ID" dirty="0"/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73189"/>
              </p:ext>
            </p:extLst>
          </p:nvPr>
        </p:nvGraphicFramePr>
        <p:xfrm>
          <a:off x="899592" y="4797152"/>
          <a:ext cx="6984776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776"/>
              </a:tblGrid>
              <a:tr h="9361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solidFill>
                            <a:schemeClr val="tx1"/>
                          </a:solidFill>
                          <a:effectLst/>
                        </a:rPr>
                        <a:t>NILAI EXPECTED SETIAP SEL ADALAH SUBTOTAL BARIS DIKALI SUBTOTAL 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  <a:effectLst/>
                        </a:rPr>
                        <a:t>KOLOM, </a:t>
                      </a:r>
                      <a:r>
                        <a:rPr lang="id-ID" sz="2800" dirty="0">
                          <a:solidFill>
                            <a:schemeClr val="tx1"/>
                          </a:solidFill>
                          <a:effectLst/>
                        </a:rPr>
                        <a:t>DIBAGI TOTAL GENERAL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4148425"/>
            <a:ext cx="7656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Jadi, hasil jabaran diatas dapat secara ringkas dikatakan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67130"/>
              </p:ext>
            </p:extLst>
          </p:nvPr>
        </p:nvGraphicFramePr>
        <p:xfrm>
          <a:off x="212126" y="1222130"/>
          <a:ext cx="8392322" cy="291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974"/>
                <a:gridCol w="1432355"/>
                <a:gridCol w="1433020"/>
                <a:gridCol w="1447300"/>
                <a:gridCol w="1296144"/>
                <a:gridCol w="1263529"/>
              </a:tblGrid>
              <a:tr h="262749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Status Perokok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Konsumsi Alkohol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558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Tdk Minum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M. Ringan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M. Sedang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M. Berat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828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Perokok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43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Tdk Perokok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TP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7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TM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MR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id-ID" sz="1800" b="1" baseline="-25000" dirty="0">
                          <a:solidFill>
                            <a:schemeClr val="tx1"/>
                          </a:solidFill>
                          <a:effectLst/>
                        </a:rPr>
                        <a:t>MB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7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764704"/>
                <a:ext cx="7704856" cy="5688632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Contoh :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Nilai E</a:t>
                </a:r>
                <a:r>
                  <a:rPr lang="id-ID" b="1" baseline="-25000" dirty="0">
                    <a:solidFill>
                      <a:schemeClr val="tx1"/>
                    </a:solidFill>
                  </a:rPr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sub>
                    </m:sSub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𝑻𝑴</m:t>
                            </m:r>
                          </m:sub>
                        </m:sSub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𝟒𝟏𝟗𝟖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𝟔𝟏𝟕𝟎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𝟏𝟏𝟏𝟐𝟕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𝟐𝟑𝟐𝟕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</m:oMath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Nilai E</a:t>
                </a:r>
                <a:r>
                  <a:rPr lang="id-ID" b="1" baseline="-25000" dirty="0">
                    <a:solidFill>
                      <a:schemeClr val="tx1"/>
                    </a:solidFill>
                  </a:rPr>
                  <a:t>12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𝑴𝑹</m:t>
                            </m:r>
                          </m:sub>
                        </m:sSub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𝟒𝟏𝟗𝟖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𝟒𝟒𝟕𝟖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𝟏𝟏𝟏𝟐𝟕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𝟏𝟔𝟖𝟗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Nilai E</a:t>
                </a:r>
                <a:r>
                  <a:rPr lang="id-ID" b="1" baseline="-25000" dirty="0">
                    <a:solidFill>
                      <a:schemeClr val="tx1"/>
                    </a:solidFill>
                  </a:rPr>
                  <a:t>24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sub>
                    </m:sSub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𝑻𝑷</m:t>
                            </m:r>
                          </m:sub>
                        </m:sSub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𝑴𝑩</m:t>
                            </m:r>
                          </m:sub>
                        </m:sSub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𝟔𝟗𝟐𝟗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𝟏𝟏𝟑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𝟏𝟏𝟏𝟐𝟕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𝟕𝟎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 Dst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Tx/>
                  <a:buFont typeface="+mj-lt"/>
                  <a:buAutoNum type="alphaLcPeriod" startAt="4"/>
                </a:pPr>
                <a:r>
                  <a:rPr lang="id-ID" b="1" dirty="0">
                    <a:solidFill>
                      <a:schemeClr val="tx1"/>
                    </a:solidFill>
                  </a:rPr>
                  <a:t>Hasil keseluruhan Nilai Harapan 2 variabel pada tabel 2, adalah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764704"/>
                <a:ext cx="7704856" cy="5688632"/>
              </a:xfrm>
              <a:blipFill rotWithShape="1">
                <a:blip r:embed="rId2"/>
                <a:stretch>
                  <a:fillRect l="-396" t="-8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31783"/>
              </p:ext>
            </p:extLst>
          </p:nvPr>
        </p:nvGraphicFramePr>
        <p:xfrm>
          <a:off x="467544" y="4365104"/>
          <a:ext cx="8136903" cy="2261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360"/>
                <a:gridCol w="1547360"/>
                <a:gridCol w="1369643"/>
                <a:gridCol w="1369643"/>
                <a:gridCol w="1170523"/>
                <a:gridCol w="1132374"/>
              </a:tblGrid>
              <a:tr h="17927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Status Perokok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Konsumsi Alkohol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</a:tr>
              <a:tr h="56878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Tdk Minum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M. Ringan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M. Sedang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M. Berat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232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Perokok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2327,8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1689,4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138,1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42,6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4198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</a:tr>
              <a:tr h="6370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Tdk Perokok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3842,2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2788,6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227,9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6929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</a:tr>
              <a:tr h="3518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6170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4478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366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effectLst/>
                        </a:rPr>
                        <a:t>11127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59" marR="451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764704"/>
                <a:ext cx="7920880" cy="5616624"/>
              </a:xfrm>
            </p:spPr>
            <p:txBody>
              <a:bodyPr>
                <a:normAutofit fontScale="85000" lnSpcReduction="10000"/>
              </a:bodyPr>
              <a:lstStyle/>
              <a:p>
                <a:pPr marL="525780" lvl="0" indent="-457200">
                  <a:buClrTx/>
                  <a:buFont typeface="+mj-lt"/>
                  <a:buAutoNum type="alphaLcPeriod" startAt="5"/>
                </a:pPr>
                <a:r>
                  <a:rPr lang="id-ID" b="1" dirty="0" smtClean="0"/>
                  <a:t>Dapat dihitung harga statistik Kai Kuadrat (X</a:t>
                </a:r>
                <a:r>
                  <a:rPr lang="id-ID" b="1" baseline="30000" dirty="0"/>
                  <a:t>2</a:t>
                </a:r>
                <a:r>
                  <a:rPr lang="id-ID" b="1" dirty="0"/>
                  <a:t>), yaitu :</a:t>
                </a:r>
                <a:endParaRPr lang="id-ID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id-ID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𝟏𝟖𝟖𝟎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𝟐𝟑𝟐𝟕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𝟖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𝟐𝟑𝟐𝟕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𝟐𝟎𝟒𝟖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𝟏𝟔𝟖𝟗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𝟏𝟔𝟖𝟗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𝟏𝟗𝟒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𝟏𝟑𝟖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𝟏𝟑𝟖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𝟕𝟔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𝟒𝟐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𝟕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𝟒𝟐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𝟒𝟐𝟗𝟎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𝟑𝟖𝟒𝟐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𝟑𝟖𝟒𝟐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𝟐𝟒𝟑𝟎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𝟐𝟕𝟖𝟖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𝟐𝟕𝟖𝟖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𝟏𝟕𝟐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𝟐𝟐𝟕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𝟐𝟐𝟕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𝟏𝟑𝟕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𝟕𝟎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𝟕𝟎</m:t>
                          </m:r>
                          <m:r>
                            <a:rPr lang="id-ID" b="1" i="1"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id-ID" b="1" i="1">
                          <a:latin typeface="Cambria Math"/>
                        </a:rPr>
                        <m:t>=</m:t>
                      </m:r>
                      <m:r>
                        <a:rPr lang="id-ID" b="1" i="1">
                          <a:latin typeface="Cambria Math"/>
                        </a:rPr>
                        <m:t>𝟑𝟑𝟖</m:t>
                      </m:r>
                      <m:r>
                        <a:rPr lang="id-ID" b="1" i="1">
                          <a:latin typeface="Cambria Math"/>
                        </a:rPr>
                        <m:t>,</m:t>
                      </m:r>
                      <m:r>
                        <a:rPr lang="id-ID" b="1" i="1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id-ID" b="1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marL="525780" lvl="0" indent="-457200">
                  <a:buClrTx/>
                  <a:buFont typeface="+mj-lt"/>
                  <a:buAutoNum type="alphaLcPeriod" startAt="6"/>
                </a:pPr>
                <a:r>
                  <a:rPr lang="id-ID" b="1" dirty="0"/>
                  <a:t>Apakah Harga X</a:t>
                </a:r>
                <a:r>
                  <a:rPr lang="id-ID" b="1" baseline="30000" dirty="0"/>
                  <a:t>2</a:t>
                </a:r>
                <a:r>
                  <a:rPr lang="id-ID" b="1" dirty="0"/>
                  <a:t> sebesar 338,7 bermakna????</a:t>
                </a:r>
                <a:endParaRPr lang="id-ID" dirty="0"/>
              </a:p>
              <a:p>
                <a:r>
                  <a:rPr lang="id-ID" b="1" dirty="0"/>
                  <a:t>Maka dicocokkan dengan tabel Kai Kudrat dengan derajat bebas</a:t>
                </a:r>
                <a:endParaRPr lang="id-ID" dirty="0"/>
              </a:p>
              <a:p>
                <a:r>
                  <a:rPr lang="id-ID" b="1" dirty="0"/>
                  <a:t>df = (b - 1)(k - 1)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b="1" dirty="0"/>
                  <a:t>df = (baris - 1) (kolom - 1)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b="1" dirty="0"/>
                  <a:t>jadi, df = (4 - 1)(2 - 1) = 3, dengan  = 0,05 dan 0,01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b="1" dirty="0"/>
                  <a:t> </a:t>
                </a:r>
                <a:endParaRPr lang="id-ID" dirty="0"/>
              </a:p>
              <a:p>
                <a:pPr marL="525780" lvl="0" indent="-457200">
                  <a:buClrTx/>
                  <a:buFont typeface="+mj-lt"/>
                  <a:buAutoNum type="alphaLcPeriod" startAt="7"/>
                </a:pPr>
                <a:r>
                  <a:rPr lang="id-ID" b="1" dirty="0"/>
                  <a:t>Kesimpulan </a:t>
                </a:r>
                <a:endParaRPr lang="id-ID" dirty="0"/>
              </a:p>
              <a:p>
                <a:r>
                  <a:rPr lang="id-ID" b="1" i="1" dirty="0"/>
                  <a:t>H</a:t>
                </a:r>
                <a:r>
                  <a:rPr lang="id-ID" b="1" i="1" baseline="-25000" dirty="0"/>
                  <a:t>o</a:t>
                </a:r>
                <a:r>
                  <a:rPr lang="id-ID" b="1" i="1" dirty="0"/>
                  <a:t> ditolak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764704"/>
                <a:ext cx="7920880" cy="5616624"/>
              </a:xfrm>
              <a:blipFill rotWithShape="1">
                <a:blip r:embed="rId2"/>
                <a:stretch>
                  <a:fillRect t="-1627" r="-13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2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24744" cy="114300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2. UJI HOMOGENITAS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184576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berfungsi apakah distribusi suatu karakteristik tertentu sama untuk berbagai kelompok.</a:t>
            </a:r>
            <a:endParaRPr lang="id-ID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Misalkan : ada 2 sampel random terdiri dari 100 org laki-laki dan sampel kedua terdiri dari 100 org perempuan. Apakah mereka setuju tentang suatu pernyataan (misalkan</a:t>
            </a:r>
            <a:r>
              <a:rPr lang="id-ID" b="1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Tabel 1. Sikap terhadap kesetaraan laki-laki dan </a:t>
            </a:r>
            <a:r>
              <a:rPr lang="id-ID" b="1" dirty="0" smtClean="0">
                <a:solidFill>
                  <a:schemeClr val="tx1"/>
                </a:solidFill>
              </a:rPr>
              <a:t>perempuan</a:t>
            </a:r>
          </a:p>
          <a:p>
            <a:pPr marL="68580" indent="0"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21205"/>
              </p:ext>
            </p:extLst>
          </p:nvPr>
        </p:nvGraphicFramePr>
        <p:xfrm>
          <a:off x="827584" y="4581128"/>
          <a:ext cx="7056784" cy="1656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23"/>
                <a:gridCol w="1764387"/>
                <a:gridCol w="1764387"/>
                <a:gridCol w="1764387"/>
              </a:tblGrid>
              <a:tr h="3264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Sikap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Ukuran sampel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2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Setuju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Tdk Setuju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Laki-laki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Perempuan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764704"/>
                <a:ext cx="7920880" cy="5616624"/>
              </a:xfrm>
            </p:spPr>
            <p:txBody>
              <a:bodyPr>
                <a:normAutofit fontScale="92500"/>
              </a:bodyPr>
              <a:lstStyle/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LANGKAH PENGUJIAN (SEBETULNYA TDK BERBEDA DENGAN UJI INDEPENDENSI), YAITU :</a:t>
                </a:r>
              </a:p>
              <a:p>
                <a:pPr marL="525780" lvl="0" indent="-457200">
                  <a:buClrTx/>
                  <a:buFont typeface="+mj-lt"/>
                  <a:buAutoNum type="alphaLcPeriod"/>
                </a:pPr>
                <a:r>
                  <a:rPr lang="id-ID" b="1" dirty="0">
                    <a:solidFill>
                      <a:schemeClr val="tx1"/>
                    </a:solidFill>
                  </a:rPr>
                  <a:t>Tidak ada perbedaan sikap setuju/tidak setuju terhadap “kesetaraan laki-laki/perempuan” antara laki-laki dan </a:t>
                </a:r>
                <a:r>
                  <a:rPr lang="id-ID" b="1" dirty="0" smtClean="0">
                    <a:solidFill>
                      <a:schemeClr val="tx1"/>
                    </a:solidFill>
                  </a:rPr>
                  <a:t>perempuan</a:t>
                </a:r>
                <a:endParaRPr lang="id-ID" b="1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Tx/>
                  <a:buFont typeface="+mj-lt"/>
                  <a:buAutoNum type="alphaL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Tentukan </a:t>
                </a:r>
                <a:r>
                  <a:rPr lang="id-ID" b="1" dirty="0">
                    <a:solidFill>
                      <a:schemeClr val="tx1"/>
                    </a:solidFill>
                  </a:rPr>
                  <a:t>batas kritis  = </a:t>
                </a:r>
                <a:r>
                  <a:rPr lang="id-ID" b="1" dirty="0" smtClean="0">
                    <a:solidFill>
                      <a:schemeClr val="tx1"/>
                    </a:solidFill>
                  </a:rPr>
                  <a:t>0,05</a:t>
                </a:r>
                <a:endParaRPr lang="id-ID" b="1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Tx/>
                  <a:buFont typeface="+mj-lt"/>
                  <a:buAutoNum type="alphaL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df </a:t>
                </a:r>
                <a:r>
                  <a:rPr lang="id-ID" b="1" dirty="0">
                    <a:solidFill>
                      <a:schemeClr val="tx1"/>
                    </a:solidFill>
                  </a:rPr>
                  <a:t>= (b-1)(k-1) = (2-1)(2-1) = </a:t>
                </a:r>
                <a:r>
                  <a:rPr lang="id-ID" b="1" dirty="0" smtClean="0">
                    <a:solidFill>
                      <a:schemeClr val="tx1"/>
                    </a:solidFill>
                  </a:rPr>
                  <a:t>1</a:t>
                </a:r>
                <a:endParaRPr lang="id-ID" b="1" dirty="0">
                  <a:solidFill>
                    <a:schemeClr val="tx1"/>
                  </a:solidFill>
                </a:endParaRPr>
              </a:p>
              <a:p>
                <a:pPr marL="525780" lvl="0" indent="-457200">
                  <a:buClrTx/>
                  <a:buFont typeface="+mj-lt"/>
                  <a:buAutoNum type="alphaL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besarnya </a:t>
                </a:r>
                <a:r>
                  <a:rPr lang="id-ID" b="1" dirty="0">
                    <a:solidFill>
                      <a:schemeClr val="tx1"/>
                    </a:solidFill>
                  </a:rPr>
                  <a:t>statistik uji dengan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𝑶</m:t>
                                </m:r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untuk permasalahan diatas didapatkan nilai X</a:t>
                </a:r>
                <a:r>
                  <a:rPr lang="id-ID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id-ID" b="1" dirty="0">
                    <a:solidFill>
                      <a:schemeClr val="tx1"/>
                    </a:solidFill>
                  </a:rPr>
                  <a:t>, adalah 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𝟑𝟕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𝟑𝟕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𝟕𝟎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𝟔𝟐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𝟔𝟐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𝟑𝟕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𝟑𝟕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𝟔𝟐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𝟔𝟐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 </a:t>
                </a: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764704"/>
                <a:ext cx="7920880" cy="5616624"/>
              </a:xfrm>
              <a:blipFill rotWithShape="1">
                <a:blip r:embed="rId2"/>
                <a:stretch>
                  <a:fillRect l="-77" t="-651" r="-9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6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920880" cy="4176464"/>
          </a:xfrm>
        </p:spPr>
        <p:txBody>
          <a:bodyPr/>
          <a:lstStyle/>
          <a:p>
            <a:pPr marL="525780" lvl="0" indent="-457200">
              <a:buClrTx/>
              <a:buFont typeface="+mj-lt"/>
              <a:buAutoNum type="alphaLcPeriod" startAt="5"/>
            </a:pPr>
            <a:r>
              <a:rPr lang="id-ID" sz="2800" b="1" dirty="0">
                <a:solidFill>
                  <a:schemeClr val="tx1"/>
                </a:solidFill>
              </a:rPr>
              <a:t>untuk nilai X</a:t>
            </a:r>
            <a:r>
              <a:rPr lang="id-ID" sz="2800" b="1" baseline="30000" dirty="0">
                <a:solidFill>
                  <a:schemeClr val="tx1"/>
                </a:solidFill>
              </a:rPr>
              <a:t>2</a:t>
            </a:r>
            <a:r>
              <a:rPr lang="id-ID" sz="2800" b="1" dirty="0">
                <a:solidFill>
                  <a:schemeClr val="tx1"/>
                </a:solidFill>
              </a:rPr>
              <a:t> = 4,8 dan df = 1 didapatkan nilai p = &lt; 0,05</a:t>
            </a:r>
          </a:p>
          <a:p>
            <a:pPr marL="525780" lvl="0" indent="-457200">
              <a:buClrTx/>
              <a:buFont typeface="+mj-lt"/>
              <a:buAutoNum type="alphaLcPeriod" startAt="5"/>
            </a:pPr>
            <a:r>
              <a:rPr lang="id-ID" sz="2800" b="1" dirty="0">
                <a:solidFill>
                  <a:schemeClr val="tx1"/>
                </a:solidFill>
              </a:rPr>
              <a:t>Kesimpulan</a:t>
            </a:r>
          </a:p>
          <a:p>
            <a:pPr marL="68580" indent="0">
              <a:buClrTx/>
              <a:buNone/>
            </a:pPr>
            <a:r>
              <a:rPr lang="id-ID" sz="2800" b="1" i="1" dirty="0">
                <a:solidFill>
                  <a:schemeClr val="tx1"/>
                </a:solidFill>
              </a:rPr>
              <a:t>H</a:t>
            </a:r>
            <a:r>
              <a:rPr lang="id-ID" sz="2800" b="1" i="1" baseline="-25000" dirty="0">
                <a:solidFill>
                  <a:schemeClr val="tx1"/>
                </a:solidFill>
              </a:rPr>
              <a:t>0</a:t>
            </a:r>
            <a:r>
              <a:rPr lang="id-ID" sz="2800" b="1" i="1" dirty="0">
                <a:solidFill>
                  <a:schemeClr val="tx1"/>
                </a:solidFill>
              </a:rPr>
              <a:t> ditolak 	ada perbedaan sikap antara laki-laki dan perempuan mengenai “kesetaraan laki-laki/perempuan”</a:t>
            </a:r>
            <a:r>
              <a:rPr lang="id-ID" sz="2800" b="1" dirty="0">
                <a:solidFill>
                  <a:schemeClr val="tx1"/>
                </a:solidFill>
              </a:rPr>
              <a:t>.</a:t>
            </a:r>
          </a:p>
          <a:p>
            <a:pPr marL="525780" indent="-457200">
              <a:buClrTx/>
              <a:buFont typeface="+mj-lt"/>
              <a:buAutoNum type="alphaLcPeriod" startAt="5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9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3. UJI </a:t>
            </a:r>
            <a:r>
              <a:rPr lang="id-ID" b="1" i="1" dirty="0">
                <a:solidFill>
                  <a:schemeClr val="tx1"/>
                </a:solidFill>
              </a:rPr>
              <a:t>GOODNESS of FIT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08512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id-ID" b="1" dirty="0"/>
              <a:t>Berfungsi untuk melihat kesesuaian suatu pengamatan dengan suatu distribusi tertentu</a:t>
            </a:r>
            <a:r>
              <a:rPr lang="id-ID" b="1" dirty="0" smtClean="0"/>
              <a:t>.</a:t>
            </a:r>
          </a:p>
          <a:p>
            <a:pPr marL="68580" lvl="0" indent="0">
              <a:buClr>
                <a:srgbClr val="FF0000"/>
              </a:buClr>
              <a:buNone/>
            </a:pPr>
            <a:endParaRPr lang="id-ID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id-ID" b="1" dirty="0"/>
              <a:t>Hipotesis lain yang dapat diselidiki dengan uji Kai Kuadrat adlh :</a:t>
            </a:r>
            <a:endParaRPr lang="id-ID" dirty="0"/>
          </a:p>
          <a:p>
            <a:pPr>
              <a:buClr>
                <a:srgbClr val="FF0000"/>
              </a:buClr>
            </a:pPr>
            <a:r>
              <a:rPr lang="id-ID" b="1" dirty="0" smtClean="0"/>
              <a:t>penentuan </a:t>
            </a:r>
            <a:r>
              <a:rPr lang="id-ID" b="1" dirty="0"/>
              <a:t>apakah suatu himpunan data sesuai (fit) dengan model tertentu, misalkan hendak diketahui apakah data yang kita miliki sesuai dengan distribusi normal atau apakah distribusi golongan darah sesuai/konsisten dengan suatu standar yang telah ditentukan sebelumnya</a:t>
            </a:r>
            <a:endParaRPr lang="id-ID" dirty="0"/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77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36712"/>
                <a:ext cx="7920880" cy="5544616"/>
              </a:xfrm>
            </p:spPr>
            <p:txBody>
              <a:bodyPr/>
              <a:lstStyle/>
              <a:p>
                <a:pPr lvl="0"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Untuk menguji permasalahan ini, seperti juga permasalahan-permasalahan pada tes homogenitas maupun tes independensi, selalu dicari frekuensi harapan dari data yang dipunyai, selanjutnya dihitung nilai statistik X</a:t>
                </a:r>
                <a:r>
                  <a:rPr lang="id-ID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id-ID" b="1" dirty="0">
                    <a:solidFill>
                      <a:schemeClr val="tx1"/>
                    </a:solidFill>
                  </a:rPr>
                  <a:t>, dan ditentukan kemaknaannya</a:t>
                </a:r>
              </a:p>
              <a:p>
                <a:pPr lvl="0"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id-ID" b="1" dirty="0">
                    <a:solidFill>
                      <a:schemeClr val="tx1"/>
                    </a:solidFill>
                  </a:rPr>
                  <a:t>Untuk tabel yang terdiri dari banyak sel, maka untuk mempercepat perhitungan dapat digunakan perhitungan dengan Rumus:</a:t>
                </a:r>
              </a:p>
              <a:p>
                <a:pPr marL="68580" indent="0"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d-ID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𝑶</m:t>
                                  </m:r>
                                </m:e>
                                <m:sup>
                                  <m:r>
                                    <a:rPr lang="id-ID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d-I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den>
                      </m:f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Clr>
                    <a:srgbClr val="FF0000"/>
                  </a:buClr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Dimana </a:t>
                </a:r>
              </a:p>
              <a:p>
                <a:pPr marL="68580" indent="0">
                  <a:buClr>
                    <a:srgbClr val="FF0000"/>
                  </a:buClr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N 	adalah	total frekuensi keseluruhan pengamatan</a:t>
                </a: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36712"/>
                <a:ext cx="7920880" cy="5544616"/>
              </a:xfrm>
              <a:blipFill rotWithShape="1">
                <a:blip r:embed="rId2"/>
                <a:stretch>
                  <a:fillRect l="-385" t="-879" r="-1771" b="-109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6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4077072"/>
                <a:ext cx="7065233" cy="17555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d-ID" b="1" dirty="0"/>
                  <a:t>Dengan data demikian, maka nilai statistik Kai Kuadrat dpt dicari tanpa menghitung frekuensi harapan dengan Rumus:</a:t>
                </a:r>
                <a:endParaRPr lang="id-ID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id-ID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𝑨𝑫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𝑩𝑪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d-ID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𝑪</m:t>
                              </m:r>
                            </m:e>
                          </m:d>
                          <m:d>
                            <m:d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𝑩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𝑫</m:t>
                              </m:r>
                            </m:e>
                          </m:d>
                          <m:d>
                            <m:d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𝑫</m:t>
                              </m:r>
                            </m:e>
                          </m:d>
                          <m:d>
                            <m:dPr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𝑪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𝑫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4077072"/>
                <a:ext cx="7065233" cy="1755557"/>
              </a:xfrm>
              <a:blipFill rotWithShape="1">
                <a:blip r:embed="rId2"/>
                <a:stretch>
                  <a:fillRect t="-590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53167"/>
              </p:ext>
            </p:extLst>
          </p:nvPr>
        </p:nvGraphicFramePr>
        <p:xfrm>
          <a:off x="683567" y="1124745"/>
          <a:ext cx="8064896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570"/>
                <a:gridCol w="2016442"/>
                <a:gridCol w="2016442"/>
                <a:gridCol w="2016442"/>
              </a:tblGrid>
              <a:tr h="410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Respon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Kelompok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Ukuran sampel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19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Kasus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Kontrol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Ada (+)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A + B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Tdk (-)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D 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C + 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A + C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B + 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N = A + B + C + 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024744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Pengertian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61662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id-ID" b="1" dirty="0" smtClean="0">
                <a:solidFill>
                  <a:schemeClr val="tx1"/>
                </a:solidFill>
              </a:rPr>
              <a:t>Membandingkan frekuensi yang diamati dengan frekuensi yang diharapkan.</a:t>
            </a:r>
          </a:p>
          <a:p>
            <a:pPr>
              <a:buClr>
                <a:srgbClr val="FF0000"/>
              </a:buClr>
            </a:pPr>
            <a:r>
              <a:rPr lang="id-ID" b="1" dirty="0" smtClean="0">
                <a:solidFill>
                  <a:schemeClr val="tx1"/>
                </a:solidFill>
              </a:rPr>
              <a:t>Teknik Uji Kai Kuadrat adlh </a:t>
            </a:r>
          </a:p>
          <a:p>
            <a:pPr marL="68580" indent="0">
              <a:buNone/>
            </a:pPr>
            <a:r>
              <a:rPr lang="id-ID" b="1" dirty="0" smtClean="0">
                <a:solidFill>
                  <a:schemeClr val="tx1"/>
                </a:solidFill>
              </a:rPr>
              <a:t>Memakai data yang diskrit dengan pendekatan distribusi kontinu</a:t>
            </a:r>
          </a:p>
          <a:p>
            <a:pPr>
              <a:buClr>
                <a:srgbClr val="FF0000"/>
              </a:buClr>
            </a:pPr>
            <a:r>
              <a:rPr lang="id-ID" b="1" dirty="0" smtClean="0">
                <a:solidFill>
                  <a:schemeClr val="tx1"/>
                </a:solidFill>
              </a:rPr>
              <a:t>Pendekatan yang dihasilkan tergantung pada ukuran dalam berbagai sel dari tabel Kontingensi</a:t>
            </a:r>
          </a:p>
          <a:p>
            <a:pPr>
              <a:buClr>
                <a:srgbClr val="FF0000"/>
              </a:buClr>
            </a:pPr>
            <a:r>
              <a:rPr lang="id-ID" b="1" dirty="0" smtClean="0">
                <a:solidFill>
                  <a:schemeClr val="tx1"/>
                </a:solidFill>
              </a:rPr>
              <a:t>Untuk menjamim pendekatan yang memadai digunakan aturan dasar : </a:t>
            </a:r>
            <a:r>
              <a:rPr lang="id-ID" b="1" i="1" dirty="0" smtClean="0">
                <a:solidFill>
                  <a:schemeClr val="tx1"/>
                </a:solidFill>
              </a:rPr>
              <a:t> frekuensi harapan tidak boleh terlalu kecil</a:t>
            </a:r>
            <a:r>
              <a:rPr lang="id-ID" b="1" dirty="0" smtClean="0">
                <a:solidFill>
                  <a:schemeClr val="tx1"/>
                </a:solidFill>
              </a:rPr>
              <a:t>, artinya :</a:t>
            </a:r>
          </a:p>
          <a:p>
            <a:pPr marL="525780" indent="-457200">
              <a:buClr>
                <a:srgbClr val="FF0000"/>
              </a:buClr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Tidak boleh ada sel yang mempunyai nilai harapan lebih kecil dari 1</a:t>
            </a:r>
          </a:p>
          <a:p>
            <a:pPr marL="525780" indent="-457200">
              <a:buClr>
                <a:srgbClr val="FF0000"/>
              </a:buClr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Tidak boleh lebih dari 20% sel mempunyai nilai harapan lebih kecil dari 5%</a:t>
            </a:r>
          </a:p>
        </p:txBody>
      </p:sp>
    </p:spTree>
    <p:extLst>
      <p:ext uri="{BB962C8B-B14F-4D97-AF65-F5344CB8AC3E}">
        <p14:creationId xmlns:p14="http://schemas.microsoft.com/office/powerpoint/2010/main" val="22283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980728"/>
                <a:ext cx="7137241" cy="4851901"/>
              </a:xfrm>
            </p:spPr>
            <p:txBody>
              <a:bodyPr/>
              <a:lstStyle/>
              <a:p>
                <a:r>
                  <a:rPr lang="id-ID" b="1" dirty="0"/>
                  <a:t>Contoh :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Tabel 1.</a:t>
                </a:r>
              </a:p>
              <a:p>
                <a:pPr marL="6858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b="1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b="1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 algn="ctr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𝟐𝟎𝟎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𝟑𝟎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𝟓𝟓</m:t>
                                    </m:r>
                                  </m:e>
                                </m:d>
                                <m:r>
                                  <a:rPr lang="id-ID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𝟕𝟎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id-ID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𝟕𝟓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𝟏𝟐𝟓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id-ID" b="1" dirty="0" smtClean="0">
                    <a:solidFill>
                      <a:schemeClr val="tx1"/>
                    </a:solidFill>
                  </a:rPr>
                  <a:t> </a:t>
                </a:r>
                <a:endParaRPr lang="id-ID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980728"/>
                <a:ext cx="7137241" cy="4851901"/>
              </a:xfrm>
              <a:blipFill rotWithShape="1">
                <a:blip r:embed="rId2"/>
                <a:stretch>
                  <a:fillRect l="-342" t="-10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05768"/>
              </p:ext>
            </p:extLst>
          </p:nvPr>
        </p:nvGraphicFramePr>
        <p:xfrm>
          <a:off x="971600" y="2132856"/>
          <a:ext cx="6984776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627"/>
                <a:gridCol w="1746383"/>
                <a:gridCol w="1746383"/>
                <a:gridCol w="1746383"/>
              </a:tblGrid>
              <a:tr h="383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Respon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Kelompok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Ukuran sampel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3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Kasus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Kontrol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Ada (+)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Tdk (-)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5112568"/>
          </a:xfrm>
        </p:spPr>
        <p:txBody>
          <a:bodyPr/>
          <a:lstStyle/>
          <a:p>
            <a:r>
              <a:rPr lang="id-ID" b="1" dirty="0"/>
              <a:t>Misalnya : sebuah uang logam memiliki 2 permukaan yaitu M dan B. Dilambungkan 100 kali, diharapkan kedua sisi uang logam memiliki peluang yang sama yaitu 50%, namun yang didapatkan sisi B sebanyak 60 kali dan sisi M sebanyak 40 kali. Apakah terdapat perbedaan antara yang diharapkan (Expected) dgn yg diamati (Observed)</a:t>
            </a:r>
          </a:p>
          <a:p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120830"/>
                  </p:ext>
                </p:extLst>
              </p:nvPr>
            </p:nvGraphicFramePr>
            <p:xfrm>
              <a:off x="683568" y="4365104"/>
              <a:ext cx="7992887" cy="17281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5788"/>
                    <a:gridCol w="1651223"/>
                    <a:gridCol w="1532636"/>
                    <a:gridCol w="1234374"/>
                    <a:gridCol w="1184963"/>
                    <a:gridCol w="1273903"/>
                  </a:tblGrid>
                  <a:tr h="7442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id-ID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O (Observed)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E (Expected)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O - E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(O – E)</a:t>
                          </a:r>
                          <a:r>
                            <a:rPr lang="id-ID" sz="180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d-ID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𝑶</m:t>
                                        </m:r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id-ID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d-ID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𝑬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40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- 10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+ 10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Total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id-ID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120830"/>
                  </p:ext>
                </p:extLst>
              </p:nvPr>
            </p:nvGraphicFramePr>
            <p:xfrm>
              <a:off x="683568" y="4365104"/>
              <a:ext cx="7992887" cy="17281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5788"/>
                    <a:gridCol w="1651223"/>
                    <a:gridCol w="1532636"/>
                    <a:gridCol w="1234374"/>
                    <a:gridCol w="1184963"/>
                    <a:gridCol w="1273903"/>
                  </a:tblGrid>
                  <a:tr h="7442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id-ID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O (Observed)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E (Expected)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O - E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(O – E)</a:t>
                          </a:r>
                          <a:r>
                            <a:rPr lang="id-ID" sz="180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7273" t="-820" r="-478" b="-146721"/>
                          </a:stretch>
                        </a:blipFill>
                      </a:tcPr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40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- 10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+ 10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7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Total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100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id-ID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id-ID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25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208912" cy="5976664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Penjelasan Tabel diatas:</a:t>
                </a:r>
              </a:p>
              <a:p>
                <a:pPr marL="525780" indent="-457200">
                  <a:buClr>
                    <a:schemeClr val="tx1"/>
                  </a:buClr>
                  <a:buAutoNum type="arabi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Penyimpangan atau deviasi  (O - E) apabila dijumlahkan menjasi 10</a:t>
                </a:r>
              </a:p>
              <a:p>
                <a:pPr marL="525780" indent="-457200">
                  <a:buClr>
                    <a:schemeClr val="tx1"/>
                  </a:buClr>
                  <a:buAutoNum type="arabi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Untuk menghindari, maka perlu dikuadratkan, sehingga jumlah deviasi tidak sama dgn nol </a:t>
                </a:r>
              </a:p>
              <a:p>
                <a:pPr marL="525780" indent="-457200">
                  <a:buClr>
                    <a:schemeClr val="tx1"/>
                  </a:buClr>
                  <a:buAutoNum type="arabi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Problema yang didapat, hasil kuadrat yang sama akan diperoleh untuk penyimpangan yang sama besar tanpa memperhatikan besarnya frekuensi pengamatan atau harapan. Misalkan 60-50 = 10 sama dengan 510-500 = 10, secara aritmatika sama, tetapi memiliki makna yg beda (penyimpangan 10 dari harga harapan 50 cukup besar bila dibandingkan dengan penyimpangan 10 dari nilai harapan 500)</a:t>
                </a:r>
              </a:p>
              <a:p>
                <a:pPr marL="525780" indent="-457200">
                  <a:buClr>
                    <a:schemeClr val="tx1"/>
                  </a:buClr>
                  <a:buAutoNum type="arabicPeriod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Maka dari itu, perlu adanya Deviasi Kuadrat Proporsional, yaitu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𝑶</m:t>
                            </m:r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208912" cy="5976664"/>
              </a:xfrm>
              <a:blipFill rotWithShape="1">
                <a:blip r:embed="rId2"/>
                <a:stretch>
                  <a:fillRect l="-371" t="-1427" r="-44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6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08720"/>
                <a:ext cx="7920880" cy="5472608"/>
              </a:xfrm>
            </p:spPr>
            <p:txBody>
              <a:bodyPr/>
              <a:lstStyle/>
              <a:p>
                <a:pPr marL="525780" indent="-457200">
                  <a:buClr>
                    <a:schemeClr val="tx1"/>
                  </a:buClr>
                  <a:buFont typeface="+mj-lt"/>
                  <a:buAutoNum type="arabicPeriod" startAt="5"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Dengan menggunakan deviasi kuadrat proporsional maka</a:t>
                </a:r>
              </a:p>
              <a:p>
                <a:pPr marL="68580" indent="0">
                  <a:buClr>
                    <a:schemeClr val="tx1"/>
                  </a:buClr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	</a:t>
                </a:r>
                <a:r>
                  <a:rPr lang="id-ID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sz="2800" b="1" i="1">
                                <a:latin typeface="Cambria Math"/>
                              </a:rPr>
                              <m:t>(</m:t>
                            </m:r>
                            <m:r>
                              <a:rPr lang="id-ID" sz="2800" b="1" i="1">
                                <a:latin typeface="Cambria Math"/>
                              </a:rPr>
                              <m:t>𝟔𝟎</m:t>
                            </m:r>
                            <m:r>
                              <a:rPr lang="id-ID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id-ID" sz="2800" b="1" i="1">
                                <a:latin typeface="Cambria Math"/>
                              </a:rPr>
                              <m:t>𝟓𝟎</m:t>
                            </m:r>
                            <m:r>
                              <a:rPr lang="id-ID" sz="28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sz="2800" b="1" i="1"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id-ID" sz="2800" b="1" i="1">
                        <a:latin typeface="Cambria Math"/>
                      </a:rPr>
                      <m:t>=</m:t>
                    </m:r>
                    <m:r>
                      <a:rPr lang="id-ID" sz="2800" b="1" i="1">
                        <a:latin typeface="Cambria Math"/>
                      </a:rPr>
                      <m:t>𝟐</m:t>
                    </m:r>
                    <m:r>
                      <a:rPr lang="id-ID" sz="2800" b="1" i="1">
                        <a:latin typeface="Cambria Math"/>
                      </a:rPr>
                      <m:t> ≠</m:t>
                    </m:r>
                    <m:f>
                      <m:fPr>
                        <m:ctrlPr>
                          <a:rPr lang="id-ID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d-ID" sz="2800" b="1" i="1">
                                    <a:latin typeface="Cambria Math"/>
                                  </a:rPr>
                                  <m:t>𝟓𝟏𝟎</m:t>
                                </m:r>
                                <m:r>
                                  <a:rPr lang="id-ID" sz="2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d-ID" sz="2800" b="1" i="1">
                                    <a:latin typeface="Cambria Math"/>
                                  </a:rPr>
                                  <m:t>𝟓𝟎𝟎</m:t>
                                </m:r>
                              </m:e>
                            </m:d>
                          </m:e>
                          <m:sup>
                            <m:r>
                              <a:rPr lang="id-ID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sz="2800" b="1" i="1">
                            <a:latin typeface="Cambria Math"/>
                          </a:rPr>
                          <m:t>𝟓𝟎𝟎</m:t>
                        </m:r>
                      </m:den>
                    </m:f>
                    <m:r>
                      <a:rPr lang="id-ID" sz="2800" b="1" i="1">
                        <a:latin typeface="Cambria Math"/>
                      </a:rPr>
                      <m:t>=</m:t>
                    </m:r>
                    <m:r>
                      <a:rPr lang="id-ID" sz="2800" b="1" i="1">
                        <a:latin typeface="Cambria Math"/>
                      </a:rPr>
                      <m:t>𝟎</m:t>
                    </m:r>
                    <m:r>
                      <a:rPr lang="id-ID" sz="2800" b="1" i="1">
                        <a:latin typeface="Cambria Math"/>
                      </a:rPr>
                      <m:t>,</m:t>
                    </m:r>
                    <m:r>
                      <a:rPr lang="id-ID" sz="2800" b="1" i="1">
                        <a:latin typeface="Cambria Math"/>
                      </a:rPr>
                      <m:t>𝟐</m:t>
                    </m:r>
                  </m:oMath>
                </a14:m>
                <a:endParaRPr lang="id-ID" sz="2800" b="1" dirty="0" smtClean="0">
                  <a:solidFill>
                    <a:schemeClr val="tx1"/>
                  </a:solidFill>
                </a:endParaRPr>
              </a:p>
              <a:p>
                <a:pPr marL="582930" indent="-514350">
                  <a:buClr>
                    <a:schemeClr val="tx1"/>
                  </a:buClr>
                  <a:buFont typeface="+mj-lt"/>
                  <a:buAutoNum type="arabicPeriod" startAt="6"/>
                </a:pPr>
                <a:r>
                  <a:rPr lang="id-ID" sz="2800" b="1" dirty="0" smtClean="0">
                    <a:solidFill>
                      <a:schemeClr val="tx1"/>
                    </a:solidFill>
                  </a:rPr>
                  <a:t>Timbul pertanyaan, apakah nilai yang didapat pada tabel 1 memiliki kemungkinan besar untuk terjadi secara kebetulan ataukah merupakan peristiwa yang jarang terjadi, misalnya kemungkinan 5%. Maka perlu adanya DISTRIBUSI KUANTITAS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sz="2800" b="1" dirty="0" smtClean="0">
                    <a:solidFill>
                      <a:schemeClr val="tx1"/>
                    </a:solidFill>
                  </a:rPr>
                  <a:t> (Chi Square = Kai Kuadrat)</a:t>
                </a:r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08720"/>
                <a:ext cx="7920880" cy="5472608"/>
              </a:xfrm>
              <a:blipFill rotWithShape="1">
                <a:blip r:embed="rId2"/>
                <a:stretch>
                  <a:fillRect l="-77" t="-891" r="-13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63688" y="1052736"/>
                <a:ext cx="8208912" cy="1368152"/>
              </a:xfrm>
            </p:spPr>
            <p:txBody>
              <a:bodyPr>
                <a:normAutofit fontScale="90000"/>
              </a:bodyPr>
              <a:lstStyle/>
              <a:p>
                <a:r>
                  <a:rPr lang="id-ID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DISTRIBUSI KUANTITAS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id-ID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br>
                  <a:rPr lang="id-ID" b="1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id-ID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id-ID" b="1" dirty="0">
                    <a:solidFill>
                      <a:schemeClr val="accent1">
                        <a:lumMod val="50000"/>
                      </a:schemeClr>
                    </a:solidFill>
                  </a:rPr>
                  <a:t>Chi Square = Kai Kuadrat)</a:t>
                </a:r>
                <a:br>
                  <a:rPr lang="id-ID" b="1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id-ID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688" y="1052736"/>
                <a:ext cx="8208912" cy="1368152"/>
              </a:xfrm>
              <a:blipFill rotWithShape="1">
                <a:blip r:embed="rId2"/>
                <a:stretch>
                  <a:fillRect l="-2227" t="-339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276872"/>
                <a:ext cx="6777317" cy="3508977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id-ID" b="1" dirty="0" smtClean="0"/>
                  <a:t>RUMUS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d-ID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id-ID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d-ID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d-ID" i="1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id-ID" dirty="0" smtClean="0"/>
              </a:p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Dimana: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b="1" dirty="0" smtClean="0">
                    <a:solidFill>
                      <a:schemeClr val="tx1"/>
                    </a:solidFill>
                  </a:rPr>
                  <a:t>	= kai kuadrat</a:t>
                </a:r>
              </a:p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O	= Observed (data yang diamati)</a:t>
                </a:r>
              </a:p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</a:rPr>
                  <a:t>E	= Expected (data yang diharapkan)</a:t>
                </a:r>
              </a:p>
              <a:p>
                <a:pPr marL="6858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276872"/>
                <a:ext cx="6777317" cy="3508977"/>
              </a:xfrm>
              <a:blipFill rotWithShape="1">
                <a:blip r:embed="rId3"/>
                <a:stretch>
                  <a:fillRect l="-450" t="-13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5446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d-ID" b="1" dirty="0" smtClean="0">
                <a:solidFill>
                  <a:schemeClr val="tx1"/>
                </a:solidFill>
              </a:rPr>
              <a:t>Dalam penggunaan distribusi Kai Kuadrat diperlukan juga derajat bebas.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>
                <a:solidFill>
                  <a:schemeClr val="tx1"/>
                </a:solidFill>
              </a:rPr>
              <a:t>Derajat </a:t>
            </a:r>
            <a:r>
              <a:rPr lang="id-ID" b="1" dirty="0">
                <a:solidFill>
                  <a:schemeClr val="tx1"/>
                </a:solidFill>
              </a:rPr>
              <a:t>Bebas adalah banyaknya kategori dikurangi 1</a:t>
            </a:r>
            <a:r>
              <a:rPr lang="id-ID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id-ID" b="1" dirty="0" smtClean="0">
                <a:solidFill>
                  <a:schemeClr val="tx1"/>
                </a:solidFill>
              </a:rPr>
              <a:t>Uji Kai Kuadrat selalu merupakan uji satu sisi</a:t>
            </a:r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id-ID" b="1" dirty="0"/>
          </a:p>
          <a:p>
            <a:pPr marL="68580" indent="0">
              <a:buNone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7an Uji Kai Kuadrat :</a:t>
            </a:r>
          </a:p>
          <a:p>
            <a:pPr marL="525780" indent="-457200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Untuk menentukan ada tidaknya asosiasi antara dua variabel (</a:t>
            </a:r>
            <a:r>
              <a:rPr lang="id-ID" b="1" i="1" dirty="0" smtClean="0">
                <a:solidFill>
                  <a:schemeClr val="tx1"/>
                </a:solidFill>
              </a:rPr>
              <a:t>independency test</a:t>
            </a:r>
            <a:r>
              <a:rPr lang="id-ID" b="1" dirty="0" smtClean="0">
                <a:solidFill>
                  <a:schemeClr val="tx1"/>
                </a:solidFill>
              </a:rPr>
              <a:t>)</a:t>
            </a:r>
          </a:p>
          <a:p>
            <a:pPr marL="525780" indent="-457200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Apakah suatu kelompok homogen (homogenitas antar subkelompok = </a:t>
            </a:r>
            <a:r>
              <a:rPr lang="id-ID" b="1" i="1" dirty="0" smtClean="0">
                <a:solidFill>
                  <a:schemeClr val="tx1"/>
                </a:solidFill>
              </a:rPr>
              <a:t>homogenity test</a:t>
            </a:r>
            <a:r>
              <a:rPr lang="id-ID" b="1" dirty="0" smtClean="0">
                <a:solidFill>
                  <a:schemeClr val="tx1"/>
                </a:solidFill>
              </a:rPr>
              <a:t>)</a:t>
            </a:r>
          </a:p>
          <a:p>
            <a:pPr marL="525780" indent="-457200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Seberapa jauh suatu pengamatan sesuai dengan parameter yang dispesifikasikan </a:t>
            </a:r>
            <a:r>
              <a:rPr lang="id-ID" b="1" i="1" dirty="0" smtClean="0">
                <a:solidFill>
                  <a:schemeClr val="tx1"/>
                </a:solidFill>
              </a:rPr>
              <a:t>(goodness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20291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Tipe Uji Kai Kuadrat</a:t>
            </a: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464496"/>
          </a:xfrm>
        </p:spPr>
        <p:txBody>
          <a:bodyPr/>
          <a:lstStyle/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r>
              <a:rPr lang="id-ID" sz="4800" b="1" dirty="0" smtClean="0">
                <a:solidFill>
                  <a:schemeClr val="tx1"/>
                </a:solidFill>
              </a:rPr>
              <a:t>UJI INDEPENDENSI</a:t>
            </a:r>
          </a:p>
          <a:p>
            <a:pPr marL="68580" indent="0"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1"/>
                </a:solidFill>
              </a:rPr>
              <a:t>Contoh : hubungan antara kebiasaan merokok dengan kebiasaan konsumsi alkohol</a:t>
            </a:r>
          </a:p>
          <a:p>
            <a:pPr marL="68580" indent="0"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1"/>
                </a:solidFill>
              </a:rPr>
              <a:t>Tabel 2. </a:t>
            </a:r>
          </a:p>
          <a:p>
            <a:pPr marL="68580" indent="0">
              <a:buClr>
                <a:schemeClr val="tx1"/>
              </a:buClr>
              <a:buNone/>
            </a:pPr>
            <a:endParaRPr lang="id-ID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31894"/>
              </p:ext>
            </p:extLst>
          </p:nvPr>
        </p:nvGraphicFramePr>
        <p:xfrm>
          <a:off x="683568" y="4149080"/>
          <a:ext cx="7776862" cy="201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675"/>
                <a:gridCol w="1273675"/>
                <a:gridCol w="1273675"/>
                <a:gridCol w="1274503"/>
                <a:gridCol w="1340667"/>
                <a:gridCol w="1340667"/>
              </a:tblGrid>
              <a:tr h="403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</a:rPr>
                        <a:t>Konsumsi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330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Tdk Minum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M.</a:t>
                      </a:r>
                      <a:r>
                        <a:rPr lang="id-ID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Ringan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M. Sedang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M. Berat 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Perokok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1880 (30,5%)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2048 (45,7%)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194 (53,0%)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76 (67,3%)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4198 (37,7%)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Tdk Perokok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4290 (69,5%)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2430 (54,3%)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172 (47,0%)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37 (32,7%)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6929 (62,3%)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6170 (55,5%)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4478 (40,2%)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1"/>
                          </a:solidFill>
                          <a:effectLst/>
                        </a:rPr>
                        <a:t>366 (3,3%)</a:t>
                      </a:r>
                      <a:endParaRPr lang="id-ID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113 (1,0%)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</a:rPr>
                        <a:t>11127 (100%)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836712"/>
                <a:ext cx="7920880" cy="5544616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id-ID" b="1" dirty="0" smtClean="0"/>
                  <a:t>JAWAB :</a:t>
                </a:r>
              </a:p>
              <a:p>
                <a:pPr marL="525780" lvl="0" indent="-457200">
                  <a:buClrTx/>
                  <a:buFont typeface="+mj-lt"/>
                  <a:buAutoNum type="alphaLcPeriod"/>
                </a:pPr>
                <a:r>
                  <a:rPr lang="id-ID" b="1" dirty="0"/>
                  <a:t>Hipotesis</a:t>
                </a:r>
                <a:endParaRPr lang="id-ID" dirty="0"/>
              </a:p>
              <a:p>
                <a:r>
                  <a:rPr lang="id-ID" b="1" dirty="0"/>
                  <a:t>H</a:t>
                </a:r>
                <a:r>
                  <a:rPr lang="id-ID" b="1" baseline="-25000" dirty="0"/>
                  <a:t>0</a:t>
                </a:r>
                <a:r>
                  <a:rPr lang="id-ID" b="1" dirty="0"/>
                  <a:t> = tidak ada hubungan antara kebiasaan merokok dengan kebiasaan minum alkohol</a:t>
                </a:r>
                <a:endParaRPr lang="id-ID" dirty="0"/>
              </a:p>
              <a:p>
                <a:r>
                  <a:rPr lang="id-ID" b="1" dirty="0"/>
                  <a:t>H</a:t>
                </a:r>
                <a:r>
                  <a:rPr lang="id-ID" b="1" baseline="-25000" dirty="0"/>
                  <a:t>a</a:t>
                </a:r>
                <a:r>
                  <a:rPr lang="id-ID" b="1" dirty="0"/>
                  <a:t> = terdapat hubungan antara kebiasaan merokok dengan kebiasaan minum alkohol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  <a:p>
                <a:pPr marL="525780" lvl="0" indent="-457200">
                  <a:buClrTx/>
                  <a:buFont typeface="+mj-lt"/>
                  <a:buAutoNum type="alphaLcPeriod" startAt="2"/>
                </a:pPr>
                <a:r>
                  <a:rPr lang="id-ID" b="1" dirty="0"/>
                  <a:t>Menghitung nilai X</a:t>
                </a:r>
                <a:r>
                  <a:rPr lang="id-ID" b="1" baseline="30000" dirty="0"/>
                  <a:t>2</a:t>
                </a:r>
                <a:r>
                  <a:rPr lang="id-ID" b="1" dirty="0"/>
                  <a:t> dari tabel 2 dengan menggunakan rumus:</a:t>
                </a:r>
                <a:endParaRPr lang="id-ID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id-ID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id-ID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d-ID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d-ID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d-ID" b="1" i="1">
                                      <a:latin typeface="Cambria Math"/>
                                    </a:rPr>
                                    <m:t>𝑶</m:t>
                                  </m:r>
                                  <m:r>
                                    <a:rPr lang="id-ID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id-ID" b="1" i="1">
                                      <a:latin typeface="Cambria Math"/>
                                    </a:rPr>
                                    <m:t>𝑬</m:t>
                                  </m:r>
                                  <m:r>
                                    <a:rPr lang="id-ID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d-ID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id-ID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836712"/>
                <a:ext cx="7920880" cy="5544616"/>
              </a:xfrm>
              <a:blipFill rotWithShape="1">
                <a:blip r:embed="rId2"/>
                <a:stretch>
                  <a:fillRect l="-308" t="-8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318</TotalTime>
  <Words>1469</Words>
  <Application>Microsoft Office PowerPoint</Application>
  <PresentationFormat>On-screen Show (4:3)</PresentationFormat>
  <Paragraphs>264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KAI KUADRAT</vt:lpstr>
      <vt:lpstr>Pengertian</vt:lpstr>
      <vt:lpstr>PowerPoint Presentation</vt:lpstr>
      <vt:lpstr>PowerPoint Presentation</vt:lpstr>
      <vt:lpstr>PowerPoint Presentation</vt:lpstr>
      <vt:lpstr>DISTRIBUSI KUANTITAS X^2  (Chi Square = Kai Kuadrat) </vt:lpstr>
      <vt:lpstr>PowerPoint Presentation</vt:lpstr>
      <vt:lpstr>Tipe Uji Kai Kuadrat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UJI HOMOGENITAS</vt:lpstr>
      <vt:lpstr>PowerPoint Presentation</vt:lpstr>
      <vt:lpstr>PowerPoint Presentation</vt:lpstr>
      <vt:lpstr>3. UJI GOODNESS of FIT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 KUADRAT</dc:title>
  <dc:creator>User</dc:creator>
  <cp:lastModifiedBy>User</cp:lastModifiedBy>
  <cp:revision>16</cp:revision>
  <dcterms:created xsi:type="dcterms:W3CDTF">2015-05-07T06:54:29Z</dcterms:created>
  <dcterms:modified xsi:type="dcterms:W3CDTF">2015-05-20T07:29:00Z</dcterms:modified>
</cp:coreProperties>
</file>