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5" r:id="rId2"/>
    <p:sldId id="317" r:id="rId3"/>
    <p:sldId id="365" r:id="rId4"/>
    <p:sldId id="382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02" r:id="rId19"/>
    <p:sldId id="379" r:id="rId20"/>
    <p:sldId id="380" r:id="rId21"/>
    <p:sldId id="384" r:id="rId22"/>
    <p:sldId id="383" r:id="rId23"/>
    <p:sldId id="381" r:id="rId24"/>
    <p:sldId id="359" r:id="rId25"/>
    <p:sldId id="360" r:id="rId26"/>
    <p:sldId id="361" r:id="rId27"/>
    <p:sldId id="362" r:id="rId28"/>
    <p:sldId id="363" r:id="rId29"/>
    <p:sldId id="364" r:id="rId30"/>
    <p:sldId id="358" r:id="rId31"/>
    <p:sldId id="313" r:id="rId32"/>
    <p:sldId id="316" r:id="rId33"/>
  </p:sldIdLst>
  <p:sldSz cx="12188825" cy="6858000"/>
  <p:notesSz cx="9144000" cy="6858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63AE"/>
    <a:srgbClr val="D1643C"/>
    <a:srgbClr val="732670"/>
    <a:srgbClr val="0E6579"/>
    <a:srgbClr val="E63A33"/>
    <a:srgbClr val="91C172"/>
    <a:srgbClr val="3F9B6B"/>
    <a:srgbClr val="E8E8E8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53"/>
    <p:restoredTop sz="94624"/>
  </p:normalViewPr>
  <p:slideViewPr>
    <p:cSldViewPr>
      <p:cViewPr>
        <p:scale>
          <a:sx n="50" d="100"/>
          <a:sy n="50" d="100"/>
        </p:scale>
        <p:origin x="-1302" y="-6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CDCB-F63D-4DEB-8D2E-1B0E58B1847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2D07E-86C6-47AA-BBE1-196016AC5A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Skala</a:t>
            </a:r>
            <a:r>
              <a:rPr lang="id-ID" baseline="0" dirty="0" smtClean="0"/>
              <a:t> adalah perbandingan jarak/panjang pada gambar dengan jarak/panjang yang sebenarnya.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5FCE-B5B1-4E64-83B9-3F5D0BF7E9CA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6036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67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Dari%20Hard%20Disk\BIG%20DATA%20UMK\MATA%20KULIAH%20ARSITEKTUR%20UMK\MK%20ARSITEKTUR%20UMK%2020211\MENGGAMBAR%20ARSITEKTUR%20I\Bangunan-bangunan%20Pencakar%20Langit%20Tertinggi%20Di%20Dunia%20(Beberapa%20Bahkan%20Mencakar%20Luar%20Angkasa!).mp4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#</a:t>
            </a:r>
            <a:r>
              <a:rPr lang="en-IN" dirty="0" err="1" smtClean="0"/>
              <a:t>Sesi</a:t>
            </a:r>
            <a:r>
              <a:rPr lang="en-IN" dirty="0" smtClean="0"/>
              <a:t> 4.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 smtClean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  <a:endParaRPr lang="en-IN" sz="4400" b="1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479409-C4D6-4D73-8FFE-770E8AC7172B}"/>
              </a:ext>
            </a:extLst>
          </p:cNvPr>
          <p:cNvSpPr/>
          <p:nvPr/>
        </p:nvSpPr>
        <p:spPr>
          <a:xfrm>
            <a:off x="3646140" y="3326214"/>
            <a:ext cx="5472608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PENGAMPUH:</a:t>
            </a:r>
          </a:p>
          <a:p>
            <a:r>
              <a:rPr lang="en-IN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JURUMAI, S.T., </a:t>
            </a:r>
            <a:r>
              <a:rPr lang="en-IN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M.Arch</a:t>
            </a:r>
            <a:r>
              <a:rPr lang="en-IN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IN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</a:t>
            </a:r>
            <a:r>
              <a:rPr lang="pt-BR" sz="1400" b="1" dirty="0" smtClean="0">
                <a:solidFill>
                  <a:schemeClr val="bg1"/>
                </a:solidFill>
                <a:latin typeface="Rockwell Extra Bold" pitchFamily="18" charset="0"/>
              </a:rPr>
              <a:t>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8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8214" y="1196752"/>
            <a:ext cx="80665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6600" b="1" dirty="0" smtClean="0"/>
              <a:t>Skala mekanis</a:t>
            </a:r>
            <a:r>
              <a:rPr lang="en-GB" sz="5400" dirty="0" smtClean="0"/>
              <a:t> yaitu ukuran atau proporsi sesuatu relatif terhadap suatu standar pengukuran yang telah dikenal.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7908" y="88756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#1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1884" y="1484784"/>
            <a:ext cx="95299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6600" b="1" dirty="0" smtClean="0">
                <a:solidFill>
                  <a:srgbClr val="00B0F0"/>
                </a:solidFill>
              </a:rPr>
              <a:t>Skala visual </a:t>
            </a:r>
            <a:r>
              <a:rPr lang="en-GB" sz="4400" dirty="0" smtClean="0"/>
              <a:t>yaitu ukuran atau proporsi suatu elemen yang tampak memiliki kaitan terhadap elemen lain yang ukurannya diketahui atau diasumsikan.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4812" y="764704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#2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5900" y="332656"/>
            <a:ext cx="90491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8000" b="1" dirty="0" smtClean="0"/>
              <a:t>Skala Intim </a:t>
            </a:r>
            <a:r>
              <a:rPr lang="en-GB" sz="5400" dirty="0" smtClean="0"/>
              <a:t>yaitu menggunakan prinsip yang dapat </a:t>
            </a:r>
            <a:r>
              <a:rPr lang="en-GB" sz="5400" dirty="0" smtClean="0">
                <a:solidFill>
                  <a:srgbClr val="FF3300"/>
                </a:solidFill>
              </a:rPr>
              <a:t>menimbulkan kesan lebih kecil</a:t>
            </a:r>
            <a:r>
              <a:rPr lang="en-GB" sz="5400" dirty="0" smtClean="0"/>
              <a:t> </a:t>
            </a:r>
            <a:r>
              <a:rPr lang="en-GB" sz="5400" dirty="0" smtClean="0">
                <a:solidFill>
                  <a:srgbClr val="002060"/>
                </a:solidFill>
              </a:rPr>
              <a:t>dari besaran yang sesungguhnya</a:t>
            </a:r>
            <a:r>
              <a:rPr lang="en-GB" sz="5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4980082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#3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182" y="317549"/>
            <a:ext cx="957876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/>
              <a:t>Skala intim dapat dicapai melalui: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3400" dirty="0" smtClean="0"/>
              <a:t>Pemakaian ornamen yang lebih besar dari ukuran standar/biasanya.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3400" dirty="0" err="1" smtClean="0"/>
              <a:t>Pembagian-pembagian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lebih</a:t>
            </a:r>
            <a:r>
              <a:rPr lang="en-US" sz="3400" dirty="0" smtClean="0"/>
              <a:t> besar (pembuatan garis pembagi bidang)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3400" dirty="0" smtClean="0"/>
              <a:t>Penerapan skema bahan dan warna yang sederhana (bentuk datar, rata dan horizontal)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3400" dirty="0" smtClean="0"/>
              <a:t>Pertimbangan pencahayaan, misalnya penerapan pencahayaan yang berkesan redup pada ruang pub/</a:t>
            </a:r>
            <a:r>
              <a:rPr lang="en-US" sz="3400" i="1" dirty="0" smtClean="0"/>
              <a:t>restaurant </a:t>
            </a:r>
            <a:r>
              <a:rPr lang="en-US" sz="3400" dirty="0" smtClean="0"/>
              <a:t>dapat menimbulkan skala intim pada ruang.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xmlns="" val="31889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sil gambar untuk skala monumen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5289" r="23305" b="27866"/>
          <a:stretch/>
        </p:blipFill>
        <p:spPr bwMode="auto">
          <a:xfrm>
            <a:off x="909836" y="683513"/>
            <a:ext cx="9505056" cy="5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0556" y="589910"/>
            <a:ext cx="422460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GB" sz="6600" b="1" dirty="0" smtClean="0">
                <a:solidFill>
                  <a:srgbClr val="002060"/>
                </a:solidFill>
              </a:rPr>
              <a:t>Skala manusia </a:t>
            </a:r>
            <a:r>
              <a:rPr lang="en-GB" sz="3400" dirty="0" smtClean="0"/>
              <a:t>yaitu skala dalam arsitektur yang </a:t>
            </a:r>
            <a:r>
              <a:rPr lang="en-GB" sz="3600" b="1" dirty="0" smtClean="0">
                <a:solidFill>
                  <a:srgbClr val="FF3300"/>
                </a:solidFill>
              </a:rPr>
              <a:t>didasarkan pada dimensi dan proporsi tubuh </a:t>
            </a:r>
            <a:r>
              <a:rPr lang="en-GB" sz="3600" b="1" dirty="0" err="1" smtClean="0">
                <a:solidFill>
                  <a:srgbClr val="FF3300"/>
                </a:solidFill>
              </a:rPr>
              <a:t>manusia</a:t>
            </a:r>
            <a:r>
              <a:rPr lang="en-GB" sz="3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9909" y="548680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#4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sil gambar untuk skala monumen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20" t="18066" r="56919" b="27972"/>
          <a:stretch/>
        </p:blipFill>
        <p:spPr bwMode="auto">
          <a:xfrm>
            <a:off x="6238428" y="44624"/>
            <a:ext cx="5544616" cy="65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3360" y="1621244"/>
            <a:ext cx="68192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dirty="0" smtClean="0">
                <a:solidFill>
                  <a:srgbClr val="00B050"/>
                </a:solidFill>
              </a:rPr>
              <a:t>Skala monumental </a:t>
            </a:r>
            <a:r>
              <a:rPr lang="en-GB" sz="4400" dirty="0" smtClean="0"/>
              <a:t>yaitu skala yang membuat kita merasa kecil. Bersifat berlebihan, kelihatan megah.</a:t>
            </a:r>
            <a:endParaRPr lang="en-GB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197868" y="675043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#5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7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190" y="1196752"/>
            <a:ext cx="94347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/>
              <a:t>Skala megah /monumental ini diperoleh dengan: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3400" dirty="0" smtClean="0"/>
              <a:t>Penerapan satuan-satuan ukuran yang lebih besar dari pada ukuran biasa maupun ukuran besar.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3400" dirty="0" smtClean="0"/>
              <a:t>Perletakan elemen yang nerukuran kecil berdekatan dengan elemen berukuran besar sehingga tampak perbedaan ukuran besarnya.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3400" dirty="0" smtClean="0"/>
              <a:t>Penerapan langit-langit tinggi misalnya pada ketinggian langit-langit ruang ibadah gereja Gotik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xmlns="" val="8445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360" y="1291787"/>
            <a:ext cx="104916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 smtClean="0"/>
              <a:t>Skala Kejutan (</a:t>
            </a:r>
            <a:r>
              <a:rPr lang="en-GB" sz="8000" i="1" dirty="0" smtClean="0"/>
              <a:t>Out of Scale</a:t>
            </a:r>
            <a:r>
              <a:rPr lang="en-GB" sz="8000" dirty="0" smtClean="0"/>
              <a:t>) </a:t>
            </a:r>
            <a:r>
              <a:rPr lang="en-GB" sz="4400" dirty="0" smtClean="0"/>
              <a:t>yaitu bersifat seolah-olah di luar kekuasaan manusia, tak terduga.</a:t>
            </a:r>
          </a:p>
          <a:p>
            <a:endParaRPr lang="en-GB" sz="4400" dirty="0" smtClean="0"/>
          </a:p>
          <a:p>
            <a:r>
              <a:rPr lang="en-US" sz="3600" dirty="0" smtClean="0">
                <a:solidFill>
                  <a:srgbClr val="002060"/>
                </a:solidFill>
              </a:rPr>
              <a:t>Misalnya. Padang Pasir dan Gurun</a:t>
            </a:r>
            <a:endParaRPr lang="en-GB" sz="8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8736" y="106426"/>
            <a:ext cx="1035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#6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0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se4.mm.bing.net/th?id=OIP.vV3TB94Ok_4bYcO0EF8-8wHaEP&amp;pid=Api&amp;P=0&amp;w=296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761" y="-27384"/>
            <a:ext cx="66450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umahsunatarrahman.com/upload/20160128095843-ada%20pertanya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9601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949" y="956622"/>
            <a:ext cx="9457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8000" dirty="0" smtClean="0"/>
              <a:t>Gambar Skala </a:t>
            </a:r>
            <a:r>
              <a:rPr lang="en-GB" sz="4000" dirty="0" smtClean="0"/>
              <a:t>adalah dimensi yang dipakai untuk gambar sebagai perbandingan, misalnya 1 m struktur digambar 1 cm dalam gambar. Jadi ukuran dalam gambar, menyatakan ukuran sebenarnya dari bangunan.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xmlns="" val="39058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Pert. 4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760801" y="1916832"/>
            <a:ext cx="3877745" cy="1007990"/>
            <a:chOff x="6190449" y="1742378"/>
            <a:chExt cx="3877745" cy="1007990"/>
          </a:xfrm>
        </p:grpSpPr>
        <p:sp>
          <p:nvSpPr>
            <p:cNvPr id="89" name="TextBox 121"/>
            <p:cNvSpPr txBox="1"/>
            <p:nvPr/>
          </p:nvSpPr>
          <p:spPr>
            <a:xfrm>
              <a:off x="6190449" y="1742378"/>
              <a:ext cx="3877745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Skala</a:t>
              </a:r>
              <a:r>
                <a:rPr lang="en-US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21"/>
            <p:cNvSpPr txBox="1"/>
            <p:nvPr/>
          </p:nvSpPr>
          <p:spPr>
            <a:xfrm>
              <a:off x="6190450" y="2165593"/>
              <a:ext cx="387774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Mahasiswa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mampu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terampil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skala</a:t>
              </a:r>
              <a:r>
                <a:rPr lang="en-US" sz="1600" kern="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sz="1600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21"/>
          <p:cNvSpPr txBox="1"/>
          <p:nvPr/>
        </p:nvSpPr>
        <p:spPr>
          <a:xfrm>
            <a:off x="2131764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3056277" y="4191192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1"/>
          <p:cNvSpPr txBox="1"/>
          <p:nvPr/>
        </p:nvSpPr>
        <p:spPr>
          <a:xfrm>
            <a:off x="4993338" y="4256801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1"/>
          <p:cNvSpPr txBox="1"/>
          <p:nvPr/>
        </p:nvSpPr>
        <p:spPr>
          <a:xfrm>
            <a:off x="4031272" y="5430359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1"/>
          <p:cNvSpPr txBox="1"/>
          <p:nvPr/>
        </p:nvSpPr>
        <p:spPr>
          <a:xfrm>
            <a:off x="5950396" y="5445224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1"/>
          <p:cNvSpPr txBox="1"/>
          <p:nvPr/>
        </p:nvSpPr>
        <p:spPr>
          <a:xfrm>
            <a:off x="6956300" y="4149080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1"/>
          <p:cNvSpPr txBox="1"/>
          <p:nvPr/>
        </p:nvSpPr>
        <p:spPr>
          <a:xfrm>
            <a:off x="7892404" y="5427221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1"/>
          <p:cNvSpPr txBox="1"/>
          <p:nvPr/>
        </p:nvSpPr>
        <p:spPr>
          <a:xfrm>
            <a:off x="8830716" y="4191192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UTS</a:t>
            </a:r>
            <a:endParaRPr lang="en-US" sz="40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91580" y="4365104"/>
            <a:ext cx="9211344" cy="1482924"/>
            <a:chOff x="1179449" y="2893788"/>
            <a:chExt cx="9829928" cy="1582510"/>
          </a:xfrm>
        </p:grpSpPr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800668" y="1733907"/>
            <a:ext cx="870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550405" y="1544564"/>
            <a:ext cx="1853956" cy="1853956"/>
            <a:chOff x="7318375" y="447675"/>
            <a:chExt cx="6410325" cy="6410325"/>
          </a:xfrm>
        </p:grpSpPr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7318375" y="447675"/>
              <a:ext cx="6410325" cy="6410325"/>
            </a:xfrm>
            <a:custGeom>
              <a:avLst/>
              <a:gdLst>
                <a:gd name="T0" fmla="*/ 2143 w 4038"/>
                <a:gd name="T1" fmla="*/ 4 h 4038"/>
                <a:gd name="T2" fmla="*/ 2382 w 4038"/>
                <a:gd name="T3" fmla="*/ 33 h 4038"/>
                <a:gd name="T4" fmla="*/ 2612 w 4038"/>
                <a:gd name="T5" fmla="*/ 88 h 4038"/>
                <a:gd name="T6" fmla="*/ 2831 w 4038"/>
                <a:gd name="T7" fmla="*/ 170 h 4038"/>
                <a:gd name="T8" fmla="*/ 3038 w 4038"/>
                <a:gd name="T9" fmla="*/ 275 h 4038"/>
                <a:gd name="T10" fmla="*/ 3230 w 4038"/>
                <a:gd name="T11" fmla="*/ 404 h 4038"/>
                <a:gd name="T12" fmla="*/ 3405 w 4038"/>
                <a:gd name="T13" fmla="*/ 552 h 4038"/>
                <a:gd name="T14" fmla="*/ 3563 w 4038"/>
                <a:gd name="T15" fmla="*/ 718 h 4038"/>
                <a:gd name="T16" fmla="*/ 3702 w 4038"/>
                <a:gd name="T17" fmla="*/ 902 h 4038"/>
                <a:gd name="T18" fmla="*/ 3818 w 4038"/>
                <a:gd name="T19" fmla="*/ 1101 h 4038"/>
                <a:gd name="T20" fmla="*/ 3912 w 4038"/>
                <a:gd name="T21" fmla="*/ 1314 h 4038"/>
                <a:gd name="T22" fmla="*/ 3980 w 4038"/>
                <a:gd name="T23" fmla="*/ 1539 h 4038"/>
                <a:gd name="T24" fmla="*/ 4023 w 4038"/>
                <a:gd name="T25" fmla="*/ 1775 h 4038"/>
                <a:gd name="T26" fmla="*/ 4038 w 4038"/>
                <a:gd name="T27" fmla="*/ 2018 h 4038"/>
                <a:gd name="T28" fmla="*/ 4023 w 4038"/>
                <a:gd name="T29" fmla="*/ 2263 h 4038"/>
                <a:gd name="T30" fmla="*/ 3980 w 4038"/>
                <a:gd name="T31" fmla="*/ 2499 h 4038"/>
                <a:gd name="T32" fmla="*/ 3912 w 4038"/>
                <a:gd name="T33" fmla="*/ 2724 h 4038"/>
                <a:gd name="T34" fmla="*/ 3818 w 4038"/>
                <a:gd name="T35" fmla="*/ 2937 h 4038"/>
                <a:gd name="T36" fmla="*/ 3702 w 4038"/>
                <a:gd name="T37" fmla="*/ 3136 h 4038"/>
                <a:gd name="T38" fmla="*/ 3563 w 4038"/>
                <a:gd name="T39" fmla="*/ 3320 h 4038"/>
                <a:gd name="T40" fmla="*/ 3405 w 4038"/>
                <a:gd name="T41" fmla="*/ 3486 h 4038"/>
                <a:gd name="T42" fmla="*/ 3230 w 4038"/>
                <a:gd name="T43" fmla="*/ 3634 h 4038"/>
                <a:gd name="T44" fmla="*/ 3038 w 4038"/>
                <a:gd name="T45" fmla="*/ 3763 h 4038"/>
                <a:gd name="T46" fmla="*/ 2831 w 4038"/>
                <a:gd name="T47" fmla="*/ 3868 h 4038"/>
                <a:gd name="T48" fmla="*/ 2612 w 4038"/>
                <a:gd name="T49" fmla="*/ 3950 h 4038"/>
                <a:gd name="T50" fmla="*/ 2382 w 4038"/>
                <a:gd name="T51" fmla="*/ 4005 h 4038"/>
                <a:gd name="T52" fmla="*/ 2143 w 4038"/>
                <a:gd name="T53" fmla="*/ 4034 h 4038"/>
                <a:gd name="T54" fmla="*/ 1895 w 4038"/>
                <a:gd name="T55" fmla="*/ 4034 h 4038"/>
                <a:gd name="T56" fmla="*/ 1656 w 4038"/>
                <a:gd name="T57" fmla="*/ 4005 h 4038"/>
                <a:gd name="T58" fmla="*/ 1426 w 4038"/>
                <a:gd name="T59" fmla="*/ 3950 h 4038"/>
                <a:gd name="T60" fmla="*/ 1207 w 4038"/>
                <a:gd name="T61" fmla="*/ 3868 h 4038"/>
                <a:gd name="T62" fmla="*/ 1000 w 4038"/>
                <a:gd name="T63" fmla="*/ 3763 h 4038"/>
                <a:gd name="T64" fmla="*/ 808 w 4038"/>
                <a:gd name="T65" fmla="*/ 3634 h 4038"/>
                <a:gd name="T66" fmla="*/ 633 w 4038"/>
                <a:gd name="T67" fmla="*/ 3486 h 4038"/>
                <a:gd name="T68" fmla="*/ 475 w 4038"/>
                <a:gd name="T69" fmla="*/ 3320 h 4038"/>
                <a:gd name="T70" fmla="*/ 337 w 4038"/>
                <a:gd name="T71" fmla="*/ 3136 h 4038"/>
                <a:gd name="T72" fmla="*/ 220 w 4038"/>
                <a:gd name="T73" fmla="*/ 2937 h 4038"/>
                <a:gd name="T74" fmla="*/ 126 w 4038"/>
                <a:gd name="T75" fmla="*/ 2724 h 4038"/>
                <a:gd name="T76" fmla="*/ 58 w 4038"/>
                <a:gd name="T77" fmla="*/ 2499 h 4038"/>
                <a:gd name="T78" fmla="*/ 15 w 4038"/>
                <a:gd name="T79" fmla="*/ 2263 h 4038"/>
                <a:gd name="T80" fmla="*/ 0 w 4038"/>
                <a:gd name="T81" fmla="*/ 2018 h 4038"/>
                <a:gd name="T82" fmla="*/ 15 w 4038"/>
                <a:gd name="T83" fmla="*/ 1775 h 4038"/>
                <a:gd name="T84" fmla="*/ 58 w 4038"/>
                <a:gd name="T85" fmla="*/ 1539 h 4038"/>
                <a:gd name="T86" fmla="*/ 126 w 4038"/>
                <a:gd name="T87" fmla="*/ 1314 h 4038"/>
                <a:gd name="T88" fmla="*/ 220 w 4038"/>
                <a:gd name="T89" fmla="*/ 1101 h 4038"/>
                <a:gd name="T90" fmla="*/ 337 w 4038"/>
                <a:gd name="T91" fmla="*/ 902 h 4038"/>
                <a:gd name="T92" fmla="*/ 475 w 4038"/>
                <a:gd name="T93" fmla="*/ 718 h 4038"/>
                <a:gd name="T94" fmla="*/ 633 w 4038"/>
                <a:gd name="T95" fmla="*/ 552 h 4038"/>
                <a:gd name="T96" fmla="*/ 808 w 4038"/>
                <a:gd name="T97" fmla="*/ 404 h 4038"/>
                <a:gd name="T98" fmla="*/ 1000 w 4038"/>
                <a:gd name="T99" fmla="*/ 275 h 4038"/>
                <a:gd name="T100" fmla="*/ 1207 w 4038"/>
                <a:gd name="T101" fmla="*/ 170 h 4038"/>
                <a:gd name="T102" fmla="*/ 1426 w 4038"/>
                <a:gd name="T103" fmla="*/ 88 h 4038"/>
                <a:gd name="T104" fmla="*/ 1656 w 4038"/>
                <a:gd name="T105" fmla="*/ 33 h 4038"/>
                <a:gd name="T106" fmla="*/ 1895 w 4038"/>
                <a:gd name="T107" fmla="*/ 4 h 4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38" h="4038">
                  <a:moveTo>
                    <a:pt x="2019" y="0"/>
                  </a:moveTo>
                  <a:lnTo>
                    <a:pt x="2143" y="4"/>
                  </a:lnTo>
                  <a:lnTo>
                    <a:pt x="2263" y="15"/>
                  </a:lnTo>
                  <a:lnTo>
                    <a:pt x="2382" y="33"/>
                  </a:lnTo>
                  <a:lnTo>
                    <a:pt x="2499" y="58"/>
                  </a:lnTo>
                  <a:lnTo>
                    <a:pt x="2612" y="88"/>
                  </a:lnTo>
                  <a:lnTo>
                    <a:pt x="2724" y="126"/>
                  </a:lnTo>
                  <a:lnTo>
                    <a:pt x="2831" y="170"/>
                  </a:lnTo>
                  <a:lnTo>
                    <a:pt x="2937" y="220"/>
                  </a:lnTo>
                  <a:lnTo>
                    <a:pt x="3038" y="275"/>
                  </a:lnTo>
                  <a:lnTo>
                    <a:pt x="3136" y="337"/>
                  </a:lnTo>
                  <a:lnTo>
                    <a:pt x="3230" y="404"/>
                  </a:lnTo>
                  <a:lnTo>
                    <a:pt x="3320" y="475"/>
                  </a:lnTo>
                  <a:lnTo>
                    <a:pt x="3405" y="552"/>
                  </a:lnTo>
                  <a:lnTo>
                    <a:pt x="3486" y="633"/>
                  </a:lnTo>
                  <a:lnTo>
                    <a:pt x="3563" y="718"/>
                  </a:lnTo>
                  <a:lnTo>
                    <a:pt x="3634" y="808"/>
                  </a:lnTo>
                  <a:lnTo>
                    <a:pt x="3702" y="902"/>
                  </a:lnTo>
                  <a:lnTo>
                    <a:pt x="3763" y="1000"/>
                  </a:lnTo>
                  <a:lnTo>
                    <a:pt x="3818" y="1101"/>
                  </a:lnTo>
                  <a:lnTo>
                    <a:pt x="3868" y="1207"/>
                  </a:lnTo>
                  <a:lnTo>
                    <a:pt x="3912" y="1314"/>
                  </a:lnTo>
                  <a:lnTo>
                    <a:pt x="3950" y="1426"/>
                  </a:lnTo>
                  <a:lnTo>
                    <a:pt x="3980" y="1539"/>
                  </a:lnTo>
                  <a:lnTo>
                    <a:pt x="4005" y="1656"/>
                  </a:lnTo>
                  <a:lnTo>
                    <a:pt x="4023" y="1775"/>
                  </a:lnTo>
                  <a:lnTo>
                    <a:pt x="4034" y="1895"/>
                  </a:lnTo>
                  <a:lnTo>
                    <a:pt x="4038" y="2018"/>
                  </a:lnTo>
                  <a:lnTo>
                    <a:pt x="4034" y="2143"/>
                  </a:lnTo>
                  <a:lnTo>
                    <a:pt x="4023" y="2263"/>
                  </a:lnTo>
                  <a:lnTo>
                    <a:pt x="4005" y="2382"/>
                  </a:lnTo>
                  <a:lnTo>
                    <a:pt x="3980" y="2499"/>
                  </a:lnTo>
                  <a:lnTo>
                    <a:pt x="3950" y="2612"/>
                  </a:lnTo>
                  <a:lnTo>
                    <a:pt x="3912" y="2724"/>
                  </a:lnTo>
                  <a:lnTo>
                    <a:pt x="3868" y="2831"/>
                  </a:lnTo>
                  <a:lnTo>
                    <a:pt x="3818" y="2937"/>
                  </a:lnTo>
                  <a:lnTo>
                    <a:pt x="3763" y="3038"/>
                  </a:lnTo>
                  <a:lnTo>
                    <a:pt x="3702" y="3136"/>
                  </a:lnTo>
                  <a:lnTo>
                    <a:pt x="3634" y="3230"/>
                  </a:lnTo>
                  <a:lnTo>
                    <a:pt x="3563" y="3320"/>
                  </a:lnTo>
                  <a:lnTo>
                    <a:pt x="3486" y="3405"/>
                  </a:lnTo>
                  <a:lnTo>
                    <a:pt x="3405" y="3486"/>
                  </a:lnTo>
                  <a:lnTo>
                    <a:pt x="3320" y="3563"/>
                  </a:lnTo>
                  <a:lnTo>
                    <a:pt x="3230" y="3634"/>
                  </a:lnTo>
                  <a:lnTo>
                    <a:pt x="3136" y="3702"/>
                  </a:lnTo>
                  <a:lnTo>
                    <a:pt x="3038" y="3763"/>
                  </a:lnTo>
                  <a:lnTo>
                    <a:pt x="2937" y="3818"/>
                  </a:lnTo>
                  <a:lnTo>
                    <a:pt x="2831" y="3868"/>
                  </a:lnTo>
                  <a:lnTo>
                    <a:pt x="2724" y="3912"/>
                  </a:lnTo>
                  <a:lnTo>
                    <a:pt x="2612" y="3950"/>
                  </a:lnTo>
                  <a:lnTo>
                    <a:pt x="2499" y="3980"/>
                  </a:lnTo>
                  <a:lnTo>
                    <a:pt x="2382" y="4005"/>
                  </a:lnTo>
                  <a:lnTo>
                    <a:pt x="2263" y="4023"/>
                  </a:lnTo>
                  <a:lnTo>
                    <a:pt x="2143" y="4034"/>
                  </a:lnTo>
                  <a:lnTo>
                    <a:pt x="2019" y="4038"/>
                  </a:lnTo>
                  <a:lnTo>
                    <a:pt x="1895" y="4034"/>
                  </a:lnTo>
                  <a:lnTo>
                    <a:pt x="1775" y="4023"/>
                  </a:lnTo>
                  <a:lnTo>
                    <a:pt x="1656" y="4005"/>
                  </a:lnTo>
                  <a:lnTo>
                    <a:pt x="1539" y="3980"/>
                  </a:lnTo>
                  <a:lnTo>
                    <a:pt x="1426" y="3950"/>
                  </a:lnTo>
                  <a:lnTo>
                    <a:pt x="1314" y="3912"/>
                  </a:lnTo>
                  <a:lnTo>
                    <a:pt x="1207" y="3868"/>
                  </a:lnTo>
                  <a:lnTo>
                    <a:pt x="1101" y="3818"/>
                  </a:lnTo>
                  <a:lnTo>
                    <a:pt x="1000" y="3763"/>
                  </a:lnTo>
                  <a:lnTo>
                    <a:pt x="902" y="3702"/>
                  </a:lnTo>
                  <a:lnTo>
                    <a:pt x="808" y="3634"/>
                  </a:lnTo>
                  <a:lnTo>
                    <a:pt x="718" y="3563"/>
                  </a:lnTo>
                  <a:lnTo>
                    <a:pt x="633" y="3486"/>
                  </a:lnTo>
                  <a:lnTo>
                    <a:pt x="552" y="3405"/>
                  </a:lnTo>
                  <a:lnTo>
                    <a:pt x="475" y="3320"/>
                  </a:lnTo>
                  <a:lnTo>
                    <a:pt x="404" y="3230"/>
                  </a:lnTo>
                  <a:lnTo>
                    <a:pt x="337" y="3136"/>
                  </a:lnTo>
                  <a:lnTo>
                    <a:pt x="275" y="3038"/>
                  </a:lnTo>
                  <a:lnTo>
                    <a:pt x="220" y="2937"/>
                  </a:lnTo>
                  <a:lnTo>
                    <a:pt x="170" y="2831"/>
                  </a:lnTo>
                  <a:lnTo>
                    <a:pt x="126" y="2724"/>
                  </a:lnTo>
                  <a:lnTo>
                    <a:pt x="88" y="2612"/>
                  </a:lnTo>
                  <a:lnTo>
                    <a:pt x="58" y="2499"/>
                  </a:lnTo>
                  <a:lnTo>
                    <a:pt x="33" y="2382"/>
                  </a:lnTo>
                  <a:lnTo>
                    <a:pt x="15" y="2263"/>
                  </a:lnTo>
                  <a:lnTo>
                    <a:pt x="4" y="2143"/>
                  </a:lnTo>
                  <a:lnTo>
                    <a:pt x="0" y="2018"/>
                  </a:lnTo>
                  <a:lnTo>
                    <a:pt x="4" y="1895"/>
                  </a:lnTo>
                  <a:lnTo>
                    <a:pt x="15" y="1775"/>
                  </a:lnTo>
                  <a:lnTo>
                    <a:pt x="33" y="1656"/>
                  </a:lnTo>
                  <a:lnTo>
                    <a:pt x="58" y="1539"/>
                  </a:lnTo>
                  <a:lnTo>
                    <a:pt x="88" y="1426"/>
                  </a:lnTo>
                  <a:lnTo>
                    <a:pt x="126" y="1314"/>
                  </a:lnTo>
                  <a:lnTo>
                    <a:pt x="170" y="1207"/>
                  </a:lnTo>
                  <a:lnTo>
                    <a:pt x="220" y="1101"/>
                  </a:lnTo>
                  <a:lnTo>
                    <a:pt x="275" y="1000"/>
                  </a:lnTo>
                  <a:lnTo>
                    <a:pt x="337" y="902"/>
                  </a:lnTo>
                  <a:lnTo>
                    <a:pt x="404" y="808"/>
                  </a:lnTo>
                  <a:lnTo>
                    <a:pt x="475" y="718"/>
                  </a:lnTo>
                  <a:lnTo>
                    <a:pt x="552" y="633"/>
                  </a:lnTo>
                  <a:lnTo>
                    <a:pt x="633" y="552"/>
                  </a:lnTo>
                  <a:lnTo>
                    <a:pt x="718" y="475"/>
                  </a:lnTo>
                  <a:lnTo>
                    <a:pt x="808" y="404"/>
                  </a:lnTo>
                  <a:lnTo>
                    <a:pt x="902" y="337"/>
                  </a:lnTo>
                  <a:lnTo>
                    <a:pt x="1000" y="275"/>
                  </a:lnTo>
                  <a:lnTo>
                    <a:pt x="1101" y="220"/>
                  </a:lnTo>
                  <a:lnTo>
                    <a:pt x="1207" y="170"/>
                  </a:lnTo>
                  <a:lnTo>
                    <a:pt x="1314" y="126"/>
                  </a:lnTo>
                  <a:lnTo>
                    <a:pt x="1426" y="88"/>
                  </a:lnTo>
                  <a:lnTo>
                    <a:pt x="1539" y="58"/>
                  </a:lnTo>
                  <a:lnTo>
                    <a:pt x="1656" y="33"/>
                  </a:lnTo>
                  <a:lnTo>
                    <a:pt x="1775" y="15"/>
                  </a:lnTo>
                  <a:lnTo>
                    <a:pt x="1895" y="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8916988" y="1541463"/>
              <a:ext cx="3213100" cy="4222750"/>
            </a:xfrm>
            <a:custGeom>
              <a:avLst/>
              <a:gdLst>
                <a:gd name="T0" fmla="*/ 427 w 2024"/>
                <a:gd name="T1" fmla="*/ 0 h 2660"/>
                <a:gd name="T2" fmla="*/ 2024 w 2024"/>
                <a:gd name="T3" fmla="*/ 0 h 2660"/>
                <a:gd name="T4" fmla="*/ 2024 w 2024"/>
                <a:gd name="T5" fmla="*/ 2660 h 2660"/>
                <a:gd name="T6" fmla="*/ 0 w 2024"/>
                <a:gd name="T7" fmla="*/ 2660 h 2660"/>
                <a:gd name="T8" fmla="*/ 0 w 2024"/>
                <a:gd name="T9" fmla="*/ 428 h 2660"/>
                <a:gd name="T10" fmla="*/ 427 w 2024"/>
                <a:gd name="T11" fmla="*/ 428 h 2660"/>
                <a:gd name="T12" fmla="*/ 427 w 2024"/>
                <a:gd name="T13" fmla="*/ 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4" h="2660">
                  <a:moveTo>
                    <a:pt x="427" y="0"/>
                  </a:moveTo>
                  <a:lnTo>
                    <a:pt x="2024" y="0"/>
                  </a:lnTo>
                  <a:lnTo>
                    <a:pt x="2024" y="2660"/>
                  </a:lnTo>
                  <a:lnTo>
                    <a:pt x="0" y="2660"/>
                  </a:lnTo>
                  <a:lnTo>
                    <a:pt x="0" y="428"/>
                  </a:lnTo>
                  <a:lnTo>
                    <a:pt x="427" y="4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15"/>
            <p:cNvSpPr>
              <a:spLocks/>
            </p:cNvSpPr>
            <p:nvPr/>
          </p:nvSpPr>
          <p:spPr bwMode="auto">
            <a:xfrm>
              <a:off x="8916988" y="1541463"/>
              <a:ext cx="677863" cy="679450"/>
            </a:xfrm>
            <a:custGeom>
              <a:avLst/>
              <a:gdLst>
                <a:gd name="T0" fmla="*/ 427 w 427"/>
                <a:gd name="T1" fmla="*/ 0 h 428"/>
                <a:gd name="T2" fmla="*/ 427 w 427"/>
                <a:gd name="T3" fmla="*/ 428 h 428"/>
                <a:gd name="T4" fmla="*/ 0 w 427"/>
                <a:gd name="T5" fmla="*/ 428 h 428"/>
                <a:gd name="T6" fmla="*/ 427 w 427"/>
                <a:gd name="T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428">
                  <a:moveTo>
                    <a:pt x="427" y="0"/>
                  </a:moveTo>
                  <a:lnTo>
                    <a:pt x="427" y="428"/>
                  </a:lnTo>
                  <a:lnTo>
                    <a:pt x="0" y="4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11053763" y="3349625"/>
              <a:ext cx="541338" cy="1817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Rectangle 17"/>
            <p:cNvSpPr>
              <a:spLocks noChangeArrowheads="1"/>
            </p:cNvSpPr>
            <p:nvPr/>
          </p:nvSpPr>
          <p:spPr bwMode="auto">
            <a:xfrm>
              <a:off x="10253663" y="3833813"/>
              <a:ext cx="539750" cy="1333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Rectangle 18"/>
            <p:cNvSpPr>
              <a:spLocks noChangeArrowheads="1"/>
            </p:cNvSpPr>
            <p:nvPr/>
          </p:nvSpPr>
          <p:spPr bwMode="auto">
            <a:xfrm>
              <a:off x="9451975" y="4292600"/>
              <a:ext cx="541338" cy="874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9"/>
            <p:cNvSpPr>
              <a:spLocks/>
            </p:cNvSpPr>
            <p:nvPr/>
          </p:nvSpPr>
          <p:spPr bwMode="auto">
            <a:xfrm>
              <a:off x="9301163" y="2062163"/>
              <a:ext cx="2392363" cy="1781175"/>
            </a:xfrm>
            <a:custGeom>
              <a:avLst/>
              <a:gdLst>
                <a:gd name="T0" fmla="*/ 1507 w 1507"/>
                <a:gd name="T1" fmla="*/ 0 h 1122"/>
                <a:gd name="T2" fmla="*/ 1389 w 1507"/>
                <a:gd name="T3" fmla="*/ 442 h 1122"/>
                <a:gd name="T4" fmla="*/ 1268 w 1507"/>
                <a:gd name="T5" fmla="*/ 322 h 1122"/>
                <a:gd name="T6" fmla="*/ 863 w 1507"/>
                <a:gd name="T7" fmla="*/ 727 h 1122"/>
                <a:gd name="T8" fmla="*/ 469 w 1507"/>
                <a:gd name="T9" fmla="*/ 727 h 1122"/>
                <a:gd name="T10" fmla="*/ 74 w 1507"/>
                <a:gd name="T11" fmla="*/ 1122 h 1122"/>
                <a:gd name="T12" fmla="*/ 0 w 1507"/>
                <a:gd name="T13" fmla="*/ 1048 h 1122"/>
                <a:gd name="T14" fmla="*/ 426 w 1507"/>
                <a:gd name="T15" fmla="*/ 623 h 1122"/>
                <a:gd name="T16" fmla="*/ 820 w 1507"/>
                <a:gd name="T17" fmla="*/ 623 h 1122"/>
                <a:gd name="T18" fmla="*/ 1195 w 1507"/>
                <a:gd name="T19" fmla="*/ 248 h 1122"/>
                <a:gd name="T20" fmla="*/ 1064 w 1507"/>
                <a:gd name="T21" fmla="*/ 117 h 1122"/>
                <a:gd name="T22" fmla="*/ 1507 w 1507"/>
                <a:gd name="T2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7" h="1122">
                  <a:moveTo>
                    <a:pt x="1507" y="0"/>
                  </a:moveTo>
                  <a:lnTo>
                    <a:pt x="1389" y="442"/>
                  </a:lnTo>
                  <a:lnTo>
                    <a:pt x="1268" y="322"/>
                  </a:lnTo>
                  <a:lnTo>
                    <a:pt x="863" y="727"/>
                  </a:lnTo>
                  <a:lnTo>
                    <a:pt x="469" y="727"/>
                  </a:lnTo>
                  <a:lnTo>
                    <a:pt x="74" y="1122"/>
                  </a:lnTo>
                  <a:lnTo>
                    <a:pt x="0" y="1048"/>
                  </a:lnTo>
                  <a:lnTo>
                    <a:pt x="426" y="623"/>
                  </a:lnTo>
                  <a:lnTo>
                    <a:pt x="820" y="623"/>
                  </a:lnTo>
                  <a:lnTo>
                    <a:pt x="1195" y="248"/>
                  </a:lnTo>
                  <a:lnTo>
                    <a:pt x="1064" y="117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25334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330" y="149347"/>
            <a:ext cx="97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/>
              <a:t>Skala dikelompokkan menjadi: skala sebenarnya, skala diperbesar dan skala diperkecil.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0547" t="22500" r="8593" b="12812"/>
          <a:stretch>
            <a:fillRect/>
          </a:stretch>
        </p:blipFill>
        <p:spPr bwMode="auto">
          <a:xfrm>
            <a:off x="1053852" y="1142984"/>
            <a:ext cx="100572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25860" y="5689604"/>
            <a:ext cx="10103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/>
              <a:t>Bilangan skala yang direkomendasikan untuk digunakan pada gambar teknik adalah: 1, 2, 5 dan 10. </a:t>
            </a:r>
          </a:p>
        </p:txBody>
      </p:sp>
    </p:spTree>
    <p:extLst>
      <p:ext uri="{BB962C8B-B14F-4D97-AF65-F5344CB8AC3E}">
        <p14:creationId xmlns:p14="http://schemas.microsoft.com/office/powerpoint/2010/main" xmlns="" val="13519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780" y="40466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8468" y="9807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B </a:t>
            </a:r>
            <a:r>
              <a:rPr lang="en-US" dirty="0" err="1" smtClean="0"/>
              <a:t>adalah</a:t>
            </a:r>
            <a:r>
              <a:rPr lang="en-US" dirty="0" smtClean="0"/>
              <a:t> 50 KM,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10 cm. </a:t>
            </a:r>
            <a:r>
              <a:rPr lang="en-US" dirty="0" err="1" smtClean="0"/>
              <a:t>Berapakah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petanya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076" name="Picture 4" descr="Gambar terk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0828" r="39485" b="59349"/>
          <a:stretch/>
        </p:blipFill>
        <p:spPr bwMode="auto">
          <a:xfrm>
            <a:off x="6598468" y="2924944"/>
            <a:ext cx="4196199" cy="10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mbar terk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81" r="4628" b="26252"/>
          <a:stretch/>
        </p:blipFill>
        <p:spPr bwMode="auto">
          <a:xfrm>
            <a:off x="3894330" y="4725144"/>
            <a:ext cx="6613267" cy="15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95714" y="420361"/>
            <a:ext cx="2027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xmlns="" val="39246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contoh soal ska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2" b="60847"/>
          <a:stretch/>
        </p:blipFill>
        <p:spPr bwMode="auto">
          <a:xfrm>
            <a:off x="1197868" y="565865"/>
            <a:ext cx="9938317" cy="1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asil gambar untuk contoh soal ska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32"/>
          <a:stretch/>
        </p:blipFill>
        <p:spPr bwMode="auto">
          <a:xfrm>
            <a:off x="1197867" y="2817821"/>
            <a:ext cx="9938317" cy="34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7867" y="104200"/>
            <a:ext cx="2027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smtClean="0"/>
              <a:t>2: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495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868" y="908720"/>
            <a:ext cx="9697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/>
              <a:t>Ketentuan penunjukan skala pada gambar teknik adalah: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GB" sz="2800" dirty="0" smtClean="0"/>
              <a:t>Penggunaan tanda skala terdiri dari kata “SKALA” diikuti oleh rasio.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GB" sz="2800" dirty="0" smtClean="0"/>
              <a:t>Kata “SKALA” dapat dihilangkan selama tidak terjadi kesalahpahaman.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GB" sz="2800" dirty="0" smtClean="0"/>
              <a:t>Skala yang digunakan dicantumkan pada etiket.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GB" sz="2800" dirty="0" smtClean="0"/>
              <a:t>Jika menggunakan lebih dari satu skala pada satu gambar, hanya skala utama saja yang ditunjukkan pada etiket. Skala lainnya ditetapkan berdekatan dengan gambar bagian atau huruf yang menunjukkan detail gambar. </a:t>
            </a:r>
          </a:p>
          <a:p>
            <a:pPr algn="just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73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2" t="17857" r="16782" b="26894"/>
          <a:stretch/>
        </p:blipFill>
        <p:spPr bwMode="auto">
          <a:xfrm>
            <a:off x="549796" y="260648"/>
            <a:ext cx="1130375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9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2" t="25595" r="16782" b="12500"/>
          <a:stretch/>
        </p:blipFill>
        <p:spPr bwMode="auto">
          <a:xfrm>
            <a:off x="693812" y="260648"/>
            <a:ext cx="1065568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75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0" t="19444" r="16112" b="20833"/>
          <a:stretch/>
        </p:blipFill>
        <p:spPr bwMode="auto">
          <a:xfrm>
            <a:off x="239288" y="188640"/>
            <a:ext cx="1168579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2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2" t="23811" r="25817" b="16071"/>
          <a:stretch/>
        </p:blipFill>
        <p:spPr bwMode="auto">
          <a:xfrm>
            <a:off x="839329" y="188640"/>
            <a:ext cx="103676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6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06" t="18453" r="26821" b="18940"/>
          <a:stretch/>
        </p:blipFill>
        <p:spPr bwMode="auto">
          <a:xfrm>
            <a:off x="839329" y="188640"/>
            <a:ext cx="107276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56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0" t="17857" r="21690" b="21213"/>
          <a:stretch/>
        </p:blipFill>
        <p:spPr bwMode="auto">
          <a:xfrm>
            <a:off x="767321" y="188640"/>
            <a:ext cx="1029564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41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gunan-bangunan Pencakar Langit Tertinggi Di Dunia (Beberapa Bahkan Mencakar Luar Angkasa!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9257" y="-1141809"/>
            <a:ext cx="12238081" cy="91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6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1020284" y="4575773"/>
            <a:ext cx="2683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Daftar Pustaka</a:t>
            </a:r>
            <a:endParaRPr lang="en-US" sz="1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" y="0"/>
            <a:ext cx="268378" cy="6858000"/>
          </a:xfrm>
          <a:prstGeom prst="rect">
            <a:avLst/>
          </a:prstGeom>
          <a:solidFill>
            <a:srgbClr val="FFC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77819" y="0"/>
            <a:ext cx="0" cy="6858000"/>
          </a:xfrm>
          <a:prstGeom prst="line">
            <a:avLst/>
          </a:prstGeom>
          <a:ln w="127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2216" y="472370"/>
            <a:ext cx="1104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A.A. Wicaksono dan E. Tisnawati (2002).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Teori Interior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Griya Kreasi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Direktoral Pendidikan Sekolah Menengah Kejuruan Kementerian Pendidikan dan Kebudayaan RI. Buku Teks Bahan Ajar Sisiwa: Gambar Teknik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Grant W. Reid Asla (2001).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Grafik Lansekap: Dari Sketsa Konsep Sampai ke Arsiran Penyajian Akhir.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Erlangga.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J.S. Atmadjaja dan M.S. Dewi (1999).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Seri Diklat Kuliah: Estetika Bentuk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Gunadharma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Rustam Hakim (2014).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Komponen Perancangan Arsitektur Lansekap: Prinsip – Unsur dan Aplikasi Desain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Bumi Aksara</a:t>
            </a:r>
          </a:p>
          <a:p>
            <a:pPr algn="just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7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38763" y="4653136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169126" y="836712"/>
            <a:ext cx="6823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err="1" smtClean="0">
                <a:solidFill>
                  <a:schemeClr val="bg1"/>
                </a:solidFill>
              </a:rPr>
              <a:t>Membuat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Gambar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Persegi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Segitiga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Lingkaran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</a:rPr>
              <a:t>Kertas</a:t>
            </a:r>
            <a:r>
              <a:rPr lang="en-US" sz="2000" b="1" dirty="0" smtClean="0">
                <a:solidFill>
                  <a:schemeClr val="bg1"/>
                </a:solidFill>
              </a:rPr>
              <a:t> A3 </a:t>
            </a:r>
            <a:r>
              <a:rPr lang="en-US" sz="2000" b="1" dirty="0" err="1" smtClean="0">
                <a:solidFill>
                  <a:schemeClr val="bg1"/>
                </a:solidFill>
              </a:rPr>
              <a:t>Katon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441" y="220578"/>
            <a:ext cx="2892683" cy="711081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Home work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F:\DIKLAT DAN UJI KOMPETENSI POP &amp; POM\MASTER ADMINISTRASI DIKLAT &amp; UJI KOMPETENSI\SPANDUK &amp; BROSUR PENDAFTARAN\Inspirasi Gambar\logo-waktu-png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9" y="4739269"/>
            <a:ext cx="1584176" cy="1584176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243325"/>
            <a:ext cx="629004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Kls A (Oktober 2021)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9218" name="Picture 2" descr="Hasil gambar untuk wa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37542">
            <a:off x="790453" y="1662055"/>
            <a:ext cx="4271211" cy="20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861780"/>
            <a:ext cx="629004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Kls B (Oktober 2021)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180" y="4739269"/>
            <a:ext cx="288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Sebelum</a:t>
            </a:r>
            <a:r>
              <a:rPr lang="en-US" b="1" dirty="0" smtClean="0"/>
              <a:t> </a:t>
            </a:r>
            <a:r>
              <a:rPr lang="en-US" b="1" dirty="0" err="1" smtClean="0"/>
              <a:t>Perkuliahan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391780" y="2333198"/>
            <a:ext cx="6823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Ukuran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</a:rPr>
              <a:t>Persegi</a:t>
            </a:r>
            <a:r>
              <a:rPr lang="en-US" sz="2800" b="1" dirty="0" smtClean="0">
                <a:solidFill>
                  <a:schemeClr val="bg1"/>
                </a:solidFill>
              </a:rPr>
              <a:t> (P&amp;L): 4, </a:t>
            </a:r>
            <a:r>
              <a:rPr lang="en-US" sz="2800" b="1" dirty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, 8, 10,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12 cm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</a:rPr>
              <a:t>Segitiga</a:t>
            </a:r>
            <a:r>
              <a:rPr lang="en-US" sz="2800" b="1" dirty="0" smtClean="0">
                <a:solidFill>
                  <a:schemeClr val="bg1"/>
                </a:solidFill>
              </a:rPr>
              <a:t> (3*S): 5, 7, 9, 11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13 cm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</a:rPr>
              <a:t>Lingkaran</a:t>
            </a:r>
            <a:r>
              <a:rPr lang="en-US" sz="2800" b="1" dirty="0" smtClean="0">
                <a:solidFill>
                  <a:schemeClr val="bg1"/>
                </a:solidFill>
              </a:rPr>
              <a:t> (d): </a:t>
            </a:r>
            <a:r>
              <a:rPr lang="en-US" sz="2800" b="1" dirty="0">
                <a:solidFill>
                  <a:schemeClr val="bg1"/>
                </a:solidFill>
              </a:rPr>
              <a:t>4, 6, 8, 10,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12 cm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8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9136" y="1928802"/>
            <a:ext cx="740298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err="1" smtClean="0">
                <a:latin typeface="Aldine721 BT" pitchFamily="18" charset="0"/>
              </a:rPr>
              <a:t>Skala</a:t>
            </a:r>
            <a:r>
              <a:rPr lang="en-US" sz="16600" b="1" dirty="0" smtClean="0">
                <a:latin typeface="Aldine721 BT" pitchFamily="18" charset="0"/>
              </a:rPr>
              <a:t>??</a:t>
            </a:r>
            <a:endParaRPr lang="en-GB" sz="16600" b="1" dirty="0"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028" y="1916832"/>
            <a:ext cx="64030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/>
              <a:t>Skala merupakan </a:t>
            </a:r>
            <a:r>
              <a:rPr lang="en-GB" sz="8000" b="1" dirty="0" smtClean="0"/>
              <a:t>perbandingan ukuran </a:t>
            </a:r>
            <a:r>
              <a:rPr lang="en-GB" sz="4000" dirty="0" smtClean="0"/>
              <a:t>antar objek pada gambar dengan ukuran benda sebenarnya.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44235"/>
            <a:ext cx="9214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Sumber: Direktoral Pendidikan Sekolah Menengah Kejuruan Kementerian Pendidikan dan Kebudayaan RI.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2700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636" y="19218"/>
            <a:ext cx="57097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/>
              <a:t>Skala adalah </a:t>
            </a:r>
            <a:r>
              <a:rPr lang="en-GB" sz="5400" b="1" dirty="0" smtClean="0">
                <a:solidFill>
                  <a:srgbClr val="002060"/>
                </a:solidFill>
              </a:rPr>
              <a:t>suatu sistem pengukuran (alat pengukur) </a:t>
            </a:r>
            <a:r>
              <a:rPr lang="en-GB" sz="4000" dirty="0" smtClean="0"/>
              <a:t>yang menyenangkan, dapat dalam satuan cm, </a:t>
            </a:r>
            <a:r>
              <a:rPr lang="en-GB" sz="4000" dirty="0" err="1" smtClean="0"/>
              <a:t>inchi</a:t>
            </a:r>
            <a:r>
              <a:rPr lang="en-GB" sz="4000" dirty="0" smtClean="0"/>
              <a:t>, </a:t>
            </a:r>
            <a:r>
              <a:rPr lang="en-GB" sz="4000" dirty="0" err="1" smtClean="0"/>
              <a:t>atau</a:t>
            </a:r>
            <a:r>
              <a:rPr lang="en-GB" sz="4000" dirty="0" smtClean="0"/>
              <a:t> apa saja dari unit-unit yang akan diukur.</a:t>
            </a:r>
          </a:p>
        </p:txBody>
      </p:sp>
      <p:sp>
        <p:nvSpPr>
          <p:cNvPr id="3" name="Rectangle 2"/>
          <p:cNvSpPr/>
          <p:nvPr/>
        </p:nvSpPr>
        <p:spPr>
          <a:xfrm>
            <a:off x="-95269" y="6448032"/>
            <a:ext cx="12284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(Sumber: Jolanda Srisusana Atmadjaja dan Meydian Sartika Dewi,1999:36)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6433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2444" y="16440"/>
            <a:ext cx="53279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/>
              <a:t>Skala adalah </a:t>
            </a:r>
            <a:r>
              <a:rPr lang="en-GB" sz="6600" b="1" dirty="0" smtClean="0">
                <a:solidFill>
                  <a:srgbClr val="00B050"/>
                </a:solidFill>
              </a:rPr>
              <a:t>suatu proporsi tetap </a:t>
            </a:r>
            <a:r>
              <a:rPr lang="en-GB" sz="4000" dirty="0" smtClean="0"/>
              <a:t>yang digunakan </a:t>
            </a:r>
            <a:r>
              <a:rPr lang="en-GB" sz="4000" dirty="0" err="1" smtClean="0"/>
              <a:t>untuk</a:t>
            </a:r>
            <a:r>
              <a:rPr lang="en-GB" sz="4000" dirty="0" smtClean="0"/>
              <a:t> </a:t>
            </a:r>
            <a:r>
              <a:rPr lang="en-GB" sz="4000" dirty="0" err="1" smtClean="0"/>
              <a:t>menentukan</a:t>
            </a:r>
            <a:r>
              <a:rPr lang="en-GB" sz="4000" dirty="0" smtClean="0"/>
              <a:t> dimensi dan besaran.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771" y="6546830"/>
            <a:ext cx="3453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(Sumber: D.K Ching, 2008:301)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4831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180" y="2996952"/>
            <a:ext cx="7776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/>
              <a:t>Dalam arsitektur yang dimaksud dengan skala adalah </a:t>
            </a:r>
            <a:r>
              <a:rPr lang="en-GB" sz="4800" dirty="0" smtClean="0">
                <a:solidFill>
                  <a:srgbClr val="2763AE"/>
                </a:solidFill>
              </a:rPr>
              <a:t>hubungan yang harmonis</a:t>
            </a:r>
            <a:r>
              <a:rPr lang="en-GB" sz="4000" dirty="0" smtClean="0"/>
              <a:t> antara bangunan beserta komponen-komponennya, dengan manusia.</a:t>
            </a:r>
          </a:p>
        </p:txBody>
      </p:sp>
    </p:spTree>
    <p:extLst>
      <p:ext uri="{BB962C8B-B14F-4D97-AF65-F5344CB8AC3E}">
        <p14:creationId xmlns:p14="http://schemas.microsoft.com/office/powerpoint/2010/main" xmlns="" val="37643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877" y="109076"/>
            <a:ext cx="79457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+mj-lt"/>
              </a:rPr>
              <a:t>Menurut D.K. Ching (2008), dan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Jolanda Srisusana Atmadjaja dan Meydian Sartika Dewi (1999) s</a:t>
            </a:r>
            <a:r>
              <a:rPr lang="en-GB" sz="2400" dirty="0" smtClean="0"/>
              <a:t>kala terdiri dari: </a:t>
            </a:r>
            <a:r>
              <a:rPr lang="en-GB" sz="3200" b="1" dirty="0" smtClean="0">
                <a:solidFill>
                  <a:schemeClr val="bg1"/>
                </a:solidFill>
              </a:rPr>
              <a:t>skala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mekanis</a:t>
            </a:r>
            <a:r>
              <a:rPr lang="en-GB" sz="2400" dirty="0" smtClean="0">
                <a:solidFill>
                  <a:schemeClr val="bg1"/>
                </a:solidFill>
              </a:rPr>
              <a:t>,</a:t>
            </a:r>
            <a:r>
              <a:rPr lang="en-GB" sz="2400" dirty="0" smtClean="0"/>
              <a:t> </a:t>
            </a:r>
            <a:r>
              <a:rPr lang="en-GB" sz="4000" b="1" dirty="0" smtClean="0">
                <a:solidFill>
                  <a:schemeClr val="bg1"/>
                </a:solidFill>
              </a:rPr>
              <a:t>skala visual</a:t>
            </a:r>
            <a:r>
              <a:rPr lang="en-GB" sz="2400" dirty="0" smtClean="0">
                <a:solidFill>
                  <a:schemeClr val="bg1"/>
                </a:solidFill>
              </a:rPr>
              <a:t>,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skala intim</a:t>
            </a:r>
            <a:r>
              <a:rPr lang="en-GB" sz="2400" dirty="0" smtClean="0">
                <a:solidFill>
                  <a:schemeClr val="bg1"/>
                </a:solidFill>
              </a:rPr>
              <a:t>,</a:t>
            </a:r>
            <a:r>
              <a:rPr lang="en-GB" sz="2400" dirty="0" smtClean="0"/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skala</a:t>
            </a:r>
            <a:r>
              <a:rPr lang="en-GB" sz="5400" b="1" dirty="0" smtClean="0">
                <a:solidFill>
                  <a:srgbClr val="002060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manusia (normal/natural)</a:t>
            </a:r>
            <a:r>
              <a:rPr lang="en-GB" sz="2400" b="1" dirty="0" smtClean="0">
                <a:solidFill>
                  <a:schemeClr val="bg1"/>
                </a:solidFill>
              </a:rPr>
              <a:t>, </a:t>
            </a:r>
            <a:r>
              <a:rPr lang="en-GB" sz="4800" dirty="0" smtClean="0">
                <a:solidFill>
                  <a:schemeClr val="bg1"/>
                </a:solidFill>
              </a:rPr>
              <a:t>Skala monumental (megah/heroik), Skala Kejutan (</a:t>
            </a:r>
            <a:r>
              <a:rPr lang="en-GB" sz="4800" i="1" dirty="0" smtClean="0">
                <a:solidFill>
                  <a:schemeClr val="bg1"/>
                </a:solidFill>
              </a:rPr>
              <a:t>Out of Scale</a:t>
            </a:r>
            <a:r>
              <a:rPr lang="en-GB" sz="4800" dirty="0" smtClean="0">
                <a:solidFill>
                  <a:schemeClr val="bg1"/>
                </a:solidFill>
              </a:rPr>
              <a:t>)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7777" y="5657671"/>
            <a:ext cx="640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/>
              <a:t>Jenis-Jenis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Skala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2093884" y="1071546"/>
            <a:ext cx="2846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 smtClean="0">
                <a:solidFill>
                  <a:srgbClr val="00B0F0"/>
                </a:solidFill>
              </a:rPr>
              <a:t>skala</a:t>
            </a:r>
            <a:r>
              <a:rPr lang="en-GB" sz="4400" b="1" dirty="0" smtClean="0">
                <a:solidFill>
                  <a:srgbClr val="00B0F0"/>
                </a:solidFill>
              </a:rPr>
              <a:t> visual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094280" y="1285860"/>
            <a:ext cx="1571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skala</a:t>
            </a:r>
            <a:r>
              <a:rPr lang="en-GB" b="1" dirty="0" smtClean="0"/>
              <a:t> </a:t>
            </a:r>
            <a:r>
              <a:rPr lang="en-GB" b="1" dirty="0" err="1" smtClean="0"/>
              <a:t>intim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15328" y="928670"/>
            <a:ext cx="1636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 smtClean="0">
                <a:solidFill>
                  <a:srgbClr val="002060"/>
                </a:solidFill>
              </a:rPr>
              <a:t>skala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479949" y="1698957"/>
            <a:ext cx="8614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 smtClean="0">
                <a:solidFill>
                  <a:srgbClr val="002060"/>
                </a:solidFill>
              </a:rPr>
              <a:t>manusia</a:t>
            </a:r>
            <a:r>
              <a:rPr lang="en-GB" sz="6000" b="1" dirty="0" smtClean="0">
                <a:solidFill>
                  <a:srgbClr val="002060"/>
                </a:solidFill>
              </a:rPr>
              <a:t> (normal/natural)</a:t>
            </a:r>
            <a:r>
              <a:rPr lang="en-GB" sz="2800" b="1" dirty="0" smtClean="0">
                <a:solidFill>
                  <a:srgbClr val="002060"/>
                </a:solidFill>
              </a:rPr>
              <a:t>, 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522248" y="235743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7200" dirty="0" err="1" smtClean="0">
                <a:solidFill>
                  <a:srgbClr val="00B050"/>
                </a:solidFill>
              </a:rPr>
              <a:t>Skala</a:t>
            </a:r>
            <a:r>
              <a:rPr lang="en-GB" sz="7200" dirty="0" smtClean="0">
                <a:solidFill>
                  <a:srgbClr val="00B050"/>
                </a:solidFill>
              </a:rPr>
              <a:t> monumental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522248" y="3357562"/>
            <a:ext cx="3890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</a:rPr>
              <a:t>(</a:t>
            </a:r>
            <a:r>
              <a:rPr lang="en-GB" sz="4400" dirty="0" err="1" smtClean="0">
                <a:solidFill>
                  <a:srgbClr val="00B050"/>
                </a:solidFill>
              </a:rPr>
              <a:t>megah</a:t>
            </a:r>
            <a:r>
              <a:rPr lang="en-GB" sz="4400" dirty="0" smtClean="0">
                <a:solidFill>
                  <a:srgbClr val="00B050"/>
                </a:solidFill>
              </a:rPr>
              <a:t>/</a:t>
            </a:r>
            <a:r>
              <a:rPr lang="en-GB" sz="4400" dirty="0" err="1" smtClean="0">
                <a:solidFill>
                  <a:srgbClr val="00B050"/>
                </a:solidFill>
              </a:rPr>
              <a:t>heroik</a:t>
            </a:r>
            <a:r>
              <a:rPr lang="en-GB" sz="4400" dirty="0" smtClean="0">
                <a:solidFill>
                  <a:srgbClr val="00B050"/>
                </a:solidFill>
              </a:rPr>
              <a:t>),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4799697" y="3286124"/>
            <a:ext cx="4080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/>
              <a:t>Skala</a:t>
            </a:r>
            <a:r>
              <a:rPr lang="en-GB" sz="5400" dirty="0" smtClean="0"/>
              <a:t> </a:t>
            </a:r>
            <a:r>
              <a:rPr lang="en-GB" sz="5400" dirty="0" err="1" smtClean="0"/>
              <a:t>Kejutan</a:t>
            </a:r>
            <a:r>
              <a:rPr lang="en-GB" sz="5400" dirty="0" smtClean="0"/>
              <a:t>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5263598" y="4143380"/>
            <a:ext cx="3545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(</a:t>
            </a:r>
            <a:r>
              <a:rPr lang="en-GB" sz="4800" i="1" dirty="0" smtClean="0"/>
              <a:t>Out of Scale</a:t>
            </a:r>
            <a:r>
              <a:rPr lang="en-GB" sz="4800" dirty="0" smtClean="0"/>
              <a:t>)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7523172" y="500042"/>
            <a:ext cx="1045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/>
              <a:t>skala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69509" y="1201151"/>
            <a:ext cx="1667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/>
              <a:t>mekanis</a:t>
            </a:r>
            <a:r>
              <a:rPr lang="en-GB" dirty="0" smtClean="0"/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175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885</Words>
  <Application>Microsoft Office PowerPoint</Application>
  <PresentationFormat>Custom</PresentationFormat>
  <Paragraphs>128</Paragraphs>
  <Slides>32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Pert. 4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Home work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HP</cp:lastModifiedBy>
  <cp:revision>295</cp:revision>
  <dcterms:created xsi:type="dcterms:W3CDTF">2013-09-12T13:05:01Z</dcterms:created>
  <dcterms:modified xsi:type="dcterms:W3CDTF">2021-10-21T10:28:52Z</dcterms:modified>
</cp:coreProperties>
</file>