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4" r:id="rId3"/>
    <p:sldId id="297" r:id="rId4"/>
    <p:sldId id="298" r:id="rId5"/>
    <p:sldId id="299" r:id="rId6"/>
    <p:sldId id="292" r:id="rId7"/>
    <p:sldId id="296" r:id="rId8"/>
    <p:sldId id="300" r:id="rId9"/>
    <p:sldId id="301" r:id="rId10"/>
    <p:sldId id="302" r:id="rId11"/>
    <p:sldId id="303" r:id="rId12"/>
    <p:sldId id="27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CCF7D-9413-48A5-AF0E-F528923EBEF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B0F95-73F3-4536-ABBD-314D6EC0F85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456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B0F95-73F3-4536-ABBD-314D6EC0F85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22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983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79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822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265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676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861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060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0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25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34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7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796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692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394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778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D4F2A-B547-4DEB-9E2C-CD1EA5487E83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9C295F-073C-4D55-9A07-F062923900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922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15304" cy="271464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Algerian" pitchFamily="82" charset="0"/>
              </a:rPr>
              <a:t>BAB 1</a:t>
            </a:r>
          </a:p>
          <a:p>
            <a:r>
              <a:rPr lang="en-US" sz="3600" dirty="0" err="1">
                <a:solidFill>
                  <a:srgbClr val="C00000"/>
                </a:solidFill>
                <a:latin typeface="Algerian" pitchFamily="82" charset="0"/>
              </a:rPr>
              <a:t>Mendefinisikan</a:t>
            </a:r>
            <a:r>
              <a:rPr lang="en-US" sz="3600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lgerian" pitchFamily="82" charset="0"/>
              </a:rPr>
              <a:t>Pemasaran</a:t>
            </a:r>
            <a:r>
              <a:rPr lang="en-US" sz="3600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lgerian" pitchFamily="82" charset="0"/>
              </a:rPr>
              <a:t>untuk</a:t>
            </a:r>
            <a:r>
              <a:rPr lang="en-US" sz="3600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lgerian" pitchFamily="82" charset="0"/>
              </a:rPr>
              <a:t>Realitas</a:t>
            </a:r>
            <a:r>
              <a:rPr lang="en-US" sz="3600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lgerian" pitchFamily="82" charset="0"/>
              </a:rPr>
              <a:t>Baru</a:t>
            </a: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  <a:p>
            <a:endParaRPr lang="id-ID" sz="44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52219" y="2508083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holistik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1600" y="1393846"/>
            <a:ext cx="1584176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Pemasaran</a:t>
            </a:r>
            <a:r>
              <a:rPr lang="en-US" dirty="0"/>
              <a:t> internal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120" y="4365104"/>
            <a:ext cx="1872208" cy="8640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hubungan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24128" y="1484784"/>
            <a:ext cx="1728192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1600" y="4365104"/>
            <a:ext cx="165618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</p:txBody>
      </p:sp>
      <p:cxnSp>
        <p:nvCxnSpPr>
          <p:cNvPr id="10" name="Straight Arrow Connector 9"/>
          <p:cNvCxnSpPr>
            <a:stCxn id="2" idx="5"/>
          </p:cNvCxnSpPr>
          <p:nvPr/>
        </p:nvCxnSpPr>
        <p:spPr>
          <a:xfrm>
            <a:off x="4688786" y="3860262"/>
            <a:ext cx="911705" cy="880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7"/>
            <a:endCxn id="6" idx="1"/>
          </p:cNvCxnSpPr>
          <p:nvPr/>
        </p:nvCxnSpPr>
        <p:spPr>
          <a:xfrm flipV="1">
            <a:off x="4688786" y="1916832"/>
            <a:ext cx="1035342" cy="823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1"/>
          </p:cNvCxnSpPr>
          <p:nvPr/>
        </p:nvCxnSpPr>
        <p:spPr>
          <a:xfrm flipH="1" flipV="1">
            <a:off x="2576155" y="2076035"/>
            <a:ext cx="839697" cy="66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3"/>
          </p:cNvCxnSpPr>
          <p:nvPr/>
        </p:nvCxnSpPr>
        <p:spPr>
          <a:xfrm flipH="1">
            <a:off x="2648163" y="3860262"/>
            <a:ext cx="767689" cy="880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092280" y="5805264"/>
            <a:ext cx="1872208" cy="792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Pelanggan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Saluran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Mitra</a:t>
            </a:r>
            <a:r>
              <a:rPr lang="en-US" dirty="0"/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972616" y="5683430"/>
            <a:ext cx="3012137" cy="14401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Ekuitas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</a:t>
            </a:r>
            <a:endParaRPr lang="en-US" dirty="0"/>
          </a:p>
          <a:p>
            <a:pPr algn="ctr"/>
            <a:r>
              <a:rPr lang="en-US" dirty="0" err="1"/>
              <a:t>Etika</a:t>
            </a:r>
            <a:endParaRPr lang="en-US" dirty="0"/>
          </a:p>
          <a:p>
            <a:pPr algn="ctr"/>
            <a:r>
              <a:rPr lang="en-US" dirty="0" err="1"/>
              <a:t>Lingkungan</a:t>
            </a:r>
            <a:endParaRPr lang="en-US" dirty="0"/>
          </a:p>
          <a:p>
            <a:pPr algn="ctr"/>
            <a:r>
              <a:rPr lang="en-US" dirty="0" err="1"/>
              <a:t>hukum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79512" y="116632"/>
            <a:ext cx="1860009" cy="9361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Dep. </a:t>
            </a:r>
            <a:r>
              <a:rPr lang="en-US" dirty="0" err="1"/>
              <a:t>Pemasaran</a:t>
            </a:r>
            <a:endParaRPr lang="en-US" dirty="0"/>
          </a:p>
          <a:p>
            <a:pPr algn="ctr"/>
            <a:r>
              <a:rPr lang="en-US" dirty="0" err="1"/>
              <a:t>Manajer</a:t>
            </a:r>
            <a:r>
              <a:rPr lang="en-US" dirty="0"/>
              <a:t> senior</a:t>
            </a:r>
          </a:p>
          <a:p>
            <a:pPr algn="ctr"/>
            <a:r>
              <a:rPr lang="en-US" dirty="0"/>
              <a:t>Dep. lain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92280" y="188640"/>
            <a:ext cx="1800200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Komunikasi</a:t>
            </a:r>
            <a:endParaRPr lang="en-US" dirty="0"/>
          </a:p>
          <a:p>
            <a:pPr algn="ctr"/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  <a:p>
            <a:pPr algn="ctr"/>
            <a:r>
              <a:rPr lang="en-US" dirty="0" err="1"/>
              <a:t>saluran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47664" y="5229200"/>
            <a:ext cx="0" cy="454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547664" y="10527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236296" y="10527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236296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19872" y="116632"/>
            <a:ext cx="143673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Holistik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4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20" grpId="0" animBg="1"/>
      <p:bldP spid="21" grpId="0" animBg="1"/>
      <p:bldP spid="22" grpId="0" animBg="1"/>
      <p:bldP spid="23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Tugas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Manajemen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Mengembangkan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strategi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rencana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pemasaran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Menangkap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pemahaman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atau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gagasan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 err="1">
                <a:solidFill>
                  <a:srgbClr val="0070C0"/>
                </a:solidFill>
              </a:rPr>
              <a:t>pemasaran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 err="1">
                <a:solidFill>
                  <a:srgbClr val="0070C0"/>
                </a:solidFill>
              </a:rPr>
              <a:t>Berhubungan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pelanggan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Membangun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merek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kuat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Membentuk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penawaran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pasar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Menghantarkan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nilai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Mengomunikasikan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nilai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Menciptakan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pertumbuhan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jangka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panjang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9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70C0"/>
                </a:solidFill>
              </a:rPr>
              <a:t>Quiz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id-ID" dirty="0">
                <a:solidFill>
                  <a:srgbClr val="002060"/>
                </a:solidFill>
              </a:rPr>
              <a:t>Apakah </a:t>
            </a:r>
            <a:r>
              <a:rPr lang="en-US" dirty="0" err="1">
                <a:solidFill>
                  <a:srgbClr val="002060"/>
                </a:solidFill>
              </a:rPr>
              <a:t>pengertian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menurut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ahli</a:t>
            </a:r>
            <a:r>
              <a:rPr lang="id-ID" dirty="0">
                <a:solidFill>
                  <a:srgbClr val="002060"/>
                </a:solidFill>
              </a:rPr>
              <a:t>?</a:t>
            </a:r>
          </a:p>
          <a:p>
            <a:pPr marL="514350" lvl="0" indent="-514350"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Apakah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sebenarnya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tujuan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? </a:t>
            </a:r>
            <a:r>
              <a:rPr lang="en-US" dirty="0" err="1">
                <a:solidFill>
                  <a:srgbClr val="002060"/>
                </a:solidFill>
              </a:rPr>
              <a:t>Jelaskan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id-ID" dirty="0">
              <a:solidFill>
                <a:srgbClr val="002060"/>
              </a:solidFill>
            </a:endParaRPr>
          </a:p>
          <a:p>
            <a:pPr marL="514350" lvl="0" indent="-514350"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Jelaskan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konsep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dimensi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holistik</a:t>
            </a:r>
            <a:r>
              <a:rPr lang="en-US" dirty="0">
                <a:solidFill>
                  <a:srgbClr val="002060"/>
                </a:solidFill>
              </a:rPr>
              <a:t>?</a:t>
            </a:r>
            <a:endParaRPr lang="id-ID" dirty="0">
              <a:solidFill>
                <a:srgbClr val="002060"/>
              </a:solidFill>
            </a:endParaRPr>
          </a:p>
          <a:p>
            <a:pPr marL="514350" lvl="0" indent="-514350">
              <a:buAutoNum type="arabicPeriod"/>
            </a:pPr>
            <a:r>
              <a:rPr lang="id-ID" dirty="0">
                <a:solidFill>
                  <a:srgbClr val="002060"/>
                </a:solidFill>
              </a:rPr>
              <a:t>Jelaskan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gambar</a:t>
            </a:r>
            <a:r>
              <a:rPr lang="en-US" dirty="0">
                <a:solidFill>
                  <a:srgbClr val="002060"/>
                </a:solidFill>
              </a:rPr>
              <a:t> 5 </a:t>
            </a:r>
            <a:r>
              <a:rPr lang="en-US" dirty="0" err="1">
                <a:solidFill>
                  <a:srgbClr val="002060"/>
                </a:solidFill>
              </a:rPr>
              <a:t>jenis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bagaimana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hubungannya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antara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sama</a:t>
            </a:r>
            <a:r>
              <a:rPr lang="en-US" dirty="0">
                <a:solidFill>
                  <a:srgbClr val="002060"/>
                </a:solidFill>
              </a:rPr>
              <a:t> lain? </a:t>
            </a:r>
          </a:p>
          <a:p>
            <a:pPr marL="514350" lvl="0" indent="-514350"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Sebutkan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jelaskan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tugas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manajemen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6600" dirty="0">
                <a:solidFill>
                  <a:srgbClr val="C00000"/>
                </a:solidFill>
              </a:rPr>
              <a:t>Thank you for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id-ID" dirty="0"/>
            </a:br>
            <a:r>
              <a:rPr lang="id-ID" b="1" dirty="0">
                <a:solidFill>
                  <a:srgbClr val="0070C0"/>
                </a:solidFill>
              </a:rPr>
              <a:t>Tujuan Pembelajaran :</a:t>
            </a:r>
            <a:br>
              <a:rPr lang="id-ID" b="1" dirty="0">
                <a:solidFill>
                  <a:srgbClr val="0070C0"/>
                </a:solidFill>
              </a:rPr>
            </a:br>
            <a:endParaRPr lang="id-ID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002060"/>
                </a:solidFill>
              </a:rPr>
              <a:t>Setelah mempelajari sub bahasan ini, mahasiswa diharapkan mampu:</a:t>
            </a:r>
          </a:p>
          <a:p>
            <a:pPr lvl="0"/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Mampu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memahami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Ruang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lingkup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pemasaran</a:t>
            </a:r>
            <a:endParaRPr lang="en-US" sz="2800" dirty="0">
              <a:solidFill>
                <a:srgbClr val="002060"/>
              </a:solidFill>
              <a:latin typeface="Algerian" pitchFamily="82" charset="0"/>
            </a:endParaRPr>
          </a:p>
          <a:p>
            <a:pPr lvl="0"/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Mampu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menjelaskan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konsep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pemasaran</a:t>
            </a:r>
            <a:endParaRPr lang="en-US" sz="2800" dirty="0">
              <a:solidFill>
                <a:srgbClr val="002060"/>
              </a:solidFill>
              <a:latin typeface="Algerian" pitchFamily="82" charset="0"/>
            </a:endParaRPr>
          </a:p>
          <a:p>
            <a:pPr lvl="0"/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Mampu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menjelaskan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Tugas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diperlukan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manajemen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pemasaran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Algerian" pitchFamily="82" charset="0"/>
              </a:rPr>
              <a:t>berhasil</a:t>
            </a:r>
            <a:r>
              <a:rPr lang="en-US" sz="2800" dirty="0">
                <a:solidFill>
                  <a:srgbClr val="002060"/>
                </a:solidFill>
                <a:latin typeface="Algerian" pitchFamily="82" charset="0"/>
              </a:rPr>
              <a:t>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r>
              <a:rPr lang="en-US" sz="3600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lgerian" pitchFamily="82" charset="0"/>
              </a:rPr>
              <a:t>Ruang</a:t>
            </a:r>
            <a:r>
              <a:rPr lang="en-US" sz="3600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lgerian" pitchFamily="82" charset="0"/>
              </a:rPr>
              <a:t>lingkup</a:t>
            </a:r>
            <a:r>
              <a:rPr lang="en-US" sz="3600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lgerian" pitchFamily="82" charset="0"/>
              </a:rPr>
              <a:t>pemasaran</a:t>
            </a:r>
            <a:r>
              <a:rPr lang="en-US" sz="3600" b="1" dirty="0">
                <a:solidFill>
                  <a:srgbClr val="C00000"/>
                </a:solidFill>
                <a:latin typeface="Algerian" pitchFamily="82" charset="0"/>
              </a:rPr>
              <a:t>.</a:t>
            </a:r>
            <a:br>
              <a:rPr lang="en-US" sz="3600" dirty="0">
                <a:solidFill>
                  <a:srgbClr val="C00000"/>
                </a:solidFill>
                <a:latin typeface="Algerian" pitchFamily="82" charset="0"/>
              </a:rPr>
            </a:b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3955" y="234888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0407" y="371703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44" y="234888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/>
            <a:r>
              <a:rPr lang="en-US" dirty="0"/>
              <a:t>1</a:t>
            </a:r>
            <a:r>
              <a:rPr lang="en-US" sz="2400" dirty="0">
                <a:latin typeface="Algerian" pitchFamily="82" charset="0"/>
              </a:rPr>
              <a:t>.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pemasaran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adalah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memenuhi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kebutuhan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dengan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cara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Algerian" pitchFamily="82" charset="0"/>
              </a:rPr>
              <a:t>menguntungkan</a:t>
            </a:r>
            <a:r>
              <a:rPr lang="en-US" sz="2400" dirty="0">
                <a:solidFill>
                  <a:srgbClr val="0070C0"/>
                </a:solidFill>
                <a:latin typeface="Algerian" pitchFamily="82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3584104"/>
            <a:ext cx="83560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/>
            <a:r>
              <a:rPr lang="en-US" dirty="0"/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proses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kemasyarakatan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dimana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butuhkan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inginkan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menawarkan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bebas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mempertukarkan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bernilai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orang lain (Philip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Kotler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Kevin)</a:t>
            </a:r>
          </a:p>
        </p:txBody>
      </p:sp>
    </p:spTree>
    <p:extLst>
      <p:ext uri="{BB962C8B-B14F-4D97-AF65-F5344CB8AC3E}">
        <p14:creationId xmlns:p14="http://schemas.microsoft.com/office/powerpoint/2010/main" val="28474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Apakah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Tujuan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Pemasaran</a:t>
            </a:r>
            <a:r>
              <a:rPr lang="en-US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Membuat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penjualan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berlimpah</a:t>
            </a:r>
            <a:r>
              <a:rPr lang="en-US" dirty="0">
                <a:solidFill>
                  <a:srgbClr val="00B0F0"/>
                </a:solidFill>
              </a:rPr>
              <a:t>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Mengetahui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memahami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pelanggan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baik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sehingga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produk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atau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jasa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bisa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sesuai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kebutuhannya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sehingga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terjual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sendiri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pPr marL="973138" indent="-457200">
              <a:buFont typeface="Wingdings" pitchFamily="2" charset="2"/>
              <a:buChar char="§"/>
            </a:pPr>
            <a:r>
              <a:rPr lang="en-US" dirty="0" err="1">
                <a:solidFill>
                  <a:srgbClr val="0070C0"/>
                </a:solidFill>
              </a:rPr>
              <a:t>Misalnya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 err="1">
                <a:solidFill>
                  <a:srgbClr val="0070C0"/>
                </a:solidFill>
              </a:rPr>
              <a:t>Pemasaran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harus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menghasilkan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seorang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pelanggan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siap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membeli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dengan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demikian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dibutuhkan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hanyalah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memastikan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produk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jasa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tersedia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6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467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 err="1">
                <a:solidFill>
                  <a:srgbClr val="002060"/>
                </a:solidFill>
              </a:rPr>
              <a:t>Siapa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memasarkan</a:t>
            </a:r>
            <a:r>
              <a:rPr lang="en-US" b="1" dirty="0">
                <a:solidFill>
                  <a:srgbClr val="002060"/>
                </a:solidFill>
              </a:rPr>
              <a:t>?    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26" y="3501008"/>
            <a:ext cx="8517632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2. </a:t>
            </a:r>
            <a:r>
              <a:rPr lang="en-US" sz="2400" dirty="0" err="1">
                <a:solidFill>
                  <a:srgbClr val="002060"/>
                </a:solidFill>
              </a:rPr>
              <a:t>Prospek</a:t>
            </a:r>
            <a:r>
              <a:rPr lang="en-US" sz="2400" dirty="0">
                <a:solidFill>
                  <a:srgbClr val="002060"/>
                </a:solidFill>
              </a:rPr>
              <a:t>  </a:t>
            </a:r>
          </a:p>
          <a:p>
            <a:pPr marL="398463" indent="0">
              <a:buNone/>
            </a:pPr>
            <a:r>
              <a:rPr lang="en-US" sz="2400" dirty="0" err="1">
                <a:solidFill>
                  <a:srgbClr val="002060"/>
                </a:solidFill>
              </a:rPr>
              <a:t>Jika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dua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pihak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ingin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menjual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sesuatu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satu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sama</a:t>
            </a:r>
            <a:r>
              <a:rPr lang="en-US" sz="2400" dirty="0">
                <a:solidFill>
                  <a:srgbClr val="002060"/>
                </a:solidFill>
              </a:rPr>
              <a:t> lain, </a:t>
            </a:r>
            <a:r>
              <a:rPr lang="en-US" sz="2400" dirty="0" err="1">
                <a:solidFill>
                  <a:srgbClr val="002060"/>
                </a:solidFill>
              </a:rPr>
              <a:t>kita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menyebut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kedua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pihak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tersebut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pemasar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84784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7544" y="1724908"/>
            <a:ext cx="7994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/>
            <a:r>
              <a:rPr lang="en-US" sz="2400" dirty="0"/>
              <a:t>1. </a:t>
            </a:r>
            <a:r>
              <a:rPr lang="en-US" sz="2400" dirty="0" err="1">
                <a:solidFill>
                  <a:srgbClr val="00B050"/>
                </a:solidFill>
              </a:rPr>
              <a:t>Pemasar</a:t>
            </a:r>
            <a:r>
              <a:rPr lang="en-US" sz="2400" dirty="0">
                <a:solidFill>
                  <a:srgbClr val="00B050"/>
                </a:solidFill>
              </a:rPr>
              <a:t> (</a:t>
            </a:r>
            <a:r>
              <a:rPr lang="en-US" sz="2400" i="1" dirty="0">
                <a:solidFill>
                  <a:srgbClr val="00B050"/>
                </a:solidFill>
              </a:rPr>
              <a:t>marketer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err="1">
                <a:solidFill>
                  <a:srgbClr val="00B050"/>
                </a:solidFill>
              </a:rPr>
              <a:t>adalah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seseorang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mencari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respons-perhatian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pembelian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dukungan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sumbangan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dari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pihak</a:t>
            </a:r>
            <a:r>
              <a:rPr lang="en-US" sz="2400" dirty="0">
                <a:solidFill>
                  <a:srgbClr val="00B050"/>
                </a:solidFill>
              </a:rPr>
              <a:t> lain yang </a:t>
            </a:r>
            <a:r>
              <a:rPr lang="en-US" sz="2400" dirty="0" err="1">
                <a:solidFill>
                  <a:srgbClr val="00B050"/>
                </a:solidFill>
              </a:rPr>
              <a:t>disebut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prospek</a:t>
            </a:r>
            <a:r>
              <a:rPr lang="en-US" sz="2400" dirty="0">
                <a:solidFill>
                  <a:srgbClr val="00B050"/>
                </a:solidFill>
              </a:rPr>
              <a:t> (prospect).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4000" b="1" dirty="0" err="1"/>
              <a:t>Apakah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konsep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inti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dalam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pemasaran</a:t>
            </a:r>
            <a:r>
              <a:rPr lang="en-US" sz="4000" b="1" dirty="0">
                <a:solidFill>
                  <a:srgbClr val="C00000"/>
                </a:solidFill>
              </a:rPr>
              <a:t>?</a:t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</a:rPr>
              <a:t>Kebutuhan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Keinginan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Permintaan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;</a:t>
            </a:r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lapar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ayam</a:t>
            </a:r>
            <a:r>
              <a:rPr lang="en-US" dirty="0"/>
              <a:t>, </a:t>
            </a:r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sop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 err="1">
                <a:solidFill>
                  <a:srgbClr val="C00000"/>
                </a:solidFill>
              </a:rPr>
              <a:t>Pasar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sasaran</a:t>
            </a:r>
            <a:r>
              <a:rPr lang="en-US" b="1" dirty="0">
                <a:solidFill>
                  <a:srgbClr val="C00000"/>
                </a:solidFill>
              </a:rPr>
              <a:t>, Positioning </a:t>
            </a:r>
            <a:r>
              <a:rPr lang="en-US" b="1" dirty="0" err="1">
                <a:solidFill>
                  <a:srgbClr val="C00000"/>
                </a:solidFill>
              </a:rPr>
              <a:t>dan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Segmentasi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>
                <a:solidFill>
                  <a:srgbClr val="002060"/>
                </a:solidFill>
              </a:rPr>
              <a:t>Sementasi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adalah</a:t>
            </a:r>
            <a:r>
              <a:rPr lang="en-US" dirty="0">
                <a:solidFill>
                  <a:srgbClr val="002060"/>
                </a:solidFill>
              </a:rPr>
              <a:t> proses </a:t>
            </a:r>
            <a:r>
              <a:rPr lang="en-US" dirty="0" err="1">
                <a:solidFill>
                  <a:srgbClr val="002060"/>
                </a:solidFill>
              </a:rPr>
              <a:t>identifikasi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dilakukan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oleh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untuk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membagi-bagi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dalam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segmen-segmen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tertentu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 err="1">
                <a:solidFill>
                  <a:srgbClr val="002060"/>
                </a:solidFill>
              </a:rPr>
              <a:t>Sebagai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contoh</a:t>
            </a:r>
            <a:r>
              <a:rPr lang="en-US" dirty="0">
                <a:solidFill>
                  <a:srgbClr val="002060"/>
                </a:solidFill>
              </a:rPr>
              <a:t>: Volvo  </a:t>
            </a:r>
            <a:r>
              <a:rPr lang="en-US" dirty="0" err="1">
                <a:solidFill>
                  <a:srgbClr val="002060"/>
                </a:solidFill>
              </a:rPr>
              <a:t>mengembangkan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mobilnya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untuk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pembeli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memberi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perhatian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utama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keselamatan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r>
              <a:rPr lang="en-US" dirty="0" err="1">
                <a:solidFill>
                  <a:srgbClr val="002060"/>
                </a:solidFill>
              </a:rPr>
              <a:t>Karenanya</a:t>
            </a:r>
            <a:r>
              <a:rPr lang="en-US" dirty="0">
                <a:solidFill>
                  <a:srgbClr val="002060"/>
                </a:solidFill>
              </a:rPr>
              <a:t>, Volvo </a:t>
            </a:r>
            <a:r>
              <a:rPr lang="en-US" dirty="0" err="1">
                <a:solidFill>
                  <a:srgbClr val="002060"/>
                </a:solidFill>
              </a:rPr>
              <a:t>memposisikan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mobilnya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sebagai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mobil</a:t>
            </a:r>
            <a:r>
              <a:rPr lang="en-US" dirty="0">
                <a:solidFill>
                  <a:srgbClr val="002060"/>
                </a:solidFill>
              </a:rPr>
              <a:t> paling </a:t>
            </a:r>
            <a:r>
              <a:rPr lang="en-US" dirty="0" err="1">
                <a:solidFill>
                  <a:srgbClr val="002060"/>
                </a:solidFill>
              </a:rPr>
              <a:t>aman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r>
              <a:rPr lang="en-US" dirty="0">
                <a:solidFill>
                  <a:srgbClr val="002060"/>
                </a:solidFill>
              </a:rPr>
              <a:t>Perusahaan </a:t>
            </a:r>
            <a:r>
              <a:rPr lang="en-US" dirty="0" err="1">
                <a:solidFill>
                  <a:srgbClr val="002060"/>
                </a:solidFill>
              </a:rPr>
              <a:t>akan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mencapai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hasil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lebih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baik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jika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mereka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memilih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sasarannya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cermat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serta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mempersiapkan</a:t>
            </a:r>
            <a:r>
              <a:rPr lang="en-US" dirty="0">
                <a:solidFill>
                  <a:srgbClr val="002060"/>
                </a:solidFill>
              </a:rPr>
              <a:t> program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sesuai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7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Apakah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perbedaan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Konsep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Pemasaran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Konsep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Penjualan</a:t>
            </a:r>
            <a:r>
              <a:rPr lang="en-US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Apakah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konsep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pemasaran</a:t>
            </a:r>
            <a:r>
              <a:rPr lang="en-US" dirty="0">
                <a:solidFill>
                  <a:srgbClr val="0070C0"/>
                </a:solidFill>
              </a:rPr>
              <a:t>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492896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-117475">
              <a:buFont typeface="Arial" pitchFamily="34" charset="0"/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Konsep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Pemasaran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adalah</a:t>
            </a:r>
            <a:r>
              <a:rPr lang="en-US" dirty="0">
                <a:solidFill>
                  <a:srgbClr val="00B050"/>
                </a:solidFill>
              </a:rPr>
              <a:t> “</a:t>
            </a:r>
            <a:r>
              <a:rPr lang="en-US" dirty="0" err="1">
                <a:solidFill>
                  <a:srgbClr val="00B050"/>
                </a:solidFill>
              </a:rPr>
              <a:t>merasakan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merespons</a:t>
            </a:r>
            <a:r>
              <a:rPr lang="en-US" dirty="0">
                <a:solidFill>
                  <a:srgbClr val="00B050"/>
                </a:solidFill>
              </a:rPr>
              <a:t>” yang </a:t>
            </a:r>
            <a:r>
              <a:rPr lang="en-US" dirty="0" err="1">
                <a:solidFill>
                  <a:srgbClr val="00B050"/>
                </a:solidFill>
              </a:rPr>
              <a:t>berpusat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pada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pelanggan</a:t>
            </a:r>
            <a:r>
              <a:rPr lang="en-US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308" y="3933056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-117475">
              <a:buFont typeface="Arial" pitchFamily="34" charset="0"/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Konsep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Penjualan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berfokus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pada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kebutuhan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penjual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untuk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mengubah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produknya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menjadi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uang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3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0070C0"/>
                </a:solidFill>
              </a:rPr>
              <a:t>Bagaimana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Konsep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Pemasaran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holistik</a:t>
            </a:r>
            <a:r>
              <a:rPr lang="en-US" sz="36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27963"/>
            <a:ext cx="8229600" cy="2980928"/>
          </a:xfrm>
        </p:spPr>
        <p:txBody>
          <a:bodyPr/>
          <a:lstStyle/>
          <a:p>
            <a:pPr marL="58738" indent="0">
              <a:buNone/>
            </a:pPr>
            <a:r>
              <a:rPr lang="en-US" dirty="0" err="1">
                <a:solidFill>
                  <a:srgbClr val="7030A0"/>
                </a:solidFill>
              </a:rPr>
              <a:t>Pemasaran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holistik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didasarkan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atas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pengembangan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desain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pengimplementasian</a:t>
            </a:r>
            <a:r>
              <a:rPr lang="en-US" dirty="0">
                <a:solidFill>
                  <a:srgbClr val="7030A0"/>
                </a:solidFill>
              </a:rPr>
              <a:t> program </a:t>
            </a:r>
            <a:r>
              <a:rPr lang="en-US" dirty="0" err="1">
                <a:solidFill>
                  <a:srgbClr val="7030A0"/>
                </a:solidFill>
              </a:rPr>
              <a:t>pemasaran</a:t>
            </a:r>
            <a:r>
              <a:rPr lang="en-US" dirty="0">
                <a:solidFill>
                  <a:srgbClr val="7030A0"/>
                </a:solidFill>
              </a:rPr>
              <a:t>, proses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aktivitas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menyadari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keluasan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sifat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ketergantungannya</a:t>
            </a:r>
            <a:r>
              <a:rPr lang="en-US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3933056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rgbClr val="002060"/>
                </a:solidFill>
              </a:rPr>
              <a:t>Perusahaan yang </a:t>
            </a:r>
            <a:r>
              <a:rPr lang="en-US" sz="2800" dirty="0" err="1">
                <a:solidFill>
                  <a:srgbClr val="002060"/>
                </a:solidFill>
              </a:rPr>
              <a:t>berhasil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adalah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perusahaan</a:t>
            </a:r>
            <a:r>
              <a:rPr lang="en-US" sz="2800" dirty="0">
                <a:solidFill>
                  <a:srgbClr val="002060"/>
                </a:solidFill>
              </a:rPr>
              <a:t> yang </a:t>
            </a:r>
            <a:r>
              <a:rPr lang="en-US" sz="2800" dirty="0" err="1">
                <a:solidFill>
                  <a:srgbClr val="002060"/>
                </a:solidFill>
              </a:rPr>
              <a:t>dapat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mengubah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pemasarannya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sesuai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dengan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perubahan</a:t>
            </a:r>
            <a:r>
              <a:rPr lang="en-US" sz="2800" dirty="0">
                <a:solidFill>
                  <a:srgbClr val="002060"/>
                </a:solidFill>
              </a:rPr>
              <a:t> di </a:t>
            </a:r>
            <a:r>
              <a:rPr lang="en-US" sz="2800" dirty="0" err="1">
                <a:solidFill>
                  <a:srgbClr val="002060"/>
                </a:solidFill>
              </a:rPr>
              <a:t>pasar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ruang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pasar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mereka</a:t>
            </a:r>
            <a:r>
              <a:rPr lang="en-US" sz="28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07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543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 Tujuan Pembelajaran : </vt:lpstr>
      <vt:lpstr>  Ruang lingkup pemasaran. </vt:lpstr>
      <vt:lpstr>Apakah Tujuan Pemasaran?</vt:lpstr>
      <vt:lpstr> Siapa yang memasarkan?     </vt:lpstr>
      <vt:lpstr> Apakah konsep inti dalam pemasaran? </vt:lpstr>
      <vt:lpstr> Pasar sasaran, Positioning dan Segmentasi </vt:lpstr>
      <vt:lpstr>Apakah perbedaan Konsep Pemasaran dan Konsep Penjualan?</vt:lpstr>
      <vt:lpstr>Bagaimana Konsep Pemasaran holistik?</vt:lpstr>
      <vt:lpstr>PowerPoint Presentation</vt:lpstr>
      <vt:lpstr>Tugas Manajemen Pemasaran </vt:lpstr>
      <vt:lpstr>Quiz :</vt:lpstr>
      <vt:lpstr>Thank you for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User</dc:creator>
  <cp:lastModifiedBy>Acer</cp:lastModifiedBy>
  <cp:revision>101</cp:revision>
  <dcterms:created xsi:type="dcterms:W3CDTF">2021-10-02T06:40:31Z</dcterms:created>
  <dcterms:modified xsi:type="dcterms:W3CDTF">2023-10-08T09:54:01Z</dcterms:modified>
</cp:coreProperties>
</file>