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8" r:id="rId3"/>
    <p:sldId id="259" r:id="rId4"/>
    <p:sldId id="260" r:id="rId5"/>
    <p:sldId id="261" r:id="rId6"/>
    <p:sldId id="262" r:id="rId7"/>
    <p:sldId id="263" r:id="rId8"/>
    <p:sldId id="264" r:id="rId9"/>
    <p:sldId id="266" r:id="rId10"/>
    <p:sldId id="267" r:id="rId11"/>
    <p:sldId id="268" r:id="rId12"/>
    <p:sldId id="269" r:id="rId13"/>
    <p:sldId id="270" r:id="rId14"/>
    <p:sldId id="272" r:id="rId15"/>
    <p:sldId id="273" r:id="rId16"/>
    <p:sldId id="274" r:id="rId17"/>
    <p:sldId id="275" r:id="rId18"/>
    <p:sldId id="276" r:id="rId19"/>
    <p:sldId id="277" r:id="rId20"/>
    <p:sldId id="278" r:id="rId21"/>
    <p:sldId id="280" r:id="rId22"/>
    <p:sldId id="281" r:id="rId23"/>
    <p:sldId id="282" r:id="rId24"/>
    <p:sldId id="283" r:id="rId25"/>
    <p:sldId id="284" r:id="rId26"/>
    <p:sldId id="285" r:id="rId27"/>
    <p:sldId id="286" r:id="rId28"/>
    <p:sldId id="288" r:id="rId29"/>
    <p:sldId id="289" r:id="rId30"/>
    <p:sldId id="290" r:id="rId31"/>
  </p:sldIdLst>
  <p:sldSz cx="18288000" cy="10287000"/>
  <p:notesSz cx="6858000" cy="9144000"/>
  <p:embeddedFontLst>
    <p:embeddedFont>
      <p:font typeface="Arial" panose="020B0604020202020204" pitchFamily="34" charset="0"/>
      <p:regular r:id="rId33"/>
    </p:embeddedFont>
    <p:embeddedFont>
      <p:font typeface="Arial Bold" panose="020B0704020202020204" pitchFamily="34" charset="0"/>
      <p:regular r:id="rId34"/>
      <p:bold r:id="rId35"/>
    </p:embeddedFont>
    <p:embeddedFont>
      <p:font typeface="Calibri" panose="020F0502020204030204" pitchFamily="34" charset="0"/>
      <p:regular r:id="rId36"/>
      <p:bold r:id="rId37"/>
      <p:italic r:id="rId38"/>
      <p:boldItalic r:id="rId39"/>
    </p:embeddedFont>
    <p:embeddedFont>
      <p:font typeface="Kollektif" panose="020B0604020202020204" charset="0"/>
      <p:regular r:id="rId40"/>
    </p:embeddedFont>
    <p:embeddedFont>
      <p:font typeface="Kollektif Bold" panose="020B0604020202020204" charset="0"/>
      <p:regular r:id="rId41"/>
    </p:embeddedFont>
    <p:embeddedFont>
      <p:font typeface="League Spartan" panose="020B0604020202020204" charset="0"/>
      <p:regular r:id="rId42"/>
    </p:embeddedFont>
    <p:embeddedFont>
      <p:font typeface="Montserrat Bold Italics" panose="020B0604020202020204" charset="0"/>
      <p:regular r:id="rId43"/>
    </p:embeddedFont>
    <p:embeddedFont>
      <p:font typeface="Montserrat Semi-Bold Italics" panose="020B0604020202020204" charset="0"/>
      <p:regular r:id="rId44"/>
    </p:embeddedFont>
    <p:embeddedFont>
      <p:font typeface="Roboto" panose="02000000000000000000" pitchFamily="2" charset="0"/>
      <p:regular r:id="rId45"/>
      <p:bold r:id="rId46"/>
      <p:italic r:id="rId47"/>
      <p:boldItalic r:id="rId48"/>
    </p:embeddedFont>
    <p:embeddedFont>
      <p:font typeface="Roboto Bold" panose="02000000000000000000" pitchFamily="2"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62F6F-96C4-5D9C-EFC7-DC89911448CF}" v="63" dt="2023-11-02T02:13:20.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HAM MUHAMMAD SAKTI" userId="S::5027201042@student.its.ac.id::d60e09a8-a34a-4a2b-8037-ad2f42cb1125" providerId="AD" clId="Web-{6F262F6F-96C4-5D9C-EFC7-DC89911448CF}"/>
    <pc:docChg chg="addSld delSld modSld">
      <pc:chgData name="ILHAM MUHAMMAD SAKTI" userId="S::5027201042@student.its.ac.id::d60e09a8-a34a-4a2b-8037-ad2f42cb1125" providerId="AD" clId="Web-{6F262F6F-96C4-5D9C-EFC7-DC89911448CF}" dt="2023-11-02T02:13:20.820" v="43" actId="1076"/>
      <pc:docMkLst>
        <pc:docMk/>
      </pc:docMkLst>
      <pc:sldChg chg="del">
        <pc:chgData name="ILHAM MUHAMMAD SAKTI" userId="S::5027201042@student.its.ac.id::d60e09a8-a34a-4a2b-8037-ad2f42cb1125" providerId="AD" clId="Web-{6F262F6F-96C4-5D9C-EFC7-DC89911448CF}" dt="2023-11-02T02:10:29.691" v="0"/>
        <pc:sldMkLst>
          <pc:docMk/>
          <pc:sldMk cId="0" sldId="257"/>
        </pc:sldMkLst>
      </pc:sldChg>
      <pc:sldChg chg="del">
        <pc:chgData name="ILHAM MUHAMMAD SAKTI" userId="S::5027201042@student.its.ac.id::d60e09a8-a34a-4a2b-8037-ad2f42cb1125" providerId="AD" clId="Web-{6F262F6F-96C4-5D9C-EFC7-DC89911448CF}" dt="2023-11-02T02:11:00.551" v="2"/>
        <pc:sldMkLst>
          <pc:docMk/>
          <pc:sldMk cId="0" sldId="265"/>
        </pc:sldMkLst>
      </pc:sldChg>
      <pc:sldChg chg="del">
        <pc:chgData name="ILHAM MUHAMMAD SAKTI" userId="S::5027201042@student.its.ac.id::d60e09a8-a34a-4a2b-8037-ad2f42cb1125" providerId="AD" clId="Web-{6F262F6F-96C4-5D9C-EFC7-DC89911448CF}" dt="2023-11-02T02:11:06.582" v="3"/>
        <pc:sldMkLst>
          <pc:docMk/>
          <pc:sldMk cId="0" sldId="271"/>
        </pc:sldMkLst>
      </pc:sldChg>
      <pc:sldChg chg="del">
        <pc:chgData name="ILHAM MUHAMMAD SAKTI" userId="S::5027201042@student.its.ac.id::d60e09a8-a34a-4a2b-8037-ad2f42cb1125" providerId="AD" clId="Web-{6F262F6F-96C4-5D9C-EFC7-DC89911448CF}" dt="2023-11-02T02:11:15.489" v="4"/>
        <pc:sldMkLst>
          <pc:docMk/>
          <pc:sldMk cId="0" sldId="279"/>
        </pc:sldMkLst>
      </pc:sldChg>
      <pc:sldChg chg="del">
        <pc:chgData name="ILHAM MUHAMMAD SAKTI" userId="S::5027201042@student.its.ac.id::d60e09a8-a34a-4a2b-8037-ad2f42cb1125" providerId="AD" clId="Web-{6F262F6F-96C4-5D9C-EFC7-DC89911448CF}" dt="2023-11-02T02:11:21.864" v="5"/>
        <pc:sldMkLst>
          <pc:docMk/>
          <pc:sldMk cId="0" sldId="287"/>
        </pc:sldMkLst>
      </pc:sldChg>
      <pc:sldChg chg="addSp delSp modSp add">
        <pc:chgData name="ILHAM MUHAMMAD SAKTI" userId="S::5027201042@student.its.ac.id::d60e09a8-a34a-4a2b-8037-ad2f42cb1125" providerId="AD" clId="Web-{6F262F6F-96C4-5D9C-EFC7-DC89911448CF}" dt="2023-11-02T02:13:20.820" v="43" actId="1076"/>
        <pc:sldMkLst>
          <pc:docMk/>
          <pc:sldMk cId="3218585682" sldId="290"/>
        </pc:sldMkLst>
        <pc:spChg chg="mod">
          <ac:chgData name="ILHAM MUHAMMAD SAKTI" userId="S::5027201042@student.its.ac.id::d60e09a8-a34a-4a2b-8037-ad2f42cb1125" providerId="AD" clId="Web-{6F262F6F-96C4-5D9C-EFC7-DC89911448CF}" dt="2023-11-02T02:11:56.568" v="24" actId="14100"/>
          <ac:spMkLst>
            <pc:docMk/>
            <pc:sldMk cId="3218585682" sldId="290"/>
            <ac:spMk id="5" creationId="{00000000-0000-0000-0000-000000000000}"/>
          </ac:spMkLst>
        </pc:spChg>
        <pc:spChg chg="mod">
          <ac:chgData name="ILHAM MUHAMMAD SAKTI" userId="S::5027201042@student.its.ac.id::d60e09a8-a34a-4a2b-8037-ad2f42cb1125" providerId="AD" clId="Web-{6F262F6F-96C4-5D9C-EFC7-DC89911448CF}" dt="2023-11-02T02:13:16.289" v="42" actId="1076"/>
          <ac:spMkLst>
            <pc:docMk/>
            <pc:sldMk cId="3218585682" sldId="290"/>
            <ac:spMk id="6" creationId="{00000000-0000-0000-0000-000000000000}"/>
          </ac:spMkLst>
        </pc:spChg>
        <pc:spChg chg="mod">
          <ac:chgData name="ILHAM MUHAMMAD SAKTI" userId="S::5027201042@student.its.ac.id::d60e09a8-a34a-4a2b-8037-ad2f42cb1125" providerId="AD" clId="Web-{6F262F6F-96C4-5D9C-EFC7-DC89911448CF}" dt="2023-11-02T02:13:20.820" v="43" actId="1076"/>
          <ac:spMkLst>
            <pc:docMk/>
            <pc:sldMk cId="3218585682" sldId="290"/>
            <ac:spMk id="7" creationId="{00000000-0000-0000-0000-000000000000}"/>
          </ac:spMkLst>
        </pc:spChg>
        <pc:spChg chg="mod">
          <ac:chgData name="ILHAM MUHAMMAD SAKTI" userId="S::5027201042@student.its.ac.id::d60e09a8-a34a-4a2b-8037-ad2f42cb1125" providerId="AD" clId="Web-{6F262F6F-96C4-5D9C-EFC7-DC89911448CF}" dt="2023-11-02T02:12:55.679" v="37" actId="1076"/>
          <ac:spMkLst>
            <pc:docMk/>
            <pc:sldMk cId="3218585682" sldId="290"/>
            <ac:spMk id="8" creationId="{00000000-0000-0000-0000-000000000000}"/>
          </ac:spMkLst>
        </pc:spChg>
        <pc:spChg chg="mod">
          <ac:chgData name="ILHAM MUHAMMAD SAKTI" userId="S::5027201042@student.its.ac.id::d60e09a8-a34a-4a2b-8037-ad2f42cb1125" providerId="AD" clId="Web-{6F262F6F-96C4-5D9C-EFC7-DC89911448CF}" dt="2023-11-02T02:13:08.867" v="41" actId="1076"/>
          <ac:spMkLst>
            <pc:docMk/>
            <pc:sldMk cId="3218585682" sldId="290"/>
            <ac:spMk id="9" creationId="{00000000-0000-0000-0000-000000000000}"/>
          </ac:spMkLst>
        </pc:spChg>
        <pc:spChg chg="mod">
          <ac:chgData name="ILHAM MUHAMMAD SAKTI" userId="S::5027201042@student.its.ac.id::d60e09a8-a34a-4a2b-8037-ad2f42cb1125" providerId="AD" clId="Web-{6F262F6F-96C4-5D9C-EFC7-DC89911448CF}" dt="2023-11-02T02:12:27.100" v="34" actId="1076"/>
          <ac:spMkLst>
            <pc:docMk/>
            <pc:sldMk cId="3218585682" sldId="290"/>
            <ac:spMk id="10" creationId="{00000000-0000-0000-0000-000000000000}"/>
          </ac:spMkLst>
        </pc:spChg>
        <pc:spChg chg="mod">
          <ac:chgData name="ILHAM MUHAMMAD SAKTI" userId="S::5027201042@student.its.ac.id::d60e09a8-a34a-4a2b-8037-ad2f42cb1125" providerId="AD" clId="Web-{6F262F6F-96C4-5D9C-EFC7-DC89911448CF}" dt="2023-11-02T02:12:24.741" v="33" actId="1076"/>
          <ac:spMkLst>
            <pc:docMk/>
            <pc:sldMk cId="3218585682" sldId="290"/>
            <ac:spMk id="11" creationId="{00000000-0000-0000-0000-000000000000}"/>
          </ac:spMkLst>
        </pc:spChg>
        <pc:spChg chg="del">
          <ac:chgData name="ILHAM MUHAMMAD SAKTI" userId="S::5027201042@student.its.ac.id::d60e09a8-a34a-4a2b-8037-ad2f42cb1125" providerId="AD" clId="Web-{6F262F6F-96C4-5D9C-EFC7-DC89911448CF}" dt="2023-11-02T02:11:56.709" v="25"/>
          <ac:spMkLst>
            <pc:docMk/>
            <pc:sldMk cId="3218585682" sldId="290"/>
            <ac:spMk id="12" creationId="{00000000-0000-0000-0000-000000000000}"/>
          </ac:spMkLst>
        </pc:spChg>
        <pc:spChg chg="mod">
          <ac:chgData name="ILHAM MUHAMMAD SAKTI" userId="S::5027201042@student.its.ac.id::d60e09a8-a34a-4a2b-8037-ad2f42cb1125" providerId="AD" clId="Web-{6F262F6F-96C4-5D9C-EFC7-DC89911448CF}" dt="2023-11-02T02:12:50.366" v="36" actId="1076"/>
          <ac:spMkLst>
            <pc:docMk/>
            <pc:sldMk cId="3218585682" sldId="290"/>
            <ac:spMk id="33" creationId="{00000000-0000-0000-0000-000000000000}"/>
          </ac:spMkLst>
        </pc:spChg>
        <pc:spChg chg="mod">
          <ac:chgData name="ILHAM MUHAMMAD SAKTI" userId="S::5027201042@student.its.ac.id::d60e09a8-a34a-4a2b-8037-ad2f42cb1125" providerId="AD" clId="Web-{6F262F6F-96C4-5D9C-EFC7-DC89911448CF}" dt="2023-11-02T02:12:41.038" v="35" actId="1076"/>
          <ac:spMkLst>
            <pc:docMk/>
            <pc:sldMk cId="3218585682" sldId="290"/>
            <ac:spMk id="34" creationId="{00000000-0000-0000-0000-000000000000}"/>
          </ac:spMkLst>
        </pc:spChg>
        <pc:grpChg chg="add del">
          <ac:chgData name="ILHAM MUHAMMAD SAKTI" userId="S::5027201042@student.its.ac.id::d60e09a8-a34a-4a2b-8037-ad2f42cb1125" providerId="AD" clId="Web-{6F262F6F-96C4-5D9C-EFC7-DC89911448CF}" dt="2023-11-02T02:12:15.319" v="28"/>
          <ac:grpSpMkLst>
            <pc:docMk/>
            <pc:sldMk cId="3218585682" sldId="290"/>
            <ac:grpSpMk id="2" creationId="{00000000-0000-0000-0000-000000000000}"/>
          </ac:grpSpMkLst>
        </pc:grpChg>
        <pc:grpChg chg="del">
          <ac:chgData name="ILHAM MUHAMMAD SAKTI" userId="S::5027201042@student.its.ac.id::d60e09a8-a34a-4a2b-8037-ad2f42cb1125" providerId="AD" clId="Web-{6F262F6F-96C4-5D9C-EFC7-DC89911448CF}" dt="2023-11-02T02:12:20.522" v="32"/>
          <ac:grpSpMkLst>
            <pc:docMk/>
            <pc:sldMk cId="3218585682" sldId="290"/>
            <ac:grpSpMk id="13" creationId="{00000000-0000-0000-0000-000000000000}"/>
          </ac:grpSpMkLst>
        </pc:grpChg>
        <pc:grpChg chg="del">
          <ac:chgData name="ILHAM MUHAMMAD SAKTI" userId="S::5027201042@student.its.ac.id::d60e09a8-a34a-4a2b-8037-ad2f42cb1125" providerId="AD" clId="Web-{6F262F6F-96C4-5D9C-EFC7-DC89911448CF}" dt="2023-11-02T02:12:20.522" v="31"/>
          <ac:grpSpMkLst>
            <pc:docMk/>
            <pc:sldMk cId="3218585682" sldId="290"/>
            <ac:grpSpMk id="17" creationId="{00000000-0000-0000-0000-000000000000}"/>
          </ac:grpSpMkLst>
        </pc:grpChg>
        <pc:grpChg chg="del">
          <ac:chgData name="ILHAM MUHAMMAD SAKTI" userId="S::5027201042@student.its.ac.id::d60e09a8-a34a-4a2b-8037-ad2f42cb1125" providerId="AD" clId="Web-{6F262F6F-96C4-5D9C-EFC7-DC89911448CF}" dt="2023-11-02T02:12:20.522" v="30"/>
          <ac:grpSpMkLst>
            <pc:docMk/>
            <pc:sldMk cId="3218585682" sldId="290"/>
            <ac:grpSpMk id="21" creationId="{00000000-0000-0000-0000-000000000000}"/>
          </ac:grpSpMkLst>
        </pc:grpChg>
        <pc:grpChg chg="del">
          <ac:chgData name="ILHAM MUHAMMAD SAKTI" userId="S::5027201042@student.its.ac.id::d60e09a8-a34a-4a2b-8037-ad2f42cb1125" providerId="AD" clId="Web-{6F262F6F-96C4-5D9C-EFC7-DC89911448CF}" dt="2023-11-02T02:12:20.522" v="29"/>
          <ac:grpSpMkLst>
            <pc:docMk/>
            <pc:sldMk cId="3218585682" sldId="290"/>
            <ac:grpSpMk id="25"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20.svg"/><Relationship Id="rId3" Type="http://schemas.openxmlformats.org/officeDocument/2006/relationships/image" Target="../media/image29.png"/><Relationship Id="rId21" Type="http://schemas.openxmlformats.org/officeDocument/2006/relationships/image" Target="../media/image8.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19.png"/><Relationship Id="rId2" Type="http://schemas.openxmlformats.org/officeDocument/2006/relationships/notesSlide" Target="../notesSlides/notesSlide10.xml"/><Relationship Id="rId16" Type="http://schemas.openxmlformats.org/officeDocument/2006/relationships/image" Target="../media/image11.sv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10.png"/><Relationship Id="rId10" Type="http://schemas.openxmlformats.org/officeDocument/2006/relationships/image" Target="../media/image36.svg"/><Relationship Id="rId19" Type="http://schemas.openxmlformats.org/officeDocument/2006/relationships/image" Target="../media/image6.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svg"/><Relationship Id="rId3" Type="http://schemas.openxmlformats.org/officeDocument/2006/relationships/image" Target="../media/image6.png"/><Relationship Id="rId7" Type="http://schemas.openxmlformats.org/officeDocument/2006/relationships/image" Target="../media/image11.svg"/><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8.svg"/><Relationship Id="rId5" Type="http://schemas.openxmlformats.org/officeDocument/2006/relationships/image" Target="../media/image8.png"/><Relationship Id="rId10" Type="http://schemas.openxmlformats.org/officeDocument/2006/relationships/image" Target="../media/image37.png"/><Relationship Id="rId4" Type="http://schemas.openxmlformats.org/officeDocument/2006/relationships/image" Target="../media/image7.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8.png"/><Relationship Id="rId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image" Target="../media/image11.sv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1.svg"/><Relationship Id="rId12"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6.svg"/><Relationship Id="rId5" Type="http://schemas.openxmlformats.org/officeDocument/2006/relationships/image" Target="../media/image8.pn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8.sv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2.svg"/><Relationship Id="rId3" Type="http://schemas.openxmlformats.org/officeDocument/2006/relationships/image" Target="../media/image6.png"/><Relationship Id="rId7" Type="http://schemas.openxmlformats.org/officeDocument/2006/relationships/image" Target="../media/image11.svg"/><Relationship Id="rId12"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0.svg"/><Relationship Id="rId5" Type="http://schemas.openxmlformats.org/officeDocument/2006/relationships/image" Target="../media/image8.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2.svg"/><Relationship Id="rId4" Type="http://schemas.openxmlformats.org/officeDocument/2006/relationships/image" Target="../media/image8.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9.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https://youtu.be/vu-ldosrJyA" TargetMode="External"/><Relationship Id="rId6" Type="http://schemas.openxmlformats.org/officeDocument/2006/relationships/image" Target="../media/image6.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59.svg"/><Relationship Id="rId4" Type="http://schemas.openxmlformats.org/officeDocument/2006/relationships/image" Target="../media/image8.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7.png"/><Relationship Id="rId7"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65.svg"/><Relationship Id="rId4" Type="http://schemas.openxmlformats.org/officeDocument/2006/relationships/image" Target="../media/image8.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hyperlink" Target="https://www.educative.io/answers/what-is-data-center-technology" TargetMode="External"/><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3.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8.png"/><Relationship Id="rId5" Type="http://schemas.openxmlformats.org/officeDocument/2006/relationships/image" Target="../media/image68.png"/><Relationship Id="rId10" Type="http://schemas.openxmlformats.org/officeDocument/2006/relationships/image" Target="../media/image7.png"/><Relationship Id="rId4" Type="http://schemas.openxmlformats.org/officeDocument/2006/relationships/image" Target="../media/image54.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11.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2.svg"/><Relationship Id="rId3"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1.sv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1.sv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8.sv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704557" y="2627099"/>
            <a:ext cx="7296895" cy="2562225"/>
          </a:xfrm>
          <a:prstGeom prst="rect">
            <a:avLst/>
          </a:prstGeom>
        </p:spPr>
        <p:txBody>
          <a:bodyPr lIns="0" tIns="0" rIns="0" bIns="0" rtlCol="0" anchor="t">
            <a:spAutoFit/>
          </a:bodyPr>
          <a:lstStyle/>
          <a:p>
            <a:pPr algn="l">
              <a:lnSpc>
                <a:spcPts val="6480"/>
              </a:lnSpc>
            </a:pPr>
            <a:r>
              <a:rPr lang="en-US" sz="5400">
                <a:solidFill>
                  <a:srgbClr val="FFFFFF"/>
                </a:solidFill>
                <a:latin typeface="Arial"/>
              </a:rPr>
              <a:t>Steps to Successful Adoption of Cloud Services</a:t>
            </a:r>
          </a:p>
        </p:txBody>
      </p:sp>
      <p:sp>
        <p:nvSpPr>
          <p:cNvPr id="4" name="TextBox 4"/>
          <p:cNvSpPr txBox="1"/>
          <p:nvPr/>
        </p:nvSpPr>
        <p:spPr>
          <a:xfrm>
            <a:off x="704557" y="5227424"/>
            <a:ext cx="8541363" cy="434224"/>
          </a:xfrm>
          <a:prstGeom prst="rect">
            <a:avLst/>
          </a:prstGeom>
        </p:spPr>
        <p:txBody>
          <a:bodyPr lIns="0" tIns="0" rIns="0" bIns="0" rtlCol="0" anchor="t">
            <a:spAutoFit/>
          </a:bodyPr>
          <a:lstStyle/>
          <a:p>
            <a:pPr algn="l">
              <a:lnSpc>
                <a:spcPts val="3360"/>
              </a:lnSpc>
            </a:pPr>
            <a:r>
              <a:rPr lang="en-US" sz="2800">
                <a:solidFill>
                  <a:srgbClr val="FFFFFF"/>
                </a:solidFill>
                <a:latin typeface="Arial"/>
              </a:rPr>
              <a:t>Dosen: Henning Titi Ciptaningtyas</a:t>
            </a:r>
          </a:p>
        </p:txBody>
      </p:sp>
      <p:sp>
        <p:nvSpPr>
          <p:cNvPr id="5" name="Freeform 5"/>
          <p:cNvSpPr/>
          <p:nvPr/>
        </p:nvSpPr>
        <p:spPr>
          <a:xfrm>
            <a:off x="4353004" y="8491152"/>
            <a:ext cx="1477880" cy="1477879"/>
          </a:xfrm>
          <a:custGeom>
            <a:avLst/>
            <a:gdLst/>
            <a:ahLst/>
            <a:cxnLst/>
            <a:rect l="l" t="t" r="r" b="b"/>
            <a:pathLst>
              <a:path w="1477880" h="1477879">
                <a:moveTo>
                  <a:pt x="0" y="0"/>
                </a:moveTo>
                <a:lnTo>
                  <a:pt x="1477880" y="0"/>
                </a:lnTo>
                <a:lnTo>
                  <a:pt x="1477880" y="1477880"/>
                </a:lnTo>
                <a:lnTo>
                  <a:pt x="0" y="1477880"/>
                </a:lnTo>
                <a:lnTo>
                  <a:pt x="0" y="0"/>
                </a:lnTo>
                <a:close/>
              </a:path>
            </a:pathLst>
          </a:custGeom>
          <a:blipFill>
            <a:blip r:embed="rId4"/>
            <a:stretch>
              <a:fillRect/>
            </a:stretch>
          </a:blipFill>
        </p:spPr>
      </p:sp>
      <p:sp>
        <p:nvSpPr>
          <p:cNvPr id="6" name="TextBox 6"/>
          <p:cNvSpPr txBox="1"/>
          <p:nvPr/>
        </p:nvSpPr>
        <p:spPr>
          <a:xfrm>
            <a:off x="702598" y="617903"/>
            <a:ext cx="6291327" cy="2017584"/>
          </a:xfrm>
          <a:prstGeom prst="rect">
            <a:avLst/>
          </a:prstGeom>
        </p:spPr>
        <p:txBody>
          <a:bodyPr lIns="0" tIns="0" rIns="0" bIns="0" rtlCol="0" anchor="t">
            <a:spAutoFit/>
          </a:bodyPr>
          <a:lstStyle/>
          <a:p>
            <a:pPr algn="l">
              <a:lnSpc>
                <a:spcPts val="7200"/>
              </a:lnSpc>
            </a:pPr>
            <a:r>
              <a:rPr lang="en-US" sz="6000">
                <a:solidFill>
                  <a:srgbClr val="FFFFFF"/>
                </a:solidFill>
                <a:latin typeface="Arial Bold"/>
              </a:rPr>
              <a:t>MK Teknologi </a:t>
            </a:r>
          </a:p>
          <a:p>
            <a:pPr algn="l">
              <a:lnSpc>
                <a:spcPts val="7200"/>
              </a:lnSpc>
            </a:pPr>
            <a:r>
              <a:rPr lang="en-US" sz="6000">
                <a:solidFill>
                  <a:srgbClr val="FFFFFF"/>
                </a:solidFill>
                <a:latin typeface="Arial Bold"/>
              </a:rPr>
              <a:t>Komputasi Awan</a:t>
            </a:r>
          </a:p>
        </p:txBody>
      </p:sp>
      <p:sp>
        <p:nvSpPr>
          <p:cNvPr id="7" name="Freeform 7"/>
          <p:cNvSpPr/>
          <p:nvPr/>
        </p:nvSpPr>
        <p:spPr>
          <a:xfrm>
            <a:off x="466928" y="8313010"/>
            <a:ext cx="1656021" cy="1656021"/>
          </a:xfrm>
          <a:custGeom>
            <a:avLst/>
            <a:gdLst/>
            <a:ahLst/>
            <a:cxnLst/>
            <a:rect l="l" t="t" r="r" b="b"/>
            <a:pathLst>
              <a:path w="1656021" h="1656021">
                <a:moveTo>
                  <a:pt x="0" y="0"/>
                </a:moveTo>
                <a:lnTo>
                  <a:pt x="1656020" y="0"/>
                </a:lnTo>
                <a:lnTo>
                  <a:pt x="1656020" y="1656022"/>
                </a:lnTo>
                <a:lnTo>
                  <a:pt x="0" y="1656022"/>
                </a:lnTo>
                <a:lnTo>
                  <a:pt x="0" y="0"/>
                </a:lnTo>
                <a:close/>
              </a:path>
            </a:pathLst>
          </a:custGeom>
          <a:blipFill>
            <a:blip r:embed="rId5"/>
            <a:stretch>
              <a:fillRect/>
            </a:stretch>
          </a:blipFill>
        </p:spPr>
      </p:sp>
      <p:sp>
        <p:nvSpPr>
          <p:cNvPr id="8" name="Freeform 8"/>
          <p:cNvSpPr/>
          <p:nvPr/>
        </p:nvSpPr>
        <p:spPr>
          <a:xfrm>
            <a:off x="2317010" y="8313010"/>
            <a:ext cx="1656021" cy="1656021"/>
          </a:xfrm>
          <a:custGeom>
            <a:avLst/>
            <a:gdLst/>
            <a:ahLst/>
            <a:cxnLst/>
            <a:rect l="l" t="t" r="r" b="b"/>
            <a:pathLst>
              <a:path w="1656021" h="1656021">
                <a:moveTo>
                  <a:pt x="0" y="0"/>
                </a:moveTo>
                <a:lnTo>
                  <a:pt x="1656020" y="0"/>
                </a:lnTo>
                <a:lnTo>
                  <a:pt x="1656020" y="1656022"/>
                </a:lnTo>
                <a:lnTo>
                  <a:pt x="0" y="1656022"/>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3032" y="3155635"/>
            <a:ext cx="3489150" cy="2245233"/>
          </a:xfrm>
          <a:prstGeom prst="rect">
            <a:avLst/>
          </a:prstGeom>
        </p:spPr>
        <p:txBody>
          <a:bodyPr lIns="0" tIns="0" rIns="0" bIns="0" rtlCol="0" anchor="t">
            <a:spAutoFit/>
          </a:bodyPr>
          <a:lstStyle/>
          <a:p>
            <a:pPr>
              <a:lnSpc>
                <a:spcPts val="2540"/>
              </a:lnSpc>
            </a:pPr>
            <a:r>
              <a:rPr lang="en-US" sz="2099">
                <a:solidFill>
                  <a:srgbClr val="3F3F3F"/>
                </a:solidFill>
                <a:latin typeface="Arial"/>
              </a:rPr>
              <a:t>Optimalkan lingkungan TI saat ini dengan penyediaan layanan cloud internal yang efisien dan juga pertimbangkan adopsi layanan eksternal untuk mengisi kebutuhan.</a:t>
            </a:r>
          </a:p>
        </p:txBody>
      </p:sp>
      <p:grpSp>
        <p:nvGrpSpPr>
          <p:cNvPr id="3" name="Group 3"/>
          <p:cNvGrpSpPr/>
          <p:nvPr/>
        </p:nvGrpSpPr>
        <p:grpSpPr>
          <a:xfrm>
            <a:off x="1371608" y="2536078"/>
            <a:ext cx="3675435" cy="584270"/>
            <a:chOff x="0" y="0"/>
            <a:chExt cx="4900580" cy="779026"/>
          </a:xfrm>
        </p:grpSpPr>
        <p:sp>
          <p:nvSpPr>
            <p:cNvPr id="4" name="Freeform 4"/>
            <p:cNvSpPr/>
            <p:nvPr/>
          </p:nvSpPr>
          <p:spPr>
            <a:xfrm>
              <a:off x="0" y="0"/>
              <a:ext cx="4900549" cy="779018"/>
            </a:xfrm>
            <a:custGeom>
              <a:avLst/>
              <a:gdLst/>
              <a:ahLst/>
              <a:cxnLst/>
              <a:rect l="l" t="t" r="r" b="b"/>
              <a:pathLst>
                <a:path w="4900549" h="779018">
                  <a:moveTo>
                    <a:pt x="0" y="389509"/>
                  </a:moveTo>
                  <a:cubicBezTo>
                    <a:pt x="0" y="174371"/>
                    <a:pt x="174371" y="0"/>
                    <a:pt x="389509" y="0"/>
                  </a:cubicBezTo>
                  <a:lnTo>
                    <a:pt x="4511040" y="0"/>
                  </a:lnTo>
                  <a:cubicBezTo>
                    <a:pt x="4726178" y="0"/>
                    <a:pt x="4900549" y="174371"/>
                    <a:pt x="4900549" y="389509"/>
                  </a:cubicBezTo>
                  <a:cubicBezTo>
                    <a:pt x="4900549" y="604647"/>
                    <a:pt x="4726178" y="779018"/>
                    <a:pt x="4511040" y="779018"/>
                  </a:cubicBezTo>
                  <a:lnTo>
                    <a:pt x="389509" y="779018"/>
                  </a:lnTo>
                  <a:cubicBezTo>
                    <a:pt x="174371" y="779018"/>
                    <a:pt x="0" y="604647"/>
                    <a:pt x="0" y="389509"/>
                  </a:cubicBezTo>
                  <a:close/>
                </a:path>
              </a:pathLst>
            </a:custGeom>
            <a:solidFill>
              <a:srgbClr val="9D9ACC"/>
            </a:solidFill>
          </p:spPr>
        </p:sp>
        <p:sp>
          <p:nvSpPr>
            <p:cNvPr id="5" name="TextBox 5"/>
            <p:cNvSpPr txBox="1"/>
            <p:nvPr/>
          </p:nvSpPr>
          <p:spPr>
            <a:xfrm>
              <a:off x="0" y="-38100"/>
              <a:ext cx="4900580" cy="817126"/>
            </a:xfrm>
            <a:prstGeom prst="rect">
              <a:avLst/>
            </a:prstGeom>
          </p:spPr>
          <p:txBody>
            <a:bodyPr lIns="50800" tIns="50800" rIns="50800" bIns="50800" rtlCol="0" anchor="ctr"/>
            <a:lstStyle/>
            <a:p>
              <a:pPr algn="ctr">
                <a:lnSpc>
                  <a:spcPts val="2160"/>
                </a:lnSpc>
              </a:pPr>
              <a:r>
                <a:rPr lang="en-US" sz="1800">
                  <a:solidFill>
                    <a:srgbClr val="FFFFFF"/>
                  </a:solidFill>
                  <a:latin typeface="Arial Bold"/>
                </a:rPr>
                <a:t>Lingkungan Saat Ini</a:t>
              </a:r>
            </a:p>
          </p:txBody>
        </p:sp>
      </p:grpSp>
      <p:sp>
        <p:nvSpPr>
          <p:cNvPr id="6" name="TextBox 6"/>
          <p:cNvSpPr txBox="1"/>
          <p:nvPr/>
        </p:nvSpPr>
        <p:spPr>
          <a:xfrm>
            <a:off x="1463033" y="6827745"/>
            <a:ext cx="3489149" cy="2247900"/>
          </a:xfrm>
          <a:prstGeom prst="rect">
            <a:avLst/>
          </a:prstGeom>
        </p:spPr>
        <p:txBody>
          <a:bodyPr lIns="0" tIns="0" rIns="0" bIns="0" rtlCol="0" anchor="t">
            <a:spAutoFit/>
          </a:bodyPr>
          <a:lstStyle/>
          <a:p>
            <a:pPr>
              <a:lnSpc>
                <a:spcPts val="2519"/>
              </a:lnSpc>
            </a:pPr>
            <a:r>
              <a:rPr lang="en-US" sz="2099">
                <a:solidFill>
                  <a:srgbClr val="3F3F3F"/>
                </a:solidFill>
                <a:latin typeface="Arial"/>
              </a:rPr>
              <a:t>Identifikasi layanan cloud yang sesuai dengan kebutuhan bisnis dan pastikan bahwa organisasi memiliki kemampuan untuk mengadopsi dan mengintegrasikannya.</a:t>
            </a:r>
          </a:p>
        </p:txBody>
      </p:sp>
      <p:grpSp>
        <p:nvGrpSpPr>
          <p:cNvPr id="7" name="Group 7"/>
          <p:cNvGrpSpPr/>
          <p:nvPr/>
        </p:nvGrpSpPr>
        <p:grpSpPr>
          <a:xfrm>
            <a:off x="1371605" y="6208188"/>
            <a:ext cx="3671999" cy="584270"/>
            <a:chOff x="0" y="0"/>
            <a:chExt cx="4895999" cy="779026"/>
          </a:xfrm>
        </p:grpSpPr>
        <p:sp>
          <p:nvSpPr>
            <p:cNvPr id="8" name="Freeform 8"/>
            <p:cNvSpPr/>
            <p:nvPr/>
          </p:nvSpPr>
          <p:spPr>
            <a:xfrm>
              <a:off x="0" y="0"/>
              <a:ext cx="4895977" cy="779018"/>
            </a:xfrm>
            <a:custGeom>
              <a:avLst/>
              <a:gdLst/>
              <a:ahLst/>
              <a:cxnLst/>
              <a:rect l="l" t="t" r="r" b="b"/>
              <a:pathLst>
                <a:path w="4895977" h="779018">
                  <a:moveTo>
                    <a:pt x="0" y="389509"/>
                  </a:moveTo>
                  <a:cubicBezTo>
                    <a:pt x="0" y="174371"/>
                    <a:pt x="174371" y="0"/>
                    <a:pt x="389509" y="0"/>
                  </a:cubicBezTo>
                  <a:lnTo>
                    <a:pt x="4506468" y="0"/>
                  </a:lnTo>
                  <a:cubicBezTo>
                    <a:pt x="4721606" y="0"/>
                    <a:pt x="4895977" y="174371"/>
                    <a:pt x="4895977" y="389509"/>
                  </a:cubicBezTo>
                  <a:cubicBezTo>
                    <a:pt x="4895977" y="604647"/>
                    <a:pt x="4721606" y="779018"/>
                    <a:pt x="4506468" y="779018"/>
                  </a:cubicBezTo>
                  <a:lnTo>
                    <a:pt x="389509" y="779018"/>
                  </a:lnTo>
                  <a:cubicBezTo>
                    <a:pt x="174371" y="779018"/>
                    <a:pt x="0" y="604647"/>
                    <a:pt x="0" y="389509"/>
                  </a:cubicBezTo>
                  <a:close/>
                </a:path>
              </a:pathLst>
            </a:custGeom>
            <a:solidFill>
              <a:srgbClr val="6C4A94"/>
            </a:solidFill>
          </p:spPr>
        </p:sp>
        <p:sp>
          <p:nvSpPr>
            <p:cNvPr id="9" name="TextBox 9"/>
            <p:cNvSpPr txBox="1"/>
            <p:nvPr/>
          </p:nvSpPr>
          <p:spPr>
            <a:xfrm>
              <a:off x="0" y="-38100"/>
              <a:ext cx="4895999" cy="817126"/>
            </a:xfrm>
            <a:prstGeom prst="rect">
              <a:avLst/>
            </a:prstGeom>
          </p:spPr>
          <p:txBody>
            <a:bodyPr lIns="50800" tIns="50800" rIns="50800" bIns="50800" rtlCol="0" anchor="ctr"/>
            <a:lstStyle/>
            <a:p>
              <a:pPr algn="ctr">
                <a:lnSpc>
                  <a:spcPts val="2160"/>
                </a:lnSpc>
              </a:pPr>
              <a:r>
                <a:rPr lang="en-US" sz="1800">
                  <a:solidFill>
                    <a:srgbClr val="FFFFFF"/>
                  </a:solidFill>
                  <a:latin typeface="Arial Bold"/>
                </a:rPr>
                <a:t>Identifikasi Peluang Cloud</a:t>
              </a:r>
            </a:p>
          </p:txBody>
        </p:sp>
      </p:grpSp>
      <p:sp>
        <p:nvSpPr>
          <p:cNvPr id="10" name="TextBox 10"/>
          <p:cNvSpPr txBox="1"/>
          <p:nvPr/>
        </p:nvSpPr>
        <p:spPr>
          <a:xfrm>
            <a:off x="12720155" y="2926543"/>
            <a:ext cx="3489151" cy="357378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3F3F3F"/>
                </a:solidFill>
                <a:latin typeface="Arial"/>
              </a:rPr>
              <a:t>Aktif berkomunikasi dengan unit bisnis lainnya tentang manfaat dan peta jalan migrasi ke cloud serta proses integrasi ke dalam arsitektur yang ada.</a:t>
            </a:r>
          </a:p>
          <a:p>
            <a:pPr marL="388620" lvl="1" indent="-194310" algn="l">
              <a:lnSpc>
                <a:spcPts val="2160"/>
              </a:lnSpc>
              <a:buFont typeface="Arial"/>
              <a:buChar char="•"/>
            </a:pPr>
            <a:r>
              <a:rPr lang="en-US" sz="1800">
                <a:solidFill>
                  <a:srgbClr val="3F3F3F"/>
                </a:solidFill>
                <a:latin typeface="Arial"/>
              </a:rPr>
              <a:t>Lakukan proyek percobaan (pilot projects) dengan berbagai layanan cloud untuk mengidentifikasi dan mengatasi potensi masalah atau hambatan.</a:t>
            </a:r>
          </a:p>
          <a:p>
            <a:pPr algn="l">
              <a:lnSpc>
                <a:spcPts val="2160"/>
              </a:lnSpc>
            </a:pPr>
            <a:endParaRPr lang="en-US" sz="1800">
              <a:solidFill>
                <a:srgbClr val="3F3F3F"/>
              </a:solidFill>
              <a:latin typeface="Arial"/>
            </a:endParaRPr>
          </a:p>
        </p:txBody>
      </p:sp>
      <p:grpSp>
        <p:nvGrpSpPr>
          <p:cNvPr id="11" name="Group 11"/>
          <p:cNvGrpSpPr/>
          <p:nvPr/>
        </p:nvGrpSpPr>
        <p:grpSpPr>
          <a:xfrm>
            <a:off x="12628734" y="2297461"/>
            <a:ext cx="3672001" cy="669036"/>
            <a:chOff x="0" y="0"/>
            <a:chExt cx="4896001" cy="892048"/>
          </a:xfrm>
        </p:grpSpPr>
        <p:sp>
          <p:nvSpPr>
            <p:cNvPr id="12" name="Freeform 12"/>
            <p:cNvSpPr/>
            <p:nvPr/>
          </p:nvSpPr>
          <p:spPr>
            <a:xfrm>
              <a:off x="0" y="0"/>
              <a:ext cx="4895977" cy="892039"/>
            </a:xfrm>
            <a:custGeom>
              <a:avLst/>
              <a:gdLst/>
              <a:ahLst/>
              <a:cxnLst/>
              <a:rect l="l" t="t" r="r" b="b"/>
              <a:pathLst>
                <a:path w="4895977" h="892039">
                  <a:moveTo>
                    <a:pt x="0" y="446019"/>
                  </a:moveTo>
                  <a:cubicBezTo>
                    <a:pt x="0" y="199669"/>
                    <a:pt x="174371" y="0"/>
                    <a:pt x="389509" y="0"/>
                  </a:cubicBezTo>
                  <a:lnTo>
                    <a:pt x="4506468" y="0"/>
                  </a:lnTo>
                  <a:cubicBezTo>
                    <a:pt x="4721606" y="0"/>
                    <a:pt x="4895977" y="199669"/>
                    <a:pt x="4895977" y="446019"/>
                  </a:cubicBezTo>
                  <a:cubicBezTo>
                    <a:pt x="4895977" y="692370"/>
                    <a:pt x="4721606" y="892039"/>
                    <a:pt x="4506468" y="892039"/>
                  </a:cubicBezTo>
                  <a:lnTo>
                    <a:pt x="389509" y="892039"/>
                  </a:lnTo>
                  <a:cubicBezTo>
                    <a:pt x="174371" y="892039"/>
                    <a:pt x="0" y="692370"/>
                    <a:pt x="0" y="446019"/>
                  </a:cubicBezTo>
                  <a:close/>
                </a:path>
              </a:pathLst>
            </a:custGeom>
            <a:solidFill>
              <a:srgbClr val="78AAE1"/>
            </a:solidFill>
          </p:spPr>
        </p:sp>
        <p:sp>
          <p:nvSpPr>
            <p:cNvPr id="13" name="TextBox 13"/>
            <p:cNvSpPr txBox="1"/>
            <p:nvPr/>
          </p:nvSpPr>
          <p:spPr>
            <a:xfrm>
              <a:off x="0" y="-38100"/>
              <a:ext cx="4896001" cy="817126"/>
            </a:xfrm>
            <a:prstGeom prst="rect">
              <a:avLst/>
            </a:prstGeom>
          </p:spPr>
          <p:txBody>
            <a:bodyPr lIns="50800" tIns="50800" rIns="50800" bIns="50800" rtlCol="0" anchor="ctr"/>
            <a:lstStyle/>
            <a:p>
              <a:pPr algn="ctr">
                <a:lnSpc>
                  <a:spcPts val="2160"/>
                </a:lnSpc>
              </a:pPr>
              <a:r>
                <a:rPr lang="en-US" sz="1800">
                  <a:solidFill>
                    <a:srgbClr val="FFFFFF"/>
                  </a:solidFill>
                  <a:latin typeface="Arial Bold"/>
                </a:rPr>
                <a:t>Komunikasi Bisnis &amp;  Proyek Percobaan</a:t>
              </a:r>
            </a:p>
          </p:txBody>
        </p:sp>
      </p:grpSp>
      <p:sp>
        <p:nvSpPr>
          <p:cNvPr id="14" name="TextBox 14"/>
          <p:cNvSpPr txBox="1"/>
          <p:nvPr/>
        </p:nvSpPr>
        <p:spPr>
          <a:xfrm>
            <a:off x="12811584" y="7339131"/>
            <a:ext cx="3489151" cy="1638300"/>
          </a:xfrm>
          <a:prstGeom prst="rect">
            <a:avLst/>
          </a:prstGeom>
        </p:spPr>
        <p:txBody>
          <a:bodyPr lIns="0" tIns="0" rIns="0" bIns="0" rtlCol="0" anchor="t">
            <a:spAutoFit/>
          </a:bodyPr>
          <a:lstStyle/>
          <a:p>
            <a:pPr algn="l">
              <a:lnSpc>
                <a:spcPts val="2160"/>
              </a:lnSpc>
            </a:pPr>
            <a:r>
              <a:rPr lang="en-US" sz="1800">
                <a:solidFill>
                  <a:srgbClr val="3F3F3F"/>
                </a:solidFill>
                <a:latin typeface="Arial"/>
              </a:rPr>
              <a:t>Tetapkan tim lintas fungsi untuk memantau layanan, penyedia, dan standar baru yang sesuai dengan kebutuhan organisasi dan evaluasi dampaknya terhadap peta jalan migrasi.</a:t>
            </a:r>
          </a:p>
        </p:txBody>
      </p:sp>
      <p:grpSp>
        <p:nvGrpSpPr>
          <p:cNvPr id="15" name="Group 15"/>
          <p:cNvGrpSpPr/>
          <p:nvPr/>
        </p:nvGrpSpPr>
        <p:grpSpPr>
          <a:xfrm>
            <a:off x="12720163" y="6710049"/>
            <a:ext cx="3672001" cy="584270"/>
            <a:chOff x="0" y="0"/>
            <a:chExt cx="4896001" cy="779026"/>
          </a:xfrm>
        </p:grpSpPr>
        <p:sp>
          <p:nvSpPr>
            <p:cNvPr id="16" name="Freeform 16"/>
            <p:cNvSpPr/>
            <p:nvPr/>
          </p:nvSpPr>
          <p:spPr>
            <a:xfrm>
              <a:off x="0" y="0"/>
              <a:ext cx="4895977" cy="779018"/>
            </a:xfrm>
            <a:custGeom>
              <a:avLst/>
              <a:gdLst/>
              <a:ahLst/>
              <a:cxnLst/>
              <a:rect l="l" t="t" r="r" b="b"/>
              <a:pathLst>
                <a:path w="4895977" h="779018">
                  <a:moveTo>
                    <a:pt x="0" y="389509"/>
                  </a:moveTo>
                  <a:cubicBezTo>
                    <a:pt x="0" y="174371"/>
                    <a:pt x="174371" y="0"/>
                    <a:pt x="389509" y="0"/>
                  </a:cubicBezTo>
                  <a:lnTo>
                    <a:pt x="4506468" y="0"/>
                  </a:lnTo>
                  <a:cubicBezTo>
                    <a:pt x="4721606" y="0"/>
                    <a:pt x="4895977" y="174371"/>
                    <a:pt x="4895977" y="389509"/>
                  </a:cubicBezTo>
                  <a:cubicBezTo>
                    <a:pt x="4895977" y="604647"/>
                    <a:pt x="4721606" y="779018"/>
                    <a:pt x="4506468" y="779018"/>
                  </a:cubicBezTo>
                  <a:lnTo>
                    <a:pt x="389509" y="779018"/>
                  </a:lnTo>
                  <a:cubicBezTo>
                    <a:pt x="174371" y="779018"/>
                    <a:pt x="0" y="604647"/>
                    <a:pt x="0" y="389509"/>
                  </a:cubicBezTo>
                  <a:close/>
                </a:path>
              </a:pathLst>
            </a:custGeom>
            <a:solidFill>
              <a:srgbClr val="77DBE1"/>
            </a:solidFill>
          </p:spPr>
        </p:sp>
        <p:sp>
          <p:nvSpPr>
            <p:cNvPr id="17" name="TextBox 17"/>
            <p:cNvSpPr txBox="1"/>
            <p:nvPr/>
          </p:nvSpPr>
          <p:spPr>
            <a:xfrm>
              <a:off x="0" y="-38100"/>
              <a:ext cx="4896001" cy="817126"/>
            </a:xfrm>
            <a:prstGeom prst="rect">
              <a:avLst/>
            </a:prstGeom>
          </p:spPr>
          <p:txBody>
            <a:bodyPr lIns="50800" tIns="50800" rIns="50800" bIns="50800" rtlCol="0" anchor="ctr"/>
            <a:lstStyle/>
            <a:p>
              <a:pPr algn="ctr">
                <a:lnSpc>
                  <a:spcPts val="2160"/>
                </a:lnSpc>
              </a:pPr>
              <a:r>
                <a:rPr lang="en-US" sz="1800">
                  <a:solidFill>
                    <a:srgbClr val="FFFFFF"/>
                  </a:solidFill>
                  <a:latin typeface="Arial Bold"/>
                </a:rPr>
                <a:t>Tim Lintas Fungsi</a:t>
              </a:r>
            </a:p>
          </p:txBody>
        </p:sp>
      </p:grpSp>
      <p:sp>
        <p:nvSpPr>
          <p:cNvPr id="18" name="Freeform 18"/>
          <p:cNvSpPr/>
          <p:nvPr/>
        </p:nvSpPr>
        <p:spPr>
          <a:xfrm>
            <a:off x="5884886" y="5742309"/>
            <a:ext cx="514173" cy="512670"/>
          </a:xfrm>
          <a:custGeom>
            <a:avLst/>
            <a:gdLst/>
            <a:ahLst/>
            <a:cxnLst/>
            <a:rect l="l" t="t" r="r" b="b"/>
            <a:pathLst>
              <a:path w="514173" h="512670">
                <a:moveTo>
                  <a:pt x="0" y="0"/>
                </a:moveTo>
                <a:lnTo>
                  <a:pt x="514172" y="0"/>
                </a:lnTo>
                <a:lnTo>
                  <a:pt x="514172" y="512670"/>
                </a:lnTo>
                <a:lnTo>
                  <a:pt x="0" y="5126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8826555" y="2824922"/>
            <a:ext cx="634888" cy="523745"/>
          </a:xfrm>
          <a:custGeom>
            <a:avLst/>
            <a:gdLst/>
            <a:ahLst/>
            <a:cxnLst/>
            <a:rect l="l" t="t" r="r" b="b"/>
            <a:pathLst>
              <a:path w="634888" h="523745">
                <a:moveTo>
                  <a:pt x="0" y="0"/>
                </a:moveTo>
                <a:lnTo>
                  <a:pt x="634889" y="0"/>
                </a:lnTo>
                <a:lnTo>
                  <a:pt x="634889" y="523744"/>
                </a:lnTo>
                <a:lnTo>
                  <a:pt x="0" y="523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1898530" y="5823684"/>
            <a:ext cx="561483" cy="431295"/>
          </a:xfrm>
          <a:custGeom>
            <a:avLst/>
            <a:gdLst/>
            <a:ahLst/>
            <a:cxnLst/>
            <a:rect l="l" t="t" r="r" b="b"/>
            <a:pathLst>
              <a:path w="561483" h="431295">
                <a:moveTo>
                  <a:pt x="0" y="0"/>
                </a:moveTo>
                <a:lnTo>
                  <a:pt x="561482" y="0"/>
                </a:lnTo>
                <a:lnTo>
                  <a:pt x="561482" y="431295"/>
                </a:lnTo>
                <a:lnTo>
                  <a:pt x="0" y="431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8842404" y="8718417"/>
            <a:ext cx="619040" cy="624208"/>
          </a:xfrm>
          <a:custGeom>
            <a:avLst/>
            <a:gdLst/>
            <a:ahLst/>
            <a:cxnLst/>
            <a:rect l="l" t="t" r="r" b="b"/>
            <a:pathLst>
              <a:path w="619040" h="624208">
                <a:moveTo>
                  <a:pt x="0" y="0"/>
                </a:moveTo>
                <a:lnTo>
                  <a:pt x="619040" y="0"/>
                </a:lnTo>
                <a:lnTo>
                  <a:pt x="619040" y="624208"/>
                </a:lnTo>
                <a:lnTo>
                  <a:pt x="0" y="6242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4794515" y="1424081"/>
            <a:ext cx="7834219" cy="7834219"/>
            <a:chOff x="0" y="0"/>
            <a:chExt cx="10445626" cy="10445626"/>
          </a:xfrm>
        </p:grpSpPr>
        <p:sp>
          <p:nvSpPr>
            <p:cNvPr id="23" name="Freeform 23"/>
            <p:cNvSpPr/>
            <p:nvPr/>
          </p:nvSpPr>
          <p:spPr>
            <a:xfrm rot="2700000">
              <a:off x="1529726" y="1529726"/>
              <a:ext cx="7386173" cy="7386173"/>
            </a:xfrm>
            <a:custGeom>
              <a:avLst/>
              <a:gdLst/>
              <a:ahLst/>
              <a:cxnLst/>
              <a:rect l="l" t="t" r="r" b="b"/>
              <a:pathLst>
                <a:path w="7386173" h="7386173">
                  <a:moveTo>
                    <a:pt x="0" y="0"/>
                  </a:moveTo>
                  <a:lnTo>
                    <a:pt x="7386173" y="0"/>
                  </a:lnTo>
                  <a:lnTo>
                    <a:pt x="7386173" y="7386173"/>
                  </a:lnTo>
                  <a:lnTo>
                    <a:pt x="0" y="73861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a:off x="3641320" y="3672454"/>
              <a:ext cx="3162986" cy="3162986"/>
            </a:xfrm>
            <a:custGeom>
              <a:avLst/>
              <a:gdLst/>
              <a:ahLst/>
              <a:cxnLst/>
              <a:rect l="l" t="t" r="r" b="b"/>
              <a:pathLst>
                <a:path w="3162986" h="3162986">
                  <a:moveTo>
                    <a:pt x="0" y="0"/>
                  </a:moveTo>
                  <a:lnTo>
                    <a:pt x="3162986" y="0"/>
                  </a:lnTo>
                  <a:lnTo>
                    <a:pt x="3162986" y="3162986"/>
                  </a:lnTo>
                  <a:lnTo>
                    <a:pt x="0" y="3162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25" name="Group 25"/>
          <p:cNvGrpSpPr/>
          <p:nvPr/>
        </p:nvGrpSpPr>
        <p:grpSpPr>
          <a:xfrm>
            <a:off x="722383" y="235433"/>
            <a:ext cx="17565617" cy="1406665"/>
            <a:chOff x="0" y="0"/>
            <a:chExt cx="23420823" cy="1875554"/>
          </a:xfrm>
        </p:grpSpPr>
        <p:sp>
          <p:nvSpPr>
            <p:cNvPr id="26" name="Freeform 26"/>
            <p:cNvSpPr/>
            <p:nvPr/>
          </p:nvSpPr>
          <p:spPr>
            <a:xfrm>
              <a:off x="22675248" y="377074"/>
              <a:ext cx="745575" cy="395155"/>
            </a:xfrm>
            <a:custGeom>
              <a:avLst/>
              <a:gdLst/>
              <a:ahLst/>
              <a:cxnLst/>
              <a:rect l="l" t="t" r="r" b="b"/>
              <a:pathLst>
                <a:path w="745575" h="395155">
                  <a:moveTo>
                    <a:pt x="0" y="0"/>
                  </a:moveTo>
                  <a:lnTo>
                    <a:pt x="745575" y="0"/>
                  </a:lnTo>
                  <a:lnTo>
                    <a:pt x="745575" y="395155"/>
                  </a:lnTo>
                  <a:lnTo>
                    <a:pt x="0" y="3951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a:off x="2834512" y="1473589"/>
              <a:ext cx="17006223" cy="401965"/>
            </a:xfrm>
            <a:custGeom>
              <a:avLst/>
              <a:gdLst/>
              <a:ahLst/>
              <a:cxnLst/>
              <a:rect l="l" t="t" r="r" b="b"/>
              <a:pathLst>
                <a:path w="17006223" h="401965">
                  <a:moveTo>
                    <a:pt x="0" y="0"/>
                  </a:moveTo>
                  <a:lnTo>
                    <a:pt x="17006223" y="0"/>
                  </a:lnTo>
                  <a:lnTo>
                    <a:pt x="17006223" y="401965"/>
                  </a:lnTo>
                  <a:lnTo>
                    <a:pt x="0" y="40196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TextBox 28"/>
            <p:cNvSpPr txBox="1"/>
            <p:nvPr/>
          </p:nvSpPr>
          <p:spPr>
            <a:xfrm>
              <a:off x="0" y="-19050"/>
              <a:ext cx="22675248" cy="1429647"/>
            </a:xfrm>
            <a:prstGeom prst="rect">
              <a:avLst/>
            </a:prstGeom>
          </p:spPr>
          <p:txBody>
            <a:bodyPr lIns="0" tIns="0" rIns="0" bIns="0" rtlCol="0" anchor="t">
              <a:spAutoFit/>
            </a:bodyPr>
            <a:lstStyle/>
            <a:p>
              <a:pPr algn="ctr">
                <a:lnSpc>
                  <a:spcPts val="8434"/>
                </a:lnSpc>
              </a:pPr>
              <a:r>
                <a:rPr lang="en-US" sz="6970">
                  <a:solidFill>
                    <a:srgbClr val="1F497D"/>
                  </a:solidFill>
                  <a:latin typeface="Roboto Bold"/>
                </a:rPr>
                <a:t>Kesiapan Cloud dan Migrasi</a:t>
              </a:r>
            </a:p>
          </p:txBody>
        </p:sp>
      </p:grpSp>
      <p:grpSp>
        <p:nvGrpSpPr>
          <p:cNvPr id="29" name="Group 29"/>
          <p:cNvGrpSpPr/>
          <p:nvPr/>
        </p:nvGrpSpPr>
        <p:grpSpPr>
          <a:xfrm>
            <a:off x="14584257" y="9193495"/>
            <a:ext cx="3853053" cy="1093505"/>
            <a:chOff x="0" y="0"/>
            <a:chExt cx="5137404" cy="1458007"/>
          </a:xfrm>
        </p:grpSpPr>
        <p:grpSp>
          <p:nvGrpSpPr>
            <p:cNvPr id="30" name="Group 30"/>
            <p:cNvGrpSpPr/>
            <p:nvPr/>
          </p:nvGrpSpPr>
          <p:grpSpPr>
            <a:xfrm>
              <a:off x="0" y="0"/>
              <a:ext cx="5137404" cy="1458007"/>
              <a:chOff x="0" y="0"/>
              <a:chExt cx="1431983" cy="406400"/>
            </a:xfrm>
          </p:grpSpPr>
          <p:sp>
            <p:nvSpPr>
              <p:cNvPr id="31" name="Freeform 31"/>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32" name="TextBox 32"/>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33" name="Freeform 33"/>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19"/>
              <a:stretch>
                <a:fillRect/>
              </a:stretch>
            </a:blipFill>
          </p:spPr>
        </p:sp>
        <p:sp>
          <p:nvSpPr>
            <p:cNvPr id="34" name="Freeform 34"/>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20"/>
              <a:stretch>
                <a:fillRect/>
              </a:stretch>
            </a:blipFill>
          </p:spPr>
        </p:sp>
        <p:sp>
          <p:nvSpPr>
            <p:cNvPr id="35" name="Freeform 35"/>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21"/>
              <a:stretch>
                <a:fillRect/>
              </a:stretch>
            </a:blipFill>
          </p:spPr>
        </p:sp>
      </p:gr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sp>
        <p:nvSpPr>
          <p:cNvPr id="9" name="Freeform 9"/>
          <p:cNvSpPr/>
          <p:nvPr/>
        </p:nvSpPr>
        <p:spPr>
          <a:xfrm>
            <a:off x="7756434" y="3387991"/>
            <a:ext cx="2730809" cy="2672779"/>
          </a:xfrm>
          <a:custGeom>
            <a:avLst/>
            <a:gdLst/>
            <a:ahLst/>
            <a:cxnLst/>
            <a:rect l="l" t="t" r="r" b="b"/>
            <a:pathLst>
              <a:path w="2730809" h="2672779">
                <a:moveTo>
                  <a:pt x="0" y="0"/>
                </a:moveTo>
                <a:lnTo>
                  <a:pt x="2730808" y="0"/>
                </a:lnTo>
                <a:lnTo>
                  <a:pt x="2730808" y="2672779"/>
                </a:lnTo>
                <a:lnTo>
                  <a:pt x="0" y="2672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9755703">
            <a:off x="7408039" y="2702682"/>
            <a:ext cx="1200296" cy="339083"/>
          </a:xfrm>
          <a:custGeom>
            <a:avLst/>
            <a:gdLst/>
            <a:ahLst/>
            <a:cxnLst/>
            <a:rect l="l" t="t" r="r" b="b"/>
            <a:pathLst>
              <a:path w="1200296" h="339083">
                <a:moveTo>
                  <a:pt x="0" y="0"/>
                </a:moveTo>
                <a:lnTo>
                  <a:pt x="1200296" y="0"/>
                </a:lnTo>
                <a:lnTo>
                  <a:pt x="1200296" y="339084"/>
                </a:lnTo>
                <a:lnTo>
                  <a:pt x="0" y="339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722383" y="235433"/>
            <a:ext cx="17565617" cy="1406665"/>
            <a:chOff x="0" y="0"/>
            <a:chExt cx="23420823" cy="1875554"/>
          </a:xfrm>
        </p:grpSpPr>
        <p:sp>
          <p:nvSpPr>
            <p:cNvPr id="12" name="Freeform 12"/>
            <p:cNvSpPr/>
            <p:nvPr/>
          </p:nvSpPr>
          <p:spPr>
            <a:xfrm>
              <a:off x="22675248" y="377074"/>
              <a:ext cx="745575" cy="395155"/>
            </a:xfrm>
            <a:custGeom>
              <a:avLst/>
              <a:gdLst/>
              <a:ahLst/>
              <a:cxnLst/>
              <a:rect l="l" t="t" r="r" b="b"/>
              <a:pathLst>
                <a:path w="745575" h="395155">
                  <a:moveTo>
                    <a:pt x="0" y="0"/>
                  </a:moveTo>
                  <a:lnTo>
                    <a:pt x="745575" y="0"/>
                  </a:lnTo>
                  <a:lnTo>
                    <a:pt x="745575" y="395155"/>
                  </a:lnTo>
                  <a:lnTo>
                    <a:pt x="0" y="3951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834512" y="1473589"/>
              <a:ext cx="17006223" cy="401965"/>
            </a:xfrm>
            <a:custGeom>
              <a:avLst/>
              <a:gdLst/>
              <a:ahLst/>
              <a:cxnLst/>
              <a:rect l="l" t="t" r="r" b="b"/>
              <a:pathLst>
                <a:path w="17006223" h="401965">
                  <a:moveTo>
                    <a:pt x="0" y="0"/>
                  </a:moveTo>
                  <a:lnTo>
                    <a:pt x="17006223" y="0"/>
                  </a:lnTo>
                  <a:lnTo>
                    <a:pt x="17006223" y="401965"/>
                  </a:lnTo>
                  <a:lnTo>
                    <a:pt x="0" y="4019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0" y="-9525"/>
              <a:ext cx="22675248" cy="1483114"/>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Manajemen Infrastruktur dan Layanan</a:t>
              </a:r>
            </a:p>
          </p:txBody>
        </p:sp>
      </p:grpSp>
      <p:sp>
        <p:nvSpPr>
          <p:cNvPr id="15" name="Freeform 15"/>
          <p:cNvSpPr/>
          <p:nvPr/>
        </p:nvSpPr>
        <p:spPr>
          <a:xfrm rot="6489261">
            <a:off x="6784655" y="6061320"/>
            <a:ext cx="1200296" cy="339083"/>
          </a:xfrm>
          <a:custGeom>
            <a:avLst/>
            <a:gdLst/>
            <a:ahLst/>
            <a:cxnLst/>
            <a:rect l="l" t="t" r="r" b="b"/>
            <a:pathLst>
              <a:path w="1200296" h="339083">
                <a:moveTo>
                  <a:pt x="0" y="0"/>
                </a:moveTo>
                <a:lnTo>
                  <a:pt x="1200296" y="0"/>
                </a:lnTo>
                <a:lnTo>
                  <a:pt x="1200296" y="339084"/>
                </a:lnTo>
                <a:lnTo>
                  <a:pt x="0" y="339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2164066" y="6882535"/>
            <a:ext cx="6957772" cy="449866"/>
          </a:xfrm>
          <a:prstGeom prst="rect">
            <a:avLst/>
          </a:prstGeom>
        </p:spPr>
        <p:txBody>
          <a:bodyPr lIns="0" tIns="0" rIns="0" bIns="0" rtlCol="0" anchor="t">
            <a:spAutoFit/>
          </a:bodyPr>
          <a:lstStyle/>
          <a:p>
            <a:pPr algn="ctr">
              <a:lnSpc>
                <a:spcPts val="3489"/>
              </a:lnSpc>
              <a:spcBef>
                <a:spcPct val="0"/>
              </a:spcBef>
            </a:pPr>
            <a:r>
              <a:rPr lang="en-US" sz="3172" spc="126">
                <a:solidFill>
                  <a:srgbClr val="78AAE1"/>
                </a:solidFill>
                <a:latin typeface="Kollektif Bold"/>
              </a:rPr>
              <a:t>MANAJEMEN LAYANAN CLOUD</a:t>
            </a:r>
          </a:p>
        </p:txBody>
      </p:sp>
      <p:sp>
        <p:nvSpPr>
          <p:cNvPr id="17" name="TextBox 17"/>
          <p:cNvSpPr txBox="1"/>
          <p:nvPr/>
        </p:nvSpPr>
        <p:spPr>
          <a:xfrm>
            <a:off x="700221" y="2325012"/>
            <a:ext cx="6336487" cy="888016"/>
          </a:xfrm>
          <a:prstGeom prst="rect">
            <a:avLst/>
          </a:prstGeom>
        </p:spPr>
        <p:txBody>
          <a:bodyPr lIns="0" tIns="0" rIns="0" bIns="0" rtlCol="0" anchor="t">
            <a:spAutoFit/>
          </a:bodyPr>
          <a:lstStyle/>
          <a:p>
            <a:pPr algn="r">
              <a:lnSpc>
                <a:spcPts val="3489"/>
              </a:lnSpc>
              <a:spcBef>
                <a:spcPct val="0"/>
              </a:spcBef>
            </a:pPr>
            <a:r>
              <a:rPr lang="en-US" sz="3172" spc="126">
                <a:solidFill>
                  <a:srgbClr val="6C4A94"/>
                </a:solidFill>
                <a:latin typeface="Kollektif Bold"/>
              </a:rPr>
              <a:t>MANAJEMEN INFRASTRUKTUR CLOUD</a:t>
            </a:r>
          </a:p>
        </p:txBody>
      </p:sp>
      <p:sp>
        <p:nvSpPr>
          <p:cNvPr id="18" name="TextBox 18"/>
          <p:cNvSpPr txBox="1"/>
          <p:nvPr/>
        </p:nvSpPr>
        <p:spPr>
          <a:xfrm>
            <a:off x="621712" y="3330841"/>
            <a:ext cx="6414997" cy="171003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Layanan cloud yang berfungsi di situs bisnis fisik dan dapat diakses melalui perangkat seluler seperti iPhone, Blackberry, dan ponsel cerdas lainnya.</a:t>
            </a:r>
          </a:p>
        </p:txBody>
      </p:sp>
      <p:sp>
        <p:nvSpPr>
          <p:cNvPr id="19" name="TextBox 19"/>
          <p:cNvSpPr txBox="1"/>
          <p:nvPr/>
        </p:nvSpPr>
        <p:spPr>
          <a:xfrm>
            <a:off x="2357047" y="7389551"/>
            <a:ext cx="10055511"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Melibatkan teknik dan alat untuk mengelola layanan di berbagai lingkungan, termasuk manajemen aset, perencanaan kapasitas, manajemen konfigurasi, manajemen beban kerja, manajemen jaringan, layanan pelanggan, pemecahan masalah dan analisis, serta manajemen pembaruan.</a:t>
            </a:r>
          </a:p>
        </p:txBody>
      </p:sp>
      <p:sp>
        <p:nvSpPr>
          <p:cNvPr id="20" name="Freeform 20"/>
          <p:cNvSpPr/>
          <p:nvPr/>
        </p:nvSpPr>
        <p:spPr>
          <a:xfrm rot="-799476">
            <a:off x="10793247" y="4078256"/>
            <a:ext cx="1200296" cy="339083"/>
          </a:xfrm>
          <a:custGeom>
            <a:avLst/>
            <a:gdLst/>
            <a:ahLst/>
            <a:cxnLst/>
            <a:rect l="l" t="t" r="r" b="b"/>
            <a:pathLst>
              <a:path w="1200296" h="339083">
                <a:moveTo>
                  <a:pt x="0" y="0"/>
                </a:moveTo>
                <a:lnTo>
                  <a:pt x="1200295" y="0"/>
                </a:lnTo>
                <a:lnTo>
                  <a:pt x="1200295" y="339083"/>
                </a:lnTo>
                <a:lnTo>
                  <a:pt x="0" y="339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12016460" y="2375177"/>
            <a:ext cx="4799941" cy="778161"/>
          </a:xfrm>
          <a:prstGeom prst="rect">
            <a:avLst/>
          </a:prstGeom>
        </p:spPr>
        <p:txBody>
          <a:bodyPr lIns="0" tIns="0" rIns="0" bIns="0" rtlCol="0" anchor="t">
            <a:spAutoFit/>
          </a:bodyPr>
          <a:lstStyle/>
          <a:p>
            <a:pPr>
              <a:lnSpc>
                <a:spcPts val="3049"/>
              </a:lnSpc>
              <a:spcBef>
                <a:spcPct val="0"/>
              </a:spcBef>
            </a:pPr>
            <a:r>
              <a:rPr lang="en-US" sz="2772" spc="110">
                <a:solidFill>
                  <a:srgbClr val="983398"/>
                </a:solidFill>
                <a:latin typeface="Kollektif Bold"/>
              </a:rPr>
              <a:t>PORTOFOLIO LAYANAN CLOUD</a:t>
            </a:r>
          </a:p>
        </p:txBody>
      </p:sp>
      <p:sp>
        <p:nvSpPr>
          <p:cNvPr id="22" name="TextBox 22"/>
          <p:cNvSpPr txBox="1"/>
          <p:nvPr/>
        </p:nvSpPr>
        <p:spPr>
          <a:xfrm>
            <a:off x="12074976" y="3212090"/>
            <a:ext cx="5184324" cy="256728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Penting untuk merancang portofolio layanan cloud yang baik dengan mengintegrasikan kemampuan manajemen layanan inti dan antarmuka yang terdefinisi dengan baik.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83978"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737815"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52864" y="252484"/>
            <a:ext cx="17006436" cy="1114716"/>
          </a:xfrm>
          <a:prstGeom prst="rect">
            <a:avLst/>
          </a:prstGeom>
        </p:spPr>
        <p:txBody>
          <a:bodyPr lIns="0" tIns="0" rIns="0" bIns="0" rtlCol="0" anchor="t">
            <a:spAutoFit/>
          </a:bodyPr>
          <a:lstStyle/>
          <a:p>
            <a:pPr>
              <a:lnSpc>
                <a:spcPts val="8797"/>
              </a:lnSpc>
            </a:pPr>
            <a:r>
              <a:rPr lang="en-US" sz="7270">
                <a:solidFill>
                  <a:srgbClr val="1F497D"/>
                </a:solidFill>
                <a:latin typeface="Roboto Bold"/>
              </a:rPr>
              <a:t>Manajemen Risiko dan Keuangan</a:t>
            </a:r>
          </a:p>
        </p:txBody>
      </p:sp>
      <p:grpSp>
        <p:nvGrpSpPr>
          <p:cNvPr id="11" name="Group 11"/>
          <p:cNvGrpSpPr/>
          <p:nvPr/>
        </p:nvGrpSpPr>
        <p:grpSpPr>
          <a:xfrm>
            <a:off x="1640984" y="2233225"/>
            <a:ext cx="9036121" cy="4280170"/>
            <a:chOff x="0" y="0"/>
            <a:chExt cx="12048162" cy="5706893"/>
          </a:xfrm>
        </p:grpSpPr>
        <p:sp>
          <p:nvSpPr>
            <p:cNvPr id="12" name="TextBox 12"/>
            <p:cNvSpPr txBox="1"/>
            <p:nvPr/>
          </p:nvSpPr>
          <p:spPr>
            <a:xfrm>
              <a:off x="0" y="19050"/>
              <a:ext cx="7126724" cy="1096391"/>
            </a:xfrm>
            <a:prstGeom prst="rect">
              <a:avLst/>
            </a:prstGeom>
          </p:spPr>
          <p:txBody>
            <a:bodyPr lIns="0" tIns="0" rIns="0" bIns="0" rtlCol="0" anchor="t">
              <a:spAutoFit/>
            </a:bodyPr>
            <a:lstStyle/>
            <a:p>
              <a:pPr>
                <a:lnSpc>
                  <a:spcPts val="3159"/>
                </a:lnSpc>
                <a:spcBef>
                  <a:spcPct val="0"/>
                </a:spcBef>
              </a:pPr>
              <a:r>
                <a:rPr lang="en-US" sz="2872" spc="114">
                  <a:solidFill>
                    <a:srgbClr val="C471ED"/>
                  </a:solidFill>
                  <a:latin typeface="Kollektif Bold"/>
                </a:rPr>
                <a:t>RISIKO BISNIS, TEKNIS, DAN HUKUM</a:t>
              </a:r>
            </a:p>
          </p:txBody>
        </p:sp>
        <p:sp>
          <p:nvSpPr>
            <p:cNvPr id="13" name="TextBox 13"/>
            <p:cNvSpPr txBox="1"/>
            <p:nvPr/>
          </p:nvSpPr>
          <p:spPr>
            <a:xfrm>
              <a:off x="0" y="1159891"/>
              <a:ext cx="12048162" cy="4547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Organisasi yang mempertimbangkan migrasi ke layanan cloud harus memahami dan mengatasi tiga jenis risiko utama: risiko bisnis (vendor lock-in, manajemen data, penghentian layanan cloud), risiko teknis (kehabisan sumber daya, peretasan data), dan risiko hukum (pengungkapan data yang tidak diinginkan, masalah lisensi).</a:t>
              </a: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p:txBody>
        </p:sp>
      </p:grpSp>
      <p:grpSp>
        <p:nvGrpSpPr>
          <p:cNvPr id="14" name="Group 14"/>
          <p:cNvGrpSpPr/>
          <p:nvPr/>
        </p:nvGrpSpPr>
        <p:grpSpPr>
          <a:xfrm>
            <a:off x="1640984" y="6281762"/>
            <a:ext cx="9252819" cy="4384945"/>
            <a:chOff x="0" y="0"/>
            <a:chExt cx="12337092" cy="5846593"/>
          </a:xfrm>
        </p:grpSpPr>
        <p:sp>
          <p:nvSpPr>
            <p:cNvPr id="15" name="TextBox 15"/>
            <p:cNvSpPr txBox="1"/>
            <p:nvPr/>
          </p:nvSpPr>
          <p:spPr>
            <a:xfrm>
              <a:off x="0" y="19050"/>
              <a:ext cx="12337092" cy="562991"/>
            </a:xfrm>
            <a:prstGeom prst="rect">
              <a:avLst/>
            </a:prstGeom>
          </p:spPr>
          <p:txBody>
            <a:bodyPr lIns="0" tIns="0" rIns="0" bIns="0" rtlCol="0" anchor="t">
              <a:spAutoFit/>
            </a:bodyPr>
            <a:lstStyle/>
            <a:p>
              <a:pPr>
                <a:lnSpc>
                  <a:spcPts val="3159"/>
                </a:lnSpc>
                <a:spcBef>
                  <a:spcPct val="0"/>
                </a:spcBef>
              </a:pPr>
              <a:r>
                <a:rPr lang="en-US" sz="2872" spc="114">
                  <a:solidFill>
                    <a:srgbClr val="78AAE1"/>
                  </a:solidFill>
                  <a:latin typeface="Kollektif Bold"/>
                </a:rPr>
                <a:t>MANAJEMEN KEUANGAN</a:t>
              </a:r>
            </a:p>
          </p:txBody>
        </p:sp>
        <p:sp>
          <p:nvSpPr>
            <p:cNvPr id="16" name="TextBox 16"/>
            <p:cNvSpPr txBox="1"/>
            <p:nvPr/>
          </p:nvSpPr>
          <p:spPr>
            <a:xfrm>
              <a:off x="0" y="728091"/>
              <a:ext cx="12337092" cy="5118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Memperluas operasi TI ke komputasi cloud dapat meningkatkan pengeluaran, tetapi adopsi layanan cloud yang tepat dapat mengurangi pengeluaran modal. Faktor penting dalam manajemen keuangan mencakup perencanaan yang rinci, analisis risiko aset, rencana alokasi biaya kontingensi, dan penilaian kebutuhan bisnis organisasi.</a:t>
              </a: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p:txBody>
        </p:sp>
      </p:grpSp>
      <p:sp>
        <p:nvSpPr>
          <p:cNvPr id="17" name="Freeform 17"/>
          <p:cNvSpPr/>
          <p:nvPr/>
        </p:nvSpPr>
        <p:spPr>
          <a:xfrm>
            <a:off x="11776326" y="3186173"/>
            <a:ext cx="5815305" cy="5386426"/>
          </a:xfrm>
          <a:custGeom>
            <a:avLst/>
            <a:gdLst/>
            <a:ahLst/>
            <a:cxnLst/>
            <a:rect l="l" t="t" r="r" b="b"/>
            <a:pathLst>
              <a:path w="5815305" h="5386426">
                <a:moveTo>
                  <a:pt x="0" y="0"/>
                </a:moveTo>
                <a:lnTo>
                  <a:pt x="5815304" y="0"/>
                </a:lnTo>
                <a:lnTo>
                  <a:pt x="5815304" y="5386426"/>
                </a:lnTo>
                <a:lnTo>
                  <a:pt x="0" y="5386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83978" y="8594617"/>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737815"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52864" y="242959"/>
            <a:ext cx="17006436" cy="1076997"/>
          </a:xfrm>
          <a:prstGeom prst="rect">
            <a:avLst/>
          </a:prstGeom>
        </p:spPr>
        <p:txBody>
          <a:bodyPr lIns="0" tIns="0" rIns="0" bIns="0" rtlCol="0" anchor="t">
            <a:spAutoFit/>
          </a:bodyPr>
          <a:lstStyle/>
          <a:p>
            <a:pPr>
              <a:lnSpc>
                <a:spcPts val="8434"/>
              </a:lnSpc>
            </a:pPr>
            <a:r>
              <a:rPr lang="en-US" sz="6970">
                <a:solidFill>
                  <a:srgbClr val="1F497D"/>
                </a:solidFill>
                <a:latin typeface="Roboto Bold"/>
              </a:rPr>
              <a:t>Manajemen Vendor dan Kesimpulan</a:t>
            </a:r>
          </a:p>
        </p:txBody>
      </p:sp>
      <p:grpSp>
        <p:nvGrpSpPr>
          <p:cNvPr id="11" name="Group 11"/>
          <p:cNvGrpSpPr/>
          <p:nvPr/>
        </p:nvGrpSpPr>
        <p:grpSpPr>
          <a:xfrm>
            <a:off x="2712557" y="2391020"/>
            <a:ext cx="5853922" cy="4903466"/>
            <a:chOff x="0" y="0"/>
            <a:chExt cx="7805230" cy="6537954"/>
          </a:xfrm>
        </p:grpSpPr>
        <p:sp>
          <p:nvSpPr>
            <p:cNvPr id="12" name="TextBox 12"/>
            <p:cNvSpPr txBox="1"/>
            <p:nvPr/>
          </p:nvSpPr>
          <p:spPr>
            <a:xfrm>
              <a:off x="0" y="19050"/>
              <a:ext cx="7562453" cy="562991"/>
            </a:xfrm>
            <a:prstGeom prst="rect">
              <a:avLst/>
            </a:prstGeom>
          </p:spPr>
          <p:txBody>
            <a:bodyPr lIns="0" tIns="0" rIns="0" bIns="0" rtlCol="0" anchor="t">
              <a:spAutoFit/>
            </a:bodyPr>
            <a:lstStyle/>
            <a:p>
              <a:pPr>
                <a:lnSpc>
                  <a:spcPts val="3159"/>
                </a:lnSpc>
                <a:spcBef>
                  <a:spcPct val="0"/>
                </a:spcBef>
              </a:pPr>
              <a:r>
                <a:rPr lang="en-US" sz="2872" spc="114">
                  <a:solidFill>
                    <a:srgbClr val="C471ED"/>
                  </a:solidFill>
                  <a:latin typeface="Kollektif Bold"/>
                </a:rPr>
                <a:t>PEMILIHAN VENDOR</a:t>
              </a:r>
            </a:p>
          </p:txBody>
        </p:sp>
        <p:sp>
          <p:nvSpPr>
            <p:cNvPr id="13" name="TextBox 13"/>
            <p:cNvSpPr txBox="1"/>
            <p:nvPr/>
          </p:nvSpPr>
          <p:spPr>
            <a:xfrm>
              <a:off x="0" y="847952"/>
              <a:ext cx="7805230" cy="5690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Pilih vendor yang sesuai dengan kebutuhan organisasi untuk memastikan penggunaan konsisten dari layanan cloud. Ini mungkin melibatkan modifikasi proses bisnis dan fungsional, fokus pada analisis kebutuhan, dan melakukan audit pihak ketiga untuk memverifikasi keamanan data dan layanan cloud.</a:t>
              </a: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p:txBody>
        </p:sp>
      </p:grpSp>
      <p:grpSp>
        <p:nvGrpSpPr>
          <p:cNvPr id="14" name="Group 14"/>
          <p:cNvGrpSpPr/>
          <p:nvPr/>
        </p:nvGrpSpPr>
        <p:grpSpPr>
          <a:xfrm>
            <a:off x="9481231" y="3890072"/>
            <a:ext cx="5202747" cy="6070870"/>
            <a:chOff x="0" y="0"/>
            <a:chExt cx="6936996" cy="8094493"/>
          </a:xfrm>
        </p:grpSpPr>
        <p:sp>
          <p:nvSpPr>
            <p:cNvPr id="15" name="TextBox 15"/>
            <p:cNvSpPr txBox="1"/>
            <p:nvPr/>
          </p:nvSpPr>
          <p:spPr>
            <a:xfrm>
              <a:off x="0" y="19050"/>
              <a:ext cx="6936996" cy="1096391"/>
            </a:xfrm>
            <a:prstGeom prst="rect">
              <a:avLst/>
            </a:prstGeom>
          </p:spPr>
          <p:txBody>
            <a:bodyPr lIns="0" tIns="0" rIns="0" bIns="0" rtlCol="0" anchor="t">
              <a:spAutoFit/>
            </a:bodyPr>
            <a:lstStyle/>
            <a:p>
              <a:pPr>
                <a:lnSpc>
                  <a:spcPts val="3159"/>
                </a:lnSpc>
                <a:spcBef>
                  <a:spcPct val="0"/>
                </a:spcBef>
              </a:pPr>
              <a:r>
                <a:rPr lang="en-US" sz="2872" spc="114">
                  <a:solidFill>
                    <a:srgbClr val="78AAE1"/>
                  </a:solidFill>
                  <a:latin typeface="Kollektif Bold"/>
                </a:rPr>
                <a:t>PEMANTAUAN DAN KESIMPULAN</a:t>
              </a:r>
            </a:p>
          </p:txBody>
        </p:sp>
        <p:sp>
          <p:nvSpPr>
            <p:cNvPr id="16" name="TextBox 16"/>
            <p:cNvSpPr txBox="1"/>
            <p:nvPr/>
          </p:nvSpPr>
          <p:spPr>
            <a:xfrm>
              <a:off x="0" y="1261491"/>
              <a:ext cx="6936996" cy="6833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Penting untuk terus memantau layanan cloud terintegrasi dalam lingkungan cloud yang terfederasi, jika diperlukan, untuk menegakkan tanggung jawab vendor dalam pelanggaran kepercayaan. Dalam kesimpulan, manajemen yang holistik diperlukan untuk adopsi sukses layanan cloud.</a:t>
              </a: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p:txBody>
        </p:sp>
      </p:grpSp>
      <p:sp>
        <p:nvSpPr>
          <p:cNvPr id="17" name="Freeform 17"/>
          <p:cNvSpPr/>
          <p:nvPr/>
        </p:nvSpPr>
        <p:spPr>
          <a:xfrm>
            <a:off x="14683978" y="1517938"/>
            <a:ext cx="4365836" cy="4114800"/>
          </a:xfrm>
          <a:custGeom>
            <a:avLst/>
            <a:gdLst/>
            <a:ahLst/>
            <a:cxnLst/>
            <a:rect l="l" t="t" r="r" b="b"/>
            <a:pathLst>
              <a:path w="4365836" h="4114800">
                <a:moveTo>
                  <a:pt x="0" y="0"/>
                </a:moveTo>
                <a:lnTo>
                  <a:pt x="4365835" y="0"/>
                </a:lnTo>
                <a:lnTo>
                  <a:pt x="43658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flipH="1">
            <a:off x="-737815" y="6537217"/>
            <a:ext cx="4365836" cy="4114800"/>
          </a:xfrm>
          <a:custGeom>
            <a:avLst/>
            <a:gdLst/>
            <a:ahLst/>
            <a:cxnLst/>
            <a:rect l="l" t="t" r="r" b="b"/>
            <a:pathLst>
              <a:path w="4365836" h="4114800">
                <a:moveTo>
                  <a:pt x="4365836" y="0"/>
                </a:moveTo>
                <a:lnTo>
                  <a:pt x="0" y="0"/>
                </a:lnTo>
                <a:lnTo>
                  <a:pt x="0" y="4114800"/>
                </a:lnTo>
                <a:lnTo>
                  <a:pt x="4365836" y="4114800"/>
                </a:lnTo>
                <a:lnTo>
                  <a:pt x="4365836"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8724913" y="7756222"/>
            <a:ext cx="9563087" cy="2333625"/>
          </a:xfrm>
          <a:prstGeom prst="rect">
            <a:avLst/>
          </a:prstGeom>
        </p:spPr>
        <p:txBody>
          <a:bodyPr lIns="0" tIns="0" rIns="0" bIns="0" rtlCol="0" anchor="t">
            <a:spAutoFit/>
          </a:bodyPr>
          <a:lstStyle/>
          <a:p>
            <a:pPr algn="l">
              <a:lnSpc>
                <a:spcPts val="8640"/>
              </a:lnSpc>
            </a:pPr>
            <a:r>
              <a:rPr lang="en-US" sz="7200">
                <a:solidFill>
                  <a:srgbClr val="FFFFFF"/>
                </a:solidFill>
                <a:latin typeface="Arial Bold"/>
              </a:rPr>
              <a:t>Cloud Vendor Roles and Capabilities </a:t>
            </a:r>
          </a:p>
        </p:txBody>
      </p:sp>
      <p:grpSp>
        <p:nvGrpSpPr>
          <p:cNvPr id="4" name="Group 4"/>
          <p:cNvGrpSpPr/>
          <p:nvPr/>
        </p:nvGrpSpPr>
        <p:grpSpPr>
          <a:xfrm>
            <a:off x="13794374" y="151611"/>
            <a:ext cx="4233653" cy="1201521"/>
            <a:chOff x="0" y="0"/>
            <a:chExt cx="5644871" cy="1602027"/>
          </a:xfrm>
        </p:grpSpPr>
        <p:grpSp>
          <p:nvGrpSpPr>
            <p:cNvPr id="5" name="Group 5"/>
            <p:cNvGrpSpPr/>
            <p:nvPr/>
          </p:nvGrpSpPr>
          <p:grpSpPr>
            <a:xfrm>
              <a:off x="0" y="0"/>
              <a:ext cx="5644871" cy="1602027"/>
              <a:chOff x="0" y="0"/>
              <a:chExt cx="1431983" cy="406400"/>
            </a:xfrm>
          </p:grpSpPr>
          <p:sp>
            <p:nvSpPr>
              <p:cNvPr id="6" name="Freeform 6"/>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7" name="TextBox 7"/>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8" name="Freeform 8"/>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4"/>
              <a:stretch>
                <a:fillRect/>
              </a:stretch>
            </a:blipFill>
          </p:spPr>
        </p:sp>
        <p:sp>
          <p:nvSpPr>
            <p:cNvPr id="9" name="Freeform 9"/>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5"/>
              <a:stretch>
                <a:fillRect/>
              </a:stretch>
            </a:blipFill>
          </p:spPr>
        </p:sp>
        <p:sp>
          <p:nvSpPr>
            <p:cNvPr id="10" name="Freeform 10"/>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6"/>
              <a:stretch>
                <a:fillRect/>
              </a:stretch>
            </a:blipFill>
          </p:spPr>
        </p:sp>
      </p:grpSp>
    </p:spTree>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grpSp>
        <p:nvGrpSpPr>
          <p:cNvPr id="9" name="Group 9"/>
          <p:cNvGrpSpPr/>
          <p:nvPr/>
        </p:nvGrpSpPr>
        <p:grpSpPr>
          <a:xfrm>
            <a:off x="722383" y="235433"/>
            <a:ext cx="17565617" cy="1406665"/>
            <a:chOff x="0" y="0"/>
            <a:chExt cx="23420823" cy="1875554"/>
          </a:xfrm>
        </p:grpSpPr>
        <p:sp>
          <p:nvSpPr>
            <p:cNvPr id="10" name="Freeform 10"/>
            <p:cNvSpPr/>
            <p:nvPr/>
          </p:nvSpPr>
          <p:spPr>
            <a:xfrm>
              <a:off x="22675248" y="377074"/>
              <a:ext cx="745575" cy="395155"/>
            </a:xfrm>
            <a:custGeom>
              <a:avLst/>
              <a:gdLst/>
              <a:ahLst/>
              <a:cxnLst/>
              <a:rect l="l" t="t" r="r" b="b"/>
              <a:pathLst>
                <a:path w="745575" h="395155">
                  <a:moveTo>
                    <a:pt x="0" y="0"/>
                  </a:moveTo>
                  <a:lnTo>
                    <a:pt x="745575" y="0"/>
                  </a:lnTo>
                  <a:lnTo>
                    <a:pt x="745575" y="395155"/>
                  </a:lnTo>
                  <a:lnTo>
                    <a:pt x="0" y="395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834512" y="1473589"/>
              <a:ext cx="17006223" cy="401965"/>
            </a:xfrm>
            <a:custGeom>
              <a:avLst/>
              <a:gdLst/>
              <a:ahLst/>
              <a:cxnLst/>
              <a:rect l="l" t="t" r="r" b="b"/>
              <a:pathLst>
                <a:path w="17006223" h="401965">
                  <a:moveTo>
                    <a:pt x="0" y="0"/>
                  </a:moveTo>
                  <a:lnTo>
                    <a:pt x="17006223" y="0"/>
                  </a:lnTo>
                  <a:lnTo>
                    <a:pt x="17006223" y="401965"/>
                  </a:lnTo>
                  <a:lnTo>
                    <a:pt x="0" y="401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9525"/>
              <a:ext cx="22675248" cy="1483114"/>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Cloud Client Business Requirement</a:t>
              </a:r>
            </a:p>
          </p:txBody>
        </p:sp>
      </p:grpSp>
      <p:grpSp>
        <p:nvGrpSpPr>
          <p:cNvPr id="13" name="Group 13"/>
          <p:cNvGrpSpPr/>
          <p:nvPr/>
        </p:nvGrpSpPr>
        <p:grpSpPr>
          <a:xfrm>
            <a:off x="4794515" y="1424081"/>
            <a:ext cx="7834219" cy="7834219"/>
            <a:chOff x="0" y="0"/>
            <a:chExt cx="10445626" cy="10445626"/>
          </a:xfrm>
        </p:grpSpPr>
        <p:sp>
          <p:nvSpPr>
            <p:cNvPr id="14" name="Freeform 14"/>
            <p:cNvSpPr/>
            <p:nvPr/>
          </p:nvSpPr>
          <p:spPr>
            <a:xfrm rot="2700000">
              <a:off x="1529726" y="1529726"/>
              <a:ext cx="7386173" cy="7386173"/>
            </a:xfrm>
            <a:custGeom>
              <a:avLst/>
              <a:gdLst/>
              <a:ahLst/>
              <a:cxnLst/>
              <a:rect l="l" t="t" r="r" b="b"/>
              <a:pathLst>
                <a:path w="7386173" h="7386173">
                  <a:moveTo>
                    <a:pt x="0" y="0"/>
                  </a:moveTo>
                  <a:lnTo>
                    <a:pt x="7386173" y="0"/>
                  </a:lnTo>
                  <a:lnTo>
                    <a:pt x="7386173" y="7386173"/>
                  </a:lnTo>
                  <a:lnTo>
                    <a:pt x="0" y="73861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3641320" y="3672454"/>
              <a:ext cx="3162986" cy="3162986"/>
            </a:xfrm>
            <a:custGeom>
              <a:avLst/>
              <a:gdLst/>
              <a:ahLst/>
              <a:cxnLst/>
              <a:rect l="l" t="t" r="r" b="b"/>
              <a:pathLst>
                <a:path w="3162986" h="3162986">
                  <a:moveTo>
                    <a:pt x="0" y="0"/>
                  </a:moveTo>
                  <a:lnTo>
                    <a:pt x="3162986" y="0"/>
                  </a:lnTo>
                  <a:lnTo>
                    <a:pt x="3162986" y="3162986"/>
                  </a:lnTo>
                  <a:lnTo>
                    <a:pt x="0" y="31629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6" name="TextBox 16"/>
          <p:cNvSpPr txBox="1"/>
          <p:nvPr/>
        </p:nvSpPr>
        <p:spPr>
          <a:xfrm>
            <a:off x="711830" y="2274183"/>
            <a:ext cx="7154256" cy="757841"/>
          </a:xfrm>
          <a:prstGeom prst="rect">
            <a:avLst/>
          </a:prstGeom>
        </p:spPr>
        <p:txBody>
          <a:bodyPr lIns="0" tIns="0" rIns="0" bIns="0" rtlCol="0" anchor="t">
            <a:spAutoFit/>
          </a:bodyPr>
          <a:lstStyle/>
          <a:p>
            <a:pPr>
              <a:lnSpc>
                <a:spcPts val="2939"/>
              </a:lnSpc>
            </a:pPr>
            <a:r>
              <a:rPr lang="en-US" sz="2672" spc="106">
                <a:solidFill>
                  <a:srgbClr val="9D9ACC"/>
                </a:solidFill>
                <a:latin typeface="Kollektif Bold"/>
              </a:rPr>
              <a:t>1.MODEL SERVER TERBUKA DAN BERBASIS STANDAR</a:t>
            </a:r>
          </a:p>
        </p:txBody>
      </p:sp>
      <p:sp>
        <p:nvSpPr>
          <p:cNvPr id="17" name="TextBox 17"/>
          <p:cNvSpPr txBox="1"/>
          <p:nvPr/>
        </p:nvSpPr>
        <p:spPr>
          <a:xfrm>
            <a:off x="622338" y="2993924"/>
            <a:ext cx="5757055" cy="2584434"/>
          </a:xfrm>
          <a:prstGeom prst="rect">
            <a:avLst/>
          </a:prstGeom>
        </p:spPr>
        <p:txBody>
          <a:bodyPr lIns="0" tIns="0" rIns="0" bIns="0" rtlCol="0" anchor="t">
            <a:spAutoFit/>
          </a:bodyPr>
          <a:lstStyle/>
          <a:p>
            <a:pPr marL="458926" lvl="1" indent="-229463" algn="just">
              <a:lnSpc>
                <a:spcPts val="2975"/>
              </a:lnSpc>
              <a:buFont typeface="Arial"/>
              <a:buChar char="•"/>
            </a:pPr>
            <a:r>
              <a:rPr lang="en-US" sz="2125">
                <a:solidFill>
                  <a:srgbClr val="18072B"/>
                </a:solidFill>
                <a:latin typeface="Kollektif"/>
              </a:rPr>
              <a:t>Kebutuhan akan model terbuka berbasis Java untuk mendukung aplikasi SaaS yang kompleks.</a:t>
            </a:r>
          </a:p>
          <a:p>
            <a:pPr marL="458926" lvl="1" indent="-229463" algn="just">
              <a:lnSpc>
                <a:spcPts val="2975"/>
              </a:lnSpc>
              <a:buFont typeface="Arial"/>
              <a:buChar char="•"/>
            </a:pPr>
            <a:r>
              <a:rPr lang="en-US" sz="2125">
                <a:solidFill>
                  <a:srgbClr val="18072B"/>
                </a:solidFill>
                <a:latin typeface="Kollektif"/>
              </a:rPr>
              <a:t>Penting bagi penyedia layanan cloud mempertahankan standar terbuka untuk mendukung keberagaman aplikasi.</a:t>
            </a:r>
          </a:p>
          <a:p>
            <a:pPr algn="just">
              <a:lnSpc>
                <a:spcPts val="2975"/>
              </a:lnSpc>
            </a:pPr>
            <a:endParaRPr lang="en-US" sz="2125">
              <a:solidFill>
                <a:srgbClr val="18072B"/>
              </a:solidFill>
              <a:latin typeface="Kollektif"/>
            </a:endParaRPr>
          </a:p>
        </p:txBody>
      </p:sp>
      <p:sp>
        <p:nvSpPr>
          <p:cNvPr id="18" name="TextBox 18"/>
          <p:cNvSpPr txBox="1"/>
          <p:nvPr/>
        </p:nvSpPr>
        <p:spPr>
          <a:xfrm>
            <a:off x="801835" y="6207007"/>
            <a:ext cx="6351572" cy="757841"/>
          </a:xfrm>
          <a:prstGeom prst="rect">
            <a:avLst/>
          </a:prstGeom>
        </p:spPr>
        <p:txBody>
          <a:bodyPr lIns="0" tIns="0" rIns="0" bIns="0" rtlCol="0" anchor="t">
            <a:spAutoFit/>
          </a:bodyPr>
          <a:lstStyle/>
          <a:p>
            <a:pPr>
              <a:lnSpc>
                <a:spcPts val="2939"/>
              </a:lnSpc>
            </a:pPr>
            <a:r>
              <a:rPr lang="en-US" sz="2672" spc="106">
                <a:solidFill>
                  <a:srgbClr val="6C4A94"/>
                </a:solidFill>
                <a:latin typeface="Kollektif Bold"/>
              </a:rPr>
              <a:t>2. PERSONALISASI PENGGUNA AKHIR</a:t>
            </a:r>
          </a:p>
        </p:txBody>
      </p:sp>
      <p:sp>
        <p:nvSpPr>
          <p:cNvPr id="19" name="TextBox 19"/>
          <p:cNvSpPr txBox="1"/>
          <p:nvPr/>
        </p:nvSpPr>
        <p:spPr>
          <a:xfrm>
            <a:off x="722383" y="6926748"/>
            <a:ext cx="5111133" cy="2584434"/>
          </a:xfrm>
          <a:prstGeom prst="rect">
            <a:avLst/>
          </a:prstGeom>
        </p:spPr>
        <p:txBody>
          <a:bodyPr lIns="0" tIns="0" rIns="0" bIns="0" rtlCol="0" anchor="t">
            <a:spAutoFit/>
          </a:bodyPr>
          <a:lstStyle/>
          <a:p>
            <a:pPr marL="458926" lvl="1" indent="-229463" algn="just">
              <a:lnSpc>
                <a:spcPts val="2975"/>
              </a:lnSpc>
              <a:buFont typeface="Arial"/>
              <a:buChar char="•"/>
            </a:pPr>
            <a:r>
              <a:rPr lang="en-US" sz="2125">
                <a:solidFill>
                  <a:srgbClr val="18072B"/>
                </a:solidFill>
                <a:latin typeface="Kollektif"/>
              </a:rPr>
              <a:t>Pengguna menginginkan kontrol untuk mengontrol antarmuka pengguna aplikasi.</a:t>
            </a:r>
          </a:p>
          <a:p>
            <a:pPr marL="458926" lvl="1" indent="-229463" algn="just">
              <a:lnSpc>
                <a:spcPts val="2975"/>
              </a:lnSpc>
              <a:buFont typeface="Arial"/>
              <a:buChar char="•"/>
            </a:pPr>
            <a:r>
              <a:rPr lang="en-US" sz="2125">
                <a:solidFill>
                  <a:srgbClr val="18072B"/>
                </a:solidFill>
                <a:latin typeface="Kollektif"/>
              </a:rPr>
              <a:t>Kemampuan untuk menyesuaikan tampilan dan nuansa dasar aplikasi, termasuk logo dan pola warna.</a:t>
            </a:r>
          </a:p>
          <a:p>
            <a:pPr algn="just">
              <a:lnSpc>
                <a:spcPts val="2975"/>
              </a:lnSpc>
            </a:pPr>
            <a:endParaRPr lang="en-US" sz="2125">
              <a:solidFill>
                <a:srgbClr val="18072B"/>
              </a:solidFill>
              <a:latin typeface="Kollektif"/>
            </a:endParaRPr>
          </a:p>
        </p:txBody>
      </p:sp>
      <p:sp>
        <p:nvSpPr>
          <p:cNvPr id="20" name="TextBox 20"/>
          <p:cNvSpPr txBox="1"/>
          <p:nvPr/>
        </p:nvSpPr>
        <p:spPr>
          <a:xfrm>
            <a:off x="11165852" y="2274183"/>
            <a:ext cx="7122148" cy="757841"/>
          </a:xfrm>
          <a:prstGeom prst="rect">
            <a:avLst/>
          </a:prstGeom>
        </p:spPr>
        <p:txBody>
          <a:bodyPr lIns="0" tIns="0" rIns="0" bIns="0" rtlCol="0" anchor="t">
            <a:spAutoFit/>
          </a:bodyPr>
          <a:lstStyle/>
          <a:p>
            <a:pPr>
              <a:lnSpc>
                <a:spcPts val="2939"/>
              </a:lnSpc>
            </a:pPr>
            <a:r>
              <a:rPr lang="en-US" sz="2672" spc="106">
                <a:solidFill>
                  <a:srgbClr val="78AAE1"/>
                </a:solidFill>
                <a:latin typeface="Kollektif Bold"/>
              </a:rPr>
              <a:t>3. INTERNASIONALISASI DAN AKSESIBILITAS</a:t>
            </a:r>
          </a:p>
        </p:txBody>
      </p:sp>
      <p:sp>
        <p:nvSpPr>
          <p:cNvPr id="21" name="TextBox 21"/>
          <p:cNvSpPr txBox="1"/>
          <p:nvPr/>
        </p:nvSpPr>
        <p:spPr>
          <a:xfrm>
            <a:off x="11076761" y="2993924"/>
            <a:ext cx="5731218" cy="2955909"/>
          </a:xfrm>
          <a:prstGeom prst="rect">
            <a:avLst/>
          </a:prstGeom>
        </p:spPr>
        <p:txBody>
          <a:bodyPr lIns="0" tIns="0" rIns="0" bIns="0" rtlCol="0" anchor="t">
            <a:spAutoFit/>
          </a:bodyPr>
          <a:lstStyle/>
          <a:p>
            <a:pPr marL="458926" lvl="1" indent="-229463" algn="just">
              <a:lnSpc>
                <a:spcPts val="2975"/>
              </a:lnSpc>
              <a:buFont typeface="Arial"/>
              <a:buChar char="•"/>
            </a:pPr>
            <a:r>
              <a:rPr lang="en-US" sz="2125">
                <a:solidFill>
                  <a:srgbClr val="18072B"/>
                </a:solidFill>
                <a:latin typeface="Kollektif"/>
              </a:rPr>
              <a:t>Pengembangan aplikasi harus mendukung persyaratan internasionalisasi dan aksesibilitas.</a:t>
            </a:r>
          </a:p>
          <a:p>
            <a:pPr marL="458926" lvl="1" indent="-229463" algn="just">
              <a:lnSpc>
                <a:spcPts val="2975"/>
              </a:lnSpc>
              <a:buFont typeface="Arial"/>
              <a:buChar char="•"/>
            </a:pPr>
            <a:r>
              <a:rPr lang="en-US" sz="2125">
                <a:solidFill>
                  <a:srgbClr val="18072B"/>
                </a:solidFill>
                <a:latin typeface="Kollektif"/>
              </a:rPr>
              <a:t>Penting untuk memastikan bahwa aplikasi dapat diakses dan dimengerti oleh pengguna dari berbagai latar belakang budaya dan bahasa.</a:t>
            </a:r>
          </a:p>
          <a:p>
            <a:pPr algn="just">
              <a:lnSpc>
                <a:spcPts val="2975"/>
              </a:lnSpc>
            </a:pPr>
            <a:endParaRPr lang="en-US" sz="2125">
              <a:solidFill>
                <a:srgbClr val="18072B"/>
              </a:solidFill>
              <a:latin typeface="Kollektif"/>
            </a:endParaRPr>
          </a:p>
        </p:txBody>
      </p:sp>
      <p:sp>
        <p:nvSpPr>
          <p:cNvPr id="22" name="TextBox 22"/>
          <p:cNvSpPr txBox="1"/>
          <p:nvPr/>
        </p:nvSpPr>
        <p:spPr>
          <a:xfrm>
            <a:off x="11067728" y="6406556"/>
            <a:ext cx="7122148" cy="757841"/>
          </a:xfrm>
          <a:prstGeom prst="rect">
            <a:avLst/>
          </a:prstGeom>
        </p:spPr>
        <p:txBody>
          <a:bodyPr lIns="0" tIns="0" rIns="0" bIns="0" rtlCol="0" anchor="t">
            <a:spAutoFit/>
          </a:bodyPr>
          <a:lstStyle/>
          <a:p>
            <a:pPr>
              <a:lnSpc>
                <a:spcPts val="2939"/>
              </a:lnSpc>
            </a:pPr>
            <a:r>
              <a:rPr lang="en-US" sz="2672" spc="106">
                <a:solidFill>
                  <a:srgbClr val="30C8D1"/>
                </a:solidFill>
                <a:latin typeface="Kollektif Bold"/>
              </a:rPr>
              <a:t>4. PENOLAKAN AKSES OLEH PENGGUNA YANG TIDAK SAH</a:t>
            </a:r>
          </a:p>
        </p:txBody>
      </p:sp>
      <p:sp>
        <p:nvSpPr>
          <p:cNvPr id="23" name="TextBox 23"/>
          <p:cNvSpPr txBox="1"/>
          <p:nvPr/>
        </p:nvSpPr>
        <p:spPr>
          <a:xfrm>
            <a:off x="10978637" y="7126296"/>
            <a:ext cx="6869033" cy="2584434"/>
          </a:xfrm>
          <a:prstGeom prst="rect">
            <a:avLst/>
          </a:prstGeom>
        </p:spPr>
        <p:txBody>
          <a:bodyPr lIns="0" tIns="0" rIns="0" bIns="0" rtlCol="0" anchor="t">
            <a:spAutoFit/>
          </a:bodyPr>
          <a:lstStyle/>
          <a:p>
            <a:pPr marL="458926" lvl="1" indent="-229463" algn="just">
              <a:lnSpc>
                <a:spcPts val="2975"/>
              </a:lnSpc>
              <a:buFont typeface="Arial"/>
              <a:buChar char="•"/>
            </a:pPr>
            <a:r>
              <a:rPr lang="en-US" sz="2125">
                <a:solidFill>
                  <a:srgbClr val="18072B"/>
                </a:solidFill>
                <a:latin typeface="Kollektif"/>
              </a:rPr>
              <a:t>Data yang disimpan di cloud harus aman dan terlindungi dari akses tidak sah.</a:t>
            </a:r>
          </a:p>
          <a:p>
            <a:pPr marL="458926" lvl="1" indent="-229463" algn="just">
              <a:lnSpc>
                <a:spcPts val="2975"/>
              </a:lnSpc>
              <a:buFont typeface="Arial"/>
              <a:buChar char="•"/>
            </a:pPr>
            <a:r>
              <a:rPr lang="en-US" sz="2125">
                <a:solidFill>
                  <a:srgbClr val="18072B"/>
                </a:solidFill>
                <a:latin typeface="Kollektif"/>
              </a:rPr>
              <a:t>Penyedia layanan harus membangun mekanisme keamanan yang mengintegrasikan keamanan data di sisi server dan sisi konsumen untuk mencegah penggunaan data yang tidak sah.</a:t>
            </a:r>
          </a:p>
          <a:p>
            <a:pPr algn="just">
              <a:lnSpc>
                <a:spcPts val="2975"/>
              </a:lnSpc>
            </a:pPr>
            <a:endParaRPr lang="en-US" sz="2125">
              <a:solidFill>
                <a:srgbClr val="18072B"/>
              </a:solidFill>
              <a:latin typeface="Kollektif"/>
            </a:endParaRPr>
          </a:p>
        </p:txBody>
      </p:sp>
    </p:spTree>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28819" y="518239"/>
            <a:ext cx="559181" cy="296366"/>
          </a:xfrm>
          <a:custGeom>
            <a:avLst/>
            <a:gdLst/>
            <a:ahLst/>
            <a:cxnLst/>
            <a:rect l="l" t="t" r="r" b="b"/>
            <a:pathLst>
              <a:path w="559181" h="296366">
                <a:moveTo>
                  <a:pt x="0" y="0"/>
                </a:moveTo>
                <a:lnTo>
                  <a:pt x="559181" y="0"/>
                </a:lnTo>
                <a:lnTo>
                  <a:pt x="559181"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14621" y="1402027"/>
            <a:ext cx="15744679" cy="372147"/>
          </a:xfrm>
          <a:custGeom>
            <a:avLst/>
            <a:gdLst/>
            <a:ahLst/>
            <a:cxnLst/>
            <a:rect l="l" t="t" r="r" b="b"/>
            <a:pathLst>
              <a:path w="15744679" h="372147">
                <a:moveTo>
                  <a:pt x="0" y="0"/>
                </a:moveTo>
                <a:lnTo>
                  <a:pt x="15744679" y="0"/>
                </a:lnTo>
                <a:lnTo>
                  <a:pt x="15744679" y="372147"/>
                </a:lnTo>
                <a:lnTo>
                  <a:pt x="0" y="372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807018" y="4360101"/>
            <a:ext cx="6419340" cy="2487494"/>
          </a:xfrm>
          <a:custGeom>
            <a:avLst/>
            <a:gdLst/>
            <a:ahLst/>
            <a:cxnLst/>
            <a:rect l="l" t="t" r="r" b="b"/>
            <a:pathLst>
              <a:path w="6419340" h="2487494">
                <a:moveTo>
                  <a:pt x="0" y="0"/>
                </a:moveTo>
                <a:lnTo>
                  <a:pt x="6419341" y="0"/>
                </a:lnTo>
                <a:lnTo>
                  <a:pt x="6419341" y="2487494"/>
                </a:lnTo>
                <a:lnTo>
                  <a:pt x="0" y="2487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147568" y="252484"/>
            <a:ext cx="18583136"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Type of Services Offered by Cloud Vendors</a:t>
            </a:r>
          </a:p>
        </p:txBody>
      </p:sp>
      <p:grpSp>
        <p:nvGrpSpPr>
          <p:cNvPr id="6" name="Group 6"/>
          <p:cNvGrpSpPr/>
          <p:nvPr/>
        </p:nvGrpSpPr>
        <p:grpSpPr>
          <a:xfrm>
            <a:off x="0" y="3824876"/>
            <a:ext cx="5540318" cy="2559954"/>
            <a:chOff x="0" y="0"/>
            <a:chExt cx="7387091" cy="3413273"/>
          </a:xfrm>
        </p:grpSpPr>
        <p:sp>
          <p:nvSpPr>
            <p:cNvPr id="7" name="TextBox 7"/>
            <p:cNvSpPr txBox="1"/>
            <p:nvPr/>
          </p:nvSpPr>
          <p:spPr>
            <a:xfrm>
              <a:off x="0" y="28575"/>
              <a:ext cx="7387091" cy="609346"/>
            </a:xfrm>
            <a:prstGeom prst="rect">
              <a:avLst/>
            </a:prstGeom>
          </p:spPr>
          <p:txBody>
            <a:bodyPr lIns="0" tIns="0" rIns="0" bIns="0" rtlCol="0" anchor="t">
              <a:spAutoFit/>
            </a:bodyPr>
            <a:lstStyle/>
            <a:p>
              <a:pPr algn="r">
                <a:lnSpc>
                  <a:spcPts val="3489"/>
                </a:lnSpc>
                <a:spcBef>
                  <a:spcPct val="0"/>
                </a:spcBef>
              </a:pPr>
              <a:r>
                <a:rPr lang="en-US" sz="3172" spc="126">
                  <a:solidFill>
                    <a:srgbClr val="78AAE1"/>
                  </a:solidFill>
                  <a:latin typeface="Kollektif Bold"/>
                </a:rPr>
                <a:t>SOURCE WEB GATEAWAY</a:t>
              </a:r>
            </a:p>
          </p:txBody>
        </p:sp>
        <p:sp>
          <p:nvSpPr>
            <p:cNvPr id="8" name="TextBox 8"/>
            <p:cNvSpPr txBox="1"/>
            <p:nvPr/>
          </p:nvSpPr>
          <p:spPr>
            <a:xfrm>
              <a:off x="260443" y="580771"/>
              <a:ext cx="7126648" cy="2832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Solusi keamanan yang memantau operasi jaringan cloud dan membatasi akses data hanya kepada pengguna yang berwenang.</a:t>
              </a:r>
            </a:p>
            <a:p>
              <a:pPr algn="just">
                <a:lnSpc>
                  <a:spcPts val="3395"/>
                </a:lnSpc>
              </a:pPr>
              <a:endParaRPr lang="en-US" sz="2425">
                <a:solidFill>
                  <a:srgbClr val="18072B"/>
                </a:solidFill>
                <a:latin typeface="Kollektif"/>
              </a:endParaRPr>
            </a:p>
          </p:txBody>
        </p:sp>
      </p:grpSp>
      <p:grpSp>
        <p:nvGrpSpPr>
          <p:cNvPr id="9" name="Group 9"/>
          <p:cNvGrpSpPr/>
          <p:nvPr/>
        </p:nvGrpSpPr>
        <p:grpSpPr>
          <a:xfrm>
            <a:off x="1340497" y="6624015"/>
            <a:ext cx="7570039" cy="2569479"/>
            <a:chOff x="0" y="0"/>
            <a:chExt cx="10093386" cy="3425973"/>
          </a:xfrm>
        </p:grpSpPr>
        <p:sp>
          <p:nvSpPr>
            <p:cNvPr id="10" name="TextBox 10"/>
            <p:cNvSpPr txBox="1"/>
            <p:nvPr/>
          </p:nvSpPr>
          <p:spPr>
            <a:xfrm>
              <a:off x="0" y="28575"/>
              <a:ext cx="9681190" cy="1193546"/>
            </a:xfrm>
            <a:prstGeom prst="rect">
              <a:avLst/>
            </a:prstGeom>
          </p:spPr>
          <p:txBody>
            <a:bodyPr lIns="0" tIns="0" rIns="0" bIns="0" rtlCol="0" anchor="t">
              <a:spAutoFit/>
            </a:bodyPr>
            <a:lstStyle/>
            <a:p>
              <a:pPr algn="just">
                <a:lnSpc>
                  <a:spcPts val="3489"/>
                </a:lnSpc>
              </a:pPr>
              <a:r>
                <a:rPr lang="en-US" sz="3172" spc="126">
                  <a:solidFill>
                    <a:srgbClr val="4472C4"/>
                  </a:solidFill>
                  <a:latin typeface="Kollektif Bold"/>
                </a:rPr>
                <a:t>LAYANAN KEUANGAN/</a:t>
              </a:r>
            </a:p>
            <a:p>
              <a:pPr algn="just">
                <a:lnSpc>
                  <a:spcPts val="3489"/>
                </a:lnSpc>
                <a:spcBef>
                  <a:spcPct val="0"/>
                </a:spcBef>
              </a:pPr>
              <a:r>
                <a:rPr lang="en-US" sz="3172" spc="126">
                  <a:solidFill>
                    <a:srgbClr val="4472C4"/>
                  </a:solidFill>
                  <a:latin typeface="Kollektif Bold"/>
                </a:rPr>
                <a:t>AKUNTANSI</a:t>
              </a:r>
            </a:p>
          </p:txBody>
        </p:sp>
        <p:sp>
          <p:nvSpPr>
            <p:cNvPr id="11" name="TextBox 11"/>
            <p:cNvSpPr txBox="1"/>
            <p:nvPr/>
          </p:nvSpPr>
          <p:spPr>
            <a:xfrm>
              <a:off x="0" y="1164971"/>
              <a:ext cx="10093386" cy="2261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Penyedia cloud menangani prosedur akuntansi lengkap, termasuk pemrosesan data, integrasi dengan pajak dan penggajian, serta kebutuhan bisnis lainnya.</a:t>
              </a:r>
            </a:p>
            <a:p>
              <a:pPr algn="just">
                <a:lnSpc>
                  <a:spcPts val="3395"/>
                </a:lnSpc>
              </a:pPr>
              <a:endParaRPr lang="en-US" sz="2425">
                <a:solidFill>
                  <a:srgbClr val="18072B"/>
                </a:solidFill>
                <a:latin typeface="Kollektif"/>
              </a:endParaRPr>
            </a:p>
          </p:txBody>
        </p:sp>
      </p:grpSp>
      <p:sp>
        <p:nvSpPr>
          <p:cNvPr id="12" name="TextBox 12"/>
          <p:cNvSpPr txBox="1"/>
          <p:nvPr/>
        </p:nvSpPr>
        <p:spPr>
          <a:xfrm>
            <a:off x="12494960" y="3853451"/>
            <a:ext cx="5503330" cy="449866"/>
          </a:xfrm>
          <a:prstGeom prst="rect">
            <a:avLst/>
          </a:prstGeom>
        </p:spPr>
        <p:txBody>
          <a:bodyPr lIns="0" tIns="0" rIns="0" bIns="0" rtlCol="0" anchor="t">
            <a:spAutoFit/>
          </a:bodyPr>
          <a:lstStyle/>
          <a:p>
            <a:pPr>
              <a:lnSpc>
                <a:spcPts val="3489"/>
              </a:lnSpc>
              <a:spcBef>
                <a:spcPct val="0"/>
              </a:spcBef>
            </a:pPr>
            <a:r>
              <a:rPr lang="en-US" sz="3172" spc="126">
                <a:solidFill>
                  <a:srgbClr val="CDBAD1"/>
                </a:solidFill>
                <a:latin typeface="Kollektif Bold"/>
              </a:rPr>
              <a:t>PENGARSIPAN EMAIL</a:t>
            </a:r>
          </a:p>
        </p:txBody>
      </p:sp>
      <p:sp>
        <p:nvSpPr>
          <p:cNvPr id="13" name="TextBox 13"/>
          <p:cNvSpPr txBox="1"/>
          <p:nvPr/>
        </p:nvSpPr>
        <p:spPr>
          <a:xfrm>
            <a:off x="12494960" y="4246167"/>
            <a:ext cx="5503330" cy="171003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Penyimpanan email dalam jumlah tak terbatas untuk memfasilitasi jejak audit dan kebutuhan pengarsipan.</a:t>
            </a:r>
          </a:p>
          <a:p>
            <a:pPr algn="just">
              <a:lnSpc>
                <a:spcPts val="3395"/>
              </a:lnSpc>
            </a:pPr>
            <a:endParaRPr lang="en-US" sz="2425">
              <a:solidFill>
                <a:srgbClr val="18072B"/>
              </a:solidFill>
              <a:latin typeface="Kollektif"/>
            </a:endParaRPr>
          </a:p>
        </p:txBody>
      </p:sp>
      <p:grpSp>
        <p:nvGrpSpPr>
          <p:cNvPr id="14" name="Group 14"/>
          <p:cNvGrpSpPr/>
          <p:nvPr/>
        </p:nvGrpSpPr>
        <p:grpSpPr>
          <a:xfrm>
            <a:off x="10971560" y="6624015"/>
            <a:ext cx="8550131" cy="2569479"/>
            <a:chOff x="0" y="0"/>
            <a:chExt cx="11400174" cy="3425973"/>
          </a:xfrm>
        </p:grpSpPr>
        <p:sp>
          <p:nvSpPr>
            <p:cNvPr id="15" name="TextBox 15"/>
            <p:cNvSpPr txBox="1"/>
            <p:nvPr/>
          </p:nvSpPr>
          <p:spPr>
            <a:xfrm>
              <a:off x="0" y="28575"/>
              <a:ext cx="11400174" cy="1193546"/>
            </a:xfrm>
            <a:prstGeom prst="rect">
              <a:avLst/>
            </a:prstGeom>
          </p:spPr>
          <p:txBody>
            <a:bodyPr lIns="0" tIns="0" rIns="0" bIns="0" rtlCol="0" anchor="t">
              <a:spAutoFit/>
            </a:bodyPr>
            <a:lstStyle/>
            <a:p>
              <a:pPr>
                <a:lnSpc>
                  <a:spcPts val="3489"/>
                </a:lnSpc>
                <a:spcBef>
                  <a:spcPct val="0"/>
                </a:spcBef>
              </a:pPr>
              <a:r>
                <a:rPr lang="en-US" sz="3172" spc="126">
                  <a:solidFill>
                    <a:srgbClr val="6C4A94"/>
                  </a:solidFill>
                  <a:latin typeface="Kollektif Bold"/>
                </a:rPr>
                <a:t>CUSTOMER RELATIONSHIP MANAGEMENT (CRM)</a:t>
              </a:r>
            </a:p>
          </p:txBody>
        </p:sp>
        <p:sp>
          <p:nvSpPr>
            <p:cNvPr id="16" name="TextBox 16"/>
            <p:cNvSpPr txBox="1"/>
            <p:nvPr/>
          </p:nvSpPr>
          <p:spPr>
            <a:xfrm>
              <a:off x="0" y="1164971"/>
              <a:ext cx="8340984" cy="2261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Pembangunan fungsi CRM untuk meningkatkan interaksi dengan pelanggan, mengadopsi langkah-langkah hemat biaya, dan menangani transaksi bisnis secara efektif.</a:t>
              </a:r>
            </a:p>
          </p:txBody>
        </p:sp>
      </p:grpSp>
      <p:sp>
        <p:nvSpPr>
          <p:cNvPr id="17" name="TextBox 17"/>
          <p:cNvSpPr txBox="1"/>
          <p:nvPr/>
        </p:nvSpPr>
        <p:spPr>
          <a:xfrm>
            <a:off x="6441423" y="2040874"/>
            <a:ext cx="5150531" cy="449866"/>
          </a:xfrm>
          <a:prstGeom prst="rect">
            <a:avLst/>
          </a:prstGeom>
        </p:spPr>
        <p:txBody>
          <a:bodyPr lIns="0" tIns="0" rIns="0" bIns="0" rtlCol="0" anchor="t">
            <a:spAutoFit/>
          </a:bodyPr>
          <a:lstStyle/>
          <a:p>
            <a:pPr algn="ctr">
              <a:lnSpc>
                <a:spcPts val="3489"/>
              </a:lnSpc>
              <a:spcBef>
                <a:spcPct val="0"/>
              </a:spcBef>
            </a:pPr>
            <a:r>
              <a:rPr lang="en-US" sz="3172" spc="126">
                <a:solidFill>
                  <a:srgbClr val="983398"/>
                </a:solidFill>
                <a:latin typeface="Kollektif Bold"/>
              </a:rPr>
              <a:t>MANAJEMEN EMAIL</a:t>
            </a:r>
          </a:p>
        </p:txBody>
      </p:sp>
      <p:sp>
        <p:nvSpPr>
          <p:cNvPr id="18" name="TextBox 18"/>
          <p:cNvSpPr txBox="1"/>
          <p:nvPr/>
        </p:nvSpPr>
        <p:spPr>
          <a:xfrm>
            <a:off x="6036021" y="2433589"/>
            <a:ext cx="5961335" cy="128141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Penyedia cloud menyediakan penyimpanan email yang tak terbatas dan jejak audit yang jelas untuk transaksi bisnis.</a:t>
            </a:r>
          </a:p>
        </p:txBody>
      </p:sp>
      <p:grpSp>
        <p:nvGrpSpPr>
          <p:cNvPr id="19" name="Group 19"/>
          <p:cNvGrpSpPr/>
          <p:nvPr/>
        </p:nvGrpSpPr>
        <p:grpSpPr>
          <a:xfrm>
            <a:off x="-147568" y="9258300"/>
            <a:ext cx="3853053" cy="1093505"/>
            <a:chOff x="0" y="0"/>
            <a:chExt cx="5137404" cy="1458007"/>
          </a:xfrm>
        </p:grpSpPr>
        <p:grpSp>
          <p:nvGrpSpPr>
            <p:cNvPr id="20" name="Group 20"/>
            <p:cNvGrpSpPr/>
            <p:nvPr/>
          </p:nvGrpSpPr>
          <p:grpSpPr>
            <a:xfrm>
              <a:off x="0" y="0"/>
              <a:ext cx="5137404" cy="1458007"/>
              <a:chOff x="0" y="0"/>
              <a:chExt cx="1431983" cy="406400"/>
            </a:xfrm>
          </p:grpSpPr>
          <p:sp>
            <p:nvSpPr>
              <p:cNvPr id="21" name="Freeform 21"/>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22" name="TextBox 22"/>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23" name="Freeform 23"/>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9"/>
              <a:stretch>
                <a:fillRect/>
              </a:stretch>
            </a:blipFill>
          </p:spPr>
        </p:sp>
        <p:sp>
          <p:nvSpPr>
            <p:cNvPr id="24" name="Freeform 24"/>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10"/>
              <a:stretch>
                <a:fillRect/>
              </a:stretch>
            </a:blipFill>
          </p:spPr>
        </p:sp>
        <p:sp>
          <p:nvSpPr>
            <p:cNvPr id="25" name="Freeform 25"/>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11"/>
              <a:stretch>
                <a:fillRect/>
              </a:stretch>
            </a:blipFill>
          </p:spPr>
        </p:sp>
      </p:grpSp>
    </p:spTree>
  </p:cSld>
  <p:clrMapOvr>
    <a:masterClrMapping/>
  </p:clrMapOvr>
  <p:transition spd="slow">
    <p:cover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sp>
        <p:nvSpPr>
          <p:cNvPr id="9" name="Freeform 9"/>
          <p:cNvSpPr/>
          <p:nvPr/>
        </p:nvSpPr>
        <p:spPr>
          <a:xfrm>
            <a:off x="17728819" y="518239"/>
            <a:ext cx="559181" cy="296366"/>
          </a:xfrm>
          <a:custGeom>
            <a:avLst/>
            <a:gdLst/>
            <a:ahLst/>
            <a:cxnLst/>
            <a:rect l="l" t="t" r="r" b="b"/>
            <a:pathLst>
              <a:path w="559181" h="296366">
                <a:moveTo>
                  <a:pt x="0" y="0"/>
                </a:moveTo>
                <a:lnTo>
                  <a:pt x="559181" y="0"/>
                </a:lnTo>
                <a:lnTo>
                  <a:pt x="559181" y="296366"/>
                </a:lnTo>
                <a:lnTo>
                  <a:pt x="0" y="296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772886"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7058607" y="2715134"/>
            <a:ext cx="4183225" cy="4220151"/>
          </a:xfrm>
          <a:custGeom>
            <a:avLst/>
            <a:gdLst/>
            <a:ahLst/>
            <a:cxnLst/>
            <a:rect l="l" t="t" r="r" b="b"/>
            <a:pathLst>
              <a:path w="4183225" h="4220151">
                <a:moveTo>
                  <a:pt x="0" y="0"/>
                </a:moveTo>
                <a:lnTo>
                  <a:pt x="4183225" y="0"/>
                </a:lnTo>
                <a:lnTo>
                  <a:pt x="4183225" y="4220151"/>
                </a:lnTo>
                <a:lnTo>
                  <a:pt x="0" y="4220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235236" y="252484"/>
            <a:ext cx="15829968"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Key Characteristic of a Cloud Vendor</a:t>
            </a:r>
          </a:p>
        </p:txBody>
      </p:sp>
      <p:sp>
        <p:nvSpPr>
          <p:cNvPr id="13" name="Freeform 13"/>
          <p:cNvSpPr/>
          <p:nvPr/>
        </p:nvSpPr>
        <p:spPr>
          <a:xfrm>
            <a:off x="7749857" y="3699067"/>
            <a:ext cx="2800726" cy="2741210"/>
          </a:xfrm>
          <a:custGeom>
            <a:avLst/>
            <a:gdLst/>
            <a:ahLst/>
            <a:cxnLst/>
            <a:rect l="l" t="t" r="r" b="b"/>
            <a:pathLst>
              <a:path w="2800726" h="2741210">
                <a:moveTo>
                  <a:pt x="0" y="0"/>
                </a:moveTo>
                <a:lnTo>
                  <a:pt x="2800726" y="0"/>
                </a:lnTo>
                <a:lnTo>
                  <a:pt x="2800726" y="2741211"/>
                </a:lnTo>
                <a:lnTo>
                  <a:pt x="0" y="27412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1972916" y="2214778"/>
            <a:ext cx="4799941" cy="449866"/>
          </a:xfrm>
          <a:prstGeom prst="rect">
            <a:avLst/>
          </a:prstGeom>
        </p:spPr>
        <p:txBody>
          <a:bodyPr lIns="0" tIns="0" rIns="0" bIns="0" rtlCol="0" anchor="t">
            <a:spAutoFit/>
          </a:bodyPr>
          <a:lstStyle/>
          <a:p>
            <a:pPr algn="r">
              <a:lnSpc>
                <a:spcPts val="3489"/>
              </a:lnSpc>
              <a:spcBef>
                <a:spcPct val="0"/>
              </a:spcBef>
            </a:pPr>
            <a:r>
              <a:rPr lang="en-US" sz="3172" spc="126">
                <a:solidFill>
                  <a:srgbClr val="983398"/>
                </a:solidFill>
                <a:latin typeface="Kollektif Bold"/>
              </a:rPr>
              <a:t>MULTI-TENANCY</a:t>
            </a:r>
          </a:p>
        </p:txBody>
      </p:sp>
      <p:sp>
        <p:nvSpPr>
          <p:cNvPr id="15" name="TextBox 15"/>
          <p:cNvSpPr txBox="1"/>
          <p:nvPr/>
        </p:nvSpPr>
        <p:spPr>
          <a:xfrm>
            <a:off x="1041639" y="2711551"/>
            <a:ext cx="5731218" cy="256728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Merupakan konsep di mana banyak organisasi dapat menyimpan data mereka di cloud yang sama. Penyedia cloud harus memastikan keamanan data setiap organisasi sambil membagi sumber daya komputasi.</a:t>
            </a:r>
          </a:p>
        </p:txBody>
      </p:sp>
      <p:grpSp>
        <p:nvGrpSpPr>
          <p:cNvPr id="16" name="Group 16"/>
          <p:cNvGrpSpPr/>
          <p:nvPr/>
        </p:nvGrpSpPr>
        <p:grpSpPr>
          <a:xfrm>
            <a:off x="1041639" y="5393187"/>
            <a:ext cx="5731218" cy="2559954"/>
            <a:chOff x="0" y="0"/>
            <a:chExt cx="7641624" cy="3413273"/>
          </a:xfrm>
        </p:grpSpPr>
        <p:sp>
          <p:nvSpPr>
            <p:cNvPr id="17" name="TextBox 17"/>
            <p:cNvSpPr txBox="1"/>
            <p:nvPr/>
          </p:nvSpPr>
          <p:spPr>
            <a:xfrm>
              <a:off x="3698724" y="28575"/>
              <a:ext cx="3942900" cy="609346"/>
            </a:xfrm>
            <a:prstGeom prst="rect">
              <a:avLst/>
            </a:prstGeom>
          </p:spPr>
          <p:txBody>
            <a:bodyPr lIns="0" tIns="0" rIns="0" bIns="0" rtlCol="0" anchor="t">
              <a:spAutoFit/>
            </a:bodyPr>
            <a:lstStyle/>
            <a:p>
              <a:pPr algn="r">
                <a:lnSpc>
                  <a:spcPts val="3489"/>
                </a:lnSpc>
                <a:spcBef>
                  <a:spcPct val="0"/>
                </a:spcBef>
              </a:pPr>
              <a:r>
                <a:rPr lang="en-US" sz="3172" spc="126">
                  <a:solidFill>
                    <a:srgbClr val="78AAE1"/>
                  </a:solidFill>
                  <a:latin typeface="Kollektif Bold"/>
                </a:rPr>
                <a:t>SELF-SERVICE</a:t>
              </a:r>
            </a:p>
          </p:txBody>
        </p:sp>
        <p:sp>
          <p:nvSpPr>
            <p:cNvPr id="18" name="TextBox 18"/>
            <p:cNvSpPr txBox="1"/>
            <p:nvPr/>
          </p:nvSpPr>
          <p:spPr>
            <a:xfrm>
              <a:off x="0" y="580771"/>
              <a:ext cx="7641624" cy="2832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Self-Service adalah fitur kunci dari cloud yang memungkinkan pengguna untuk mengakses sumber daya komputasi tanpa batasan jumlah pengguna atau data yang dimiliki.</a:t>
              </a:r>
            </a:p>
          </p:txBody>
        </p:sp>
      </p:grpSp>
      <p:sp>
        <p:nvSpPr>
          <p:cNvPr id="19" name="TextBox 19"/>
          <p:cNvSpPr txBox="1"/>
          <p:nvPr/>
        </p:nvSpPr>
        <p:spPr>
          <a:xfrm>
            <a:off x="11527582" y="2249700"/>
            <a:ext cx="3829615" cy="449866"/>
          </a:xfrm>
          <a:prstGeom prst="rect">
            <a:avLst/>
          </a:prstGeom>
        </p:spPr>
        <p:txBody>
          <a:bodyPr lIns="0" tIns="0" rIns="0" bIns="0" rtlCol="0" anchor="t">
            <a:spAutoFit/>
          </a:bodyPr>
          <a:lstStyle/>
          <a:p>
            <a:pPr>
              <a:lnSpc>
                <a:spcPts val="3489"/>
              </a:lnSpc>
              <a:spcBef>
                <a:spcPct val="0"/>
              </a:spcBef>
            </a:pPr>
            <a:r>
              <a:rPr lang="en-US" sz="3172" spc="126">
                <a:solidFill>
                  <a:srgbClr val="C471ED"/>
                </a:solidFill>
                <a:latin typeface="Kollektif Bold"/>
              </a:rPr>
              <a:t>SCALABILITY</a:t>
            </a:r>
          </a:p>
        </p:txBody>
      </p:sp>
      <p:sp>
        <p:nvSpPr>
          <p:cNvPr id="20" name="TextBox 20"/>
          <p:cNvSpPr txBox="1"/>
          <p:nvPr/>
        </p:nvSpPr>
        <p:spPr>
          <a:xfrm>
            <a:off x="11527582" y="2736995"/>
            <a:ext cx="5945608"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Scalability adalah kemampuan penyedia cloud untuk menyimpan data pelanggan di lokasi fisik yang berbeda, sehingga cocok untuk bisnis yang membutuhkan ketersediaan tinggi.</a:t>
            </a:r>
          </a:p>
        </p:txBody>
      </p:sp>
      <p:grpSp>
        <p:nvGrpSpPr>
          <p:cNvPr id="21" name="Group 21"/>
          <p:cNvGrpSpPr/>
          <p:nvPr/>
        </p:nvGrpSpPr>
        <p:grpSpPr>
          <a:xfrm>
            <a:off x="11527582" y="5428109"/>
            <a:ext cx="6304466" cy="1702704"/>
            <a:chOff x="0" y="0"/>
            <a:chExt cx="8405954" cy="2270273"/>
          </a:xfrm>
        </p:grpSpPr>
        <p:sp>
          <p:nvSpPr>
            <p:cNvPr id="22" name="TextBox 22"/>
            <p:cNvSpPr txBox="1"/>
            <p:nvPr/>
          </p:nvSpPr>
          <p:spPr>
            <a:xfrm>
              <a:off x="0" y="28575"/>
              <a:ext cx="8245977" cy="609346"/>
            </a:xfrm>
            <a:prstGeom prst="rect">
              <a:avLst/>
            </a:prstGeom>
          </p:spPr>
          <p:txBody>
            <a:bodyPr lIns="0" tIns="0" rIns="0" bIns="0" rtlCol="0" anchor="t">
              <a:spAutoFit/>
            </a:bodyPr>
            <a:lstStyle/>
            <a:p>
              <a:pPr>
                <a:lnSpc>
                  <a:spcPts val="3489"/>
                </a:lnSpc>
                <a:spcBef>
                  <a:spcPct val="0"/>
                </a:spcBef>
              </a:pPr>
              <a:r>
                <a:rPr lang="en-US" sz="3172" spc="126">
                  <a:solidFill>
                    <a:srgbClr val="12C2E8"/>
                  </a:solidFill>
                  <a:latin typeface="Kollektif Bold"/>
                </a:rPr>
                <a:t>REDUNDANT DATA STORAGE</a:t>
              </a:r>
            </a:p>
          </p:txBody>
        </p:sp>
        <p:sp>
          <p:nvSpPr>
            <p:cNvPr id="23" name="TextBox 23"/>
            <p:cNvSpPr txBox="1"/>
            <p:nvPr/>
          </p:nvSpPr>
          <p:spPr>
            <a:xfrm>
              <a:off x="0" y="580771"/>
              <a:ext cx="8405954" cy="1689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Penyimpanan data redundan di vendor cloud cocok untuk bisnis yang memerlukan ketersediaan tinggi</a:t>
              </a:r>
            </a:p>
          </p:txBody>
        </p:sp>
      </p:grpSp>
      <p:grpSp>
        <p:nvGrpSpPr>
          <p:cNvPr id="24" name="Group 24"/>
          <p:cNvGrpSpPr/>
          <p:nvPr/>
        </p:nvGrpSpPr>
        <p:grpSpPr>
          <a:xfrm>
            <a:off x="5805718" y="7608918"/>
            <a:ext cx="6689003" cy="2131329"/>
            <a:chOff x="0" y="0"/>
            <a:chExt cx="8918671" cy="2841773"/>
          </a:xfrm>
        </p:grpSpPr>
        <p:sp>
          <p:nvSpPr>
            <p:cNvPr id="25" name="TextBox 25"/>
            <p:cNvSpPr txBox="1"/>
            <p:nvPr/>
          </p:nvSpPr>
          <p:spPr>
            <a:xfrm>
              <a:off x="1514777" y="28575"/>
              <a:ext cx="6399922" cy="609346"/>
            </a:xfrm>
            <a:prstGeom prst="rect">
              <a:avLst/>
            </a:prstGeom>
          </p:spPr>
          <p:txBody>
            <a:bodyPr lIns="0" tIns="0" rIns="0" bIns="0" rtlCol="0" anchor="t">
              <a:spAutoFit/>
            </a:bodyPr>
            <a:lstStyle/>
            <a:p>
              <a:pPr algn="ctr">
                <a:lnSpc>
                  <a:spcPts val="3489"/>
                </a:lnSpc>
                <a:spcBef>
                  <a:spcPct val="0"/>
                </a:spcBef>
              </a:pPr>
              <a:r>
                <a:rPr lang="en-US" sz="3172" spc="126">
                  <a:solidFill>
                    <a:srgbClr val="983398"/>
                  </a:solidFill>
                  <a:latin typeface="Kollektif Bold"/>
                </a:rPr>
                <a:t>AFFORDABILITY</a:t>
              </a:r>
            </a:p>
          </p:txBody>
        </p:sp>
        <p:sp>
          <p:nvSpPr>
            <p:cNvPr id="26" name="TextBox 26"/>
            <p:cNvSpPr txBox="1"/>
            <p:nvPr/>
          </p:nvSpPr>
          <p:spPr>
            <a:xfrm>
              <a:off x="0" y="580771"/>
              <a:ext cx="8918671" cy="2261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Penting dalam cloud computing karena layanan cloud berbasis permintaan dan penggunaan, yang memerlukan fleksibilitas dalam biaya dan masa penggunaan.</a:t>
              </a:r>
            </a:p>
          </p:txBody>
        </p:sp>
      </p:gr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4788"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sp>
        <p:nvSpPr>
          <p:cNvPr id="9" name="Freeform 9"/>
          <p:cNvSpPr/>
          <p:nvPr/>
        </p:nvSpPr>
        <p:spPr>
          <a:xfrm>
            <a:off x="17728819" y="518239"/>
            <a:ext cx="559181" cy="296366"/>
          </a:xfrm>
          <a:custGeom>
            <a:avLst/>
            <a:gdLst/>
            <a:ahLst/>
            <a:cxnLst/>
            <a:rect l="l" t="t" r="r" b="b"/>
            <a:pathLst>
              <a:path w="559181" h="296366">
                <a:moveTo>
                  <a:pt x="0" y="0"/>
                </a:moveTo>
                <a:lnTo>
                  <a:pt x="559181" y="0"/>
                </a:lnTo>
                <a:lnTo>
                  <a:pt x="559181" y="296366"/>
                </a:lnTo>
                <a:lnTo>
                  <a:pt x="0" y="296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772886"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6206440" y="2332190"/>
            <a:ext cx="5559215" cy="5309050"/>
          </a:xfrm>
          <a:custGeom>
            <a:avLst/>
            <a:gdLst/>
            <a:ahLst/>
            <a:cxnLst/>
            <a:rect l="l" t="t" r="r" b="b"/>
            <a:pathLst>
              <a:path w="5559215" h="5309050">
                <a:moveTo>
                  <a:pt x="0" y="0"/>
                </a:moveTo>
                <a:lnTo>
                  <a:pt x="5559215" y="0"/>
                </a:lnTo>
                <a:lnTo>
                  <a:pt x="5559215" y="5309051"/>
                </a:lnTo>
                <a:lnTo>
                  <a:pt x="0" y="5309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235236" y="252484"/>
            <a:ext cx="15829968"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Criteria for Selecting a Vendor</a:t>
            </a:r>
          </a:p>
        </p:txBody>
      </p:sp>
      <p:sp>
        <p:nvSpPr>
          <p:cNvPr id="13" name="TextBox 13"/>
          <p:cNvSpPr txBox="1"/>
          <p:nvPr/>
        </p:nvSpPr>
        <p:spPr>
          <a:xfrm>
            <a:off x="1016685" y="6463848"/>
            <a:ext cx="5173263" cy="888016"/>
          </a:xfrm>
          <a:prstGeom prst="rect">
            <a:avLst/>
          </a:prstGeom>
        </p:spPr>
        <p:txBody>
          <a:bodyPr lIns="0" tIns="0" rIns="0" bIns="0" rtlCol="0" anchor="t">
            <a:spAutoFit/>
          </a:bodyPr>
          <a:lstStyle/>
          <a:p>
            <a:pPr algn="just">
              <a:lnSpc>
                <a:spcPts val="3489"/>
              </a:lnSpc>
              <a:spcBef>
                <a:spcPct val="0"/>
              </a:spcBef>
            </a:pPr>
            <a:r>
              <a:rPr lang="en-US" sz="3172" spc="126">
                <a:solidFill>
                  <a:srgbClr val="1F538D"/>
                </a:solidFill>
                <a:latin typeface="Kollektif Bold"/>
              </a:rPr>
              <a:t>KEMAMPUAN MEMENUHI KEBUTUHAN BISNIS</a:t>
            </a:r>
          </a:p>
        </p:txBody>
      </p:sp>
      <p:sp>
        <p:nvSpPr>
          <p:cNvPr id="14" name="TextBox 14"/>
          <p:cNvSpPr txBox="1"/>
          <p:nvPr/>
        </p:nvSpPr>
        <p:spPr>
          <a:xfrm>
            <a:off x="1959977" y="2067005"/>
            <a:ext cx="4799941" cy="449866"/>
          </a:xfrm>
          <a:prstGeom prst="rect">
            <a:avLst/>
          </a:prstGeom>
        </p:spPr>
        <p:txBody>
          <a:bodyPr lIns="0" tIns="0" rIns="0" bIns="0" rtlCol="0" anchor="t">
            <a:spAutoFit/>
          </a:bodyPr>
          <a:lstStyle/>
          <a:p>
            <a:pPr algn="r">
              <a:lnSpc>
                <a:spcPts val="3489"/>
              </a:lnSpc>
              <a:spcBef>
                <a:spcPct val="0"/>
              </a:spcBef>
            </a:pPr>
            <a:r>
              <a:rPr lang="en-US" sz="3172" spc="126">
                <a:solidFill>
                  <a:srgbClr val="1F538D"/>
                </a:solidFill>
                <a:latin typeface="Kollektif Bold"/>
              </a:rPr>
              <a:t>PENGALAMAN</a:t>
            </a:r>
          </a:p>
        </p:txBody>
      </p:sp>
      <p:sp>
        <p:nvSpPr>
          <p:cNvPr id="15" name="TextBox 15"/>
          <p:cNvSpPr txBox="1"/>
          <p:nvPr/>
        </p:nvSpPr>
        <p:spPr>
          <a:xfrm>
            <a:off x="11980306" y="6892312"/>
            <a:ext cx="5968495" cy="888016"/>
          </a:xfrm>
          <a:prstGeom prst="rect">
            <a:avLst/>
          </a:prstGeom>
        </p:spPr>
        <p:txBody>
          <a:bodyPr lIns="0" tIns="0" rIns="0" bIns="0" rtlCol="0" anchor="t">
            <a:spAutoFit/>
          </a:bodyPr>
          <a:lstStyle/>
          <a:p>
            <a:pPr>
              <a:lnSpc>
                <a:spcPts val="3489"/>
              </a:lnSpc>
              <a:spcBef>
                <a:spcPct val="0"/>
              </a:spcBef>
            </a:pPr>
            <a:r>
              <a:rPr lang="en-US" sz="3172" spc="126">
                <a:solidFill>
                  <a:srgbClr val="1F538D"/>
                </a:solidFill>
                <a:latin typeface="Kollektif Bold"/>
              </a:rPr>
              <a:t>KEMUDAHAN PENGATURAN DAN PEMELIHARAAN</a:t>
            </a:r>
          </a:p>
        </p:txBody>
      </p:sp>
      <p:sp>
        <p:nvSpPr>
          <p:cNvPr id="16" name="TextBox 16"/>
          <p:cNvSpPr txBox="1"/>
          <p:nvPr/>
        </p:nvSpPr>
        <p:spPr>
          <a:xfrm>
            <a:off x="7132156" y="7942092"/>
            <a:ext cx="3250583" cy="449866"/>
          </a:xfrm>
          <a:prstGeom prst="rect">
            <a:avLst/>
          </a:prstGeom>
        </p:spPr>
        <p:txBody>
          <a:bodyPr lIns="0" tIns="0" rIns="0" bIns="0" rtlCol="0" anchor="t">
            <a:spAutoFit/>
          </a:bodyPr>
          <a:lstStyle/>
          <a:p>
            <a:pPr>
              <a:lnSpc>
                <a:spcPts val="3489"/>
              </a:lnSpc>
              <a:spcBef>
                <a:spcPct val="0"/>
              </a:spcBef>
            </a:pPr>
            <a:r>
              <a:rPr lang="en-US" sz="3172" spc="126">
                <a:solidFill>
                  <a:srgbClr val="2681AD"/>
                </a:solidFill>
                <a:latin typeface="Kollektif Bold"/>
              </a:rPr>
              <a:t>PORTABILITAS</a:t>
            </a:r>
          </a:p>
        </p:txBody>
      </p:sp>
      <p:sp>
        <p:nvSpPr>
          <p:cNvPr id="17" name="TextBox 17"/>
          <p:cNvSpPr txBox="1"/>
          <p:nvPr/>
        </p:nvSpPr>
        <p:spPr>
          <a:xfrm>
            <a:off x="12322913" y="4193271"/>
            <a:ext cx="5894085" cy="449866"/>
          </a:xfrm>
          <a:prstGeom prst="rect">
            <a:avLst/>
          </a:prstGeom>
        </p:spPr>
        <p:txBody>
          <a:bodyPr lIns="0" tIns="0" rIns="0" bIns="0" rtlCol="0" anchor="t">
            <a:spAutoFit/>
          </a:bodyPr>
          <a:lstStyle/>
          <a:p>
            <a:pPr>
              <a:lnSpc>
                <a:spcPts val="3489"/>
              </a:lnSpc>
              <a:spcBef>
                <a:spcPct val="0"/>
              </a:spcBef>
            </a:pPr>
            <a:r>
              <a:rPr lang="en-US" sz="3172" spc="126">
                <a:solidFill>
                  <a:srgbClr val="2681AD"/>
                </a:solidFill>
                <a:latin typeface="Kollektif Bold"/>
              </a:rPr>
              <a:t>KEMUDAHAN INTEGRASI</a:t>
            </a:r>
          </a:p>
        </p:txBody>
      </p:sp>
      <p:sp>
        <p:nvSpPr>
          <p:cNvPr id="18" name="TextBox 18"/>
          <p:cNvSpPr txBox="1"/>
          <p:nvPr/>
        </p:nvSpPr>
        <p:spPr>
          <a:xfrm>
            <a:off x="11614094" y="2067005"/>
            <a:ext cx="4799941" cy="449866"/>
          </a:xfrm>
          <a:prstGeom prst="rect">
            <a:avLst/>
          </a:prstGeom>
        </p:spPr>
        <p:txBody>
          <a:bodyPr lIns="0" tIns="0" rIns="0" bIns="0" rtlCol="0" anchor="t">
            <a:spAutoFit/>
          </a:bodyPr>
          <a:lstStyle/>
          <a:p>
            <a:pPr algn="just">
              <a:lnSpc>
                <a:spcPts val="3489"/>
              </a:lnSpc>
            </a:pPr>
            <a:r>
              <a:rPr lang="en-US" sz="3172" spc="126">
                <a:solidFill>
                  <a:srgbClr val="1F538D"/>
                </a:solidFill>
                <a:latin typeface="Kollektif Bold"/>
              </a:rPr>
              <a:t>KEAMANAN</a:t>
            </a:r>
          </a:p>
        </p:txBody>
      </p:sp>
      <p:sp>
        <p:nvSpPr>
          <p:cNvPr id="19" name="TextBox 19"/>
          <p:cNvSpPr txBox="1"/>
          <p:nvPr/>
        </p:nvSpPr>
        <p:spPr>
          <a:xfrm>
            <a:off x="1177899" y="3735313"/>
            <a:ext cx="4799941" cy="449866"/>
          </a:xfrm>
          <a:prstGeom prst="rect">
            <a:avLst/>
          </a:prstGeom>
        </p:spPr>
        <p:txBody>
          <a:bodyPr lIns="0" tIns="0" rIns="0" bIns="0" rtlCol="0" anchor="t">
            <a:spAutoFit/>
          </a:bodyPr>
          <a:lstStyle/>
          <a:p>
            <a:pPr algn="r">
              <a:lnSpc>
                <a:spcPts val="3489"/>
              </a:lnSpc>
              <a:spcBef>
                <a:spcPct val="0"/>
              </a:spcBef>
            </a:pPr>
            <a:r>
              <a:rPr lang="en-US" sz="3172" spc="126">
                <a:solidFill>
                  <a:srgbClr val="2681AD"/>
                </a:solidFill>
                <a:latin typeface="Kollektif Bold"/>
              </a:rPr>
              <a:t>LEGAL/KEPATUHAN</a:t>
            </a:r>
          </a:p>
        </p:txBody>
      </p:sp>
      <p:sp>
        <p:nvSpPr>
          <p:cNvPr id="20" name="TextBox 20"/>
          <p:cNvSpPr txBox="1"/>
          <p:nvPr/>
        </p:nvSpPr>
        <p:spPr>
          <a:xfrm>
            <a:off x="753684" y="4128029"/>
            <a:ext cx="5224156"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Untuk data sensitif, pastikan penyedia memenuhi persyaratan hukum dan regulasi seperti kepatuhan SAS 70 atau HIPAA.</a:t>
            </a:r>
          </a:p>
          <a:p>
            <a:pPr algn="just">
              <a:lnSpc>
                <a:spcPts val="3395"/>
              </a:lnSpc>
            </a:pPr>
            <a:endParaRPr lang="en-US" sz="2425">
              <a:solidFill>
                <a:srgbClr val="18072B"/>
              </a:solidFill>
              <a:latin typeface="Kollektif"/>
            </a:endParaRPr>
          </a:p>
        </p:txBody>
      </p:sp>
      <p:sp>
        <p:nvSpPr>
          <p:cNvPr id="21" name="TextBox 21"/>
          <p:cNvSpPr txBox="1"/>
          <p:nvPr/>
        </p:nvSpPr>
        <p:spPr>
          <a:xfrm>
            <a:off x="1535763" y="2459721"/>
            <a:ext cx="5224156" cy="128141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Perlu menyelidiki seberapa lama mereka telah menyediakan layanan.</a:t>
            </a:r>
          </a:p>
          <a:p>
            <a:pPr algn="just">
              <a:lnSpc>
                <a:spcPts val="3395"/>
              </a:lnSpc>
            </a:pPr>
            <a:endParaRPr lang="en-US" sz="2425">
              <a:solidFill>
                <a:srgbClr val="18072B"/>
              </a:solidFill>
              <a:latin typeface="Kollektif"/>
            </a:endParaRPr>
          </a:p>
        </p:txBody>
      </p:sp>
      <p:sp>
        <p:nvSpPr>
          <p:cNvPr id="22" name="TextBox 22"/>
          <p:cNvSpPr txBox="1"/>
          <p:nvPr/>
        </p:nvSpPr>
        <p:spPr>
          <a:xfrm>
            <a:off x="965791" y="7305847"/>
            <a:ext cx="5224156" cy="85278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Tentukan sejauh mana penyedia memenuhi persyaratan rinci Anda.</a:t>
            </a:r>
          </a:p>
        </p:txBody>
      </p:sp>
      <p:sp>
        <p:nvSpPr>
          <p:cNvPr id="23" name="TextBox 23"/>
          <p:cNvSpPr txBox="1"/>
          <p:nvPr/>
        </p:nvSpPr>
        <p:spPr>
          <a:xfrm>
            <a:off x="11614094" y="2459721"/>
            <a:ext cx="5224156" cy="171003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Banyak aplikasi bersifat kritis dan memiliki data yang sensitif. Pastikan data tersebut terlindungi.</a:t>
            </a:r>
          </a:p>
          <a:p>
            <a:pPr algn="just">
              <a:lnSpc>
                <a:spcPts val="3395"/>
              </a:lnSpc>
            </a:pPr>
            <a:endParaRPr lang="en-US" sz="2425">
              <a:solidFill>
                <a:srgbClr val="18072B"/>
              </a:solidFill>
              <a:latin typeface="Kollektif"/>
            </a:endParaRPr>
          </a:p>
        </p:txBody>
      </p:sp>
      <p:sp>
        <p:nvSpPr>
          <p:cNvPr id="24" name="TextBox 24"/>
          <p:cNvSpPr txBox="1"/>
          <p:nvPr/>
        </p:nvSpPr>
        <p:spPr>
          <a:xfrm>
            <a:off x="12322913" y="4585986"/>
            <a:ext cx="5224156"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Penyedia harus dapat mengintegrasikan data Anda dengan mudah ke cloud dan memberikan data saat Anda membutuhkannya.</a:t>
            </a:r>
          </a:p>
          <a:p>
            <a:pPr algn="just">
              <a:lnSpc>
                <a:spcPts val="3395"/>
              </a:lnSpc>
            </a:pPr>
            <a:endParaRPr lang="en-US" sz="2425">
              <a:solidFill>
                <a:srgbClr val="18072B"/>
              </a:solidFill>
              <a:latin typeface="Kollektif"/>
            </a:endParaRPr>
          </a:p>
        </p:txBody>
      </p:sp>
      <p:sp>
        <p:nvSpPr>
          <p:cNvPr id="25" name="TextBox 25"/>
          <p:cNvSpPr txBox="1"/>
          <p:nvPr/>
        </p:nvSpPr>
        <p:spPr>
          <a:xfrm>
            <a:off x="11980306" y="7703666"/>
            <a:ext cx="5566763"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Tentukan berapa lama penyedia akan membutuhkan waktu untuk mengatur lingkungan awal dan bagaimana mereka akan memeliharanya setelahnya.</a:t>
            </a:r>
          </a:p>
          <a:p>
            <a:pPr algn="just">
              <a:lnSpc>
                <a:spcPts val="3395"/>
              </a:lnSpc>
            </a:pPr>
            <a:endParaRPr lang="en-US" sz="2425">
              <a:solidFill>
                <a:srgbClr val="18072B"/>
              </a:solidFill>
              <a:latin typeface="Kollektif"/>
            </a:endParaRPr>
          </a:p>
        </p:txBody>
      </p:sp>
      <p:sp>
        <p:nvSpPr>
          <p:cNvPr id="26" name="TextBox 26"/>
          <p:cNvSpPr txBox="1"/>
          <p:nvPr/>
        </p:nvSpPr>
        <p:spPr>
          <a:xfrm>
            <a:off x="5977840" y="8334808"/>
            <a:ext cx="5224156"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Tentukan apakah mereka menggunakan alat yang mudah dipindahkan jika Anda perlu beralih ke penyedia lain.</a:t>
            </a:r>
          </a:p>
          <a:p>
            <a:pPr algn="just">
              <a:lnSpc>
                <a:spcPts val="3395"/>
              </a:lnSpc>
            </a:pPr>
            <a:endParaRPr lang="en-US" sz="2425">
              <a:solidFill>
                <a:srgbClr val="18072B"/>
              </a:solidFill>
              <a:latin typeface="Kollektif"/>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sp>
        <p:nvSpPr>
          <p:cNvPr id="9" name="Freeform 9"/>
          <p:cNvSpPr/>
          <p:nvPr/>
        </p:nvSpPr>
        <p:spPr>
          <a:xfrm>
            <a:off x="17728819" y="518239"/>
            <a:ext cx="559181" cy="296366"/>
          </a:xfrm>
          <a:custGeom>
            <a:avLst/>
            <a:gdLst/>
            <a:ahLst/>
            <a:cxnLst/>
            <a:rect l="l" t="t" r="r" b="b"/>
            <a:pathLst>
              <a:path w="559181" h="296366">
                <a:moveTo>
                  <a:pt x="0" y="0"/>
                </a:moveTo>
                <a:lnTo>
                  <a:pt x="559181" y="0"/>
                </a:lnTo>
                <a:lnTo>
                  <a:pt x="559181" y="296366"/>
                </a:lnTo>
                <a:lnTo>
                  <a:pt x="0" y="296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5620275" y="1409491"/>
            <a:ext cx="8146855" cy="301474"/>
          </a:xfrm>
          <a:custGeom>
            <a:avLst/>
            <a:gdLst/>
            <a:ahLst/>
            <a:cxnLst/>
            <a:rect l="l" t="t" r="r" b="b"/>
            <a:pathLst>
              <a:path w="8146855" h="301474">
                <a:moveTo>
                  <a:pt x="0" y="0"/>
                </a:moveTo>
                <a:lnTo>
                  <a:pt x="8146855" y="0"/>
                </a:lnTo>
                <a:lnTo>
                  <a:pt x="8146855" y="301474"/>
                </a:lnTo>
                <a:lnTo>
                  <a:pt x="0" y="301474"/>
                </a:lnTo>
                <a:lnTo>
                  <a:pt x="0" y="0"/>
                </a:lnTo>
                <a:close/>
              </a:path>
            </a:pathLst>
          </a:custGeom>
          <a:blipFill>
            <a:blip r:embed="rId8">
              <a:extLst>
                <a:ext uri="{96DAC541-7B7A-43D3-8B79-37D633B846F1}">
                  <asvg:svgBlip xmlns:asvg="http://schemas.microsoft.com/office/drawing/2016/SVG/main" r:embed="rId9"/>
                </a:ext>
              </a:extLst>
            </a:blip>
            <a:stretch>
              <a:fillRect l="-56559"/>
            </a:stretch>
          </a:blipFill>
        </p:spPr>
      </p:sp>
      <p:sp>
        <p:nvSpPr>
          <p:cNvPr id="11" name="Freeform 11"/>
          <p:cNvSpPr/>
          <p:nvPr/>
        </p:nvSpPr>
        <p:spPr>
          <a:xfrm>
            <a:off x="12656788" y="3478612"/>
            <a:ext cx="5540133" cy="4757589"/>
          </a:xfrm>
          <a:custGeom>
            <a:avLst/>
            <a:gdLst/>
            <a:ahLst/>
            <a:cxnLst/>
            <a:rect l="l" t="t" r="r" b="b"/>
            <a:pathLst>
              <a:path w="5540133" h="4757589">
                <a:moveTo>
                  <a:pt x="0" y="0"/>
                </a:moveTo>
                <a:lnTo>
                  <a:pt x="5540133" y="0"/>
                </a:lnTo>
                <a:lnTo>
                  <a:pt x="5540133" y="4757589"/>
                </a:lnTo>
                <a:lnTo>
                  <a:pt x="0" y="47575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190485" y="294775"/>
            <a:ext cx="17006436"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Vendor Liability</a:t>
            </a:r>
          </a:p>
        </p:txBody>
      </p:sp>
      <p:grpSp>
        <p:nvGrpSpPr>
          <p:cNvPr id="13" name="Group 13"/>
          <p:cNvGrpSpPr/>
          <p:nvPr/>
        </p:nvGrpSpPr>
        <p:grpSpPr>
          <a:xfrm>
            <a:off x="0" y="2226999"/>
            <a:ext cx="12278143" cy="7513248"/>
            <a:chOff x="0" y="0"/>
            <a:chExt cx="16370857" cy="10017664"/>
          </a:xfrm>
        </p:grpSpPr>
        <p:sp>
          <p:nvSpPr>
            <p:cNvPr id="14" name="Freeform 14"/>
            <p:cNvSpPr/>
            <p:nvPr/>
          </p:nvSpPr>
          <p:spPr>
            <a:xfrm>
              <a:off x="0" y="0"/>
              <a:ext cx="2878913" cy="9288661"/>
            </a:xfrm>
            <a:custGeom>
              <a:avLst/>
              <a:gdLst/>
              <a:ahLst/>
              <a:cxnLst/>
              <a:rect l="l" t="t" r="r" b="b"/>
              <a:pathLst>
                <a:path w="2878913" h="9288661">
                  <a:moveTo>
                    <a:pt x="0" y="0"/>
                  </a:moveTo>
                  <a:lnTo>
                    <a:pt x="2878913" y="0"/>
                  </a:lnTo>
                  <a:lnTo>
                    <a:pt x="2878913" y="9288661"/>
                  </a:lnTo>
                  <a:lnTo>
                    <a:pt x="0" y="9288661"/>
                  </a:lnTo>
                  <a:lnTo>
                    <a:pt x="0" y="0"/>
                  </a:lnTo>
                  <a:close/>
                </a:path>
              </a:pathLst>
            </a:custGeom>
            <a:blipFill>
              <a:blip r:embed="rId12">
                <a:extLst>
                  <a:ext uri="{96DAC541-7B7A-43D3-8B79-37D633B846F1}">
                    <asvg:svgBlip xmlns:asvg="http://schemas.microsoft.com/office/drawing/2016/SVG/main" r:embed="rId13"/>
                  </a:ext>
                </a:extLst>
              </a:blip>
              <a:stretch>
                <a:fillRect l="-33494"/>
              </a:stretch>
            </a:blipFill>
          </p:spPr>
        </p:sp>
        <p:sp>
          <p:nvSpPr>
            <p:cNvPr id="15" name="TextBox 15"/>
            <p:cNvSpPr txBox="1"/>
            <p:nvPr/>
          </p:nvSpPr>
          <p:spPr>
            <a:xfrm>
              <a:off x="2878913" y="19050"/>
              <a:ext cx="6821049" cy="604618"/>
            </a:xfrm>
            <a:prstGeom prst="rect">
              <a:avLst/>
            </a:prstGeom>
          </p:spPr>
          <p:txBody>
            <a:bodyPr lIns="0" tIns="0" rIns="0" bIns="0" rtlCol="0" anchor="t">
              <a:spAutoFit/>
            </a:bodyPr>
            <a:lstStyle/>
            <a:p>
              <a:pPr>
                <a:lnSpc>
                  <a:spcPts val="3388"/>
                </a:lnSpc>
                <a:spcBef>
                  <a:spcPct val="0"/>
                </a:spcBef>
              </a:pPr>
              <a:r>
                <a:rPr lang="en-US" sz="3080" spc="123">
                  <a:solidFill>
                    <a:srgbClr val="12C2E8"/>
                  </a:solidFill>
                  <a:latin typeface="Kollektif Bold"/>
                </a:rPr>
                <a:t>BIAYA OPERASI</a:t>
              </a:r>
            </a:p>
          </p:txBody>
        </p:sp>
        <p:sp>
          <p:nvSpPr>
            <p:cNvPr id="16" name="TextBox 16"/>
            <p:cNvSpPr txBox="1"/>
            <p:nvPr/>
          </p:nvSpPr>
          <p:spPr>
            <a:xfrm>
              <a:off x="2878913" y="3349782"/>
              <a:ext cx="10046024" cy="604618"/>
            </a:xfrm>
            <a:prstGeom prst="rect">
              <a:avLst/>
            </a:prstGeom>
          </p:spPr>
          <p:txBody>
            <a:bodyPr lIns="0" tIns="0" rIns="0" bIns="0" rtlCol="0" anchor="t">
              <a:spAutoFit/>
            </a:bodyPr>
            <a:lstStyle/>
            <a:p>
              <a:pPr>
                <a:lnSpc>
                  <a:spcPts val="3388"/>
                </a:lnSpc>
                <a:spcBef>
                  <a:spcPct val="0"/>
                </a:spcBef>
              </a:pPr>
              <a:r>
                <a:rPr lang="en-US" sz="3080" spc="123">
                  <a:solidFill>
                    <a:srgbClr val="4472C4"/>
                  </a:solidFill>
                  <a:latin typeface="Kollektif Bold"/>
                </a:rPr>
                <a:t>PEMELIHARAAN TERENCANA</a:t>
              </a:r>
            </a:p>
          </p:txBody>
        </p:sp>
        <p:sp>
          <p:nvSpPr>
            <p:cNvPr id="17" name="TextBox 17"/>
            <p:cNvSpPr txBox="1"/>
            <p:nvPr/>
          </p:nvSpPr>
          <p:spPr>
            <a:xfrm>
              <a:off x="2878913" y="6678649"/>
              <a:ext cx="6821049" cy="604618"/>
            </a:xfrm>
            <a:prstGeom prst="rect">
              <a:avLst/>
            </a:prstGeom>
          </p:spPr>
          <p:txBody>
            <a:bodyPr lIns="0" tIns="0" rIns="0" bIns="0" rtlCol="0" anchor="t">
              <a:spAutoFit/>
            </a:bodyPr>
            <a:lstStyle/>
            <a:p>
              <a:pPr>
                <a:lnSpc>
                  <a:spcPts val="3388"/>
                </a:lnSpc>
                <a:spcBef>
                  <a:spcPct val="0"/>
                </a:spcBef>
              </a:pPr>
              <a:r>
                <a:rPr lang="en-US" sz="3080" spc="123">
                  <a:solidFill>
                    <a:srgbClr val="200C43"/>
                  </a:solidFill>
                  <a:latin typeface="Kollektif Bold"/>
                </a:rPr>
                <a:t>KEMANAN DATA</a:t>
              </a:r>
            </a:p>
          </p:txBody>
        </p:sp>
        <p:sp>
          <p:nvSpPr>
            <p:cNvPr id="18" name="TextBox 18"/>
            <p:cNvSpPr txBox="1"/>
            <p:nvPr/>
          </p:nvSpPr>
          <p:spPr>
            <a:xfrm>
              <a:off x="3051931" y="3897250"/>
              <a:ext cx="13318926" cy="2261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Penyedia cloud harus memiliki jadwal pemeliharaan terencana yang jelas yang dijelaskan dalam Service Level Agreement (SLA), sehingga pelanggan dapat merencanakan aktivitas mereka dan mengurangi gangguan.</a:t>
              </a:r>
            </a:p>
          </p:txBody>
        </p:sp>
        <p:sp>
          <p:nvSpPr>
            <p:cNvPr id="19" name="TextBox 19"/>
            <p:cNvSpPr txBox="1"/>
            <p:nvPr/>
          </p:nvSpPr>
          <p:spPr>
            <a:xfrm>
              <a:off x="2878913" y="7185163"/>
              <a:ext cx="13318926" cy="2832502"/>
            </a:xfrm>
            <a:prstGeom prst="rect">
              <a:avLst/>
            </a:prstGeom>
          </p:spPr>
          <p:txBody>
            <a:bodyPr lIns="0" tIns="0" rIns="0" bIns="0" rtlCol="0" anchor="t">
              <a:spAutoFit/>
            </a:bodyPr>
            <a:lstStyle/>
            <a:p>
              <a:pPr marL="523695" lvl="1" indent="-261847" algn="just">
                <a:lnSpc>
                  <a:spcPts val="3395"/>
                </a:lnSpc>
                <a:buFont typeface="Arial"/>
                <a:buChar char="•"/>
              </a:pPr>
              <a:r>
                <a:rPr lang="en-US" sz="2425">
                  <a:solidFill>
                    <a:srgbClr val="18072B"/>
                  </a:solidFill>
                  <a:latin typeface="Kollektif"/>
                </a:rPr>
                <a:t>Penyedia cloud bertanggung jawab sepenuhnya atas keamanan data yang disimpan di infrastruktur mereka.</a:t>
              </a:r>
            </a:p>
            <a:p>
              <a:pPr marL="523695" lvl="1" indent="-261847" algn="just">
                <a:lnSpc>
                  <a:spcPts val="3395"/>
                </a:lnSpc>
                <a:buFont typeface="Arial"/>
                <a:buChar char="•"/>
              </a:pPr>
              <a:r>
                <a:rPr lang="en-US" sz="2425">
                  <a:solidFill>
                    <a:srgbClr val="18072B"/>
                  </a:solidFill>
                  <a:latin typeface="Kollektif"/>
                </a:rPr>
                <a:t>Syarat dan ketentuan terkait keamanan data harus dijelaskan dengan jelas dalam Service Level Agreement (SLA)</a:t>
              </a:r>
            </a:p>
            <a:p>
              <a:pPr algn="just">
                <a:lnSpc>
                  <a:spcPts val="3395"/>
                </a:lnSpc>
              </a:pPr>
              <a:endParaRPr lang="en-US" sz="2425">
                <a:solidFill>
                  <a:srgbClr val="18072B"/>
                </a:solidFill>
                <a:latin typeface="Kollektif"/>
              </a:endParaRPr>
            </a:p>
          </p:txBody>
        </p:sp>
        <p:sp>
          <p:nvSpPr>
            <p:cNvPr id="20" name="TextBox 20"/>
            <p:cNvSpPr txBox="1"/>
            <p:nvPr/>
          </p:nvSpPr>
          <p:spPr>
            <a:xfrm>
              <a:off x="2878913" y="582516"/>
              <a:ext cx="13318926" cy="2261002"/>
            </a:xfrm>
            <a:prstGeom prst="rect">
              <a:avLst/>
            </a:prstGeom>
          </p:spPr>
          <p:txBody>
            <a:bodyPr lIns="0" tIns="0" rIns="0" bIns="0" rtlCol="0" anchor="t">
              <a:spAutoFit/>
            </a:bodyPr>
            <a:lstStyle/>
            <a:p>
              <a:pPr marL="523695" lvl="1" indent="-261847" algn="just">
                <a:lnSpc>
                  <a:spcPts val="3395"/>
                </a:lnSpc>
                <a:buFont typeface="Arial"/>
                <a:buChar char="•"/>
              </a:pPr>
              <a:r>
                <a:rPr lang="en-US" sz="2425">
                  <a:solidFill>
                    <a:srgbClr val="18072B"/>
                  </a:solidFill>
                  <a:latin typeface="Kollektif"/>
                </a:rPr>
                <a:t>Penyedia layanan cloud harus transparan dalam menyampaikan semua biaya yang terkait dengan penggunaan layanan.</a:t>
              </a:r>
            </a:p>
            <a:p>
              <a:pPr marL="523695" lvl="1" indent="-261847" algn="just">
                <a:lnSpc>
                  <a:spcPts val="3395"/>
                </a:lnSpc>
                <a:buFont typeface="Arial"/>
                <a:buChar char="•"/>
              </a:pPr>
              <a:r>
                <a:rPr lang="en-US" sz="2425">
                  <a:solidFill>
                    <a:srgbClr val="18072B"/>
                  </a:solidFill>
                  <a:latin typeface="Kollektif"/>
                </a:rPr>
                <a:t>Penting bagi penyedia layanan untuk memastikan semua biaya layanan mereka disebutkan dalam perjanjian dengan konsumen.</a:t>
              </a:r>
            </a:p>
          </p:txBody>
        </p:sp>
      </p:gr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7395806" y="194292"/>
            <a:ext cx="5773814" cy="1390650"/>
          </a:xfrm>
          <a:prstGeom prst="rect">
            <a:avLst/>
          </a:prstGeom>
        </p:spPr>
        <p:txBody>
          <a:bodyPr lIns="0" tIns="0" rIns="0" bIns="0" rtlCol="0" anchor="t">
            <a:spAutoFit/>
          </a:bodyPr>
          <a:lstStyle/>
          <a:p>
            <a:pPr algn="r">
              <a:lnSpc>
                <a:spcPts val="9720"/>
              </a:lnSpc>
            </a:pPr>
            <a:r>
              <a:rPr lang="en-US" sz="8100">
                <a:solidFill>
                  <a:srgbClr val="FFFFFF"/>
                </a:solidFill>
                <a:latin typeface="Arial"/>
              </a:rPr>
              <a:t>TOPIK</a:t>
            </a:r>
          </a:p>
        </p:txBody>
      </p:sp>
      <p:grpSp>
        <p:nvGrpSpPr>
          <p:cNvPr id="4" name="Group 4"/>
          <p:cNvGrpSpPr/>
          <p:nvPr/>
        </p:nvGrpSpPr>
        <p:grpSpPr>
          <a:xfrm>
            <a:off x="409790" y="3127446"/>
            <a:ext cx="1097280" cy="1097280"/>
            <a:chOff x="0" y="0"/>
            <a:chExt cx="1463040" cy="1463040"/>
          </a:xfrm>
        </p:grpSpPr>
        <p:sp>
          <p:nvSpPr>
            <p:cNvPr id="5" name="Freeform 5"/>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ED3B55"/>
            </a:solidFill>
          </p:spPr>
        </p:sp>
      </p:grpSp>
      <p:sp>
        <p:nvSpPr>
          <p:cNvPr id="6" name="TextBox 6"/>
          <p:cNvSpPr txBox="1"/>
          <p:nvPr/>
        </p:nvSpPr>
        <p:spPr>
          <a:xfrm>
            <a:off x="558674" y="3200439"/>
            <a:ext cx="799512" cy="88101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02</a:t>
            </a:r>
          </a:p>
        </p:txBody>
      </p:sp>
      <p:sp>
        <p:nvSpPr>
          <p:cNvPr id="7" name="TextBox 7"/>
          <p:cNvSpPr txBox="1"/>
          <p:nvPr/>
        </p:nvSpPr>
        <p:spPr>
          <a:xfrm>
            <a:off x="1810142" y="2905830"/>
            <a:ext cx="7333858" cy="409575"/>
          </a:xfrm>
          <a:prstGeom prst="rect">
            <a:avLst/>
          </a:prstGeom>
        </p:spPr>
        <p:txBody>
          <a:bodyPr lIns="0" tIns="0" rIns="0" bIns="0" rtlCol="0" anchor="t">
            <a:spAutoFit/>
          </a:bodyPr>
          <a:lstStyle/>
          <a:p>
            <a:pPr algn="l">
              <a:lnSpc>
                <a:spcPts val="2879"/>
              </a:lnSpc>
            </a:pPr>
            <a:r>
              <a:rPr lang="en-US" sz="2400">
                <a:solidFill>
                  <a:srgbClr val="ED3B55"/>
                </a:solidFill>
                <a:latin typeface="Arial Bold"/>
              </a:rPr>
              <a:t>Organizational Capability to Adopt Cloud Services</a:t>
            </a:r>
          </a:p>
        </p:txBody>
      </p:sp>
      <p:grpSp>
        <p:nvGrpSpPr>
          <p:cNvPr id="8" name="Group 8"/>
          <p:cNvGrpSpPr/>
          <p:nvPr/>
        </p:nvGrpSpPr>
        <p:grpSpPr>
          <a:xfrm>
            <a:off x="480060" y="557069"/>
            <a:ext cx="1097280" cy="1097280"/>
            <a:chOff x="0" y="0"/>
            <a:chExt cx="1463040" cy="1463040"/>
          </a:xfrm>
        </p:grpSpPr>
        <p:sp>
          <p:nvSpPr>
            <p:cNvPr id="9" name="Freeform 9"/>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54CBA0"/>
            </a:solidFill>
          </p:spPr>
        </p:sp>
      </p:grpSp>
      <p:sp>
        <p:nvSpPr>
          <p:cNvPr id="10" name="TextBox 10"/>
          <p:cNvSpPr txBox="1"/>
          <p:nvPr/>
        </p:nvSpPr>
        <p:spPr>
          <a:xfrm>
            <a:off x="609161" y="603271"/>
            <a:ext cx="839079" cy="909627"/>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01</a:t>
            </a:r>
          </a:p>
        </p:txBody>
      </p:sp>
      <p:sp>
        <p:nvSpPr>
          <p:cNvPr id="11" name="TextBox 11"/>
          <p:cNvSpPr txBox="1"/>
          <p:nvPr/>
        </p:nvSpPr>
        <p:spPr>
          <a:xfrm>
            <a:off x="1812628" y="467534"/>
            <a:ext cx="5911547" cy="771525"/>
          </a:xfrm>
          <a:prstGeom prst="rect">
            <a:avLst/>
          </a:prstGeom>
        </p:spPr>
        <p:txBody>
          <a:bodyPr lIns="0" tIns="0" rIns="0" bIns="0" rtlCol="0" anchor="t">
            <a:spAutoFit/>
          </a:bodyPr>
          <a:lstStyle/>
          <a:p>
            <a:pPr>
              <a:lnSpc>
                <a:spcPts val="2879"/>
              </a:lnSpc>
            </a:pPr>
            <a:r>
              <a:rPr lang="en-US" sz="2400">
                <a:solidFill>
                  <a:srgbClr val="54CBA0"/>
                </a:solidFill>
                <a:latin typeface="Arial Bold"/>
              </a:rPr>
              <a:t>Steps to Adopting Cloud Services</a:t>
            </a:r>
          </a:p>
          <a:p>
            <a:pPr algn="l">
              <a:lnSpc>
                <a:spcPts val="2879"/>
              </a:lnSpc>
            </a:pPr>
            <a:endParaRPr lang="en-US" sz="2400">
              <a:solidFill>
                <a:srgbClr val="54CBA0"/>
              </a:solidFill>
              <a:latin typeface="Arial Bold"/>
            </a:endParaRPr>
          </a:p>
        </p:txBody>
      </p:sp>
      <p:sp>
        <p:nvSpPr>
          <p:cNvPr id="12" name="TextBox 12"/>
          <p:cNvSpPr txBox="1"/>
          <p:nvPr/>
        </p:nvSpPr>
        <p:spPr>
          <a:xfrm>
            <a:off x="2163090" y="857275"/>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Cloud Adaption Evaluation Factors</a:t>
            </a:r>
          </a:p>
        </p:txBody>
      </p:sp>
      <p:sp>
        <p:nvSpPr>
          <p:cNvPr id="13" name="TextBox 13"/>
          <p:cNvSpPr txBox="1"/>
          <p:nvPr/>
        </p:nvSpPr>
        <p:spPr>
          <a:xfrm>
            <a:off x="2176217" y="1217327"/>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Critical Sucess factors</a:t>
            </a:r>
          </a:p>
        </p:txBody>
      </p:sp>
      <p:sp>
        <p:nvSpPr>
          <p:cNvPr id="14" name="TextBox 14"/>
          <p:cNvSpPr txBox="1"/>
          <p:nvPr/>
        </p:nvSpPr>
        <p:spPr>
          <a:xfrm>
            <a:off x="2163090" y="1579277"/>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The Cloud Adoption Process</a:t>
            </a:r>
          </a:p>
        </p:txBody>
      </p:sp>
      <p:sp>
        <p:nvSpPr>
          <p:cNvPr id="15" name="TextBox 15"/>
          <p:cNvSpPr txBox="1"/>
          <p:nvPr/>
        </p:nvSpPr>
        <p:spPr>
          <a:xfrm>
            <a:off x="2163090" y="1943805"/>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Cloud Section Criteria</a:t>
            </a:r>
          </a:p>
        </p:txBody>
      </p:sp>
      <p:sp>
        <p:nvSpPr>
          <p:cNvPr id="16" name="TextBox 16"/>
          <p:cNvSpPr txBox="1"/>
          <p:nvPr/>
        </p:nvSpPr>
        <p:spPr>
          <a:xfrm>
            <a:off x="2176217" y="2305755"/>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Vendor Selection Process</a:t>
            </a:r>
          </a:p>
        </p:txBody>
      </p:sp>
      <p:grpSp>
        <p:nvGrpSpPr>
          <p:cNvPr id="17" name="Group 17"/>
          <p:cNvGrpSpPr/>
          <p:nvPr/>
        </p:nvGrpSpPr>
        <p:grpSpPr>
          <a:xfrm>
            <a:off x="13794374" y="151611"/>
            <a:ext cx="4233653" cy="1201521"/>
            <a:chOff x="0" y="0"/>
            <a:chExt cx="5644871" cy="1602027"/>
          </a:xfrm>
        </p:grpSpPr>
        <p:grpSp>
          <p:nvGrpSpPr>
            <p:cNvPr id="18" name="Group 18"/>
            <p:cNvGrpSpPr/>
            <p:nvPr/>
          </p:nvGrpSpPr>
          <p:grpSpPr>
            <a:xfrm>
              <a:off x="0" y="0"/>
              <a:ext cx="5644871" cy="1602027"/>
              <a:chOff x="0" y="0"/>
              <a:chExt cx="1431983" cy="406400"/>
            </a:xfrm>
          </p:grpSpPr>
          <p:sp>
            <p:nvSpPr>
              <p:cNvPr id="19" name="Freeform 19"/>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20" name="TextBox 20"/>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21" name="Freeform 21"/>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4"/>
              <a:stretch>
                <a:fillRect/>
              </a:stretch>
            </a:blipFill>
          </p:spPr>
        </p:sp>
        <p:sp>
          <p:nvSpPr>
            <p:cNvPr id="22" name="Freeform 22"/>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5"/>
              <a:stretch>
                <a:fillRect/>
              </a:stretch>
            </a:blipFill>
          </p:spPr>
        </p:sp>
        <p:sp>
          <p:nvSpPr>
            <p:cNvPr id="23" name="Freeform 23"/>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6"/>
              <a:stretch>
                <a:fillRect/>
              </a:stretch>
            </a:blipFill>
          </p:spPr>
        </p:sp>
      </p:grpSp>
      <p:sp>
        <p:nvSpPr>
          <p:cNvPr id="24" name="TextBox 24"/>
          <p:cNvSpPr txBox="1"/>
          <p:nvPr/>
        </p:nvSpPr>
        <p:spPr>
          <a:xfrm>
            <a:off x="2176217" y="3257589"/>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Cloud Readiness</a:t>
            </a:r>
          </a:p>
        </p:txBody>
      </p:sp>
      <p:sp>
        <p:nvSpPr>
          <p:cNvPr id="25" name="TextBox 25"/>
          <p:cNvSpPr txBox="1"/>
          <p:nvPr/>
        </p:nvSpPr>
        <p:spPr>
          <a:xfrm>
            <a:off x="2189343" y="3617641"/>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Infrastructure Management</a:t>
            </a:r>
          </a:p>
        </p:txBody>
      </p:sp>
      <p:grpSp>
        <p:nvGrpSpPr>
          <p:cNvPr id="26" name="Group 26"/>
          <p:cNvGrpSpPr/>
          <p:nvPr/>
        </p:nvGrpSpPr>
        <p:grpSpPr>
          <a:xfrm>
            <a:off x="492293" y="5544268"/>
            <a:ext cx="8979628" cy="2422016"/>
            <a:chOff x="0" y="0"/>
            <a:chExt cx="11972837" cy="3229355"/>
          </a:xfrm>
        </p:grpSpPr>
        <p:grpSp>
          <p:nvGrpSpPr>
            <p:cNvPr id="27" name="Group 27"/>
            <p:cNvGrpSpPr/>
            <p:nvPr/>
          </p:nvGrpSpPr>
          <p:grpSpPr>
            <a:xfrm>
              <a:off x="0" y="231989"/>
              <a:ext cx="1463040" cy="1463040"/>
              <a:chOff x="0" y="0"/>
              <a:chExt cx="1463040" cy="1463040"/>
            </a:xfrm>
          </p:grpSpPr>
          <p:sp>
            <p:nvSpPr>
              <p:cNvPr id="28" name="Freeform 28"/>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79465"/>
              </a:solidFill>
            </p:spPr>
          </p:sp>
        </p:grpSp>
        <p:sp>
          <p:nvSpPr>
            <p:cNvPr id="29" name="TextBox 29"/>
            <p:cNvSpPr txBox="1"/>
            <p:nvPr/>
          </p:nvSpPr>
          <p:spPr>
            <a:xfrm>
              <a:off x="198512" y="358632"/>
              <a:ext cx="1066016" cy="1142933"/>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03</a:t>
              </a:r>
            </a:p>
          </p:txBody>
        </p:sp>
        <p:sp>
          <p:nvSpPr>
            <p:cNvPr id="30" name="TextBox 30"/>
            <p:cNvSpPr txBox="1"/>
            <p:nvPr/>
          </p:nvSpPr>
          <p:spPr>
            <a:xfrm>
              <a:off x="1867136" y="-47625"/>
              <a:ext cx="10105701" cy="530225"/>
            </a:xfrm>
            <a:prstGeom prst="rect">
              <a:avLst/>
            </a:prstGeom>
          </p:spPr>
          <p:txBody>
            <a:bodyPr lIns="0" tIns="0" rIns="0" bIns="0" rtlCol="0" anchor="t">
              <a:spAutoFit/>
            </a:bodyPr>
            <a:lstStyle/>
            <a:p>
              <a:pPr algn="l">
                <a:lnSpc>
                  <a:spcPts val="2879"/>
                </a:lnSpc>
              </a:pPr>
              <a:r>
                <a:rPr lang="en-US" sz="2400">
                  <a:solidFill>
                    <a:srgbClr val="F79465"/>
                  </a:solidFill>
                  <a:latin typeface="Arial Bold"/>
                </a:rPr>
                <a:t> Cloud Vendor Roles and Capabilities </a:t>
              </a:r>
            </a:p>
          </p:txBody>
        </p:sp>
        <p:sp>
          <p:nvSpPr>
            <p:cNvPr id="31" name="TextBox 31"/>
            <p:cNvSpPr txBox="1"/>
            <p:nvPr/>
          </p:nvSpPr>
          <p:spPr>
            <a:xfrm>
              <a:off x="2407742" y="415782"/>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Cloud Client Business Requirement</a:t>
              </a:r>
            </a:p>
          </p:txBody>
        </p:sp>
        <p:sp>
          <p:nvSpPr>
            <p:cNvPr id="32" name="TextBox 32"/>
            <p:cNvSpPr txBox="1"/>
            <p:nvPr/>
          </p:nvSpPr>
          <p:spPr>
            <a:xfrm>
              <a:off x="2390240" y="898382"/>
              <a:ext cx="6729210"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Type of Services Offered by Cloud Vendors</a:t>
              </a:r>
            </a:p>
          </p:txBody>
        </p:sp>
        <p:sp>
          <p:nvSpPr>
            <p:cNvPr id="33" name="TextBox 33"/>
            <p:cNvSpPr txBox="1"/>
            <p:nvPr/>
          </p:nvSpPr>
          <p:spPr>
            <a:xfrm>
              <a:off x="2390240" y="1384419"/>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Key Characteristic of a Cloud Vendor</a:t>
              </a:r>
            </a:p>
          </p:txBody>
        </p:sp>
        <p:sp>
          <p:nvSpPr>
            <p:cNvPr id="34" name="TextBox 34"/>
            <p:cNvSpPr txBox="1"/>
            <p:nvPr/>
          </p:nvSpPr>
          <p:spPr>
            <a:xfrm>
              <a:off x="2407742" y="1867019"/>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Criteria for Selecting a Vendor</a:t>
              </a:r>
            </a:p>
          </p:txBody>
        </p:sp>
        <p:sp>
          <p:nvSpPr>
            <p:cNvPr id="35" name="TextBox 35"/>
            <p:cNvSpPr txBox="1"/>
            <p:nvPr/>
          </p:nvSpPr>
          <p:spPr>
            <a:xfrm>
              <a:off x="2407742" y="2349619"/>
              <a:ext cx="6729210"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Vendor Liability</a:t>
              </a:r>
            </a:p>
          </p:txBody>
        </p:sp>
        <p:sp>
          <p:nvSpPr>
            <p:cNvPr id="36" name="TextBox 36"/>
            <p:cNvSpPr txBox="1"/>
            <p:nvPr/>
          </p:nvSpPr>
          <p:spPr>
            <a:xfrm>
              <a:off x="2407742" y="2835655"/>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Data Integrity</a:t>
              </a:r>
            </a:p>
          </p:txBody>
        </p:sp>
      </p:grpSp>
      <p:grpSp>
        <p:nvGrpSpPr>
          <p:cNvPr id="37" name="Group 37"/>
          <p:cNvGrpSpPr/>
          <p:nvPr/>
        </p:nvGrpSpPr>
        <p:grpSpPr>
          <a:xfrm>
            <a:off x="492293" y="7792168"/>
            <a:ext cx="6852714" cy="2269527"/>
            <a:chOff x="0" y="0"/>
            <a:chExt cx="9136952" cy="3026037"/>
          </a:xfrm>
        </p:grpSpPr>
        <p:grpSp>
          <p:nvGrpSpPr>
            <p:cNvPr id="38" name="Group 38"/>
            <p:cNvGrpSpPr/>
            <p:nvPr/>
          </p:nvGrpSpPr>
          <p:grpSpPr>
            <a:xfrm>
              <a:off x="0" y="0"/>
              <a:ext cx="1463040" cy="1463040"/>
              <a:chOff x="0" y="0"/>
              <a:chExt cx="1463040" cy="1463040"/>
            </a:xfrm>
          </p:grpSpPr>
          <p:sp>
            <p:nvSpPr>
              <p:cNvPr id="39" name="Freeform 39"/>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0D23F"/>
              </a:solidFill>
            </p:spPr>
          </p:sp>
        </p:grpSp>
        <p:sp>
          <p:nvSpPr>
            <p:cNvPr id="40" name="TextBox 40"/>
            <p:cNvSpPr txBox="1"/>
            <p:nvPr/>
          </p:nvSpPr>
          <p:spPr>
            <a:xfrm>
              <a:off x="198512" y="124211"/>
              <a:ext cx="1066016" cy="1142933"/>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04</a:t>
              </a:r>
            </a:p>
          </p:txBody>
        </p:sp>
        <p:sp>
          <p:nvSpPr>
            <p:cNvPr id="41" name="TextBox 41"/>
            <p:cNvSpPr txBox="1"/>
            <p:nvPr/>
          </p:nvSpPr>
          <p:spPr>
            <a:xfrm>
              <a:off x="1867136" y="561975"/>
              <a:ext cx="7252314" cy="530225"/>
            </a:xfrm>
            <a:prstGeom prst="rect">
              <a:avLst/>
            </a:prstGeom>
          </p:spPr>
          <p:txBody>
            <a:bodyPr lIns="0" tIns="0" rIns="0" bIns="0" rtlCol="0" anchor="t">
              <a:spAutoFit/>
            </a:bodyPr>
            <a:lstStyle/>
            <a:p>
              <a:pPr algn="l">
                <a:lnSpc>
                  <a:spcPts val="2879"/>
                </a:lnSpc>
              </a:pPr>
              <a:r>
                <a:rPr lang="en-US" sz="2400">
                  <a:solidFill>
                    <a:srgbClr val="F0D23F"/>
                  </a:solidFill>
                  <a:latin typeface="Arial Bold"/>
                </a:rPr>
                <a:t>Migrating Applications to the cloud </a:t>
              </a:r>
            </a:p>
          </p:txBody>
        </p:sp>
        <p:sp>
          <p:nvSpPr>
            <p:cNvPr id="42" name="TextBox 42"/>
            <p:cNvSpPr txBox="1"/>
            <p:nvPr/>
          </p:nvSpPr>
          <p:spPr>
            <a:xfrm>
              <a:off x="2425244" y="1181100"/>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Key Aspect for Migration</a:t>
              </a:r>
            </a:p>
          </p:txBody>
        </p:sp>
        <p:sp>
          <p:nvSpPr>
            <p:cNvPr id="43" name="TextBox 43"/>
            <p:cNvSpPr txBox="1"/>
            <p:nvPr/>
          </p:nvSpPr>
          <p:spPr>
            <a:xfrm>
              <a:off x="2407742" y="1663700"/>
              <a:ext cx="6729210"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Shared Services</a:t>
              </a:r>
            </a:p>
          </p:txBody>
        </p:sp>
        <p:sp>
          <p:nvSpPr>
            <p:cNvPr id="44" name="TextBox 44"/>
            <p:cNvSpPr txBox="1"/>
            <p:nvPr/>
          </p:nvSpPr>
          <p:spPr>
            <a:xfrm>
              <a:off x="2407742" y="2149737"/>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Multi-tenancy</a:t>
              </a:r>
            </a:p>
          </p:txBody>
        </p:sp>
        <p:sp>
          <p:nvSpPr>
            <p:cNvPr id="45" name="TextBox 45"/>
            <p:cNvSpPr txBox="1"/>
            <p:nvPr/>
          </p:nvSpPr>
          <p:spPr>
            <a:xfrm>
              <a:off x="2425244" y="2632337"/>
              <a:ext cx="5994252" cy="3937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Pattern of Cloud Migration</a:t>
              </a:r>
            </a:p>
          </p:txBody>
        </p:sp>
      </p:grpSp>
      <p:sp>
        <p:nvSpPr>
          <p:cNvPr id="46" name="TextBox 46"/>
          <p:cNvSpPr txBox="1"/>
          <p:nvPr/>
        </p:nvSpPr>
        <p:spPr>
          <a:xfrm>
            <a:off x="2202470" y="3979591"/>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Service Management</a:t>
            </a:r>
          </a:p>
        </p:txBody>
      </p:sp>
      <p:sp>
        <p:nvSpPr>
          <p:cNvPr id="47" name="TextBox 47"/>
          <p:cNvSpPr txBox="1"/>
          <p:nvPr/>
        </p:nvSpPr>
        <p:spPr>
          <a:xfrm>
            <a:off x="2189343" y="4341540"/>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Risk Management</a:t>
            </a:r>
          </a:p>
        </p:txBody>
      </p:sp>
      <p:sp>
        <p:nvSpPr>
          <p:cNvPr id="48" name="TextBox 48"/>
          <p:cNvSpPr txBox="1"/>
          <p:nvPr/>
        </p:nvSpPr>
        <p:spPr>
          <a:xfrm>
            <a:off x="2189343" y="4706068"/>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Financial Management</a:t>
            </a:r>
          </a:p>
        </p:txBody>
      </p:sp>
      <p:sp>
        <p:nvSpPr>
          <p:cNvPr id="49" name="TextBox 49"/>
          <p:cNvSpPr txBox="1"/>
          <p:nvPr/>
        </p:nvSpPr>
        <p:spPr>
          <a:xfrm>
            <a:off x="2202470" y="5068018"/>
            <a:ext cx="4495689" cy="304800"/>
          </a:xfrm>
          <a:prstGeom prst="rect">
            <a:avLst/>
          </a:prstGeom>
        </p:spPr>
        <p:txBody>
          <a:bodyPr lIns="0" tIns="0" rIns="0" bIns="0" rtlCol="0" anchor="t">
            <a:spAutoFit/>
          </a:bodyPr>
          <a:lstStyle/>
          <a:p>
            <a:pPr marL="325755" lvl="1" indent="-162878" algn="l">
              <a:lnSpc>
                <a:spcPts val="2160"/>
              </a:lnSpc>
              <a:buFont typeface="Arial"/>
              <a:buChar char="•"/>
            </a:pPr>
            <a:r>
              <a:rPr lang="en-US" sz="1800">
                <a:solidFill>
                  <a:srgbClr val="FFFFFF"/>
                </a:solidFill>
                <a:latin typeface="Arial"/>
              </a:rPr>
              <a:t>Vendor Management</a:t>
            </a: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83978" y="119669"/>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17728819" y="518239"/>
            <a:ext cx="559181" cy="296366"/>
          </a:xfrm>
          <a:custGeom>
            <a:avLst/>
            <a:gdLst/>
            <a:ahLst/>
            <a:cxnLst/>
            <a:rect l="l" t="t" r="r" b="b"/>
            <a:pathLst>
              <a:path w="559181" h="296366">
                <a:moveTo>
                  <a:pt x="0" y="0"/>
                </a:moveTo>
                <a:lnTo>
                  <a:pt x="559181" y="0"/>
                </a:lnTo>
                <a:lnTo>
                  <a:pt x="559181" y="296366"/>
                </a:lnTo>
                <a:lnTo>
                  <a:pt x="0" y="296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4293126" y="1430559"/>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13898" y="3089816"/>
            <a:ext cx="5815305" cy="5386426"/>
          </a:xfrm>
          <a:custGeom>
            <a:avLst/>
            <a:gdLst/>
            <a:ahLst/>
            <a:cxnLst/>
            <a:rect l="l" t="t" r="r" b="b"/>
            <a:pathLst>
              <a:path w="5815305" h="5386426">
                <a:moveTo>
                  <a:pt x="0" y="0"/>
                </a:moveTo>
                <a:lnTo>
                  <a:pt x="5815305" y="0"/>
                </a:lnTo>
                <a:lnTo>
                  <a:pt x="5815305" y="5386426"/>
                </a:lnTo>
                <a:lnTo>
                  <a:pt x="0" y="53864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4537799" y="315842"/>
            <a:ext cx="17006436"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Data Integrity</a:t>
            </a:r>
          </a:p>
        </p:txBody>
      </p:sp>
      <p:grpSp>
        <p:nvGrpSpPr>
          <p:cNvPr id="13" name="Group 13"/>
          <p:cNvGrpSpPr/>
          <p:nvPr/>
        </p:nvGrpSpPr>
        <p:grpSpPr>
          <a:xfrm>
            <a:off x="6891361" y="2123938"/>
            <a:ext cx="10367939" cy="1736995"/>
            <a:chOff x="0" y="0"/>
            <a:chExt cx="13823919" cy="2315993"/>
          </a:xfrm>
        </p:grpSpPr>
        <p:sp>
          <p:nvSpPr>
            <p:cNvPr id="14" name="TextBox 14"/>
            <p:cNvSpPr txBox="1"/>
            <p:nvPr/>
          </p:nvSpPr>
          <p:spPr>
            <a:xfrm>
              <a:off x="0" y="19050"/>
              <a:ext cx="8177119" cy="562991"/>
            </a:xfrm>
            <a:prstGeom prst="rect">
              <a:avLst/>
            </a:prstGeom>
          </p:spPr>
          <p:txBody>
            <a:bodyPr lIns="0" tIns="0" rIns="0" bIns="0" rtlCol="0" anchor="t">
              <a:spAutoFit/>
            </a:bodyPr>
            <a:lstStyle/>
            <a:p>
              <a:pPr>
                <a:lnSpc>
                  <a:spcPts val="3159"/>
                </a:lnSpc>
                <a:spcBef>
                  <a:spcPct val="0"/>
                </a:spcBef>
              </a:pPr>
              <a:r>
                <a:rPr lang="en-US" sz="2872" spc="114">
                  <a:solidFill>
                    <a:srgbClr val="C471ED"/>
                  </a:solidFill>
                  <a:latin typeface="Kollektif Bold"/>
                </a:rPr>
                <a:t>1.MANAJEMEN IDENTITAS</a:t>
              </a:r>
            </a:p>
          </p:txBody>
        </p:sp>
        <p:sp>
          <p:nvSpPr>
            <p:cNvPr id="15" name="TextBox 15"/>
            <p:cNvSpPr txBox="1"/>
            <p:nvPr/>
          </p:nvSpPr>
          <p:spPr>
            <a:xfrm>
              <a:off x="0" y="626491"/>
              <a:ext cx="13823919" cy="1689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Memelihara sistem manajemen identitas untuk membatasi akses tidak sah ke data dan aplikasi.</a:t>
              </a:r>
            </a:p>
            <a:p>
              <a:pPr algn="just">
                <a:lnSpc>
                  <a:spcPts val="3395"/>
                </a:lnSpc>
              </a:pPr>
              <a:endParaRPr lang="en-US" sz="2425">
                <a:solidFill>
                  <a:srgbClr val="18072B"/>
                </a:solidFill>
                <a:latin typeface="Kollektif"/>
              </a:endParaRPr>
            </a:p>
          </p:txBody>
        </p:sp>
      </p:grpSp>
      <p:grpSp>
        <p:nvGrpSpPr>
          <p:cNvPr id="16" name="Group 16"/>
          <p:cNvGrpSpPr/>
          <p:nvPr/>
        </p:nvGrpSpPr>
        <p:grpSpPr>
          <a:xfrm>
            <a:off x="6891361" y="3860932"/>
            <a:ext cx="10367939" cy="2060845"/>
            <a:chOff x="0" y="0"/>
            <a:chExt cx="13823919" cy="2747793"/>
          </a:xfrm>
        </p:grpSpPr>
        <p:sp>
          <p:nvSpPr>
            <p:cNvPr id="17" name="TextBox 17"/>
            <p:cNvSpPr txBox="1"/>
            <p:nvPr/>
          </p:nvSpPr>
          <p:spPr>
            <a:xfrm>
              <a:off x="0" y="19050"/>
              <a:ext cx="13823919" cy="1096391"/>
            </a:xfrm>
            <a:prstGeom prst="rect">
              <a:avLst/>
            </a:prstGeom>
          </p:spPr>
          <p:txBody>
            <a:bodyPr lIns="0" tIns="0" rIns="0" bIns="0" rtlCol="0" anchor="t">
              <a:spAutoFit/>
            </a:bodyPr>
            <a:lstStyle/>
            <a:p>
              <a:pPr>
                <a:lnSpc>
                  <a:spcPts val="3159"/>
                </a:lnSpc>
                <a:spcBef>
                  <a:spcPct val="0"/>
                </a:spcBef>
              </a:pPr>
              <a:r>
                <a:rPr lang="en-US" sz="2872" spc="114">
                  <a:solidFill>
                    <a:srgbClr val="78AAE1"/>
                  </a:solidFill>
                  <a:latin typeface="Kollektif Bold"/>
                </a:rPr>
                <a:t>2. PENGGUNAAN PERANGKAT LUNAK DETEKSI DAN KOREKSI KESALAHAN</a:t>
              </a:r>
            </a:p>
          </p:txBody>
        </p:sp>
        <p:sp>
          <p:nvSpPr>
            <p:cNvPr id="18" name="TextBox 18"/>
            <p:cNvSpPr txBox="1"/>
            <p:nvPr/>
          </p:nvSpPr>
          <p:spPr>
            <a:xfrm>
              <a:off x="0" y="1058291"/>
              <a:ext cx="13823919" cy="1689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Mengimplementasikan perangkat lunak deteksi dan koreksi kesalahan untuk data yang sedang ditransmisikan.</a:t>
              </a:r>
            </a:p>
            <a:p>
              <a:pPr algn="just">
                <a:lnSpc>
                  <a:spcPts val="3395"/>
                </a:lnSpc>
              </a:pPr>
              <a:endParaRPr lang="en-US" sz="2425">
                <a:solidFill>
                  <a:srgbClr val="18072B"/>
                </a:solidFill>
                <a:latin typeface="Kollektif"/>
              </a:endParaRPr>
            </a:p>
          </p:txBody>
        </p:sp>
      </p:grpSp>
      <p:grpSp>
        <p:nvGrpSpPr>
          <p:cNvPr id="19" name="Group 19"/>
          <p:cNvGrpSpPr/>
          <p:nvPr/>
        </p:nvGrpSpPr>
        <p:grpSpPr>
          <a:xfrm>
            <a:off x="6891361" y="6055127"/>
            <a:ext cx="10367939" cy="1660795"/>
            <a:chOff x="0" y="0"/>
            <a:chExt cx="13823919" cy="2214393"/>
          </a:xfrm>
        </p:grpSpPr>
        <p:sp>
          <p:nvSpPr>
            <p:cNvPr id="20" name="TextBox 20"/>
            <p:cNvSpPr txBox="1"/>
            <p:nvPr/>
          </p:nvSpPr>
          <p:spPr>
            <a:xfrm>
              <a:off x="0" y="19050"/>
              <a:ext cx="8177119" cy="562991"/>
            </a:xfrm>
            <a:prstGeom prst="rect">
              <a:avLst/>
            </a:prstGeom>
          </p:spPr>
          <p:txBody>
            <a:bodyPr lIns="0" tIns="0" rIns="0" bIns="0" rtlCol="0" anchor="t">
              <a:spAutoFit/>
            </a:bodyPr>
            <a:lstStyle/>
            <a:p>
              <a:pPr>
                <a:lnSpc>
                  <a:spcPts val="3159"/>
                </a:lnSpc>
                <a:spcBef>
                  <a:spcPct val="0"/>
                </a:spcBef>
              </a:pPr>
              <a:r>
                <a:rPr lang="en-US" sz="2872" spc="114">
                  <a:solidFill>
                    <a:srgbClr val="2681AD"/>
                  </a:solidFill>
                  <a:latin typeface="Kollektif Bold"/>
                </a:rPr>
                <a:t>3. RENCANA CADANGAN DATA:</a:t>
              </a:r>
            </a:p>
          </p:txBody>
        </p:sp>
        <p:sp>
          <p:nvSpPr>
            <p:cNvPr id="21" name="TextBox 21"/>
            <p:cNvSpPr txBox="1"/>
            <p:nvPr/>
          </p:nvSpPr>
          <p:spPr>
            <a:xfrm>
              <a:off x="0" y="524891"/>
              <a:ext cx="13823919" cy="1689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Mengadopsi rencana cadangan data yang dilakukan pada interval waktu teratur.</a:t>
              </a:r>
            </a:p>
            <a:p>
              <a:pPr algn="just">
                <a:lnSpc>
                  <a:spcPts val="3395"/>
                </a:lnSpc>
              </a:pPr>
              <a:endParaRPr lang="en-US" sz="2425">
                <a:solidFill>
                  <a:srgbClr val="18072B"/>
                </a:solidFill>
                <a:latin typeface="Kollektif"/>
              </a:endParaRPr>
            </a:p>
          </p:txBody>
        </p:sp>
      </p:grpSp>
      <p:grpSp>
        <p:nvGrpSpPr>
          <p:cNvPr id="22" name="Group 22"/>
          <p:cNvGrpSpPr/>
          <p:nvPr/>
        </p:nvGrpSpPr>
        <p:grpSpPr>
          <a:xfrm>
            <a:off x="6891361" y="7852589"/>
            <a:ext cx="10367939" cy="1247306"/>
            <a:chOff x="0" y="0"/>
            <a:chExt cx="13823919" cy="1663075"/>
          </a:xfrm>
        </p:grpSpPr>
        <p:sp>
          <p:nvSpPr>
            <p:cNvPr id="23" name="TextBox 23"/>
            <p:cNvSpPr txBox="1"/>
            <p:nvPr/>
          </p:nvSpPr>
          <p:spPr>
            <a:xfrm>
              <a:off x="0" y="19050"/>
              <a:ext cx="13823919" cy="1096391"/>
            </a:xfrm>
            <a:prstGeom prst="rect">
              <a:avLst/>
            </a:prstGeom>
          </p:spPr>
          <p:txBody>
            <a:bodyPr lIns="0" tIns="0" rIns="0" bIns="0" rtlCol="0" anchor="t">
              <a:spAutoFit/>
            </a:bodyPr>
            <a:lstStyle/>
            <a:p>
              <a:pPr>
                <a:lnSpc>
                  <a:spcPts val="3159"/>
                </a:lnSpc>
              </a:pPr>
              <a:r>
                <a:rPr lang="en-US" sz="2872" spc="114">
                  <a:solidFill>
                    <a:srgbClr val="6C4A94"/>
                  </a:solidFill>
                  <a:latin typeface="Kollektif Bold"/>
                </a:rPr>
                <a:t>4. ANTARMUKA PENGGUNA YANG SESUAI:</a:t>
              </a:r>
            </a:p>
            <a:p>
              <a:pPr>
                <a:lnSpc>
                  <a:spcPts val="3159"/>
                </a:lnSpc>
                <a:spcBef>
                  <a:spcPct val="0"/>
                </a:spcBef>
              </a:pPr>
              <a:endParaRPr lang="en-US" sz="2872" spc="114">
                <a:solidFill>
                  <a:srgbClr val="6C4A94"/>
                </a:solidFill>
                <a:latin typeface="Kollektif Bold"/>
              </a:endParaRPr>
            </a:p>
          </p:txBody>
        </p:sp>
        <p:sp>
          <p:nvSpPr>
            <p:cNvPr id="24" name="TextBox 24"/>
            <p:cNvSpPr txBox="1"/>
            <p:nvPr/>
          </p:nvSpPr>
          <p:spPr>
            <a:xfrm>
              <a:off x="0" y="545073"/>
              <a:ext cx="13823919" cy="1118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Merancang dan menggunakan antarmuka pengguna yang sesuai untuk mencegah pengguna memasukkan data yang tidak valid.</a:t>
              </a:r>
            </a:p>
          </p:txBody>
        </p:sp>
      </p:gr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8150914" y="8020050"/>
            <a:ext cx="10137086" cy="2333625"/>
          </a:xfrm>
          <a:prstGeom prst="rect">
            <a:avLst/>
          </a:prstGeom>
        </p:spPr>
        <p:txBody>
          <a:bodyPr lIns="0" tIns="0" rIns="0" bIns="0" rtlCol="0" anchor="t">
            <a:spAutoFit/>
          </a:bodyPr>
          <a:lstStyle/>
          <a:p>
            <a:pPr algn="l">
              <a:lnSpc>
                <a:spcPts val="8640"/>
              </a:lnSpc>
            </a:pPr>
            <a:r>
              <a:rPr lang="en-US" sz="7200">
                <a:solidFill>
                  <a:srgbClr val="FFFFFF"/>
                </a:solidFill>
                <a:latin typeface="Arial Bold"/>
              </a:rPr>
              <a:t>Migrating Applications to the cloud </a:t>
            </a:r>
          </a:p>
        </p:txBody>
      </p:sp>
    </p:spTree>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16979709" y="159669"/>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 name="Group 3"/>
          <p:cNvGrpSpPr/>
          <p:nvPr/>
        </p:nvGrpSpPr>
        <p:grpSpPr>
          <a:xfrm>
            <a:off x="1538489" y="1391060"/>
            <a:ext cx="14611793" cy="8161747"/>
            <a:chOff x="0" y="0"/>
            <a:chExt cx="3848373" cy="2149596"/>
          </a:xfrm>
        </p:grpSpPr>
        <p:sp>
          <p:nvSpPr>
            <p:cNvPr id="4" name="Freeform 4"/>
            <p:cNvSpPr/>
            <p:nvPr/>
          </p:nvSpPr>
          <p:spPr>
            <a:xfrm>
              <a:off x="0" y="0"/>
              <a:ext cx="3848373" cy="2149596"/>
            </a:xfrm>
            <a:custGeom>
              <a:avLst/>
              <a:gdLst/>
              <a:ahLst/>
              <a:cxnLst/>
              <a:rect l="l" t="t" r="r" b="b"/>
              <a:pathLst>
                <a:path w="3848373" h="2149596">
                  <a:moveTo>
                    <a:pt x="0" y="0"/>
                  </a:moveTo>
                  <a:lnTo>
                    <a:pt x="3848373" y="0"/>
                  </a:lnTo>
                  <a:lnTo>
                    <a:pt x="3848373" y="2149596"/>
                  </a:lnTo>
                  <a:lnTo>
                    <a:pt x="0" y="2149596"/>
                  </a:lnTo>
                  <a:close/>
                </a:path>
              </a:pathLst>
            </a:custGeom>
            <a:solidFill>
              <a:srgbClr val="28094B"/>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115"/>
                </a:lnSpc>
              </a:pPr>
              <a:endParaRPr/>
            </a:p>
          </p:txBody>
        </p:sp>
      </p:grpSp>
      <p:grpSp>
        <p:nvGrpSpPr>
          <p:cNvPr id="6" name="Group 6"/>
          <p:cNvGrpSpPr/>
          <p:nvPr/>
        </p:nvGrpSpPr>
        <p:grpSpPr>
          <a:xfrm>
            <a:off x="13878333" y="189540"/>
            <a:ext cx="4233653" cy="1201521"/>
            <a:chOff x="0" y="0"/>
            <a:chExt cx="5644871" cy="1602027"/>
          </a:xfrm>
        </p:grpSpPr>
        <p:grpSp>
          <p:nvGrpSpPr>
            <p:cNvPr id="7" name="Group 7"/>
            <p:cNvGrpSpPr/>
            <p:nvPr/>
          </p:nvGrpSpPr>
          <p:grpSpPr>
            <a:xfrm>
              <a:off x="0" y="0"/>
              <a:ext cx="5644871" cy="1602027"/>
              <a:chOff x="0" y="0"/>
              <a:chExt cx="1431983" cy="406400"/>
            </a:xfrm>
          </p:grpSpPr>
          <p:sp>
            <p:nvSpPr>
              <p:cNvPr id="8" name="Freeform 8"/>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9" name="TextBox 9"/>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10" name="Freeform 10"/>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6"/>
              <a:stretch>
                <a:fillRect/>
              </a:stretch>
            </a:blipFill>
          </p:spPr>
        </p:sp>
        <p:sp>
          <p:nvSpPr>
            <p:cNvPr id="11" name="Freeform 11"/>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7"/>
              <a:stretch>
                <a:fillRect/>
              </a:stretch>
            </a:blipFill>
          </p:spPr>
        </p:sp>
        <p:sp>
          <p:nvSpPr>
            <p:cNvPr id="12" name="Freeform 12"/>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8"/>
              <a:stretch>
                <a:fillRect/>
              </a:stretch>
            </a:blipFill>
          </p:spPr>
        </p:sp>
      </p:grpSp>
      <p:pic>
        <p:nvPicPr>
          <p:cNvPr id="13" name="Picture 13"/>
          <p:cNvPicPr>
            <a:picLocks noChangeAspect="1"/>
          </p:cNvPicPr>
          <p:nvPr>
            <a:videoFile r:link="rId1"/>
          </p:nvPr>
        </p:nvPicPr>
        <p:blipFill>
          <a:blip r:embed="rId9"/>
          <a:stretch>
            <a:fillRect/>
          </a:stretch>
        </p:blipFill>
        <p:spPr>
          <a:xfrm>
            <a:off x="1538489" y="1420931"/>
            <a:ext cx="14456671" cy="8131876"/>
          </a:xfrm>
          <a:prstGeom prst="rect">
            <a:avLst/>
          </a:prstGeom>
        </p:spPr>
      </p:pic>
      <p:sp>
        <p:nvSpPr>
          <p:cNvPr id="14" name="TextBox 14"/>
          <p:cNvSpPr txBox="1"/>
          <p:nvPr/>
        </p:nvSpPr>
        <p:spPr>
          <a:xfrm>
            <a:off x="-910222" y="9827737"/>
            <a:ext cx="9754607" cy="373239"/>
          </a:xfrm>
          <a:prstGeom prst="rect">
            <a:avLst/>
          </a:prstGeom>
        </p:spPr>
        <p:txBody>
          <a:bodyPr lIns="0" tIns="0" rIns="0" bIns="0" rtlCol="0" anchor="t">
            <a:spAutoFit/>
          </a:bodyPr>
          <a:lstStyle/>
          <a:p>
            <a:pPr algn="ctr">
              <a:lnSpc>
                <a:spcPts val="3052"/>
              </a:lnSpc>
            </a:pPr>
            <a:r>
              <a:rPr lang="en-US" sz="2180">
                <a:solidFill>
                  <a:srgbClr val="FFFFFF"/>
                </a:solidFill>
                <a:latin typeface="Kollektif"/>
              </a:rPr>
              <a:t>Sumber: https://www.youtube.com/watch?v=vu-ldosrJyA</a:t>
            </a: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83978" y="119669"/>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1721962"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7123957" y="2820233"/>
            <a:ext cx="4434911" cy="4631760"/>
          </a:xfrm>
          <a:custGeom>
            <a:avLst/>
            <a:gdLst/>
            <a:ahLst/>
            <a:cxnLst/>
            <a:rect l="l" t="t" r="r" b="b"/>
            <a:pathLst>
              <a:path w="4434911" h="4631760">
                <a:moveTo>
                  <a:pt x="0" y="0"/>
                </a:moveTo>
                <a:lnTo>
                  <a:pt x="4434911" y="0"/>
                </a:lnTo>
                <a:lnTo>
                  <a:pt x="4434911" y="4631760"/>
                </a:lnTo>
                <a:lnTo>
                  <a:pt x="0" y="46317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860295" y="2809839"/>
            <a:ext cx="5546305" cy="1139514"/>
          </a:xfrm>
          <a:custGeom>
            <a:avLst/>
            <a:gdLst/>
            <a:ahLst/>
            <a:cxnLst/>
            <a:rect l="l" t="t" r="r" b="b"/>
            <a:pathLst>
              <a:path w="5546305" h="1139514">
                <a:moveTo>
                  <a:pt x="0" y="0"/>
                </a:moveTo>
                <a:lnTo>
                  <a:pt x="5546306" y="0"/>
                </a:lnTo>
                <a:lnTo>
                  <a:pt x="5546306" y="1139513"/>
                </a:lnTo>
                <a:lnTo>
                  <a:pt x="0" y="11395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252864" y="252484"/>
            <a:ext cx="17006436" cy="1114716"/>
          </a:xfrm>
          <a:prstGeom prst="rect">
            <a:avLst/>
          </a:prstGeom>
        </p:spPr>
        <p:txBody>
          <a:bodyPr lIns="0" tIns="0" rIns="0" bIns="0" rtlCol="0" anchor="t">
            <a:spAutoFit/>
          </a:bodyPr>
          <a:lstStyle/>
          <a:p>
            <a:pPr>
              <a:lnSpc>
                <a:spcPts val="8797"/>
              </a:lnSpc>
            </a:pPr>
            <a:r>
              <a:rPr lang="en-US" sz="7270">
                <a:solidFill>
                  <a:srgbClr val="1F497D"/>
                </a:solidFill>
                <a:latin typeface="Roboto Bold"/>
              </a:rPr>
              <a:t>Key Aspect for Migration</a:t>
            </a:r>
          </a:p>
        </p:txBody>
      </p:sp>
      <p:sp>
        <p:nvSpPr>
          <p:cNvPr id="13" name="TextBox 13"/>
          <p:cNvSpPr txBox="1"/>
          <p:nvPr/>
        </p:nvSpPr>
        <p:spPr>
          <a:xfrm>
            <a:off x="1972476" y="3111303"/>
            <a:ext cx="4799941" cy="449866"/>
          </a:xfrm>
          <a:prstGeom prst="rect">
            <a:avLst/>
          </a:prstGeom>
        </p:spPr>
        <p:txBody>
          <a:bodyPr lIns="0" tIns="0" rIns="0" bIns="0" rtlCol="0" anchor="t">
            <a:spAutoFit/>
          </a:bodyPr>
          <a:lstStyle/>
          <a:p>
            <a:pPr algn="just">
              <a:lnSpc>
                <a:spcPts val="3489"/>
              </a:lnSpc>
              <a:spcBef>
                <a:spcPct val="0"/>
              </a:spcBef>
            </a:pPr>
            <a:r>
              <a:rPr lang="en-US" sz="3172" spc="126">
                <a:solidFill>
                  <a:srgbClr val="ACE9ED"/>
                </a:solidFill>
                <a:latin typeface="Kollektif Bold"/>
              </a:rPr>
              <a:t>KRITIKALITAS</a:t>
            </a:r>
          </a:p>
        </p:txBody>
      </p:sp>
      <p:sp>
        <p:nvSpPr>
          <p:cNvPr id="14" name="Freeform 14"/>
          <p:cNvSpPr/>
          <p:nvPr/>
        </p:nvSpPr>
        <p:spPr>
          <a:xfrm>
            <a:off x="508756" y="4563349"/>
            <a:ext cx="5546305" cy="1139514"/>
          </a:xfrm>
          <a:custGeom>
            <a:avLst/>
            <a:gdLst/>
            <a:ahLst/>
            <a:cxnLst/>
            <a:rect l="l" t="t" r="r" b="b"/>
            <a:pathLst>
              <a:path w="5546305" h="1139514">
                <a:moveTo>
                  <a:pt x="0" y="0"/>
                </a:moveTo>
                <a:lnTo>
                  <a:pt x="5546305" y="0"/>
                </a:lnTo>
                <a:lnTo>
                  <a:pt x="5546305" y="1139514"/>
                </a:lnTo>
                <a:lnTo>
                  <a:pt x="0" y="1139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606659" y="4922461"/>
            <a:ext cx="4799941" cy="449866"/>
          </a:xfrm>
          <a:prstGeom prst="rect">
            <a:avLst/>
          </a:prstGeom>
        </p:spPr>
        <p:txBody>
          <a:bodyPr lIns="0" tIns="0" rIns="0" bIns="0" rtlCol="0" anchor="t">
            <a:spAutoFit/>
          </a:bodyPr>
          <a:lstStyle/>
          <a:p>
            <a:pPr algn="just">
              <a:lnSpc>
                <a:spcPts val="3489"/>
              </a:lnSpc>
              <a:spcBef>
                <a:spcPct val="0"/>
              </a:spcBef>
            </a:pPr>
            <a:r>
              <a:rPr lang="en-US" sz="3172" spc="126">
                <a:solidFill>
                  <a:srgbClr val="ACE9ED"/>
                </a:solidFill>
                <a:latin typeface="Kollektif Bold"/>
              </a:rPr>
              <a:t>ELASTISITAS</a:t>
            </a:r>
          </a:p>
        </p:txBody>
      </p:sp>
      <p:sp>
        <p:nvSpPr>
          <p:cNvPr id="16" name="Freeform 16"/>
          <p:cNvSpPr/>
          <p:nvPr/>
        </p:nvSpPr>
        <p:spPr>
          <a:xfrm>
            <a:off x="1057708" y="6312463"/>
            <a:ext cx="5546305" cy="1139514"/>
          </a:xfrm>
          <a:custGeom>
            <a:avLst/>
            <a:gdLst/>
            <a:ahLst/>
            <a:cxnLst/>
            <a:rect l="l" t="t" r="r" b="b"/>
            <a:pathLst>
              <a:path w="5546305" h="1139514">
                <a:moveTo>
                  <a:pt x="0" y="0"/>
                </a:moveTo>
                <a:lnTo>
                  <a:pt x="5546305" y="0"/>
                </a:lnTo>
                <a:lnTo>
                  <a:pt x="5546305" y="1139513"/>
                </a:lnTo>
                <a:lnTo>
                  <a:pt x="0" y="11395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2155611" y="6671574"/>
            <a:ext cx="4799941" cy="449866"/>
          </a:xfrm>
          <a:prstGeom prst="rect">
            <a:avLst/>
          </a:prstGeom>
        </p:spPr>
        <p:txBody>
          <a:bodyPr lIns="0" tIns="0" rIns="0" bIns="0" rtlCol="0" anchor="t">
            <a:spAutoFit/>
          </a:bodyPr>
          <a:lstStyle/>
          <a:p>
            <a:pPr algn="just">
              <a:lnSpc>
                <a:spcPts val="3489"/>
              </a:lnSpc>
              <a:spcBef>
                <a:spcPct val="0"/>
              </a:spcBef>
            </a:pPr>
            <a:r>
              <a:rPr lang="en-US" sz="3172" spc="126">
                <a:solidFill>
                  <a:srgbClr val="ACE9ED"/>
                </a:solidFill>
                <a:latin typeface="Kollektif Bold"/>
              </a:rPr>
              <a:t>TATA KELOLA</a:t>
            </a:r>
          </a:p>
        </p:txBody>
      </p:sp>
      <p:sp>
        <p:nvSpPr>
          <p:cNvPr id="18" name="Freeform 18"/>
          <p:cNvSpPr/>
          <p:nvPr/>
        </p:nvSpPr>
        <p:spPr>
          <a:xfrm>
            <a:off x="2689833" y="8358460"/>
            <a:ext cx="5546305" cy="1139514"/>
          </a:xfrm>
          <a:custGeom>
            <a:avLst/>
            <a:gdLst/>
            <a:ahLst/>
            <a:cxnLst/>
            <a:rect l="l" t="t" r="r" b="b"/>
            <a:pathLst>
              <a:path w="5546305" h="1139514">
                <a:moveTo>
                  <a:pt x="0" y="0"/>
                </a:moveTo>
                <a:lnTo>
                  <a:pt x="5546305" y="0"/>
                </a:lnTo>
                <a:lnTo>
                  <a:pt x="5546305" y="1139514"/>
                </a:lnTo>
                <a:lnTo>
                  <a:pt x="0" y="1139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4204042" y="8717572"/>
            <a:ext cx="4799941" cy="449866"/>
          </a:xfrm>
          <a:prstGeom prst="rect">
            <a:avLst/>
          </a:prstGeom>
        </p:spPr>
        <p:txBody>
          <a:bodyPr lIns="0" tIns="0" rIns="0" bIns="0" rtlCol="0" anchor="t">
            <a:spAutoFit/>
          </a:bodyPr>
          <a:lstStyle/>
          <a:p>
            <a:pPr algn="just">
              <a:lnSpc>
                <a:spcPts val="3489"/>
              </a:lnSpc>
              <a:spcBef>
                <a:spcPct val="0"/>
              </a:spcBef>
            </a:pPr>
            <a:r>
              <a:rPr lang="en-US" sz="3172" spc="126">
                <a:solidFill>
                  <a:srgbClr val="ACE9ED"/>
                </a:solidFill>
                <a:latin typeface="Kollektif Bold"/>
              </a:rPr>
              <a:t>TEKNOLOGI</a:t>
            </a:r>
          </a:p>
        </p:txBody>
      </p:sp>
      <p:sp>
        <p:nvSpPr>
          <p:cNvPr id="20" name="Freeform 20"/>
          <p:cNvSpPr/>
          <p:nvPr/>
        </p:nvSpPr>
        <p:spPr>
          <a:xfrm>
            <a:off x="9537051" y="8118786"/>
            <a:ext cx="6712861" cy="1379188"/>
          </a:xfrm>
          <a:custGeom>
            <a:avLst/>
            <a:gdLst/>
            <a:ahLst/>
            <a:cxnLst/>
            <a:rect l="l" t="t" r="r" b="b"/>
            <a:pathLst>
              <a:path w="6712861" h="1379188">
                <a:moveTo>
                  <a:pt x="0" y="0"/>
                </a:moveTo>
                <a:lnTo>
                  <a:pt x="6712861" y="0"/>
                </a:lnTo>
                <a:lnTo>
                  <a:pt x="6712861" y="1379188"/>
                </a:lnTo>
                <a:lnTo>
                  <a:pt x="0" y="13791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10318922" y="8440850"/>
            <a:ext cx="5149119" cy="888016"/>
          </a:xfrm>
          <a:prstGeom prst="rect">
            <a:avLst/>
          </a:prstGeom>
        </p:spPr>
        <p:txBody>
          <a:bodyPr lIns="0" tIns="0" rIns="0" bIns="0" rtlCol="0" anchor="t">
            <a:spAutoFit/>
          </a:bodyPr>
          <a:lstStyle/>
          <a:p>
            <a:pPr algn="ctr">
              <a:lnSpc>
                <a:spcPts val="3489"/>
              </a:lnSpc>
              <a:spcBef>
                <a:spcPct val="0"/>
              </a:spcBef>
            </a:pPr>
            <a:r>
              <a:rPr lang="en-US" sz="3172" spc="126">
                <a:solidFill>
                  <a:srgbClr val="ACE9ED"/>
                </a:solidFill>
                <a:latin typeface="Kollektif Bold"/>
              </a:rPr>
              <a:t>MANFAAT BISNIS DARI LAYANAN CLOUD</a:t>
            </a:r>
          </a:p>
        </p:txBody>
      </p:sp>
      <p:sp>
        <p:nvSpPr>
          <p:cNvPr id="22" name="Freeform 22"/>
          <p:cNvSpPr/>
          <p:nvPr/>
        </p:nvSpPr>
        <p:spPr>
          <a:xfrm>
            <a:off x="11937021" y="6437278"/>
            <a:ext cx="5546305" cy="1139514"/>
          </a:xfrm>
          <a:custGeom>
            <a:avLst/>
            <a:gdLst/>
            <a:ahLst/>
            <a:cxnLst/>
            <a:rect l="l" t="t" r="r" b="b"/>
            <a:pathLst>
              <a:path w="5546305" h="1139514">
                <a:moveTo>
                  <a:pt x="0" y="0"/>
                </a:moveTo>
                <a:lnTo>
                  <a:pt x="5546306" y="0"/>
                </a:lnTo>
                <a:lnTo>
                  <a:pt x="5546306" y="1139514"/>
                </a:lnTo>
                <a:lnTo>
                  <a:pt x="0" y="1139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13313177" y="6796390"/>
            <a:ext cx="4799941" cy="449866"/>
          </a:xfrm>
          <a:prstGeom prst="rect">
            <a:avLst/>
          </a:prstGeom>
        </p:spPr>
        <p:txBody>
          <a:bodyPr lIns="0" tIns="0" rIns="0" bIns="0" rtlCol="0" anchor="t">
            <a:spAutoFit/>
          </a:bodyPr>
          <a:lstStyle/>
          <a:p>
            <a:pPr algn="just">
              <a:lnSpc>
                <a:spcPts val="3489"/>
              </a:lnSpc>
              <a:spcBef>
                <a:spcPct val="0"/>
              </a:spcBef>
            </a:pPr>
            <a:r>
              <a:rPr lang="en-US" sz="3172" spc="126">
                <a:solidFill>
                  <a:srgbClr val="ACE9ED"/>
                </a:solidFill>
                <a:latin typeface="Kollektif Bold"/>
              </a:rPr>
              <a:t>KEAMANAN</a:t>
            </a:r>
          </a:p>
        </p:txBody>
      </p:sp>
      <p:sp>
        <p:nvSpPr>
          <p:cNvPr id="24" name="Freeform 24"/>
          <p:cNvSpPr/>
          <p:nvPr/>
        </p:nvSpPr>
        <p:spPr>
          <a:xfrm>
            <a:off x="12111318" y="4458910"/>
            <a:ext cx="6001801" cy="1233097"/>
          </a:xfrm>
          <a:custGeom>
            <a:avLst/>
            <a:gdLst/>
            <a:ahLst/>
            <a:cxnLst/>
            <a:rect l="l" t="t" r="r" b="b"/>
            <a:pathLst>
              <a:path w="6001801" h="1233097">
                <a:moveTo>
                  <a:pt x="0" y="0"/>
                </a:moveTo>
                <a:lnTo>
                  <a:pt x="6001800" y="0"/>
                </a:lnTo>
                <a:lnTo>
                  <a:pt x="6001800" y="1233097"/>
                </a:lnTo>
                <a:lnTo>
                  <a:pt x="0" y="12330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TextBox 25"/>
          <p:cNvSpPr txBox="1"/>
          <p:nvPr/>
        </p:nvSpPr>
        <p:spPr>
          <a:xfrm>
            <a:off x="12683386" y="4672963"/>
            <a:ext cx="4799941" cy="888016"/>
          </a:xfrm>
          <a:prstGeom prst="rect">
            <a:avLst/>
          </a:prstGeom>
        </p:spPr>
        <p:txBody>
          <a:bodyPr lIns="0" tIns="0" rIns="0" bIns="0" rtlCol="0" anchor="t">
            <a:spAutoFit/>
          </a:bodyPr>
          <a:lstStyle/>
          <a:p>
            <a:pPr algn="ctr">
              <a:lnSpc>
                <a:spcPts val="3489"/>
              </a:lnSpc>
              <a:spcBef>
                <a:spcPct val="0"/>
              </a:spcBef>
            </a:pPr>
            <a:r>
              <a:rPr lang="en-US" sz="3172" spc="126">
                <a:solidFill>
                  <a:srgbClr val="ACE9ED"/>
                </a:solidFill>
                <a:latin typeface="Kollektif Bold"/>
              </a:rPr>
              <a:t>MANAJEMEN LAYANAN</a:t>
            </a:r>
          </a:p>
        </p:txBody>
      </p:sp>
      <p:sp>
        <p:nvSpPr>
          <p:cNvPr id="26" name="Freeform 26"/>
          <p:cNvSpPr/>
          <p:nvPr/>
        </p:nvSpPr>
        <p:spPr>
          <a:xfrm>
            <a:off x="11833065" y="2512971"/>
            <a:ext cx="5546305" cy="1139514"/>
          </a:xfrm>
          <a:custGeom>
            <a:avLst/>
            <a:gdLst/>
            <a:ahLst/>
            <a:cxnLst/>
            <a:rect l="l" t="t" r="r" b="b"/>
            <a:pathLst>
              <a:path w="5546305" h="1139514">
                <a:moveTo>
                  <a:pt x="0" y="0"/>
                </a:moveTo>
                <a:lnTo>
                  <a:pt x="5546306" y="0"/>
                </a:lnTo>
                <a:lnTo>
                  <a:pt x="5546306" y="1139514"/>
                </a:lnTo>
                <a:lnTo>
                  <a:pt x="0" y="1139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12310203" y="2848808"/>
            <a:ext cx="4799941" cy="449866"/>
          </a:xfrm>
          <a:prstGeom prst="rect">
            <a:avLst/>
          </a:prstGeom>
        </p:spPr>
        <p:txBody>
          <a:bodyPr lIns="0" tIns="0" rIns="0" bIns="0" rtlCol="0" anchor="t">
            <a:spAutoFit/>
          </a:bodyPr>
          <a:lstStyle/>
          <a:p>
            <a:pPr algn="ctr">
              <a:lnSpc>
                <a:spcPts val="3489"/>
              </a:lnSpc>
              <a:spcBef>
                <a:spcPct val="0"/>
              </a:spcBef>
            </a:pPr>
            <a:r>
              <a:rPr lang="en-US" sz="3172" spc="126">
                <a:solidFill>
                  <a:srgbClr val="ACE9ED"/>
                </a:solidFill>
                <a:latin typeface="Kollektif Bold"/>
              </a:rPr>
              <a:t>MANAJEMEN RISIKO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3494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1028700" y="1609927"/>
            <a:ext cx="16230600" cy="6390799"/>
          </a:xfrm>
          <a:custGeom>
            <a:avLst/>
            <a:gdLst/>
            <a:ahLst/>
            <a:cxnLst/>
            <a:rect l="l" t="t" r="r" b="b"/>
            <a:pathLst>
              <a:path w="16230600" h="6390799">
                <a:moveTo>
                  <a:pt x="0" y="0"/>
                </a:moveTo>
                <a:lnTo>
                  <a:pt x="16230600" y="0"/>
                </a:lnTo>
                <a:lnTo>
                  <a:pt x="16230600" y="6390799"/>
                </a:lnTo>
                <a:lnTo>
                  <a:pt x="0" y="63907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3807600" y="3095162"/>
            <a:ext cx="9826669" cy="4010950"/>
          </a:xfrm>
          <a:prstGeom prst="rect">
            <a:avLst/>
          </a:prstGeom>
        </p:spPr>
        <p:txBody>
          <a:bodyPr lIns="0" tIns="0" rIns="0" bIns="0" rtlCol="0" anchor="t">
            <a:spAutoFit/>
          </a:bodyPr>
          <a:lstStyle/>
          <a:p>
            <a:pPr algn="just">
              <a:lnSpc>
                <a:spcPts val="4043"/>
              </a:lnSpc>
            </a:pPr>
            <a:r>
              <a:rPr lang="en-US" sz="2625">
                <a:solidFill>
                  <a:srgbClr val="18072B"/>
                </a:solidFill>
                <a:latin typeface="Kollektif"/>
              </a:rPr>
              <a:t>Ketersediaan sumber daya bersama dalam infrastruktur cloud adalah faktor kunci penting untuk kesuksesan komputasi cloud. Hardware, aplikasi, server, jaringan, dan penyimpanan yang tersedia dalam lingkungan cloud dapat diakses dan dibagikan oleh setiap penyewa sebagai layanan yang diukur melalui Internet. Konsumen cloud dapat mengakses sumber daya bersama ini dari lokasi terpusat dan mendapatkan manfaat maksimum dari mereka.</a:t>
            </a:r>
          </a:p>
          <a:p>
            <a:pPr algn="just">
              <a:lnSpc>
                <a:spcPts val="4043"/>
              </a:lnSpc>
            </a:pPr>
            <a:endParaRPr lang="en-US" sz="2625">
              <a:solidFill>
                <a:srgbClr val="18072B"/>
              </a:solidFill>
              <a:latin typeface="Kollektif"/>
            </a:endParaRPr>
          </a:p>
        </p:txBody>
      </p:sp>
      <p:sp>
        <p:nvSpPr>
          <p:cNvPr id="11" name="Freeform 11"/>
          <p:cNvSpPr/>
          <p:nvPr/>
        </p:nvSpPr>
        <p:spPr>
          <a:xfrm>
            <a:off x="597518" y="6432293"/>
            <a:ext cx="2991785" cy="3136865"/>
          </a:xfrm>
          <a:custGeom>
            <a:avLst/>
            <a:gdLst/>
            <a:ahLst/>
            <a:cxnLst/>
            <a:rect l="l" t="t" r="r" b="b"/>
            <a:pathLst>
              <a:path w="2991785" h="3136865">
                <a:moveTo>
                  <a:pt x="0" y="0"/>
                </a:moveTo>
                <a:lnTo>
                  <a:pt x="2991785" y="0"/>
                </a:lnTo>
                <a:lnTo>
                  <a:pt x="2991785" y="3136866"/>
                </a:lnTo>
                <a:lnTo>
                  <a:pt x="0" y="3136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5596665" y="1943315"/>
            <a:ext cx="7094669" cy="1114716"/>
          </a:xfrm>
          <a:prstGeom prst="rect">
            <a:avLst/>
          </a:prstGeom>
        </p:spPr>
        <p:txBody>
          <a:bodyPr lIns="0" tIns="0" rIns="0" bIns="0" rtlCol="0" anchor="t">
            <a:spAutoFit/>
          </a:bodyPr>
          <a:lstStyle/>
          <a:p>
            <a:pPr>
              <a:lnSpc>
                <a:spcPts val="8797"/>
              </a:lnSpc>
            </a:pPr>
            <a:r>
              <a:rPr lang="en-US" sz="7270">
                <a:solidFill>
                  <a:srgbClr val="1F497D"/>
                </a:solidFill>
                <a:latin typeface="Roboto Bold"/>
              </a:rPr>
              <a:t>Shared Services</a:t>
            </a:r>
          </a:p>
        </p:txBody>
      </p:sp>
      <p:sp>
        <p:nvSpPr>
          <p:cNvPr id="13" name="Freeform 13"/>
          <p:cNvSpPr/>
          <p:nvPr/>
        </p:nvSpPr>
        <p:spPr>
          <a:xfrm>
            <a:off x="14865581" y="665592"/>
            <a:ext cx="2991785" cy="3136865"/>
          </a:xfrm>
          <a:custGeom>
            <a:avLst/>
            <a:gdLst/>
            <a:ahLst/>
            <a:cxnLst/>
            <a:rect l="l" t="t" r="r" b="b"/>
            <a:pathLst>
              <a:path w="2991785" h="3136865">
                <a:moveTo>
                  <a:pt x="0" y="0"/>
                </a:moveTo>
                <a:lnTo>
                  <a:pt x="2991785" y="0"/>
                </a:lnTo>
                <a:lnTo>
                  <a:pt x="2991785" y="3136865"/>
                </a:lnTo>
                <a:lnTo>
                  <a:pt x="0" y="31368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3494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729667" y="1830356"/>
            <a:ext cx="16828666" cy="6626287"/>
          </a:xfrm>
          <a:custGeom>
            <a:avLst/>
            <a:gdLst/>
            <a:ahLst/>
            <a:cxnLst/>
            <a:rect l="l" t="t" r="r" b="b"/>
            <a:pathLst>
              <a:path w="16828666" h="6626287">
                <a:moveTo>
                  <a:pt x="0" y="0"/>
                </a:moveTo>
                <a:lnTo>
                  <a:pt x="16828666" y="0"/>
                </a:lnTo>
                <a:lnTo>
                  <a:pt x="16828666" y="6626288"/>
                </a:lnTo>
                <a:lnTo>
                  <a:pt x="0" y="66262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3830326" y="2590337"/>
            <a:ext cx="10627347" cy="5020600"/>
          </a:xfrm>
          <a:prstGeom prst="rect">
            <a:avLst/>
          </a:prstGeom>
        </p:spPr>
        <p:txBody>
          <a:bodyPr lIns="0" tIns="0" rIns="0" bIns="0" rtlCol="0" anchor="t">
            <a:spAutoFit/>
          </a:bodyPr>
          <a:lstStyle/>
          <a:p>
            <a:pPr algn="just">
              <a:lnSpc>
                <a:spcPts val="4043"/>
              </a:lnSpc>
            </a:pPr>
            <a:r>
              <a:rPr lang="en-US" sz="2625">
                <a:solidFill>
                  <a:srgbClr val="18072B"/>
                </a:solidFill>
                <a:latin typeface="Kollektif"/>
              </a:rPr>
              <a:t>Berbagi layanan cloud atau sumber daya cloud di antara beberapa pengguna (atau penyewa) baik di dalam maupun di luar perusahaan disebut sebagai multi-tenancy. Sebuah penyewa dapat menjadi aplikasi atau sumber daya apa pun yang memerlukan lingkungan virtual yang aman untuk layanan mereka. Ada berbagai lapisan dalam arsitektur cloud dan multi-tenancy bervariasi dari lapisan perangkat keras hingga lapisan antarmuka pengguna tergantung pada tingkat layanan cloud yang ditawarkan oleh penyedia cloud, dan bervariasi sesuai dengan desain aplikasi inti.</a:t>
            </a:r>
          </a:p>
          <a:p>
            <a:pPr algn="just">
              <a:lnSpc>
                <a:spcPts val="4043"/>
              </a:lnSpc>
            </a:pPr>
            <a:endParaRPr lang="en-US" sz="2625">
              <a:solidFill>
                <a:srgbClr val="18072B"/>
              </a:solidFill>
              <a:latin typeface="Kollektif"/>
            </a:endParaRPr>
          </a:p>
        </p:txBody>
      </p:sp>
      <p:sp>
        <p:nvSpPr>
          <p:cNvPr id="11" name="Freeform 11"/>
          <p:cNvSpPr/>
          <p:nvPr/>
        </p:nvSpPr>
        <p:spPr>
          <a:xfrm>
            <a:off x="0" y="7012280"/>
            <a:ext cx="4798125" cy="3274720"/>
          </a:xfrm>
          <a:custGeom>
            <a:avLst/>
            <a:gdLst/>
            <a:ahLst/>
            <a:cxnLst/>
            <a:rect l="l" t="t" r="r" b="b"/>
            <a:pathLst>
              <a:path w="4798125" h="3274720">
                <a:moveTo>
                  <a:pt x="0" y="0"/>
                </a:moveTo>
                <a:lnTo>
                  <a:pt x="4798125" y="0"/>
                </a:lnTo>
                <a:lnTo>
                  <a:pt x="4798125" y="3274720"/>
                </a:lnTo>
                <a:lnTo>
                  <a:pt x="0" y="3274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4840656" y="1028700"/>
            <a:ext cx="3041635" cy="2855335"/>
          </a:xfrm>
          <a:custGeom>
            <a:avLst/>
            <a:gdLst/>
            <a:ahLst/>
            <a:cxnLst/>
            <a:rect l="l" t="t" r="r" b="b"/>
            <a:pathLst>
              <a:path w="3041635" h="2855335">
                <a:moveTo>
                  <a:pt x="0" y="0"/>
                </a:moveTo>
                <a:lnTo>
                  <a:pt x="3041635" y="0"/>
                </a:lnTo>
                <a:lnTo>
                  <a:pt x="3041635" y="2855335"/>
                </a:lnTo>
                <a:lnTo>
                  <a:pt x="0" y="28553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5208748" y="715640"/>
            <a:ext cx="7094669"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Multi-tenancy</a:t>
            </a: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94005"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737815"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52864" y="252484"/>
            <a:ext cx="17006436" cy="1114716"/>
          </a:xfrm>
          <a:prstGeom prst="rect">
            <a:avLst/>
          </a:prstGeom>
        </p:spPr>
        <p:txBody>
          <a:bodyPr lIns="0" tIns="0" rIns="0" bIns="0" rtlCol="0" anchor="t">
            <a:spAutoFit/>
          </a:bodyPr>
          <a:lstStyle/>
          <a:p>
            <a:pPr>
              <a:lnSpc>
                <a:spcPts val="8797"/>
              </a:lnSpc>
            </a:pPr>
            <a:r>
              <a:rPr lang="en-US" sz="7270">
                <a:solidFill>
                  <a:srgbClr val="1F497D"/>
                </a:solidFill>
                <a:latin typeface="Roboto Bold"/>
              </a:rPr>
              <a:t>Pattern of Cloud Migration</a:t>
            </a:r>
          </a:p>
        </p:txBody>
      </p:sp>
      <p:grpSp>
        <p:nvGrpSpPr>
          <p:cNvPr id="11" name="Group 11"/>
          <p:cNvGrpSpPr/>
          <p:nvPr/>
        </p:nvGrpSpPr>
        <p:grpSpPr>
          <a:xfrm>
            <a:off x="2949507" y="2002503"/>
            <a:ext cx="11744498" cy="3022870"/>
            <a:chOff x="0" y="0"/>
            <a:chExt cx="15659331" cy="4030493"/>
          </a:xfrm>
        </p:grpSpPr>
        <p:sp>
          <p:nvSpPr>
            <p:cNvPr id="12" name="TextBox 12"/>
            <p:cNvSpPr txBox="1"/>
            <p:nvPr/>
          </p:nvSpPr>
          <p:spPr>
            <a:xfrm>
              <a:off x="0" y="19050"/>
              <a:ext cx="9262802" cy="562991"/>
            </a:xfrm>
            <a:prstGeom prst="rect">
              <a:avLst/>
            </a:prstGeom>
          </p:spPr>
          <p:txBody>
            <a:bodyPr lIns="0" tIns="0" rIns="0" bIns="0" rtlCol="0" anchor="t">
              <a:spAutoFit/>
            </a:bodyPr>
            <a:lstStyle/>
            <a:p>
              <a:pPr>
                <a:lnSpc>
                  <a:spcPts val="3159"/>
                </a:lnSpc>
                <a:spcBef>
                  <a:spcPct val="0"/>
                </a:spcBef>
              </a:pPr>
              <a:r>
                <a:rPr lang="en-US" sz="2872" spc="114">
                  <a:solidFill>
                    <a:srgbClr val="C471ED"/>
                  </a:solidFill>
                  <a:latin typeface="Kollektif Bold"/>
                </a:rPr>
                <a:t>1.RE-HOSTING APLIKASI</a:t>
              </a:r>
            </a:p>
          </p:txBody>
        </p:sp>
        <p:sp>
          <p:nvSpPr>
            <p:cNvPr id="13" name="TextBox 13"/>
            <p:cNvSpPr txBox="1"/>
            <p:nvPr/>
          </p:nvSpPr>
          <p:spPr>
            <a:xfrm>
              <a:off x="0" y="626491"/>
              <a:ext cx="15659331" cy="3404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Konsumen cloud dapat mendapatkan manfaat dengan menggunakan pola infrastruktur cloud ini karena mereka dapat bermigrasi ke layanan cloud dengan arsitektur mereka saat ini yang direplikasi ke model penyebaran cloud. Ini menciptakan beberapa instance aplikasi untuk meningkatkan skalabilitas dan mengurangi biaya operasional (OPEX). Pola ini membantu mencegah kegagalan tanpa mengakibatkan pengeluaran modal tambahan (CapEx).</a:t>
              </a:r>
            </a:p>
          </p:txBody>
        </p:sp>
      </p:grpSp>
      <p:grpSp>
        <p:nvGrpSpPr>
          <p:cNvPr id="14" name="Group 14"/>
          <p:cNvGrpSpPr/>
          <p:nvPr/>
        </p:nvGrpSpPr>
        <p:grpSpPr>
          <a:xfrm>
            <a:off x="2949507" y="5383878"/>
            <a:ext cx="11882298" cy="4356370"/>
            <a:chOff x="0" y="0"/>
            <a:chExt cx="15843064" cy="5808493"/>
          </a:xfrm>
        </p:grpSpPr>
        <p:sp>
          <p:nvSpPr>
            <p:cNvPr id="15" name="TextBox 15"/>
            <p:cNvSpPr txBox="1"/>
            <p:nvPr/>
          </p:nvSpPr>
          <p:spPr>
            <a:xfrm>
              <a:off x="0" y="19050"/>
              <a:ext cx="15843064" cy="1096391"/>
            </a:xfrm>
            <a:prstGeom prst="rect">
              <a:avLst/>
            </a:prstGeom>
          </p:spPr>
          <p:txBody>
            <a:bodyPr lIns="0" tIns="0" rIns="0" bIns="0" rtlCol="0" anchor="t">
              <a:spAutoFit/>
            </a:bodyPr>
            <a:lstStyle/>
            <a:p>
              <a:pPr>
                <a:lnSpc>
                  <a:spcPts val="3159"/>
                </a:lnSpc>
                <a:spcBef>
                  <a:spcPct val="0"/>
                </a:spcBef>
              </a:pPr>
              <a:r>
                <a:rPr lang="en-US" sz="2872" spc="114">
                  <a:solidFill>
                    <a:srgbClr val="78AAE1"/>
                  </a:solidFill>
                  <a:latin typeface="Kollektif Bold"/>
                </a:rPr>
                <a:t>2. PENGGUNAAN PERANGKAT LUNAK DETEKSI DAN KOREKSI KESALAHAN</a:t>
              </a:r>
            </a:p>
          </p:txBody>
        </p:sp>
        <p:sp>
          <p:nvSpPr>
            <p:cNvPr id="16" name="TextBox 16"/>
            <p:cNvSpPr txBox="1"/>
            <p:nvPr/>
          </p:nvSpPr>
          <p:spPr>
            <a:xfrm>
              <a:off x="0" y="1261491"/>
              <a:ext cx="15843064" cy="4547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Pola ini bekerja sama dengan pola re-hosting aplikasi untuk menyediakan antarmuka layanan REST atau SOAP yang memungkinkan akses program ke aplikasi yang direplikasi. Pola ini tidak spesifik untuk migrasi aplikasi, tetapi memerlukan pembungkus di sekitar API asli aplikasi yang ada di mana skema yang diperlukan disediakan dan konversi protokol dilakukan untuk menyediakan antarmuka layanan. Ini mendekode aplikasi untuk konsumen cloud, menyediakan interoperabilitas platform yang independen, dan berlaku untuk aplikasi yang di-re-host.</a:t>
              </a:r>
            </a:p>
            <a:p>
              <a:pPr algn="just">
                <a:lnSpc>
                  <a:spcPts val="3395"/>
                </a:lnSpc>
              </a:pPr>
              <a:endParaRPr lang="en-US" sz="2425">
                <a:solidFill>
                  <a:srgbClr val="18072B"/>
                </a:solidFill>
                <a:latin typeface="Kollektif"/>
              </a:endParaRPr>
            </a:p>
          </p:txBody>
        </p:sp>
      </p:grpSp>
      <p:sp>
        <p:nvSpPr>
          <p:cNvPr id="17" name="Freeform 17"/>
          <p:cNvSpPr/>
          <p:nvPr/>
        </p:nvSpPr>
        <p:spPr>
          <a:xfrm>
            <a:off x="14694005" y="666422"/>
            <a:ext cx="4365836" cy="4114800"/>
          </a:xfrm>
          <a:custGeom>
            <a:avLst/>
            <a:gdLst/>
            <a:ahLst/>
            <a:cxnLst/>
            <a:rect l="l" t="t" r="r" b="b"/>
            <a:pathLst>
              <a:path w="4365836" h="4114800">
                <a:moveTo>
                  <a:pt x="0" y="0"/>
                </a:moveTo>
                <a:lnTo>
                  <a:pt x="4365836" y="0"/>
                </a:lnTo>
                <a:lnTo>
                  <a:pt x="43658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flipH="1">
            <a:off x="-1665209" y="6172200"/>
            <a:ext cx="4365836" cy="4114800"/>
          </a:xfrm>
          <a:custGeom>
            <a:avLst/>
            <a:gdLst/>
            <a:ahLst/>
            <a:cxnLst/>
            <a:rect l="l" t="t" r="r" b="b"/>
            <a:pathLst>
              <a:path w="4365836" h="4114800">
                <a:moveTo>
                  <a:pt x="4365835" y="0"/>
                </a:moveTo>
                <a:lnTo>
                  <a:pt x="0" y="0"/>
                </a:lnTo>
                <a:lnTo>
                  <a:pt x="0" y="4114800"/>
                </a:lnTo>
                <a:lnTo>
                  <a:pt x="4365835" y="4114800"/>
                </a:lnTo>
                <a:lnTo>
                  <a:pt x="4365835"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3494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2"/>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3"/>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4"/>
              <a:stretch>
                <a:fillRect/>
              </a:stretch>
            </a:blipFill>
          </p:spPr>
        </p:sp>
      </p:grpSp>
      <p:sp>
        <p:nvSpPr>
          <p:cNvPr id="9" name="Freeform 9"/>
          <p:cNvSpPr/>
          <p:nvPr/>
        </p:nvSpPr>
        <p:spPr>
          <a:xfrm>
            <a:off x="-737815" y="1367201"/>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63683" y="3469521"/>
            <a:ext cx="6151836" cy="3637273"/>
          </a:xfrm>
          <a:custGeom>
            <a:avLst/>
            <a:gdLst/>
            <a:ahLst/>
            <a:cxnLst/>
            <a:rect l="l" t="t" r="r" b="b"/>
            <a:pathLst>
              <a:path w="6151836" h="3637273">
                <a:moveTo>
                  <a:pt x="0" y="0"/>
                </a:moveTo>
                <a:lnTo>
                  <a:pt x="6151835" y="0"/>
                </a:lnTo>
                <a:lnTo>
                  <a:pt x="6151835" y="3637273"/>
                </a:lnTo>
                <a:lnTo>
                  <a:pt x="0" y="3637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252864" y="252484"/>
            <a:ext cx="17006436" cy="1114716"/>
          </a:xfrm>
          <a:prstGeom prst="rect">
            <a:avLst/>
          </a:prstGeom>
        </p:spPr>
        <p:txBody>
          <a:bodyPr lIns="0" tIns="0" rIns="0" bIns="0" rtlCol="0" anchor="t">
            <a:spAutoFit/>
          </a:bodyPr>
          <a:lstStyle/>
          <a:p>
            <a:pPr>
              <a:lnSpc>
                <a:spcPts val="8797"/>
              </a:lnSpc>
            </a:pPr>
            <a:r>
              <a:rPr lang="en-US" sz="7270">
                <a:solidFill>
                  <a:srgbClr val="1F497D"/>
                </a:solidFill>
                <a:latin typeface="Roboto Bold"/>
              </a:rPr>
              <a:t>Pattern of Cloud Migration</a:t>
            </a:r>
          </a:p>
        </p:txBody>
      </p:sp>
      <p:grpSp>
        <p:nvGrpSpPr>
          <p:cNvPr id="12" name="Group 12"/>
          <p:cNvGrpSpPr/>
          <p:nvPr/>
        </p:nvGrpSpPr>
        <p:grpSpPr>
          <a:xfrm>
            <a:off x="7533970" y="2639123"/>
            <a:ext cx="9656430" cy="3022870"/>
            <a:chOff x="0" y="0"/>
            <a:chExt cx="12875240" cy="4030493"/>
          </a:xfrm>
        </p:grpSpPr>
        <p:sp>
          <p:nvSpPr>
            <p:cNvPr id="13" name="TextBox 13"/>
            <p:cNvSpPr txBox="1"/>
            <p:nvPr/>
          </p:nvSpPr>
          <p:spPr>
            <a:xfrm>
              <a:off x="0" y="19050"/>
              <a:ext cx="7615957" cy="562991"/>
            </a:xfrm>
            <a:prstGeom prst="rect">
              <a:avLst/>
            </a:prstGeom>
          </p:spPr>
          <p:txBody>
            <a:bodyPr lIns="0" tIns="0" rIns="0" bIns="0" rtlCol="0" anchor="t">
              <a:spAutoFit/>
            </a:bodyPr>
            <a:lstStyle/>
            <a:p>
              <a:pPr>
                <a:lnSpc>
                  <a:spcPts val="3159"/>
                </a:lnSpc>
                <a:spcBef>
                  <a:spcPct val="0"/>
                </a:spcBef>
              </a:pPr>
              <a:r>
                <a:rPr lang="en-US" sz="2872" spc="114">
                  <a:solidFill>
                    <a:srgbClr val="C471ED"/>
                  </a:solidFill>
                  <a:latin typeface="Kollektif Bold"/>
                </a:rPr>
                <a:t>3 RE-HOST AND OPTIMIZE</a:t>
              </a:r>
            </a:p>
          </p:txBody>
        </p:sp>
        <p:sp>
          <p:nvSpPr>
            <p:cNvPr id="14" name="TextBox 14"/>
            <p:cNvSpPr txBox="1"/>
            <p:nvPr/>
          </p:nvSpPr>
          <p:spPr>
            <a:xfrm>
              <a:off x="0" y="626491"/>
              <a:ext cx="12875240" cy="34040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Dalam pola ini, aplikasi dikelola dengan menulis ke antrian dan membaca dari cache. Antrian menjadi bagian depan aplikasi dan membantu mengatasi lonjakan transaksi sederhana, sementara cache mengurangi beban aplikasi untuk membaca data.</a:t>
              </a: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p:txBody>
        </p:sp>
      </p:grpSp>
      <p:grpSp>
        <p:nvGrpSpPr>
          <p:cNvPr id="15" name="Group 15"/>
          <p:cNvGrpSpPr/>
          <p:nvPr/>
        </p:nvGrpSpPr>
        <p:grpSpPr>
          <a:xfrm>
            <a:off x="7533970" y="5288157"/>
            <a:ext cx="9725330" cy="4384945"/>
            <a:chOff x="0" y="0"/>
            <a:chExt cx="12967106" cy="5846593"/>
          </a:xfrm>
        </p:grpSpPr>
        <p:sp>
          <p:nvSpPr>
            <p:cNvPr id="16" name="TextBox 16"/>
            <p:cNvSpPr txBox="1"/>
            <p:nvPr/>
          </p:nvSpPr>
          <p:spPr>
            <a:xfrm>
              <a:off x="0" y="19050"/>
              <a:ext cx="12967106" cy="562991"/>
            </a:xfrm>
            <a:prstGeom prst="rect">
              <a:avLst/>
            </a:prstGeom>
          </p:spPr>
          <p:txBody>
            <a:bodyPr lIns="0" tIns="0" rIns="0" bIns="0" rtlCol="0" anchor="t">
              <a:spAutoFit/>
            </a:bodyPr>
            <a:lstStyle/>
            <a:p>
              <a:pPr>
                <a:lnSpc>
                  <a:spcPts val="3159"/>
                </a:lnSpc>
                <a:spcBef>
                  <a:spcPct val="0"/>
                </a:spcBef>
              </a:pPr>
              <a:r>
                <a:rPr lang="en-US" sz="2872" spc="114">
                  <a:solidFill>
                    <a:srgbClr val="78AAE1"/>
                  </a:solidFill>
                  <a:latin typeface="Kollektif Bold"/>
                </a:rPr>
                <a:t>4. RE-ARSITERK</a:t>
              </a:r>
            </a:p>
          </p:txBody>
        </p:sp>
        <p:sp>
          <p:nvSpPr>
            <p:cNvPr id="17" name="TextBox 17"/>
            <p:cNvSpPr txBox="1"/>
            <p:nvPr/>
          </p:nvSpPr>
          <p:spPr>
            <a:xfrm>
              <a:off x="0" y="728091"/>
              <a:ext cx="12967106" cy="5118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 Dalam pola ini, untuk mengatasi persyaratan bisnis dan memenuhi tuntutan arsitektur layanan perangkat lunak yang agile, aplikasi diubah menjadi serangkaian layanan independen dengan unit otomatisasi yang mengemas data mereka sendiri. Setiap unit dikenal sebagai unit integritas dan dapat diimplementasikan secara independen dengan SLA yang dioptimalkan untuk sesuai dengan profil uniknya.</a:t>
              </a: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a:p>
              <a:pPr algn="just">
                <a:lnSpc>
                  <a:spcPts val="3395"/>
                </a:lnSpc>
              </a:pPr>
              <a:endParaRPr lang="en-US" sz="2425">
                <a:solidFill>
                  <a:srgbClr val="18072B"/>
                </a:solidFill>
                <a:latin typeface="Kollektif"/>
              </a:endParaRPr>
            </a:p>
          </p:txBody>
        </p:sp>
      </p:gr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2638958" y="159837"/>
            <a:ext cx="4233653" cy="1201521"/>
            <a:chOff x="0" y="0"/>
            <a:chExt cx="5644871" cy="1602027"/>
          </a:xfrm>
        </p:grpSpPr>
        <p:grpSp>
          <p:nvGrpSpPr>
            <p:cNvPr id="5" name="Group 5"/>
            <p:cNvGrpSpPr/>
            <p:nvPr/>
          </p:nvGrpSpPr>
          <p:grpSpPr>
            <a:xfrm>
              <a:off x="0" y="0"/>
              <a:ext cx="5644871" cy="1602027"/>
              <a:chOff x="0" y="0"/>
              <a:chExt cx="1431983" cy="406400"/>
            </a:xfrm>
          </p:grpSpPr>
          <p:sp>
            <p:nvSpPr>
              <p:cNvPr id="6" name="Freeform 6"/>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7" name="TextBox 7"/>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8" name="Freeform 8"/>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5"/>
              <a:stretch>
                <a:fillRect/>
              </a:stretch>
            </a:blipFill>
          </p:spPr>
        </p:sp>
        <p:sp>
          <p:nvSpPr>
            <p:cNvPr id="9" name="Freeform 9"/>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6"/>
              <a:stretch>
                <a:fillRect/>
              </a:stretch>
            </a:blipFill>
          </p:spPr>
        </p:sp>
        <p:sp>
          <p:nvSpPr>
            <p:cNvPr id="10" name="Freeform 10"/>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7"/>
              <a:stretch>
                <a:fillRect/>
              </a:stretch>
            </a:blipFill>
          </p:spPr>
        </p:sp>
      </p:grpSp>
      <p:sp>
        <p:nvSpPr>
          <p:cNvPr id="11" name="TextBox 11"/>
          <p:cNvSpPr txBox="1"/>
          <p:nvPr/>
        </p:nvSpPr>
        <p:spPr>
          <a:xfrm>
            <a:off x="1028700" y="7064224"/>
            <a:ext cx="8362662" cy="1114716"/>
          </a:xfrm>
          <a:prstGeom prst="rect">
            <a:avLst/>
          </a:prstGeom>
        </p:spPr>
        <p:txBody>
          <a:bodyPr lIns="0" tIns="0" rIns="0" bIns="0" rtlCol="0" anchor="t">
            <a:spAutoFit/>
          </a:bodyPr>
          <a:lstStyle/>
          <a:p>
            <a:pPr>
              <a:lnSpc>
                <a:spcPts val="8797"/>
              </a:lnSpc>
            </a:pPr>
            <a:r>
              <a:rPr lang="en-US" sz="7270">
                <a:solidFill>
                  <a:srgbClr val="FFFFFF"/>
                </a:solidFill>
                <a:latin typeface="Roboto Bold"/>
              </a:rPr>
              <a:t>Daftar Pustaka</a:t>
            </a:r>
          </a:p>
        </p:txBody>
      </p:sp>
      <p:sp>
        <p:nvSpPr>
          <p:cNvPr id="12" name="TextBox 12"/>
          <p:cNvSpPr txBox="1"/>
          <p:nvPr/>
        </p:nvSpPr>
        <p:spPr>
          <a:xfrm>
            <a:off x="573691" y="8397180"/>
            <a:ext cx="16685609" cy="3045670"/>
          </a:xfrm>
          <a:prstGeom prst="rect">
            <a:avLst/>
          </a:prstGeom>
        </p:spPr>
        <p:txBody>
          <a:bodyPr lIns="0" tIns="0" rIns="0" bIns="0" rtlCol="0" anchor="t">
            <a:spAutoFit/>
          </a:bodyPr>
          <a:lstStyle/>
          <a:p>
            <a:pPr marL="623298" lvl="1" indent="-311649" algn="just">
              <a:lnSpc>
                <a:spcPts val="4041"/>
              </a:lnSpc>
              <a:buFont typeface="Arial"/>
              <a:buChar char="•"/>
            </a:pPr>
            <a:r>
              <a:rPr lang="en-US" sz="2886">
                <a:solidFill>
                  <a:srgbClr val="FFFFFF"/>
                </a:solidFill>
                <a:latin typeface="Kollektif"/>
              </a:rPr>
              <a:t>CompTIA Cloud Essential</a:t>
            </a:r>
          </a:p>
          <a:p>
            <a:pPr marL="623298" lvl="1" indent="-311649" algn="just">
              <a:lnSpc>
                <a:spcPts val="4041"/>
              </a:lnSpc>
              <a:buFont typeface="Arial"/>
              <a:buChar char="•"/>
            </a:pPr>
            <a:r>
              <a:rPr lang="en-US" sz="2886" u="sng">
                <a:solidFill>
                  <a:srgbClr val="FFFFFF"/>
                </a:solidFill>
                <a:latin typeface="Kollektif"/>
                <a:hlinkClick r:id="rId8" tooltip="https://www.educative.io/answers/what-is-data-center-technology"/>
              </a:rPr>
              <a:t> https://www.youtube.com/watch?v=vu-ldosrJyA</a:t>
            </a:r>
          </a:p>
          <a:p>
            <a:pPr algn="just">
              <a:lnSpc>
                <a:spcPts val="4041"/>
              </a:lnSpc>
            </a:pPr>
            <a:endParaRPr lang="en-US" sz="2886" u="sng">
              <a:solidFill>
                <a:srgbClr val="FFFFFF"/>
              </a:solidFill>
              <a:latin typeface="Kollektif"/>
              <a:hlinkClick r:id="rId8" tooltip="https://www.educative.io/answers/what-is-data-center-technology"/>
            </a:endParaRPr>
          </a:p>
          <a:p>
            <a:pPr algn="just">
              <a:lnSpc>
                <a:spcPts val="4041"/>
              </a:lnSpc>
            </a:pPr>
            <a:endParaRPr lang="en-US" sz="2886" u="sng">
              <a:solidFill>
                <a:srgbClr val="FFFFFF"/>
              </a:solidFill>
              <a:latin typeface="Kollektif"/>
              <a:hlinkClick r:id="rId8" tooltip="https://www.educative.io/answers/what-is-data-center-technology"/>
            </a:endParaRPr>
          </a:p>
          <a:p>
            <a:pPr algn="just">
              <a:lnSpc>
                <a:spcPts val="4041"/>
              </a:lnSpc>
            </a:pPr>
            <a:endParaRPr lang="en-US" sz="2886" u="sng">
              <a:solidFill>
                <a:srgbClr val="FFFFFF"/>
              </a:solidFill>
              <a:latin typeface="Kollektif"/>
              <a:hlinkClick r:id="rId8" tooltip="https://www.educative.io/answers/what-is-data-center-technology"/>
            </a:endParaRPr>
          </a:p>
          <a:p>
            <a:pPr algn="just">
              <a:lnSpc>
                <a:spcPts val="4041"/>
              </a:lnSpc>
            </a:pPr>
            <a:endParaRPr lang="en-US" sz="2886" u="sng">
              <a:solidFill>
                <a:srgbClr val="FFFFFF"/>
              </a:solidFill>
              <a:latin typeface="Kollektif"/>
              <a:hlinkClick r:id="rId8" tooltip="https://www.educative.io/answers/what-is-data-center-technology"/>
            </a:endParaRPr>
          </a:p>
        </p:txBody>
      </p:sp>
      <p:sp>
        <p:nvSpPr>
          <p:cNvPr id="13" name="TextBox 13"/>
          <p:cNvSpPr txBox="1"/>
          <p:nvPr/>
        </p:nvSpPr>
        <p:spPr>
          <a:xfrm>
            <a:off x="1299680" y="9628311"/>
            <a:ext cx="5834924" cy="377089"/>
          </a:xfrm>
          <a:prstGeom prst="rect">
            <a:avLst/>
          </a:prstGeom>
        </p:spPr>
        <p:txBody>
          <a:bodyPr lIns="0" tIns="0" rIns="0" bIns="0" rtlCol="0" anchor="t">
            <a:spAutoFit/>
          </a:bodyPr>
          <a:lstStyle/>
          <a:p>
            <a:pPr algn="ctr">
              <a:lnSpc>
                <a:spcPts val="3052"/>
              </a:lnSpc>
            </a:pPr>
            <a:r>
              <a:rPr lang="en-US" sz="2180">
                <a:solidFill>
                  <a:srgbClr val="18072B"/>
                </a:solidFill>
                <a:latin typeface="Kollektif"/>
              </a:rPr>
              <a:t>Sumber : Earl, Thomas. (2013). Cloud Computing </a:t>
            </a:r>
          </a:p>
        </p:txBody>
      </p:sp>
    </p:spTree>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6946881"/>
            <a:ext cx="16793745" cy="1528455"/>
          </a:xfrm>
          <a:prstGeom prst="rect">
            <a:avLst/>
          </a:prstGeom>
        </p:spPr>
        <p:txBody>
          <a:bodyPr lIns="0" tIns="0" rIns="0" bIns="0" rtlCol="0" anchor="t">
            <a:spAutoFit/>
          </a:bodyPr>
          <a:lstStyle/>
          <a:p>
            <a:pPr algn="ctr">
              <a:lnSpc>
                <a:spcPts val="11374"/>
              </a:lnSpc>
            </a:pPr>
            <a:r>
              <a:rPr lang="en-US" sz="11606" spc="1218">
                <a:solidFill>
                  <a:srgbClr val="FFFFFF"/>
                </a:solidFill>
                <a:latin typeface="Roboto Bold"/>
              </a:rPr>
              <a:t>THANK YOU</a:t>
            </a:r>
          </a:p>
        </p:txBody>
      </p:sp>
      <p:grpSp>
        <p:nvGrpSpPr>
          <p:cNvPr id="4" name="Group 4"/>
          <p:cNvGrpSpPr/>
          <p:nvPr/>
        </p:nvGrpSpPr>
        <p:grpSpPr>
          <a:xfrm>
            <a:off x="13293404" y="179136"/>
            <a:ext cx="4233653" cy="1201521"/>
            <a:chOff x="0" y="0"/>
            <a:chExt cx="5644871" cy="1602027"/>
          </a:xfrm>
        </p:grpSpPr>
        <p:grpSp>
          <p:nvGrpSpPr>
            <p:cNvPr id="5" name="Group 5"/>
            <p:cNvGrpSpPr/>
            <p:nvPr/>
          </p:nvGrpSpPr>
          <p:grpSpPr>
            <a:xfrm>
              <a:off x="0" y="0"/>
              <a:ext cx="5644871" cy="1602027"/>
              <a:chOff x="0" y="0"/>
              <a:chExt cx="1431983" cy="406400"/>
            </a:xfrm>
          </p:grpSpPr>
          <p:sp>
            <p:nvSpPr>
              <p:cNvPr id="6" name="Freeform 6"/>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7" name="TextBox 7"/>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8" name="Freeform 8"/>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3"/>
              <a:stretch>
                <a:fillRect/>
              </a:stretch>
            </a:blipFill>
          </p:spPr>
        </p:sp>
        <p:sp>
          <p:nvSpPr>
            <p:cNvPr id="9" name="Freeform 9"/>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4"/>
              <a:stretch>
                <a:fillRect/>
              </a:stretch>
            </a:blipFill>
          </p:spPr>
        </p:sp>
        <p:sp>
          <p:nvSpPr>
            <p:cNvPr id="10" name="Freeform 10"/>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5"/>
              <a:stretch>
                <a:fillRect/>
              </a:stretch>
            </a:blipFill>
          </p:spPr>
        </p:sp>
      </p:grpSp>
      <p:sp>
        <p:nvSpPr>
          <p:cNvPr id="11" name="TextBox 11"/>
          <p:cNvSpPr txBox="1"/>
          <p:nvPr/>
        </p:nvSpPr>
        <p:spPr>
          <a:xfrm>
            <a:off x="1727448" y="8513436"/>
            <a:ext cx="14833104" cy="324231"/>
          </a:xfrm>
          <a:prstGeom prst="rect">
            <a:avLst/>
          </a:prstGeom>
        </p:spPr>
        <p:txBody>
          <a:bodyPr lIns="0" tIns="0" rIns="0" bIns="0" rtlCol="0" anchor="t">
            <a:spAutoFit/>
          </a:bodyPr>
          <a:lstStyle/>
          <a:p>
            <a:pPr algn="ctr">
              <a:lnSpc>
                <a:spcPts val="2352"/>
              </a:lnSpc>
            </a:pPr>
            <a:r>
              <a:rPr lang="en-US" sz="2400" spc="252">
                <a:solidFill>
                  <a:srgbClr val="FFFFFF"/>
                </a:solidFill>
                <a:latin typeface="Roboto"/>
              </a:rPr>
              <a:t>Silahkan bertanya jika ada yang ingin di tanyakan</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0016411" y="7472363"/>
            <a:ext cx="8271589" cy="3429000"/>
          </a:xfrm>
          <a:prstGeom prst="rect">
            <a:avLst/>
          </a:prstGeom>
        </p:spPr>
        <p:txBody>
          <a:bodyPr lIns="0" tIns="0" rIns="0" bIns="0" rtlCol="0" anchor="t">
            <a:spAutoFit/>
          </a:bodyPr>
          <a:lstStyle/>
          <a:p>
            <a:pPr>
              <a:lnSpc>
                <a:spcPts val="8640"/>
              </a:lnSpc>
            </a:pPr>
            <a:r>
              <a:rPr lang="en-US" sz="7200">
                <a:solidFill>
                  <a:srgbClr val="FFFFFF"/>
                </a:solidFill>
                <a:latin typeface="Arial Bold"/>
              </a:rPr>
              <a:t>Steps to Adopting Cloud Services</a:t>
            </a:r>
          </a:p>
          <a:p>
            <a:pPr algn="l">
              <a:lnSpc>
                <a:spcPts val="8640"/>
              </a:lnSpc>
            </a:pPr>
            <a:endParaRPr lang="en-US" sz="7200">
              <a:solidFill>
                <a:srgbClr val="FFFFFF"/>
              </a:solidFill>
              <a:latin typeface="Arial Bold"/>
            </a:endParaRPr>
          </a:p>
        </p:txBody>
      </p:sp>
      <p:grpSp>
        <p:nvGrpSpPr>
          <p:cNvPr id="4" name="Group 4"/>
          <p:cNvGrpSpPr/>
          <p:nvPr/>
        </p:nvGrpSpPr>
        <p:grpSpPr>
          <a:xfrm>
            <a:off x="13794374" y="151611"/>
            <a:ext cx="4233653" cy="1201521"/>
            <a:chOff x="0" y="0"/>
            <a:chExt cx="5644871" cy="1602027"/>
          </a:xfrm>
        </p:grpSpPr>
        <p:grpSp>
          <p:nvGrpSpPr>
            <p:cNvPr id="5" name="Group 5"/>
            <p:cNvGrpSpPr/>
            <p:nvPr/>
          </p:nvGrpSpPr>
          <p:grpSpPr>
            <a:xfrm>
              <a:off x="0" y="0"/>
              <a:ext cx="5644871" cy="1602027"/>
              <a:chOff x="0" y="0"/>
              <a:chExt cx="1431983" cy="406400"/>
            </a:xfrm>
          </p:grpSpPr>
          <p:sp>
            <p:nvSpPr>
              <p:cNvPr id="6" name="Freeform 6"/>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7" name="TextBox 7"/>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8" name="Freeform 8"/>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4"/>
              <a:stretch>
                <a:fillRect/>
              </a:stretch>
            </a:blipFill>
          </p:spPr>
        </p:sp>
        <p:sp>
          <p:nvSpPr>
            <p:cNvPr id="9" name="Freeform 9"/>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5"/>
              <a:stretch>
                <a:fillRect/>
              </a:stretch>
            </a:blipFill>
          </p:spPr>
        </p:sp>
        <p:sp>
          <p:nvSpPr>
            <p:cNvPr id="10" name="Freeform 10"/>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6"/>
              <a:stretch>
                <a:fillRect/>
              </a:stretch>
            </a:blipFill>
          </p:spPr>
        </p:sp>
      </p:grpSp>
    </p:spTree>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003072" y="1897684"/>
            <a:ext cx="7724644" cy="828047"/>
          </a:xfrm>
          <a:prstGeom prst="rect">
            <a:avLst/>
          </a:prstGeom>
        </p:spPr>
        <p:txBody>
          <a:bodyPr wrap="square" lIns="0" tIns="0" rIns="0" bIns="0" rtlCol="0" anchor="t">
            <a:spAutoFit/>
          </a:bodyPr>
          <a:lstStyle/>
          <a:p>
            <a:pPr algn="ctr">
              <a:lnSpc>
                <a:spcPts val="6351"/>
              </a:lnSpc>
            </a:pPr>
            <a:r>
              <a:rPr lang="en-US" sz="6350" dirty="0">
                <a:solidFill>
                  <a:srgbClr val="28094B"/>
                </a:solidFill>
                <a:latin typeface="Roboto Bold"/>
              </a:rPr>
              <a:t>Slide </a:t>
            </a:r>
            <a:r>
              <a:rPr lang="en-US" sz="6350" dirty="0" err="1">
                <a:solidFill>
                  <a:srgbClr val="28094B"/>
                </a:solidFill>
                <a:latin typeface="Roboto Bold"/>
              </a:rPr>
              <a:t>Kontributor</a:t>
            </a:r>
            <a:endParaRPr lang="id-ID" dirty="0" err="1"/>
          </a:p>
        </p:txBody>
      </p:sp>
      <p:sp>
        <p:nvSpPr>
          <p:cNvPr id="6" name="TextBox 6"/>
          <p:cNvSpPr txBox="1"/>
          <p:nvPr/>
        </p:nvSpPr>
        <p:spPr>
          <a:xfrm>
            <a:off x="5830794" y="5278895"/>
            <a:ext cx="3409182" cy="392285"/>
          </a:xfrm>
          <a:prstGeom prst="rect">
            <a:avLst/>
          </a:prstGeom>
        </p:spPr>
        <p:txBody>
          <a:bodyPr lIns="0" tIns="0" rIns="0" bIns="0" rtlCol="0" anchor="t">
            <a:spAutoFit/>
          </a:bodyPr>
          <a:lstStyle/>
          <a:p>
            <a:pPr algn="ctr">
              <a:lnSpc>
                <a:spcPts val="3233"/>
              </a:lnSpc>
              <a:spcBef>
                <a:spcPct val="0"/>
              </a:spcBef>
            </a:pPr>
            <a:r>
              <a:rPr lang="en-US" sz="2309">
                <a:solidFill>
                  <a:srgbClr val="000000"/>
                </a:solidFill>
                <a:latin typeface="League Spartan"/>
              </a:rPr>
              <a:t>Alma Amira Dewani</a:t>
            </a:r>
          </a:p>
        </p:txBody>
      </p:sp>
      <p:sp>
        <p:nvSpPr>
          <p:cNvPr id="7" name="TextBox 7"/>
          <p:cNvSpPr txBox="1"/>
          <p:nvPr/>
        </p:nvSpPr>
        <p:spPr>
          <a:xfrm>
            <a:off x="10243106" y="5305254"/>
            <a:ext cx="2373060" cy="360149"/>
          </a:xfrm>
          <a:prstGeom prst="rect">
            <a:avLst/>
          </a:prstGeom>
        </p:spPr>
        <p:txBody>
          <a:bodyPr lIns="0" tIns="0" rIns="0" bIns="0" rtlCol="0" anchor="t">
            <a:spAutoFit/>
          </a:bodyPr>
          <a:lstStyle/>
          <a:p>
            <a:pPr algn="ctr">
              <a:lnSpc>
                <a:spcPts val="2964"/>
              </a:lnSpc>
              <a:spcBef>
                <a:spcPct val="0"/>
              </a:spcBef>
            </a:pPr>
            <a:r>
              <a:rPr lang="en-US" sz="2117">
                <a:solidFill>
                  <a:srgbClr val="000000"/>
                </a:solidFill>
                <a:latin typeface="Montserrat Semi-Bold Italics"/>
              </a:rPr>
              <a:t>5027221054</a:t>
            </a:r>
          </a:p>
        </p:txBody>
      </p:sp>
      <p:sp>
        <p:nvSpPr>
          <p:cNvPr id="8" name="TextBox 8"/>
          <p:cNvSpPr txBox="1"/>
          <p:nvPr/>
        </p:nvSpPr>
        <p:spPr>
          <a:xfrm>
            <a:off x="5833740" y="4750258"/>
            <a:ext cx="3288491" cy="392285"/>
          </a:xfrm>
          <a:prstGeom prst="rect">
            <a:avLst/>
          </a:prstGeom>
        </p:spPr>
        <p:txBody>
          <a:bodyPr lIns="0" tIns="0" rIns="0" bIns="0" rtlCol="0" anchor="t">
            <a:spAutoFit/>
          </a:bodyPr>
          <a:lstStyle/>
          <a:p>
            <a:pPr algn="ctr">
              <a:lnSpc>
                <a:spcPts val="3233"/>
              </a:lnSpc>
              <a:spcBef>
                <a:spcPct val="0"/>
              </a:spcBef>
            </a:pPr>
            <a:r>
              <a:rPr lang="en-US" sz="2309">
                <a:solidFill>
                  <a:srgbClr val="000000"/>
                </a:solidFill>
                <a:latin typeface="League Spartan"/>
              </a:rPr>
              <a:t>Imam Nur Hadi</a:t>
            </a:r>
          </a:p>
        </p:txBody>
      </p:sp>
      <p:sp>
        <p:nvSpPr>
          <p:cNvPr id="9" name="TextBox 9"/>
          <p:cNvSpPr txBox="1"/>
          <p:nvPr/>
        </p:nvSpPr>
        <p:spPr>
          <a:xfrm>
            <a:off x="10176508" y="4790904"/>
            <a:ext cx="2373060" cy="355799"/>
          </a:xfrm>
          <a:prstGeom prst="rect">
            <a:avLst/>
          </a:prstGeom>
        </p:spPr>
        <p:txBody>
          <a:bodyPr lIns="0" tIns="0" rIns="0" bIns="0" rtlCol="0" anchor="t">
            <a:spAutoFit/>
          </a:bodyPr>
          <a:lstStyle/>
          <a:p>
            <a:pPr algn="ctr">
              <a:lnSpc>
                <a:spcPts val="2964"/>
              </a:lnSpc>
              <a:spcBef>
                <a:spcPct val="0"/>
              </a:spcBef>
            </a:pPr>
            <a:r>
              <a:rPr lang="en-US" sz="2100" dirty="0">
                <a:solidFill>
                  <a:srgbClr val="000000"/>
                </a:solidFill>
                <a:latin typeface="Montserrat Bold Italics"/>
              </a:rPr>
              <a:t>5027221046</a:t>
            </a:r>
          </a:p>
        </p:txBody>
      </p:sp>
      <p:sp>
        <p:nvSpPr>
          <p:cNvPr id="10" name="TextBox 10"/>
          <p:cNvSpPr txBox="1"/>
          <p:nvPr/>
        </p:nvSpPr>
        <p:spPr>
          <a:xfrm>
            <a:off x="5896898" y="4107320"/>
            <a:ext cx="2918588" cy="392285"/>
          </a:xfrm>
          <a:prstGeom prst="rect">
            <a:avLst/>
          </a:prstGeom>
        </p:spPr>
        <p:txBody>
          <a:bodyPr lIns="0" tIns="0" rIns="0" bIns="0" rtlCol="0" anchor="t">
            <a:spAutoFit/>
          </a:bodyPr>
          <a:lstStyle/>
          <a:p>
            <a:pPr algn="ctr">
              <a:lnSpc>
                <a:spcPts val="3233"/>
              </a:lnSpc>
              <a:spcBef>
                <a:spcPct val="0"/>
              </a:spcBef>
            </a:pPr>
            <a:r>
              <a:rPr lang="en-US" sz="2309">
                <a:solidFill>
                  <a:srgbClr val="000000"/>
                </a:solidFill>
                <a:latin typeface="League Spartan"/>
              </a:rPr>
              <a:t>Nicholas Marco</a:t>
            </a:r>
          </a:p>
        </p:txBody>
      </p:sp>
      <p:sp>
        <p:nvSpPr>
          <p:cNvPr id="11" name="TextBox 11"/>
          <p:cNvSpPr txBox="1"/>
          <p:nvPr/>
        </p:nvSpPr>
        <p:spPr>
          <a:xfrm>
            <a:off x="5831727" y="3478670"/>
            <a:ext cx="4165210" cy="392285"/>
          </a:xfrm>
          <a:prstGeom prst="rect">
            <a:avLst/>
          </a:prstGeom>
        </p:spPr>
        <p:txBody>
          <a:bodyPr lIns="0" tIns="0" rIns="0" bIns="0" rtlCol="0" anchor="t">
            <a:spAutoFit/>
          </a:bodyPr>
          <a:lstStyle/>
          <a:p>
            <a:pPr algn="ctr">
              <a:lnSpc>
                <a:spcPts val="3233"/>
              </a:lnSpc>
              <a:spcBef>
                <a:spcPct val="0"/>
              </a:spcBef>
            </a:pPr>
            <a:r>
              <a:rPr lang="en-US" sz="2309">
                <a:solidFill>
                  <a:srgbClr val="000000"/>
                </a:solidFill>
                <a:latin typeface="League Spartan"/>
              </a:rPr>
              <a:t>Moch. Zidan Hadipratama</a:t>
            </a:r>
          </a:p>
        </p:txBody>
      </p:sp>
      <p:sp>
        <p:nvSpPr>
          <p:cNvPr id="29" name="Freeform 29"/>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a:off x="1059746" y="760598"/>
            <a:ext cx="300896" cy="300896"/>
          </a:xfrm>
          <a:custGeom>
            <a:avLst/>
            <a:gdLst/>
            <a:ahLst/>
            <a:cxnLst/>
            <a:rect l="l" t="t" r="r" b="b"/>
            <a:pathLst>
              <a:path w="300896" h="300896">
                <a:moveTo>
                  <a:pt x="0" y="0"/>
                </a:moveTo>
                <a:lnTo>
                  <a:pt x="300896" y="0"/>
                </a:lnTo>
                <a:lnTo>
                  <a:pt x="300896" y="300895"/>
                </a:lnTo>
                <a:lnTo>
                  <a:pt x="0" y="3008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TextBox 31"/>
          <p:cNvSpPr txBox="1"/>
          <p:nvPr/>
        </p:nvSpPr>
        <p:spPr>
          <a:xfrm>
            <a:off x="1535766" y="814525"/>
            <a:ext cx="3032398" cy="240665"/>
          </a:xfrm>
          <a:prstGeom prst="rect">
            <a:avLst/>
          </a:prstGeom>
        </p:spPr>
        <p:txBody>
          <a:bodyPr lIns="0" tIns="0" rIns="0" bIns="0" rtlCol="0" anchor="t">
            <a:spAutoFit/>
          </a:bodyPr>
          <a:lstStyle/>
          <a:p>
            <a:pPr>
              <a:lnSpc>
                <a:spcPts val="1869"/>
              </a:lnSpc>
            </a:pPr>
            <a:r>
              <a:rPr lang="en-US" sz="1699" spc="67">
                <a:solidFill>
                  <a:srgbClr val="28094B"/>
                </a:solidFill>
                <a:latin typeface="Kollektif Bold"/>
              </a:rPr>
              <a:t>KELOMPOK 4</a:t>
            </a:r>
          </a:p>
        </p:txBody>
      </p:sp>
      <p:sp>
        <p:nvSpPr>
          <p:cNvPr id="32" name="Freeform 32"/>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TextBox 33"/>
          <p:cNvSpPr txBox="1"/>
          <p:nvPr/>
        </p:nvSpPr>
        <p:spPr>
          <a:xfrm>
            <a:off x="10172210" y="4133679"/>
            <a:ext cx="2373060" cy="360149"/>
          </a:xfrm>
          <a:prstGeom prst="rect">
            <a:avLst/>
          </a:prstGeom>
        </p:spPr>
        <p:txBody>
          <a:bodyPr lIns="0" tIns="0" rIns="0" bIns="0" rtlCol="0" anchor="t">
            <a:spAutoFit/>
          </a:bodyPr>
          <a:lstStyle/>
          <a:p>
            <a:pPr algn="ctr">
              <a:lnSpc>
                <a:spcPts val="2964"/>
              </a:lnSpc>
              <a:spcBef>
                <a:spcPct val="0"/>
              </a:spcBef>
            </a:pPr>
            <a:r>
              <a:rPr lang="en-US" sz="2117">
                <a:solidFill>
                  <a:srgbClr val="000000"/>
                </a:solidFill>
                <a:latin typeface="Montserrat Semi-Bold Italics"/>
              </a:rPr>
              <a:t>5027221042</a:t>
            </a:r>
          </a:p>
        </p:txBody>
      </p:sp>
      <p:sp>
        <p:nvSpPr>
          <p:cNvPr id="34" name="TextBox 34"/>
          <p:cNvSpPr txBox="1"/>
          <p:nvPr/>
        </p:nvSpPr>
        <p:spPr>
          <a:xfrm>
            <a:off x="10174927" y="3476454"/>
            <a:ext cx="2373060" cy="360149"/>
          </a:xfrm>
          <a:prstGeom prst="rect">
            <a:avLst/>
          </a:prstGeom>
        </p:spPr>
        <p:txBody>
          <a:bodyPr lIns="0" tIns="0" rIns="0" bIns="0" rtlCol="0" anchor="t">
            <a:spAutoFit/>
          </a:bodyPr>
          <a:lstStyle/>
          <a:p>
            <a:pPr algn="ctr">
              <a:lnSpc>
                <a:spcPts val="2964"/>
              </a:lnSpc>
              <a:spcBef>
                <a:spcPct val="0"/>
              </a:spcBef>
            </a:pPr>
            <a:r>
              <a:rPr lang="en-US" sz="2117">
                <a:solidFill>
                  <a:srgbClr val="000000"/>
                </a:solidFill>
                <a:latin typeface="Montserrat Semi-Bold Italics"/>
              </a:rPr>
              <a:t>5027221052</a:t>
            </a:r>
          </a:p>
        </p:txBody>
      </p:sp>
      <p:grpSp>
        <p:nvGrpSpPr>
          <p:cNvPr id="35" name="Group 35"/>
          <p:cNvGrpSpPr/>
          <p:nvPr/>
        </p:nvGrpSpPr>
        <p:grpSpPr>
          <a:xfrm>
            <a:off x="12287349" y="229439"/>
            <a:ext cx="4233653" cy="1201521"/>
            <a:chOff x="0" y="0"/>
            <a:chExt cx="5644871" cy="1602027"/>
          </a:xfrm>
        </p:grpSpPr>
        <p:grpSp>
          <p:nvGrpSpPr>
            <p:cNvPr id="36" name="Group 36"/>
            <p:cNvGrpSpPr/>
            <p:nvPr/>
          </p:nvGrpSpPr>
          <p:grpSpPr>
            <a:xfrm>
              <a:off x="0" y="0"/>
              <a:ext cx="5644871" cy="1602027"/>
              <a:chOff x="0" y="0"/>
              <a:chExt cx="1431983" cy="406400"/>
            </a:xfrm>
          </p:grpSpPr>
          <p:sp>
            <p:nvSpPr>
              <p:cNvPr id="37" name="Freeform 37"/>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38" name="TextBox 38"/>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39" name="Freeform 39"/>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9"/>
              <a:stretch>
                <a:fillRect/>
              </a:stretch>
            </a:blipFill>
          </p:spPr>
        </p:sp>
        <p:sp>
          <p:nvSpPr>
            <p:cNvPr id="40" name="Freeform 40"/>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10"/>
              <a:stretch>
                <a:fillRect/>
              </a:stretch>
            </a:blipFill>
          </p:spPr>
        </p:sp>
        <p:sp>
          <p:nvSpPr>
            <p:cNvPr id="41" name="Freeform 41"/>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11"/>
              <a:stretch>
                <a:fillRect/>
              </a:stretch>
            </a:blipFill>
          </p:spPr>
        </p:sp>
      </p:grpSp>
    </p:spTree>
    <p:extLst>
      <p:ext uri="{BB962C8B-B14F-4D97-AF65-F5344CB8AC3E}">
        <p14:creationId xmlns:p14="http://schemas.microsoft.com/office/powerpoint/2010/main" val="3218585682"/>
      </p:ext>
    </p:extLst>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4584257" y="9193495"/>
            <a:ext cx="3853053" cy="1093505"/>
            <a:chOff x="0" y="0"/>
            <a:chExt cx="5137404" cy="1458007"/>
          </a:xfrm>
        </p:grpSpPr>
        <p:grpSp>
          <p:nvGrpSpPr>
            <p:cNvPr id="4" name="Group 4"/>
            <p:cNvGrpSpPr/>
            <p:nvPr/>
          </p:nvGrpSpPr>
          <p:grpSpPr>
            <a:xfrm>
              <a:off x="0" y="0"/>
              <a:ext cx="5137404" cy="1458007"/>
              <a:chOff x="0" y="0"/>
              <a:chExt cx="1431983" cy="406400"/>
            </a:xfrm>
          </p:grpSpPr>
          <p:sp>
            <p:nvSpPr>
              <p:cNvPr id="5" name="Freeform 5"/>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6" name="TextBox 6"/>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7" name="Freeform 7"/>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5"/>
              <a:stretch>
                <a:fillRect/>
              </a:stretch>
            </a:blipFill>
          </p:spPr>
        </p:sp>
        <p:sp>
          <p:nvSpPr>
            <p:cNvPr id="8" name="Freeform 8"/>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6"/>
              <a:stretch>
                <a:fillRect/>
              </a:stretch>
            </a:blipFill>
          </p:spPr>
        </p:sp>
        <p:sp>
          <p:nvSpPr>
            <p:cNvPr id="9" name="Freeform 9"/>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7"/>
              <a:stretch>
                <a:fillRect/>
              </a:stretch>
            </a:blipFill>
          </p:spPr>
        </p:sp>
      </p:grpSp>
      <p:pic>
        <p:nvPicPr>
          <p:cNvPr id="10" name="Picture 10"/>
          <p:cNvPicPr>
            <a:picLocks noChangeAspect="1"/>
          </p:cNvPicPr>
          <p:nvPr/>
        </p:nvPicPr>
        <p:blipFill>
          <a:blip r:embed="rId8"/>
          <a:srcRect/>
          <a:stretch>
            <a:fillRect/>
          </a:stretch>
        </p:blipFill>
        <p:spPr>
          <a:xfrm>
            <a:off x="15633745" y="427045"/>
            <a:ext cx="2348693" cy="1996389"/>
          </a:xfrm>
          <a:prstGeom prst="rect">
            <a:avLst/>
          </a:prstGeom>
        </p:spPr>
      </p:pic>
      <p:sp>
        <p:nvSpPr>
          <p:cNvPr id="11" name="Freeform 11"/>
          <p:cNvSpPr/>
          <p:nvPr/>
        </p:nvSpPr>
        <p:spPr>
          <a:xfrm>
            <a:off x="-3610667" y="5202924"/>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1062364" y="6902803"/>
            <a:ext cx="2977931" cy="2966764"/>
          </a:xfrm>
          <a:custGeom>
            <a:avLst/>
            <a:gdLst/>
            <a:ahLst/>
            <a:cxnLst/>
            <a:rect l="l" t="t" r="r" b="b"/>
            <a:pathLst>
              <a:path w="2977931" h="2966764">
                <a:moveTo>
                  <a:pt x="0" y="0"/>
                </a:moveTo>
                <a:lnTo>
                  <a:pt x="2977931" y="0"/>
                </a:lnTo>
                <a:lnTo>
                  <a:pt x="2977931" y="2966764"/>
                </a:lnTo>
                <a:lnTo>
                  <a:pt x="0" y="29667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962851" y="751073"/>
            <a:ext cx="17006436"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Cloud Adaption Evaluation Factors</a:t>
            </a:r>
          </a:p>
        </p:txBody>
      </p:sp>
      <p:sp>
        <p:nvSpPr>
          <p:cNvPr id="14" name="TextBox 14"/>
          <p:cNvSpPr txBox="1"/>
          <p:nvPr/>
        </p:nvSpPr>
        <p:spPr>
          <a:xfrm>
            <a:off x="519014" y="2442484"/>
            <a:ext cx="8157738" cy="877221"/>
          </a:xfrm>
          <a:prstGeom prst="rect">
            <a:avLst/>
          </a:prstGeom>
        </p:spPr>
        <p:txBody>
          <a:bodyPr lIns="0" tIns="0" rIns="0" bIns="0" rtlCol="0" anchor="t">
            <a:spAutoFit/>
          </a:bodyPr>
          <a:lstStyle/>
          <a:p>
            <a:pPr>
              <a:lnSpc>
                <a:spcPts val="3379"/>
              </a:lnSpc>
              <a:spcBef>
                <a:spcPct val="0"/>
              </a:spcBef>
            </a:pPr>
            <a:r>
              <a:rPr lang="en-US" sz="3072" spc="122">
                <a:solidFill>
                  <a:srgbClr val="6C4A94"/>
                </a:solidFill>
                <a:latin typeface="Kollektif Bold"/>
              </a:rPr>
              <a:t>1)  JENIS LAYANAN YANG       DITAWARKAN OLEH PENYEDIA CLOUD</a:t>
            </a:r>
          </a:p>
        </p:txBody>
      </p:sp>
      <p:sp>
        <p:nvSpPr>
          <p:cNvPr id="15" name="TextBox 15"/>
          <p:cNvSpPr txBox="1"/>
          <p:nvPr/>
        </p:nvSpPr>
        <p:spPr>
          <a:xfrm>
            <a:off x="545139" y="3330500"/>
            <a:ext cx="8131613" cy="940419"/>
          </a:xfrm>
          <a:prstGeom prst="rect">
            <a:avLst/>
          </a:prstGeom>
        </p:spPr>
        <p:txBody>
          <a:bodyPr lIns="0" tIns="0" rIns="0" bIns="0" rtlCol="0" anchor="t">
            <a:spAutoFit/>
          </a:bodyPr>
          <a:lstStyle/>
          <a:p>
            <a:pPr algn="just">
              <a:lnSpc>
                <a:spcPts val="3815"/>
              </a:lnSpc>
            </a:pPr>
            <a:r>
              <a:rPr lang="en-US" sz="2725">
                <a:solidFill>
                  <a:srgbClr val="18072B"/>
                </a:solidFill>
                <a:latin typeface="Kollektif"/>
              </a:rPr>
              <a:t>Keputusan harus didasarkan pada jenis layanan yang paling sesuai dengan kebutuhan perusahaan</a:t>
            </a:r>
          </a:p>
        </p:txBody>
      </p:sp>
      <p:sp>
        <p:nvSpPr>
          <p:cNvPr id="16" name="TextBox 16"/>
          <p:cNvSpPr txBox="1"/>
          <p:nvPr/>
        </p:nvSpPr>
        <p:spPr>
          <a:xfrm>
            <a:off x="9816672" y="3733983"/>
            <a:ext cx="6991420" cy="1305846"/>
          </a:xfrm>
          <a:prstGeom prst="rect">
            <a:avLst/>
          </a:prstGeom>
        </p:spPr>
        <p:txBody>
          <a:bodyPr lIns="0" tIns="0" rIns="0" bIns="0" rtlCol="0" anchor="t">
            <a:spAutoFit/>
          </a:bodyPr>
          <a:lstStyle/>
          <a:p>
            <a:pPr algn="just">
              <a:lnSpc>
                <a:spcPts val="3379"/>
              </a:lnSpc>
              <a:spcBef>
                <a:spcPct val="0"/>
              </a:spcBef>
            </a:pPr>
            <a:r>
              <a:rPr lang="en-US" sz="3072" spc="122">
                <a:solidFill>
                  <a:srgbClr val="6C4A94"/>
                </a:solidFill>
                <a:latin typeface="Kollektif Bold"/>
              </a:rPr>
              <a:t>2) KEMAMPUAN MANAJEMEN LAYANAN DALAM MODEL LAYANAN YANG DIPILIH</a:t>
            </a:r>
          </a:p>
        </p:txBody>
      </p:sp>
      <p:sp>
        <p:nvSpPr>
          <p:cNvPr id="17" name="TextBox 17"/>
          <p:cNvSpPr txBox="1"/>
          <p:nvPr/>
        </p:nvSpPr>
        <p:spPr>
          <a:xfrm>
            <a:off x="9816672" y="5155398"/>
            <a:ext cx="6711829" cy="1416669"/>
          </a:xfrm>
          <a:prstGeom prst="rect">
            <a:avLst/>
          </a:prstGeom>
        </p:spPr>
        <p:txBody>
          <a:bodyPr lIns="0" tIns="0" rIns="0" bIns="0" rtlCol="0" anchor="t">
            <a:spAutoFit/>
          </a:bodyPr>
          <a:lstStyle/>
          <a:p>
            <a:pPr algn="just">
              <a:lnSpc>
                <a:spcPts val="3815"/>
              </a:lnSpc>
            </a:pPr>
            <a:r>
              <a:rPr lang="en-US" sz="2725">
                <a:solidFill>
                  <a:srgbClr val="18072B"/>
                </a:solidFill>
                <a:latin typeface="Kollektif"/>
              </a:rPr>
              <a:t>harus memiliki kemampuan manajemen yang sesuai, seperti biaya operasional, sistem pengukuran, dan sebagainya.</a:t>
            </a:r>
          </a:p>
        </p:txBody>
      </p:sp>
      <p:sp>
        <p:nvSpPr>
          <p:cNvPr id="18" name="TextBox 18"/>
          <p:cNvSpPr txBox="1"/>
          <p:nvPr/>
        </p:nvSpPr>
        <p:spPr>
          <a:xfrm>
            <a:off x="437082" y="6418798"/>
            <a:ext cx="8836664" cy="857362"/>
          </a:xfrm>
          <a:prstGeom prst="rect">
            <a:avLst/>
          </a:prstGeom>
        </p:spPr>
        <p:txBody>
          <a:bodyPr lIns="0" tIns="0" rIns="0" bIns="0" rtlCol="0" anchor="t">
            <a:spAutoFit/>
          </a:bodyPr>
          <a:lstStyle/>
          <a:p>
            <a:pPr algn="just">
              <a:lnSpc>
                <a:spcPts val="3309"/>
              </a:lnSpc>
              <a:spcBef>
                <a:spcPct val="0"/>
              </a:spcBef>
            </a:pPr>
            <a:r>
              <a:rPr lang="en-US" sz="3008" spc="120">
                <a:solidFill>
                  <a:srgbClr val="6C4A94"/>
                </a:solidFill>
                <a:latin typeface="Kollektif Bold"/>
              </a:rPr>
              <a:t>3) TANTANGAN DALAM MENGADOPSI MODEL LAYANAN CLOUD TERTENTU</a:t>
            </a:r>
          </a:p>
        </p:txBody>
      </p:sp>
      <p:sp>
        <p:nvSpPr>
          <p:cNvPr id="19" name="TextBox 19"/>
          <p:cNvSpPr txBox="1"/>
          <p:nvPr/>
        </p:nvSpPr>
        <p:spPr>
          <a:xfrm>
            <a:off x="437082" y="7365565"/>
            <a:ext cx="8836664" cy="1719298"/>
          </a:xfrm>
          <a:prstGeom prst="rect">
            <a:avLst/>
          </a:prstGeom>
        </p:spPr>
        <p:txBody>
          <a:bodyPr lIns="0" tIns="0" rIns="0" bIns="0" rtlCol="0" anchor="t">
            <a:spAutoFit/>
          </a:bodyPr>
          <a:lstStyle/>
          <a:p>
            <a:pPr algn="just">
              <a:lnSpc>
                <a:spcPts val="3410"/>
              </a:lnSpc>
            </a:pPr>
            <a:r>
              <a:rPr lang="en-US" sz="2436">
                <a:solidFill>
                  <a:srgbClr val="18072B"/>
                </a:solidFill>
                <a:latin typeface="Kollektif"/>
              </a:rPr>
              <a:t>perusahaan harus bisa mengatasi berbagai tantangan, seperti pola integrasi dengan sistem yang ada, standar keamanan data yang diterapkan, serta menjaga integritas data selama proses migrasi.</a:t>
            </a: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15822" y="2260149"/>
            <a:ext cx="16576493" cy="6526994"/>
          </a:xfrm>
          <a:custGeom>
            <a:avLst/>
            <a:gdLst/>
            <a:ahLst/>
            <a:cxnLst/>
            <a:rect l="l" t="t" r="r" b="b"/>
            <a:pathLst>
              <a:path w="16576493" h="6526994">
                <a:moveTo>
                  <a:pt x="0" y="0"/>
                </a:moveTo>
                <a:lnTo>
                  <a:pt x="16576493" y="0"/>
                </a:lnTo>
                <a:lnTo>
                  <a:pt x="16576493" y="6526994"/>
                </a:lnTo>
                <a:lnTo>
                  <a:pt x="0" y="65269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311764" y="1434800"/>
            <a:ext cx="12754667" cy="301474"/>
          </a:xfrm>
          <a:custGeom>
            <a:avLst/>
            <a:gdLst/>
            <a:ahLst/>
            <a:cxnLst/>
            <a:rect l="l" t="t" r="r" b="b"/>
            <a:pathLst>
              <a:path w="12754667" h="301474">
                <a:moveTo>
                  <a:pt x="0" y="0"/>
                </a:moveTo>
                <a:lnTo>
                  <a:pt x="12754667" y="0"/>
                </a:lnTo>
                <a:lnTo>
                  <a:pt x="12754667" y="301474"/>
                </a:lnTo>
                <a:lnTo>
                  <a:pt x="0" y="301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5" name="Group 5"/>
          <p:cNvGrpSpPr/>
          <p:nvPr/>
        </p:nvGrpSpPr>
        <p:grpSpPr>
          <a:xfrm>
            <a:off x="14584257" y="9193495"/>
            <a:ext cx="3853053" cy="1093505"/>
            <a:chOff x="0" y="0"/>
            <a:chExt cx="5137404" cy="1458007"/>
          </a:xfrm>
        </p:grpSpPr>
        <p:grpSp>
          <p:nvGrpSpPr>
            <p:cNvPr id="6" name="Group 6"/>
            <p:cNvGrpSpPr/>
            <p:nvPr/>
          </p:nvGrpSpPr>
          <p:grpSpPr>
            <a:xfrm>
              <a:off x="0" y="0"/>
              <a:ext cx="5137404" cy="1458007"/>
              <a:chOff x="0" y="0"/>
              <a:chExt cx="1431983" cy="406400"/>
            </a:xfrm>
          </p:grpSpPr>
          <p:sp>
            <p:nvSpPr>
              <p:cNvPr id="7" name="Freeform 7"/>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8" name="TextBox 8"/>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9" name="Freeform 9"/>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9"/>
              <a:stretch>
                <a:fillRect/>
              </a:stretch>
            </a:blipFill>
          </p:spPr>
        </p:sp>
        <p:sp>
          <p:nvSpPr>
            <p:cNvPr id="10" name="Freeform 10"/>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10"/>
              <a:stretch>
                <a:fillRect/>
              </a:stretch>
            </a:blipFill>
          </p:spPr>
        </p:sp>
        <p:sp>
          <p:nvSpPr>
            <p:cNvPr id="11" name="Freeform 11"/>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11"/>
              <a:stretch>
                <a:fillRect/>
              </a:stretch>
            </a:blipFill>
          </p:spPr>
        </p:sp>
      </p:grpSp>
      <p:sp>
        <p:nvSpPr>
          <p:cNvPr id="12" name="TextBox 12"/>
          <p:cNvSpPr txBox="1"/>
          <p:nvPr/>
        </p:nvSpPr>
        <p:spPr>
          <a:xfrm>
            <a:off x="2519246" y="2316059"/>
            <a:ext cx="13197004" cy="6068973"/>
          </a:xfrm>
          <a:prstGeom prst="rect">
            <a:avLst/>
          </a:prstGeom>
        </p:spPr>
        <p:txBody>
          <a:bodyPr lIns="0" tIns="0" rIns="0" bIns="0" rtlCol="0" anchor="t">
            <a:spAutoFit/>
          </a:bodyPr>
          <a:lstStyle/>
          <a:p>
            <a:pPr marL="610052" lvl="1" indent="-305026" algn="just">
              <a:lnSpc>
                <a:spcPts val="4803"/>
              </a:lnSpc>
              <a:buFont typeface="Arial"/>
              <a:buChar char="•"/>
            </a:pPr>
            <a:r>
              <a:rPr lang="en-US" sz="2825">
                <a:solidFill>
                  <a:srgbClr val="18072B"/>
                </a:solidFill>
                <a:latin typeface="Kollektif"/>
              </a:rPr>
              <a:t>Pilih model layanan yang sesuai dengan kebutuhan perusahaan.</a:t>
            </a:r>
          </a:p>
          <a:p>
            <a:pPr marL="610052" lvl="1" indent="-305026" algn="just">
              <a:lnSpc>
                <a:spcPts val="4803"/>
              </a:lnSpc>
              <a:buFont typeface="Arial"/>
              <a:buChar char="•"/>
            </a:pPr>
            <a:r>
              <a:rPr lang="en-US" sz="2825">
                <a:solidFill>
                  <a:srgbClr val="18072B"/>
                </a:solidFill>
                <a:latin typeface="Kollektif"/>
              </a:rPr>
              <a:t>Identifikasi model implementasi yang tepat (publik, privat, atau hybrid).</a:t>
            </a:r>
          </a:p>
          <a:p>
            <a:pPr marL="610052" lvl="1" indent="-305026" algn="just">
              <a:lnSpc>
                <a:spcPts val="4803"/>
              </a:lnSpc>
              <a:buFont typeface="Arial"/>
              <a:buChar char="•"/>
            </a:pPr>
            <a:r>
              <a:rPr lang="en-US" sz="2825">
                <a:solidFill>
                  <a:srgbClr val="18072B"/>
                </a:solidFill>
                <a:latin typeface="Kollektif"/>
              </a:rPr>
              <a:t>Pertimbangkan keamanan sistem saat ini dan bandingkan dengan keamanan cloud.</a:t>
            </a:r>
          </a:p>
          <a:p>
            <a:pPr marL="610052" lvl="1" indent="-305026" algn="just">
              <a:lnSpc>
                <a:spcPts val="4803"/>
              </a:lnSpc>
              <a:buFont typeface="Arial"/>
              <a:buChar char="•"/>
            </a:pPr>
            <a:r>
              <a:rPr lang="en-US" sz="2825">
                <a:solidFill>
                  <a:srgbClr val="18072B"/>
                </a:solidFill>
                <a:latin typeface="Kollektif"/>
              </a:rPr>
              <a:t> Pilih penyedia cloud terpercaya.</a:t>
            </a:r>
          </a:p>
          <a:p>
            <a:pPr marL="610052" lvl="1" indent="-305026" algn="just">
              <a:lnSpc>
                <a:spcPts val="4803"/>
              </a:lnSpc>
              <a:buFont typeface="Arial"/>
              <a:buChar char="•"/>
            </a:pPr>
            <a:r>
              <a:rPr lang="en-US" sz="2825">
                <a:solidFill>
                  <a:srgbClr val="18072B"/>
                </a:solidFill>
                <a:latin typeface="Kollektif"/>
              </a:rPr>
              <a:t> Buat SLA yang lengkap.</a:t>
            </a:r>
          </a:p>
          <a:p>
            <a:pPr marL="610052" lvl="1" indent="-305026" algn="just">
              <a:lnSpc>
                <a:spcPts val="4803"/>
              </a:lnSpc>
              <a:buFont typeface="Arial"/>
              <a:buChar char="•"/>
            </a:pPr>
            <a:r>
              <a:rPr lang="en-US" sz="2825">
                <a:solidFill>
                  <a:srgbClr val="18072B"/>
                </a:solidFill>
                <a:latin typeface="Kollektif"/>
              </a:rPr>
              <a:t> Evaluasi manfaat ekonomi dari layanan cloud.</a:t>
            </a:r>
          </a:p>
          <a:p>
            <a:pPr marL="610052" lvl="1" indent="-305026" algn="just">
              <a:lnSpc>
                <a:spcPts val="4803"/>
              </a:lnSpc>
              <a:buFont typeface="Arial"/>
              <a:buChar char="•"/>
            </a:pPr>
            <a:r>
              <a:rPr lang="en-US" sz="2825">
                <a:solidFill>
                  <a:srgbClr val="18072B"/>
                </a:solidFill>
                <a:latin typeface="Kollektif"/>
              </a:rPr>
              <a:t> Kelola perubahan dengan bijak.</a:t>
            </a:r>
          </a:p>
          <a:p>
            <a:pPr marL="610052" lvl="1" indent="-305026" algn="just">
              <a:lnSpc>
                <a:spcPts val="4803"/>
              </a:lnSpc>
              <a:buFont typeface="Arial"/>
              <a:buChar char="•"/>
            </a:pPr>
            <a:r>
              <a:rPr lang="en-US" sz="2825">
                <a:solidFill>
                  <a:srgbClr val="18072B"/>
                </a:solidFill>
                <a:latin typeface="Kollektif"/>
              </a:rPr>
              <a:t>Pertimbangkan pro dan kontra komputasi cloud sesuai dengan ukuran perusahaan Anda.</a:t>
            </a:r>
          </a:p>
        </p:txBody>
      </p:sp>
      <p:sp>
        <p:nvSpPr>
          <p:cNvPr id="13" name="TextBox 13"/>
          <p:cNvSpPr txBox="1"/>
          <p:nvPr/>
        </p:nvSpPr>
        <p:spPr>
          <a:xfrm>
            <a:off x="185880" y="320084"/>
            <a:ext cx="17006436" cy="1114716"/>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Critical Sucess Factors</a:t>
            </a:r>
          </a:p>
        </p:txBody>
      </p:sp>
      <p:sp>
        <p:nvSpPr>
          <p:cNvPr id="14" name="Freeform 14"/>
          <p:cNvSpPr/>
          <p:nvPr/>
        </p:nvSpPr>
        <p:spPr>
          <a:xfrm>
            <a:off x="0" y="6773573"/>
            <a:ext cx="3098029" cy="3222917"/>
          </a:xfrm>
          <a:custGeom>
            <a:avLst/>
            <a:gdLst/>
            <a:ahLst/>
            <a:cxnLst/>
            <a:rect l="l" t="t" r="r" b="b"/>
            <a:pathLst>
              <a:path w="3098029" h="3222917">
                <a:moveTo>
                  <a:pt x="0" y="0"/>
                </a:moveTo>
                <a:lnTo>
                  <a:pt x="3098029" y="0"/>
                </a:lnTo>
                <a:lnTo>
                  <a:pt x="3098029" y="3222917"/>
                </a:lnTo>
                <a:lnTo>
                  <a:pt x="0" y="32229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flipH="1">
            <a:off x="15643301" y="760598"/>
            <a:ext cx="3098029" cy="3222917"/>
          </a:xfrm>
          <a:custGeom>
            <a:avLst/>
            <a:gdLst/>
            <a:ahLst/>
            <a:cxnLst/>
            <a:rect l="l" t="t" r="r" b="b"/>
            <a:pathLst>
              <a:path w="3098029" h="3222917">
                <a:moveTo>
                  <a:pt x="3098029" y="0"/>
                </a:moveTo>
                <a:lnTo>
                  <a:pt x="0" y="0"/>
                </a:lnTo>
                <a:lnTo>
                  <a:pt x="0" y="3222917"/>
                </a:lnTo>
                <a:lnTo>
                  <a:pt x="3098029" y="3222917"/>
                </a:lnTo>
                <a:lnTo>
                  <a:pt x="3098029"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sp>
        <p:nvSpPr>
          <p:cNvPr id="9" name="Freeform 9"/>
          <p:cNvSpPr/>
          <p:nvPr/>
        </p:nvSpPr>
        <p:spPr>
          <a:xfrm>
            <a:off x="7706824" y="3738247"/>
            <a:ext cx="2982424" cy="2919047"/>
          </a:xfrm>
          <a:custGeom>
            <a:avLst/>
            <a:gdLst/>
            <a:ahLst/>
            <a:cxnLst/>
            <a:rect l="l" t="t" r="r" b="b"/>
            <a:pathLst>
              <a:path w="2982424" h="2919047">
                <a:moveTo>
                  <a:pt x="0" y="0"/>
                </a:moveTo>
                <a:lnTo>
                  <a:pt x="2982423" y="0"/>
                </a:lnTo>
                <a:lnTo>
                  <a:pt x="2982423" y="2919047"/>
                </a:lnTo>
                <a:lnTo>
                  <a:pt x="0" y="2919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8100000">
            <a:off x="7999600" y="3044363"/>
            <a:ext cx="1200296" cy="339083"/>
          </a:xfrm>
          <a:custGeom>
            <a:avLst/>
            <a:gdLst/>
            <a:ahLst/>
            <a:cxnLst/>
            <a:rect l="l" t="t" r="r" b="b"/>
            <a:pathLst>
              <a:path w="1200296" h="339083">
                <a:moveTo>
                  <a:pt x="0" y="0"/>
                </a:moveTo>
                <a:lnTo>
                  <a:pt x="1200295" y="0"/>
                </a:lnTo>
                <a:lnTo>
                  <a:pt x="1200295" y="339083"/>
                </a:lnTo>
                <a:lnTo>
                  <a:pt x="0" y="3390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722383" y="235433"/>
            <a:ext cx="17565617" cy="1406665"/>
            <a:chOff x="0" y="0"/>
            <a:chExt cx="23420823" cy="1875554"/>
          </a:xfrm>
        </p:grpSpPr>
        <p:sp>
          <p:nvSpPr>
            <p:cNvPr id="12" name="Freeform 12"/>
            <p:cNvSpPr/>
            <p:nvPr/>
          </p:nvSpPr>
          <p:spPr>
            <a:xfrm>
              <a:off x="22675248" y="377074"/>
              <a:ext cx="745575" cy="395155"/>
            </a:xfrm>
            <a:custGeom>
              <a:avLst/>
              <a:gdLst/>
              <a:ahLst/>
              <a:cxnLst/>
              <a:rect l="l" t="t" r="r" b="b"/>
              <a:pathLst>
                <a:path w="745575" h="395155">
                  <a:moveTo>
                    <a:pt x="0" y="0"/>
                  </a:moveTo>
                  <a:lnTo>
                    <a:pt x="745575" y="0"/>
                  </a:lnTo>
                  <a:lnTo>
                    <a:pt x="745575" y="395155"/>
                  </a:lnTo>
                  <a:lnTo>
                    <a:pt x="0" y="3951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834512" y="1473589"/>
              <a:ext cx="17006223" cy="401965"/>
            </a:xfrm>
            <a:custGeom>
              <a:avLst/>
              <a:gdLst/>
              <a:ahLst/>
              <a:cxnLst/>
              <a:rect l="l" t="t" r="r" b="b"/>
              <a:pathLst>
                <a:path w="17006223" h="401965">
                  <a:moveTo>
                    <a:pt x="0" y="0"/>
                  </a:moveTo>
                  <a:lnTo>
                    <a:pt x="17006223" y="0"/>
                  </a:lnTo>
                  <a:lnTo>
                    <a:pt x="17006223" y="401965"/>
                  </a:lnTo>
                  <a:lnTo>
                    <a:pt x="0" y="4019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0" y="-9525"/>
              <a:ext cx="22675248" cy="1483114"/>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The Cloud Adoption Process</a:t>
              </a:r>
            </a:p>
          </p:txBody>
        </p:sp>
      </p:grpSp>
      <p:sp>
        <p:nvSpPr>
          <p:cNvPr id="15" name="Freeform 15"/>
          <p:cNvSpPr/>
          <p:nvPr/>
        </p:nvSpPr>
        <p:spPr>
          <a:xfrm rot="10732807">
            <a:off x="6203471" y="4792719"/>
            <a:ext cx="1200296" cy="339083"/>
          </a:xfrm>
          <a:custGeom>
            <a:avLst/>
            <a:gdLst/>
            <a:ahLst/>
            <a:cxnLst/>
            <a:rect l="l" t="t" r="r" b="b"/>
            <a:pathLst>
              <a:path w="1200296" h="339083">
                <a:moveTo>
                  <a:pt x="0" y="0"/>
                </a:moveTo>
                <a:lnTo>
                  <a:pt x="1200295" y="0"/>
                </a:lnTo>
                <a:lnTo>
                  <a:pt x="1200295" y="339084"/>
                </a:lnTo>
                <a:lnTo>
                  <a:pt x="0" y="339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6489261">
            <a:off x="7254533" y="6806178"/>
            <a:ext cx="1200296" cy="339083"/>
          </a:xfrm>
          <a:custGeom>
            <a:avLst/>
            <a:gdLst/>
            <a:ahLst/>
            <a:cxnLst/>
            <a:rect l="l" t="t" r="r" b="b"/>
            <a:pathLst>
              <a:path w="1200296" h="339083">
                <a:moveTo>
                  <a:pt x="0" y="0"/>
                </a:moveTo>
                <a:lnTo>
                  <a:pt x="1200296" y="0"/>
                </a:lnTo>
                <a:lnTo>
                  <a:pt x="1200296" y="339084"/>
                </a:lnTo>
                <a:lnTo>
                  <a:pt x="0" y="339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95714">
            <a:off x="10197249" y="6806178"/>
            <a:ext cx="1200296" cy="339083"/>
          </a:xfrm>
          <a:custGeom>
            <a:avLst/>
            <a:gdLst/>
            <a:ahLst/>
            <a:cxnLst/>
            <a:rect l="l" t="t" r="r" b="b"/>
            <a:pathLst>
              <a:path w="1200296" h="339083">
                <a:moveTo>
                  <a:pt x="0" y="0"/>
                </a:moveTo>
                <a:lnTo>
                  <a:pt x="1200296" y="0"/>
                </a:lnTo>
                <a:lnTo>
                  <a:pt x="1200296" y="339084"/>
                </a:lnTo>
                <a:lnTo>
                  <a:pt x="0" y="339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2418424">
            <a:off x="10656439" y="4217221"/>
            <a:ext cx="1200296" cy="339083"/>
          </a:xfrm>
          <a:custGeom>
            <a:avLst/>
            <a:gdLst/>
            <a:ahLst/>
            <a:cxnLst/>
            <a:rect l="l" t="t" r="r" b="b"/>
            <a:pathLst>
              <a:path w="1200296" h="339083">
                <a:moveTo>
                  <a:pt x="0" y="0"/>
                </a:moveTo>
                <a:lnTo>
                  <a:pt x="1200296" y="0"/>
                </a:lnTo>
                <a:lnTo>
                  <a:pt x="1200296" y="339084"/>
                </a:lnTo>
                <a:lnTo>
                  <a:pt x="0" y="339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TextBox 19"/>
          <p:cNvSpPr txBox="1"/>
          <p:nvPr/>
        </p:nvSpPr>
        <p:spPr>
          <a:xfrm>
            <a:off x="1060879" y="4647055"/>
            <a:ext cx="4799941" cy="449866"/>
          </a:xfrm>
          <a:prstGeom prst="rect">
            <a:avLst/>
          </a:prstGeom>
        </p:spPr>
        <p:txBody>
          <a:bodyPr lIns="0" tIns="0" rIns="0" bIns="0" rtlCol="0" anchor="t">
            <a:spAutoFit/>
          </a:bodyPr>
          <a:lstStyle/>
          <a:p>
            <a:pPr>
              <a:lnSpc>
                <a:spcPts val="3489"/>
              </a:lnSpc>
              <a:spcBef>
                <a:spcPct val="0"/>
              </a:spcBef>
            </a:pPr>
            <a:r>
              <a:rPr lang="en-US" sz="3172" spc="126">
                <a:solidFill>
                  <a:srgbClr val="983398"/>
                </a:solidFill>
                <a:latin typeface="Kollektif Bold"/>
              </a:rPr>
              <a:t>FASE PERENCANAAN</a:t>
            </a:r>
          </a:p>
        </p:txBody>
      </p:sp>
      <p:sp>
        <p:nvSpPr>
          <p:cNvPr id="20" name="TextBox 20"/>
          <p:cNvSpPr txBox="1"/>
          <p:nvPr/>
        </p:nvSpPr>
        <p:spPr>
          <a:xfrm>
            <a:off x="6051146" y="7741693"/>
            <a:ext cx="3395149" cy="449866"/>
          </a:xfrm>
          <a:prstGeom prst="rect">
            <a:avLst/>
          </a:prstGeom>
        </p:spPr>
        <p:txBody>
          <a:bodyPr lIns="0" tIns="0" rIns="0" bIns="0" rtlCol="0" anchor="t">
            <a:spAutoFit/>
          </a:bodyPr>
          <a:lstStyle/>
          <a:p>
            <a:pPr>
              <a:lnSpc>
                <a:spcPts val="3489"/>
              </a:lnSpc>
              <a:spcBef>
                <a:spcPct val="0"/>
              </a:spcBef>
            </a:pPr>
            <a:r>
              <a:rPr lang="en-US" sz="3172" spc="126">
                <a:solidFill>
                  <a:srgbClr val="78AAE1"/>
                </a:solidFill>
                <a:latin typeface="Kollektif Bold"/>
              </a:rPr>
              <a:t>FASE ADOPSI</a:t>
            </a:r>
          </a:p>
        </p:txBody>
      </p:sp>
      <p:sp>
        <p:nvSpPr>
          <p:cNvPr id="21" name="TextBox 21"/>
          <p:cNvSpPr txBox="1"/>
          <p:nvPr/>
        </p:nvSpPr>
        <p:spPr>
          <a:xfrm>
            <a:off x="12200822" y="2374945"/>
            <a:ext cx="3395149" cy="449866"/>
          </a:xfrm>
          <a:prstGeom prst="rect">
            <a:avLst/>
          </a:prstGeom>
        </p:spPr>
        <p:txBody>
          <a:bodyPr lIns="0" tIns="0" rIns="0" bIns="0" rtlCol="0" anchor="t">
            <a:spAutoFit/>
          </a:bodyPr>
          <a:lstStyle/>
          <a:p>
            <a:pPr>
              <a:lnSpc>
                <a:spcPts val="3489"/>
              </a:lnSpc>
              <a:spcBef>
                <a:spcPct val="0"/>
              </a:spcBef>
            </a:pPr>
            <a:r>
              <a:rPr lang="en-US" sz="3172" spc="126">
                <a:solidFill>
                  <a:srgbClr val="C471ED"/>
                </a:solidFill>
                <a:latin typeface="Kollektif Bold"/>
              </a:rPr>
              <a:t>FASE MIGRASI</a:t>
            </a:r>
          </a:p>
        </p:txBody>
      </p:sp>
      <p:sp>
        <p:nvSpPr>
          <p:cNvPr id="22" name="TextBox 22"/>
          <p:cNvSpPr txBox="1"/>
          <p:nvPr/>
        </p:nvSpPr>
        <p:spPr>
          <a:xfrm>
            <a:off x="11823926" y="5419197"/>
            <a:ext cx="4532503" cy="449866"/>
          </a:xfrm>
          <a:prstGeom prst="rect">
            <a:avLst/>
          </a:prstGeom>
        </p:spPr>
        <p:txBody>
          <a:bodyPr lIns="0" tIns="0" rIns="0" bIns="0" rtlCol="0" anchor="t">
            <a:spAutoFit/>
          </a:bodyPr>
          <a:lstStyle/>
          <a:p>
            <a:pPr>
              <a:lnSpc>
                <a:spcPts val="3489"/>
              </a:lnSpc>
              <a:spcBef>
                <a:spcPct val="0"/>
              </a:spcBef>
            </a:pPr>
            <a:r>
              <a:rPr lang="en-US" sz="3172" spc="126">
                <a:solidFill>
                  <a:srgbClr val="12C2E8"/>
                </a:solidFill>
                <a:latin typeface="Kollektif Bold"/>
              </a:rPr>
              <a:t>FASE MANAJEMEN</a:t>
            </a:r>
          </a:p>
        </p:txBody>
      </p:sp>
      <p:grpSp>
        <p:nvGrpSpPr>
          <p:cNvPr id="23" name="Group 23"/>
          <p:cNvGrpSpPr/>
          <p:nvPr/>
        </p:nvGrpSpPr>
        <p:grpSpPr>
          <a:xfrm>
            <a:off x="2079556" y="2042149"/>
            <a:ext cx="5731218" cy="1754483"/>
            <a:chOff x="0" y="0"/>
            <a:chExt cx="7641624" cy="2339311"/>
          </a:xfrm>
        </p:grpSpPr>
        <p:sp>
          <p:nvSpPr>
            <p:cNvPr id="24" name="TextBox 24"/>
            <p:cNvSpPr txBox="1"/>
            <p:nvPr/>
          </p:nvSpPr>
          <p:spPr>
            <a:xfrm>
              <a:off x="3114760" y="28575"/>
              <a:ext cx="4526865" cy="609346"/>
            </a:xfrm>
            <a:prstGeom prst="rect">
              <a:avLst/>
            </a:prstGeom>
          </p:spPr>
          <p:txBody>
            <a:bodyPr lIns="0" tIns="0" rIns="0" bIns="0" rtlCol="0" anchor="t">
              <a:spAutoFit/>
            </a:bodyPr>
            <a:lstStyle/>
            <a:p>
              <a:pPr>
                <a:lnSpc>
                  <a:spcPts val="3489"/>
                </a:lnSpc>
                <a:spcBef>
                  <a:spcPct val="0"/>
                </a:spcBef>
              </a:pPr>
              <a:r>
                <a:rPr lang="en-US" sz="3172" spc="126">
                  <a:solidFill>
                    <a:srgbClr val="6C4A94"/>
                  </a:solidFill>
                  <a:latin typeface="Kollektif Bold"/>
                </a:rPr>
                <a:t>FASE ANALISIS</a:t>
              </a:r>
            </a:p>
          </p:txBody>
        </p:sp>
        <p:sp>
          <p:nvSpPr>
            <p:cNvPr id="25" name="TextBox 25"/>
            <p:cNvSpPr txBox="1"/>
            <p:nvPr/>
          </p:nvSpPr>
          <p:spPr>
            <a:xfrm>
              <a:off x="0" y="649809"/>
              <a:ext cx="7641624" cy="1689502"/>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sistem, aplikasi, dan proses bisnis yang ada dianalisis oleh analis bersama dengan pengguna.</a:t>
              </a:r>
            </a:p>
          </p:txBody>
        </p:sp>
      </p:grpSp>
      <p:sp>
        <p:nvSpPr>
          <p:cNvPr id="26" name="TextBox 26"/>
          <p:cNvSpPr txBox="1"/>
          <p:nvPr/>
        </p:nvSpPr>
        <p:spPr>
          <a:xfrm>
            <a:off x="381982" y="5155483"/>
            <a:ext cx="5731218"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Manajemen memilih platform untuk implementasi, infrastruktur cloud, rencana keuangan, keamanan, rencana kepatuhan hukum, dan rencana peluncuran proyek adopsi. </a:t>
            </a:r>
          </a:p>
        </p:txBody>
      </p:sp>
      <p:sp>
        <p:nvSpPr>
          <p:cNvPr id="27" name="TextBox 27"/>
          <p:cNvSpPr txBox="1"/>
          <p:nvPr/>
        </p:nvSpPr>
        <p:spPr>
          <a:xfrm>
            <a:off x="2723541" y="8134409"/>
            <a:ext cx="8533046"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Integrasi aplikasi dengan platform dan infrastruktur cloud, strategi outsourcing, SLA (Service Level Agreement), kebijakan keamanan, dan manajemen kepatuhan hukum dilakukan oleh para analis dan tim proyek. </a:t>
            </a:r>
          </a:p>
          <a:p>
            <a:pPr algn="just">
              <a:lnSpc>
                <a:spcPts val="3395"/>
              </a:lnSpc>
            </a:pPr>
            <a:endParaRPr lang="en-US" sz="2425">
              <a:solidFill>
                <a:srgbClr val="18072B"/>
              </a:solidFill>
              <a:latin typeface="Kollektif"/>
            </a:endParaRPr>
          </a:p>
        </p:txBody>
      </p:sp>
      <p:sp>
        <p:nvSpPr>
          <p:cNvPr id="28" name="TextBox 28"/>
          <p:cNvSpPr txBox="1"/>
          <p:nvPr/>
        </p:nvSpPr>
        <p:spPr>
          <a:xfrm>
            <a:off x="12200822" y="2862240"/>
            <a:ext cx="5271084" cy="128141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Ketersediaan dukungan pengguna selama proses migrasi dipastikan pada fase ini.</a:t>
            </a:r>
          </a:p>
        </p:txBody>
      </p:sp>
      <p:sp>
        <p:nvSpPr>
          <p:cNvPr id="29" name="TextBox 29"/>
          <p:cNvSpPr txBox="1"/>
          <p:nvPr/>
        </p:nvSpPr>
        <p:spPr>
          <a:xfrm>
            <a:off x="11823926" y="6004747"/>
            <a:ext cx="6024875" cy="2995914"/>
          </a:xfrm>
          <a:prstGeom prst="rect">
            <a:avLst/>
          </a:prstGeom>
        </p:spPr>
        <p:txBody>
          <a:bodyPr lIns="0" tIns="0" rIns="0" bIns="0" rtlCol="0" anchor="t">
            <a:spAutoFit/>
          </a:bodyPr>
          <a:lstStyle/>
          <a:p>
            <a:pPr marL="523695" lvl="1" indent="-261847" algn="just">
              <a:lnSpc>
                <a:spcPts val="3395"/>
              </a:lnSpc>
              <a:buFont typeface="Arial"/>
              <a:buChar char="•"/>
            </a:pPr>
            <a:r>
              <a:rPr lang="en-US" sz="2425">
                <a:solidFill>
                  <a:srgbClr val="18072B"/>
                </a:solidFill>
                <a:latin typeface="Kollektif"/>
              </a:rPr>
              <a:t>proyek ditandatangani dan dilakukan peninjauan keseluruhan proyek. </a:t>
            </a:r>
          </a:p>
          <a:p>
            <a:pPr marL="523695" lvl="1" indent="-261847" algn="just">
              <a:lnSpc>
                <a:spcPts val="3395"/>
              </a:lnSpc>
              <a:buFont typeface="Arial"/>
              <a:buChar char="•"/>
            </a:pPr>
            <a:r>
              <a:rPr lang="en-US" sz="2425">
                <a:solidFill>
                  <a:srgbClr val="18072B"/>
                </a:solidFill>
                <a:latin typeface="Kollektif"/>
              </a:rPr>
              <a:t>Praktik terbaik dan pelajaran yang dipelajari didokumentasikan. </a:t>
            </a:r>
          </a:p>
          <a:p>
            <a:pPr marL="523695" lvl="1" indent="-261847" algn="just">
              <a:lnSpc>
                <a:spcPts val="3395"/>
              </a:lnSpc>
              <a:buFont typeface="Arial"/>
              <a:buChar char="•"/>
            </a:pPr>
            <a:r>
              <a:rPr lang="en-US" sz="2425">
                <a:solidFill>
                  <a:srgbClr val="18072B"/>
                </a:solidFill>
                <a:latin typeface="Kollektif"/>
              </a:rPr>
              <a:t>Tim manajemen memastikan dukungan teknis berkelanjutan untuk sistem dan pengguna.</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grpSp>
        <p:nvGrpSpPr>
          <p:cNvPr id="9" name="Group 9"/>
          <p:cNvGrpSpPr/>
          <p:nvPr/>
        </p:nvGrpSpPr>
        <p:grpSpPr>
          <a:xfrm>
            <a:off x="722383" y="235433"/>
            <a:ext cx="17565617" cy="1406665"/>
            <a:chOff x="0" y="0"/>
            <a:chExt cx="23420823" cy="1875554"/>
          </a:xfrm>
        </p:grpSpPr>
        <p:sp>
          <p:nvSpPr>
            <p:cNvPr id="10" name="Freeform 10"/>
            <p:cNvSpPr/>
            <p:nvPr/>
          </p:nvSpPr>
          <p:spPr>
            <a:xfrm>
              <a:off x="22675248" y="377074"/>
              <a:ext cx="745575" cy="395155"/>
            </a:xfrm>
            <a:custGeom>
              <a:avLst/>
              <a:gdLst/>
              <a:ahLst/>
              <a:cxnLst/>
              <a:rect l="l" t="t" r="r" b="b"/>
              <a:pathLst>
                <a:path w="745575" h="395155">
                  <a:moveTo>
                    <a:pt x="0" y="0"/>
                  </a:moveTo>
                  <a:lnTo>
                    <a:pt x="745575" y="0"/>
                  </a:lnTo>
                  <a:lnTo>
                    <a:pt x="745575" y="395155"/>
                  </a:lnTo>
                  <a:lnTo>
                    <a:pt x="0" y="395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834512" y="1473589"/>
              <a:ext cx="17006223" cy="401965"/>
            </a:xfrm>
            <a:custGeom>
              <a:avLst/>
              <a:gdLst/>
              <a:ahLst/>
              <a:cxnLst/>
              <a:rect l="l" t="t" r="r" b="b"/>
              <a:pathLst>
                <a:path w="17006223" h="401965">
                  <a:moveTo>
                    <a:pt x="0" y="0"/>
                  </a:moveTo>
                  <a:lnTo>
                    <a:pt x="17006223" y="0"/>
                  </a:lnTo>
                  <a:lnTo>
                    <a:pt x="17006223" y="401965"/>
                  </a:lnTo>
                  <a:lnTo>
                    <a:pt x="0" y="401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9525"/>
              <a:ext cx="22675248" cy="1483114"/>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Cloud Section Criteria</a:t>
              </a:r>
            </a:p>
          </p:txBody>
        </p:sp>
      </p:grpSp>
      <p:grpSp>
        <p:nvGrpSpPr>
          <p:cNvPr id="13" name="Group 13"/>
          <p:cNvGrpSpPr/>
          <p:nvPr/>
        </p:nvGrpSpPr>
        <p:grpSpPr>
          <a:xfrm rot="-5400000">
            <a:off x="9632687" y="6719241"/>
            <a:ext cx="1609927" cy="1919776"/>
            <a:chOff x="0" y="0"/>
            <a:chExt cx="2146570" cy="2559702"/>
          </a:xfrm>
        </p:grpSpPr>
        <p:sp>
          <p:nvSpPr>
            <p:cNvPr id="14" name="Freeform 14"/>
            <p:cNvSpPr/>
            <p:nvPr/>
          </p:nvSpPr>
          <p:spPr>
            <a:xfrm>
              <a:off x="0" y="0"/>
              <a:ext cx="2146554" cy="2559685"/>
            </a:xfrm>
            <a:custGeom>
              <a:avLst/>
              <a:gdLst/>
              <a:ahLst/>
              <a:cxnLst/>
              <a:rect l="l" t="t" r="r" b="b"/>
              <a:pathLst>
                <a:path w="2146554" h="2559685">
                  <a:moveTo>
                    <a:pt x="2146554" y="1112520"/>
                  </a:moveTo>
                  <a:lnTo>
                    <a:pt x="2146554" y="2559685"/>
                  </a:lnTo>
                  <a:lnTo>
                    <a:pt x="1491361" y="2559685"/>
                  </a:lnTo>
                  <a:lnTo>
                    <a:pt x="1491361" y="1216025"/>
                  </a:lnTo>
                  <a:cubicBezTo>
                    <a:pt x="1491361" y="864743"/>
                    <a:pt x="1169416" y="580009"/>
                    <a:pt x="772414" y="580009"/>
                  </a:cubicBezTo>
                  <a:lnTo>
                    <a:pt x="0" y="580009"/>
                  </a:lnTo>
                  <a:lnTo>
                    <a:pt x="0" y="0"/>
                  </a:lnTo>
                  <a:lnTo>
                    <a:pt x="888873" y="0"/>
                  </a:lnTo>
                  <a:cubicBezTo>
                    <a:pt x="1583436" y="0"/>
                    <a:pt x="2146554" y="498094"/>
                    <a:pt x="2146554" y="1112520"/>
                  </a:cubicBezTo>
                  <a:close/>
                </a:path>
              </a:pathLst>
            </a:custGeom>
            <a:solidFill>
              <a:srgbClr val="983398"/>
            </a:solidFill>
          </p:spPr>
        </p:sp>
      </p:grpSp>
      <p:grpSp>
        <p:nvGrpSpPr>
          <p:cNvPr id="15" name="Group 15"/>
          <p:cNvGrpSpPr/>
          <p:nvPr/>
        </p:nvGrpSpPr>
        <p:grpSpPr>
          <a:xfrm rot="5400000">
            <a:off x="6382299" y="6723657"/>
            <a:ext cx="2841110" cy="1642461"/>
            <a:chOff x="0" y="0"/>
            <a:chExt cx="3788146" cy="2189948"/>
          </a:xfrm>
        </p:grpSpPr>
        <p:sp>
          <p:nvSpPr>
            <p:cNvPr id="16" name="Freeform 16"/>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6C4A94"/>
            </a:solidFill>
          </p:spPr>
        </p:sp>
      </p:grpSp>
      <p:grpSp>
        <p:nvGrpSpPr>
          <p:cNvPr id="17" name="Group 17"/>
          <p:cNvGrpSpPr/>
          <p:nvPr/>
        </p:nvGrpSpPr>
        <p:grpSpPr>
          <a:xfrm rot="5400000">
            <a:off x="5852886" y="4585810"/>
            <a:ext cx="4719825" cy="2530466"/>
            <a:chOff x="0" y="0"/>
            <a:chExt cx="6293100" cy="3373954"/>
          </a:xfrm>
        </p:grpSpPr>
        <p:sp>
          <p:nvSpPr>
            <p:cNvPr id="18" name="Freeform 18"/>
            <p:cNvSpPr/>
            <p:nvPr/>
          </p:nvSpPr>
          <p:spPr>
            <a:xfrm>
              <a:off x="0" y="0"/>
              <a:ext cx="6293104" cy="3374009"/>
            </a:xfrm>
            <a:custGeom>
              <a:avLst/>
              <a:gdLst/>
              <a:ahLst/>
              <a:cxnLst/>
              <a:rect l="l" t="t" r="r" b="b"/>
              <a:pathLst>
                <a:path w="6293104" h="3374009">
                  <a:moveTo>
                    <a:pt x="0" y="3235579"/>
                  </a:moveTo>
                  <a:lnTo>
                    <a:pt x="0" y="1053084"/>
                  </a:lnTo>
                  <a:cubicBezTo>
                    <a:pt x="0" y="471424"/>
                    <a:pt x="495808" y="0"/>
                    <a:pt x="1107313" y="0"/>
                  </a:cubicBezTo>
                  <a:lnTo>
                    <a:pt x="6263513" y="0"/>
                  </a:lnTo>
                  <a:lnTo>
                    <a:pt x="6263513" y="28194"/>
                  </a:lnTo>
                  <a:lnTo>
                    <a:pt x="6293104" y="28194"/>
                  </a:lnTo>
                  <a:lnTo>
                    <a:pt x="6293104" y="577088"/>
                  </a:lnTo>
                  <a:lnTo>
                    <a:pt x="1239520" y="577088"/>
                  </a:lnTo>
                  <a:cubicBezTo>
                    <a:pt x="889889" y="577088"/>
                    <a:pt x="606425" y="846582"/>
                    <a:pt x="606425" y="1179195"/>
                  </a:cubicBezTo>
                  <a:lnTo>
                    <a:pt x="606425" y="3374009"/>
                  </a:lnTo>
                  <a:lnTo>
                    <a:pt x="37592" y="3374009"/>
                  </a:lnTo>
                  <a:lnTo>
                    <a:pt x="35560" y="3345815"/>
                  </a:lnTo>
                  <a:lnTo>
                    <a:pt x="8001" y="3345815"/>
                  </a:lnTo>
                  <a:cubicBezTo>
                    <a:pt x="2032" y="3309747"/>
                    <a:pt x="0" y="3272917"/>
                    <a:pt x="0" y="3235706"/>
                  </a:cubicBezTo>
                  <a:close/>
                </a:path>
              </a:pathLst>
            </a:custGeom>
            <a:solidFill>
              <a:srgbClr val="9D9ACC"/>
            </a:solidFill>
          </p:spPr>
        </p:sp>
      </p:grpSp>
      <p:grpSp>
        <p:nvGrpSpPr>
          <p:cNvPr id="19" name="Group 19"/>
          <p:cNvGrpSpPr/>
          <p:nvPr/>
        </p:nvGrpSpPr>
        <p:grpSpPr>
          <a:xfrm rot="-5400000">
            <a:off x="7642353" y="5659260"/>
            <a:ext cx="4488490" cy="2530465"/>
            <a:chOff x="0" y="0"/>
            <a:chExt cx="5984654" cy="3373954"/>
          </a:xfrm>
        </p:grpSpPr>
        <p:sp>
          <p:nvSpPr>
            <p:cNvPr id="20" name="Freeform 20"/>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12C2E8"/>
            </a:solidFill>
          </p:spPr>
        </p:sp>
      </p:grpSp>
      <p:grpSp>
        <p:nvGrpSpPr>
          <p:cNvPr id="21" name="Group 21"/>
          <p:cNvGrpSpPr/>
          <p:nvPr/>
        </p:nvGrpSpPr>
        <p:grpSpPr>
          <a:xfrm rot="5400000">
            <a:off x="10885670" y="4473279"/>
            <a:ext cx="1008298" cy="869221"/>
            <a:chOff x="0" y="0"/>
            <a:chExt cx="1344398" cy="1158962"/>
          </a:xfrm>
        </p:grpSpPr>
        <p:sp>
          <p:nvSpPr>
            <p:cNvPr id="22" name="Freeform 22"/>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12C2E8"/>
            </a:solidFill>
          </p:spPr>
        </p:sp>
      </p:grpSp>
      <p:grpSp>
        <p:nvGrpSpPr>
          <p:cNvPr id="23" name="Group 23"/>
          <p:cNvGrpSpPr/>
          <p:nvPr/>
        </p:nvGrpSpPr>
        <p:grpSpPr>
          <a:xfrm rot="-5400000">
            <a:off x="6128544" y="5914261"/>
            <a:ext cx="1008298" cy="869222"/>
            <a:chOff x="0" y="0"/>
            <a:chExt cx="1344398" cy="1158962"/>
          </a:xfrm>
        </p:grpSpPr>
        <p:sp>
          <p:nvSpPr>
            <p:cNvPr id="24" name="Freeform 24"/>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6C4A94"/>
            </a:solidFill>
          </p:spPr>
        </p:sp>
      </p:grpSp>
      <p:grpSp>
        <p:nvGrpSpPr>
          <p:cNvPr id="25" name="Group 25"/>
          <p:cNvGrpSpPr/>
          <p:nvPr/>
        </p:nvGrpSpPr>
        <p:grpSpPr>
          <a:xfrm rot="-5400000">
            <a:off x="6373706" y="3293613"/>
            <a:ext cx="1008298" cy="869222"/>
            <a:chOff x="0" y="0"/>
            <a:chExt cx="1344398" cy="1158962"/>
          </a:xfrm>
        </p:grpSpPr>
        <p:sp>
          <p:nvSpPr>
            <p:cNvPr id="26" name="Freeform 26"/>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9D9ACC"/>
            </a:solidFill>
          </p:spPr>
        </p:sp>
      </p:grpSp>
      <p:grpSp>
        <p:nvGrpSpPr>
          <p:cNvPr id="27" name="Group 27"/>
          <p:cNvGrpSpPr/>
          <p:nvPr/>
        </p:nvGrpSpPr>
        <p:grpSpPr>
          <a:xfrm>
            <a:off x="8190412" y="8965443"/>
            <a:ext cx="430953" cy="1321557"/>
            <a:chOff x="0" y="0"/>
            <a:chExt cx="574604" cy="1762076"/>
          </a:xfrm>
        </p:grpSpPr>
        <p:sp>
          <p:nvSpPr>
            <p:cNvPr id="28" name="Freeform 28"/>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6C4A94"/>
            </a:solidFill>
          </p:spPr>
        </p:sp>
      </p:grpSp>
      <p:grpSp>
        <p:nvGrpSpPr>
          <p:cNvPr id="29" name="Group 29"/>
          <p:cNvGrpSpPr/>
          <p:nvPr/>
        </p:nvGrpSpPr>
        <p:grpSpPr>
          <a:xfrm>
            <a:off x="8621366" y="8965443"/>
            <a:ext cx="430953" cy="1321557"/>
            <a:chOff x="0" y="0"/>
            <a:chExt cx="574604" cy="1762076"/>
          </a:xfrm>
        </p:grpSpPr>
        <p:sp>
          <p:nvSpPr>
            <p:cNvPr id="30" name="Freeform 30"/>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12C2E8"/>
            </a:solidFill>
          </p:spPr>
        </p:sp>
      </p:grpSp>
      <p:grpSp>
        <p:nvGrpSpPr>
          <p:cNvPr id="31" name="Group 31"/>
          <p:cNvGrpSpPr/>
          <p:nvPr/>
        </p:nvGrpSpPr>
        <p:grpSpPr>
          <a:xfrm>
            <a:off x="9057153" y="8165637"/>
            <a:ext cx="430953" cy="2121363"/>
            <a:chOff x="0" y="0"/>
            <a:chExt cx="574604" cy="2828484"/>
          </a:xfrm>
        </p:grpSpPr>
        <p:sp>
          <p:nvSpPr>
            <p:cNvPr id="32" name="Freeform 32"/>
            <p:cNvSpPr/>
            <p:nvPr/>
          </p:nvSpPr>
          <p:spPr>
            <a:xfrm>
              <a:off x="0" y="0"/>
              <a:ext cx="574548" cy="2828544"/>
            </a:xfrm>
            <a:custGeom>
              <a:avLst/>
              <a:gdLst/>
              <a:ahLst/>
              <a:cxnLst/>
              <a:rect l="l" t="t" r="r" b="b"/>
              <a:pathLst>
                <a:path w="574548" h="2828544">
                  <a:moveTo>
                    <a:pt x="0" y="0"/>
                  </a:moveTo>
                  <a:lnTo>
                    <a:pt x="574548" y="0"/>
                  </a:lnTo>
                  <a:lnTo>
                    <a:pt x="574548" y="2828544"/>
                  </a:lnTo>
                  <a:lnTo>
                    <a:pt x="0" y="2828544"/>
                  </a:lnTo>
                  <a:close/>
                </a:path>
              </a:pathLst>
            </a:custGeom>
            <a:solidFill>
              <a:srgbClr val="9D9ACC"/>
            </a:solidFill>
          </p:spPr>
        </p:sp>
      </p:grpSp>
      <p:grpSp>
        <p:nvGrpSpPr>
          <p:cNvPr id="33" name="Group 33"/>
          <p:cNvGrpSpPr/>
          <p:nvPr/>
        </p:nvGrpSpPr>
        <p:grpSpPr>
          <a:xfrm>
            <a:off x="9485990" y="8478014"/>
            <a:ext cx="430954" cy="1808987"/>
            <a:chOff x="0" y="0"/>
            <a:chExt cx="574606" cy="2411982"/>
          </a:xfrm>
        </p:grpSpPr>
        <p:sp>
          <p:nvSpPr>
            <p:cNvPr id="34" name="Freeform 34"/>
            <p:cNvSpPr/>
            <p:nvPr/>
          </p:nvSpPr>
          <p:spPr>
            <a:xfrm>
              <a:off x="0" y="0"/>
              <a:ext cx="574548" cy="2411984"/>
            </a:xfrm>
            <a:custGeom>
              <a:avLst/>
              <a:gdLst/>
              <a:ahLst/>
              <a:cxnLst/>
              <a:rect l="l" t="t" r="r" b="b"/>
              <a:pathLst>
                <a:path w="574548" h="2411984">
                  <a:moveTo>
                    <a:pt x="0" y="0"/>
                  </a:moveTo>
                  <a:lnTo>
                    <a:pt x="574548" y="0"/>
                  </a:lnTo>
                  <a:lnTo>
                    <a:pt x="574548" y="2411984"/>
                  </a:lnTo>
                  <a:lnTo>
                    <a:pt x="0" y="2411984"/>
                  </a:lnTo>
                  <a:close/>
                </a:path>
              </a:pathLst>
            </a:custGeom>
            <a:solidFill>
              <a:srgbClr val="983398"/>
            </a:solidFill>
          </p:spPr>
        </p:sp>
      </p:grpSp>
      <p:grpSp>
        <p:nvGrpSpPr>
          <p:cNvPr id="35" name="Group 35"/>
          <p:cNvGrpSpPr/>
          <p:nvPr/>
        </p:nvGrpSpPr>
        <p:grpSpPr>
          <a:xfrm rot="5400000">
            <a:off x="11103235" y="6740369"/>
            <a:ext cx="1008298" cy="869221"/>
            <a:chOff x="0" y="0"/>
            <a:chExt cx="1344398" cy="1158962"/>
          </a:xfrm>
        </p:grpSpPr>
        <p:sp>
          <p:nvSpPr>
            <p:cNvPr id="36" name="Freeform 36"/>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983398"/>
            </a:solidFill>
          </p:spPr>
        </p:sp>
      </p:grpSp>
      <p:sp>
        <p:nvSpPr>
          <p:cNvPr id="37" name="TextBox 37"/>
          <p:cNvSpPr txBox="1"/>
          <p:nvPr/>
        </p:nvSpPr>
        <p:spPr>
          <a:xfrm>
            <a:off x="2802934" y="3042535"/>
            <a:ext cx="3395149" cy="448596"/>
          </a:xfrm>
          <a:prstGeom prst="rect">
            <a:avLst/>
          </a:prstGeom>
        </p:spPr>
        <p:txBody>
          <a:bodyPr lIns="0" tIns="0" rIns="0" bIns="0" rtlCol="0" anchor="t">
            <a:spAutoFit/>
          </a:bodyPr>
          <a:lstStyle/>
          <a:p>
            <a:pPr algn="r">
              <a:lnSpc>
                <a:spcPts val="3379"/>
              </a:lnSpc>
              <a:spcBef>
                <a:spcPct val="0"/>
              </a:spcBef>
            </a:pPr>
            <a:r>
              <a:rPr lang="en-US" sz="3072" spc="122">
                <a:solidFill>
                  <a:srgbClr val="9D9ACC"/>
                </a:solidFill>
                <a:latin typeface="Kollektif Bold"/>
              </a:rPr>
              <a:t>REDUDANCY</a:t>
            </a:r>
          </a:p>
        </p:txBody>
      </p:sp>
      <p:sp>
        <p:nvSpPr>
          <p:cNvPr id="38" name="TextBox 38"/>
          <p:cNvSpPr txBox="1"/>
          <p:nvPr/>
        </p:nvSpPr>
        <p:spPr>
          <a:xfrm>
            <a:off x="237379" y="6628646"/>
            <a:ext cx="5960704" cy="448596"/>
          </a:xfrm>
          <a:prstGeom prst="rect">
            <a:avLst/>
          </a:prstGeom>
        </p:spPr>
        <p:txBody>
          <a:bodyPr lIns="0" tIns="0" rIns="0" bIns="0" rtlCol="0" anchor="t">
            <a:spAutoFit/>
          </a:bodyPr>
          <a:lstStyle/>
          <a:p>
            <a:pPr>
              <a:lnSpc>
                <a:spcPts val="3379"/>
              </a:lnSpc>
              <a:spcBef>
                <a:spcPct val="0"/>
              </a:spcBef>
            </a:pPr>
            <a:r>
              <a:rPr lang="en-US" sz="3072" spc="122">
                <a:solidFill>
                  <a:srgbClr val="200C43"/>
                </a:solidFill>
                <a:latin typeface="Kollektif Bold"/>
              </a:rPr>
              <a:t>SERVICE LEVEL AGREEMENTS</a:t>
            </a:r>
          </a:p>
        </p:txBody>
      </p:sp>
      <p:sp>
        <p:nvSpPr>
          <p:cNvPr id="39" name="TextBox 39"/>
          <p:cNvSpPr txBox="1"/>
          <p:nvPr/>
        </p:nvSpPr>
        <p:spPr>
          <a:xfrm>
            <a:off x="11832149" y="3747274"/>
            <a:ext cx="6170550" cy="448596"/>
          </a:xfrm>
          <a:prstGeom prst="rect">
            <a:avLst/>
          </a:prstGeom>
        </p:spPr>
        <p:txBody>
          <a:bodyPr lIns="0" tIns="0" rIns="0" bIns="0" rtlCol="0" anchor="t">
            <a:spAutoFit/>
          </a:bodyPr>
          <a:lstStyle/>
          <a:p>
            <a:pPr>
              <a:lnSpc>
                <a:spcPts val="3379"/>
              </a:lnSpc>
              <a:spcBef>
                <a:spcPct val="0"/>
              </a:spcBef>
            </a:pPr>
            <a:r>
              <a:rPr lang="en-US" sz="3072" spc="122">
                <a:solidFill>
                  <a:srgbClr val="4472C4"/>
                </a:solidFill>
                <a:latin typeface="Kollektif Bold"/>
              </a:rPr>
              <a:t>HISTORICAL PERFORMANCE</a:t>
            </a:r>
          </a:p>
        </p:txBody>
      </p:sp>
      <p:sp>
        <p:nvSpPr>
          <p:cNvPr id="40" name="TextBox 40"/>
          <p:cNvSpPr txBox="1"/>
          <p:nvPr/>
        </p:nvSpPr>
        <p:spPr>
          <a:xfrm>
            <a:off x="12072071" y="7096292"/>
            <a:ext cx="5930628" cy="448596"/>
          </a:xfrm>
          <a:prstGeom prst="rect">
            <a:avLst/>
          </a:prstGeom>
        </p:spPr>
        <p:txBody>
          <a:bodyPr lIns="0" tIns="0" rIns="0" bIns="0" rtlCol="0" anchor="t">
            <a:spAutoFit/>
          </a:bodyPr>
          <a:lstStyle/>
          <a:p>
            <a:pPr>
              <a:lnSpc>
                <a:spcPts val="3379"/>
              </a:lnSpc>
              <a:spcBef>
                <a:spcPct val="0"/>
              </a:spcBef>
            </a:pPr>
            <a:r>
              <a:rPr lang="en-US" sz="3072" spc="122">
                <a:solidFill>
                  <a:srgbClr val="983398"/>
                </a:solidFill>
                <a:latin typeface="Kollektif Bold"/>
              </a:rPr>
              <a:t>SERVICE OPTIMIZATION</a:t>
            </a:r>
          </a:p>
        </p:txBody>
      </p:sp>
      <p:sp>
        <p:nvSpPr>
          <p:cNvPr id="41" name="TextBox 41"/>
          <p:cNvSpPr txBox="1"/>
          <p:nvPr/>
        </p:nvSpPr>
        <p:spPr>
          <a:xfrm>
            <a:off x="237379" y="7117830"/>
            <a:ext cx="5960704" cy="128141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SLA memberikan pengukuran tentang ketersediaan yang diharapkan dari layanan cloud.</a:t>
            </a:r>
          </a:p>
        </p:txBody>
      </p:sp>
      <p:sp>
        <p:nvSpPr>
          <p:cNvPr id="42" name="TextBox 42"/>
          <p:cNvSpPr txBox="1"/>
          <p:nvPr/>
        </p:nvSpPr>
        <p:spPr>
          <a:xfrm>
            <a:off x="237379" y="3526587"/>
            <a:ext cx="5960704" cy="213866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Redundansi sistem listrik, Internet, pemanas, ventilasi, dan pendingin udara (HVAC) di pusat data penyedia layanan harus diselidiki.</a:t>
            </a:r>
          </a:p>
          <a:p>
            <a:pPr algn="just">
              <a:lnSpc>
                <a:spcPts val="3395"/>
              </a:lnSpc>
            </a:pPr>
            <a:endParaRPr lang="en-US" sz="2425">
              <a:solidFill>
                <a:srgbClr val="18072B"/>
              </a:solidFill>
              <a:latin typeface="Kollektif"/>
            </a:endParaRPr>
          </a:p>
        </p:txBody>
      </p:sp>
      <p:sp>
        <p:nvSpPr>
          <p:cNvPr id="43" name="TextBox 43"/>
          <p:cNvSpPr txBox="1"/>
          <p:nvPr/>
        </p:nvSpPr>
        <p:spPr>
          <a:xfrm>
            <a:off x="11832149" y="4175223"/>
            <a:ext cx="5960704" cy="1281414"/>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Penyedia cloud harus menunjukkan catatan waktu aktif layanan dan keandalan solusi TI mereka.</a:t>
            </a:r>
          </a:p>
        </p:txBody>
      </p:sp>
      <p:sp>
        <p:nvSpPr>
          <p:cNvPr id="44" name="TextBox 44"/>
          <p:cNvSpPr txBox="1"/>
          <p:nvPr/>
        </p:nvSpPr>
        <p:spPr>
          <a:xfrm>
            <a:off x="12041995" y="7621979"/>
            <a:ext cx="5750858" cy="1710039"/>
          </a:xfrm>
          <a:prstGeom prst="rect">
            <a:avLst/>
          </a:prstGeom>
        </p:spPr>
        <p:txBody>
          <a:bodyPr lIns="0" tIns="0" rIns="0" bIns="0" rtlCol="0" anchor="t">
            <a:spAutoFit/>
          </a:bodyPr>
          <a:lstStyle/>
          <a:p>
            <a:pPr algn="just">
              <a:lnSpc>
                <a:spcPts val="3395"/>
              </a:lnSpc>
            </a:pPr>
            <a:r>
              <a:rPr lang="en-US" sz="2425">
                <a:solidFill>
                  <a:srgbClr val="18072B"/>
                </a:solidFill>
                <a:latin typeface="Kollektif"/>
              </a:rPr>
              <a:t>Konfirmasi tingkat layanan optimal yang dapat disediakan oleh penyedia cloud harus ditentukan.</a:t>
            </a:r>
          </a:p>
          <a:p>
            <a:pPr algn="just">
              <a:lnSpc>
                <a:spcPts val="3395"/>
              </a:lnSpc>
            </a:pPr>
            <a:endParaRPr lang="en-US" sz="2425">
              <a:solidFill>
                <a:srgbClr val="18072B"/>
              </a:solidFill>
              <a:latin typeface="Kollektif"/>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84257" y="9193495"/>
            <a:ext cx="3853053" cy="1093505"/>
            <a:chOff x="0" y="0"/>
            <a:chExt cx="5137404" cy="1458007"/>
          </a:xfrm>
        </p:grpSpPr>
        <p:grpSp>
          <p:nvGrpSpPr>
            <p:cNvPr id="3" name="Group 3"/>
            <p:cNvGrpSpPr/>
            <p:nvPr/>
          </p:nvGrpSpPr>
          <p:grpSpPr>
            <a:xfrm>
              <a:off x="0" y="0"/>
              <a:ext cx="5137404" cy="1458007"/>
              <a:chOff x="0" y="0"/>
              <a:chExt cx="1431983" cy="406400"/>
            </a:xfrm>
          </p:grpSpPr>
          <p:sp>
            <p:nvSpPr>
              <p:cNvPr id="4" name="Freeform 4"/>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5" name="TextBox 5"/>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6" name="Freeform 6"/>
            <p:cNvSpPr/>
            <p:nvPr/>
          </p:nvSpPr>
          <p:spPr>
            <a:xfrm>
              <a:off x="2059560" y="219862"/>
              <a:ext cx="1018283" cy="1018283"/>
            </a:xfrm>
            <a:custGeom>
              <a:avLst/>
              <a:gdLst/>
              <a:ahLst/>
              <a:cxnLst/>
              <a:rect l="l" t="t" r="r" b="b"/>
              <a:pathLst>
                <a:path w="1018283" h="1018283">
                  <a:moveTo>
                    <a:pt x="0" y="0"/>
                  </a:moveTo>
                  <a:lnTo>
                    <a:pt x="1018284" y="0"/>
                  </a:lnTo>
                  <a:lnTo>
                    <a:pt x="1018284" y="1018283"/>
                  </a:lnTo>
                  <a:lnTo>
                    <a:pt x="0" y="1018283"/>
                  </a:lnTo>
                  <a:lnTo>
                    <a:pt x="0" y="0"/>
                  </a:lnTo>
                  <a:close/>
                </a:path>
              </a:pathLst>
            </a:custGeom>
            <a:blipFill>
              <a:blip r:embed="rId3"/>
              <a:stretch>
                <a:fillRect/>
              </a:stretch>
            </a:blipFill>
          </p:spPr>
        </p:sp>
        <p:sp>
          <p:nvSpPr>
            <p:cNvPr id="7" name="Freeform 7"/>
            <p:cNvSpPr/>
            <p:nvPr/>
          </p:nvSpPr>
          <p:spPr>
            <a:xfrm>
              <a:off x="477565" y="219862"/>
              <a:ext cx="1074857" cy="1074857"/>
            </a:xfrm>
            <a:custGeom>
              <a:avLst/>
              <a:gdLst/>
              <a:ahLst/>
              <a:cxnLst/>
              <a:rect l="l" t="t" r="r" b="b"/>
              <a:pathLst>
                <a:path w="1074857" h="1074857">
                  <a:moveTo>
                    <a:pt x="0" y="0"/>
                  </a:moveTo>
                  <a:lnTo>
                    <a:pt x="1074857" y="0"/>
                  </a:lnTo>
                  <a:lnTo>
                    <a:pt x="1074857" y="1074857"/>
                  </a:lnTo>
                  <a:lnTo>
                    <a:pt x="0" y="1074857"/>
                  </a:lnTo>
                  <a:lnTo>
                    <a:pt x="0" y="0"/>
                  </a:lnTo>
                  <a:close/>
                </a:path>
              </a:pathLst>
            </a:custGeom>
            <a:blipFill>
              <a:blip r:embed="rId4"/>
              <a:stretch>
                <a:fillRect/>
              </a:stretch>
            </a:blipFill>
          </p:spPr>
        </p:sp>
        <p:sp>
          <p:nvSpPr>
            <p:cNvPr id="8" name="Freeform 8"/>
            <p:cNvSpPr/>
            <p:nvPr/>
          </p:nvSpPr>
          <p:spPr>
            <a:xfrm>
              <a:off x="3585923" y="248416"/>
              <a:ext cx="1036242" cy="1046303"/>
            </a:xfrm>
            <a:custGeom>
              <a:avLst/>
              <a:gdLst/>
              <a:ahLst/>
              <a:cxnLst/>
              <a:rect l="l" t="t" r="r" b="b"/>
              <a:pathLst>
                <a:path w="1036242" h="1046303">
                  <a:moveTo>
                    <a:pt x="0" y="0"/>
                  </a:moveTo>
                  <a:lnTo>
                    <a:pt x="1036243" y="0"/>
                  </a:lnTo>
                  <a:lnTo>
                    <a:pt x="1036243" y="1046303"/>
                  </a:lnTo>
                  <a:lnTo>
                    <a:pt x="0" y="1046303"/>
                  </a:lnTo>
                  <a:lnTo>
                    <a:pt x="0" y="0"/>
                  </a:lnTo>
                  <a:close/>
                </a:path>
              </a:pathLst>
            </a:custGeom>
            <a:blipFill>
              <a:blip r:embed="rId5"/>
              <a:stretch>
                <a:fillRect/>
              </a:stretch>
            </a:blipFill>
          </p:spPr>
        </p:sp>
      </p:grpSp>
      <p:grpSp>
        <p:nvGrpSpPr>
          <p:cNvPr id="9" name="Group 9"/>
          <p:cNvGrpSpPr/>
          <p:nvPr/>
        </p:nvGrpSpPr>
        <p:grpSpPr>
          <a:xfrm>
            <a:off x="722383" y="235433"/>
            <a:ext cx="17565617" cy="1406665"/>
            <a:chOff x="0" y="0"/>
            <a:chExt cx="23420823" cy="1875554"/>
          </a:xfrm>
        </p:grpSpPr>
        <p:sp>
          <p:nvSpPr>
            <p:cNvPr id="10" name="Freeform 10"/>
            <p:cNvSpPr/>
            <p:nvPr/>
          </p:nvSpPr>
          <p:spPr>
            <a:xfrm>
              <a:off x="22675248" y="377074"/>
              <a:ext cx="745575" cy="395155"/>
            </a:xfrm>
            <a:custGeom>
              <a:avLst/>
              <a:gdLst/>
              <a:ahLst/>
              <a:cxnLst/>
              <a:rect l="l" t="t" r="r" b="b"/>
              <a:pathLst>
                <a:path w="745575" h="395155">
                  <a:moveTo>
                    <a:pt x="0" y="0"/>
                  </a:moveTo>
                  <a:lnTo>
                    <a:pt x="745575" y="0"/>
                  </a:lnTo>
                  <a:lnTo>
                    <a:pt x="745575" y="395155"/>
                  </a:lnTo>
                  <a:lnTo>
                    <a:pt x="0" y="395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2834512" y="1473589"/>
              <a:ext cx="17006223" cy="401965"/>
            </a:xfrm>
            <a:custGeom>
              <a:avLst/>
              <a:gdLst/>
              <a:ahLst/>
              <a:cxnLst/>
              <a:rect l="l" t="t" r="r" b="b"/>
              <a:pathLst>
                <a:path w="17006223" h="401965">
                  <a:moveTo>
                    <a:pt x="0" y="0"/>
                  </a:moveTo>
                  <a:lnTo>
                    <a:pt x="17006223" y="0"/>
                  </a:lnTo>
                  <a:lnTo>
                    <a:pt x="17006223" y="401965"/>
                  </a:lnTo>
                  <a:lnTo>
                    <a:pt x="0" y="401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9525"/>
              <a:ext cx="22675248" cy="1483114"/>
            </a:xfrm>
            <a:prstGeom prst="rect">
              <a:avLst/>
            </a:prstGeom>
          </p:spPr>
          <p:txBody>
            <a:bodyPr lIns="0" tIns="0" rIns="0" bIns="0" rtlCol="0" anchor="t">
              <a:spAutoFit/>
            </a:bodyPr>
            <a:lstStyle/>
            <a:p>
              <a:pPr algn="ctr">
                <a:lnSpc>
                  <a:spcPts val="8797"/>
                </a:lnSpc>
              </a:pPr>
              <a:r>
                <a:rPr lang="en-US" sz="7270">
                  <a:solidFill>
                    <a:srgbClr val="1F497D"/>
                  </a:solidFill>
                  <a:latin typeface="Roboto Bold"/>
                </a:rPr>
                <a:t>Vendor Selection Process</a:t>
              </a:r>
            </a:p>
          </p:txBody>
        </p:sp>
      </p:grpSp>
      <p:sp>
        <p:nvSpPr>
          <p:cNvPr id="13" name="Freeform 13"/>
          <p:cNvSpPr/>
          <p:nvPr/>
        </p:nvSpPr>
        <p:spPr>
          <a:xfrm>
            <a:off x="14327865" y="2131653"/>
            <a:ext cx="4365836" cy="4114800"/>
          </a:xfrm>
          <a:custGeom>
            <a:avLst/>
            <a:gdLst/>
            <a:ahLst/>
            <a:cxnLst/>
            <a:rect l="l" t="t" r="r" b="b"/>
            <a:pathLst>
              <a:path w="4365836" h="4114800">
                <a:moveTo>
                  <a:pt x="0" y="0"/>
                </a:moveTo>
                <a:lnTo>
                  <a:pt x="4365836" y="0"/>
                </a:lnTo>
                <a:lnTo>
                  <a:pt x="436583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flipH="1">
            <a:off x="-669685" y="5564344"/>
            <a:ext cx="4365836" cy="4114800"/>
          </a:xfrm>
          <a:custGeom>
            <a:avLst/>
            <a:gdLst/>
            <a:ahLst/>
            <a:cxnLst/>
            <a:rect l="l" t="t" r="r" b="b"/>
            <a:pathLst>
              <a:path w="4365836" h="4114800">
                <a:moveTo>
                  <a:pt x="4365835" y="0"/>
                </a:moveTo>
                <a:lnTo>
                  <a:pt x="0" y="0"/>
                </a:lnTo>
                <a:lnTo>
                  <a:pt x="0" y="4114800"/>
                </a:lnTo>
                <a:lnTo>
                  <a:pt x="4365835" y="4114800"/>
                </a:lnTo>
                <a:lnTo>
                  <a:pt x="4365835"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7201172" y="7875685"/>
            <a:ext cx="10058128" cy="877221"/>
          </a:xfrm>
          <a:prstGeom prst="rect">
            <a:avLst/>
          </a:prstGeom>
        </p:spPr>
        <p:txBody>
          <a:bodyPr lIns="0" tIns="0" rIns="0" bIns="0" rtlCol="0" anchor="t">
            <a:spAutoFit/>
          </a:bodyPr>
          <a:lstStyle/>
          <a:p>
            <a:pPr>
              <a:lnSpc>
                <a:spcPts val="3379"/>
              </a:lnSpc>
              <a:spcBef>
                <a:spcPct val="0"/>
              </a:spcBef>
            </a:pPr>
            <a:r>
              <a:rPr lang="en-US" sz="3072" spc="122">
                <a:solidFill>
                  <a:srgbClr val="28094B"/>
                </a:solidFill>
                <a:latin typeface="Kollektif Bold"/>
              </a:rPr>
              <a:t>3. BANDINGKAN VENDOR CLOUD BERDASARKAN KRITERIA YANG DIPILIH</a:t>
            </a:r>
          </a:p>
        </p:txBody>
      </p:sp>
      <p:sp>
        <p:nvSpPr>
          <p:cNvPr id="16" name="TextBox 16"/>
          <p:cNvSpPr txBox="1"/>
          <p:nvPr/>
        </p:nvSpPr>
        <p:spPr>
          <a:xfrm>
            <a:off x="4913459" y="4972196"/>
            <a:ext cx="7697380" cy="908336"/>
          </a:xfrm>
          <a:prstGeom prst="rect">
            <a:avLst/>
          </a:prstGeom>
        </p:spPr>
        <p:txBody>
          <a:bodyPr lIns="0" tIns="0" rIns="0" bIns="0" rtlCol="0" anchor="t">
            <a:spAutoFit/>
          </a:bodyPr>
          <a:lstStyle/>
          <a:p>
            <a:pPr>
              <a:lnSpc>
                <a:spcPts val="3599"/>
              </a:lnSpc>
              <a:spcBef>
                <a:spcPct val="0"/>
              </a:spcBef>
            </a:pPr>
            <a:r>
              <a:rPr lang="en-US" sz="3272" spc="130">
                <a:solidFill>
                  <a:srgbClr val="983398"/>
                </a:solidFill>
                <a:latin typeface="Kollektif Bold"/>
              </a:rPr>
              <a:t>2. BUAT GARIS BESAR KRITERIA PENENTUAN VENDOR</a:t>
            </a:r>
          </a:p>
        </p:txBody>
      </p:sp>
      <p:sp>
        <p:nvSpPr>
          <p:cNvPr id="17" name="TextBox 17"/>
          <p:cNvSpPr txBox="1"/>
          <p:nvPr/>
        </p:nvSpPr>
        <p:spPr>
          <a:xfrm>
            <a:off x="4913459" y="5782741"/>
            <a:ext cx="5731218" cy="1416669"/>
          </a:xfrm>
          <a:prstGeom prst="rect">
            <a:avLst/>
          </a:prstGeom>
        </p:spPr>
        <p:txBody>
          <a:bodyPr lIns="0" tIns="0" rIns="0" bIns="0" rtlCol="0" anchor="t">
            <a:spAutoFit/>
          </a:bodyPr>
          <a:lstStyle/>
          <a:p>
            <a:pPr marL="588463" lvl="1" indent="-294231" algn="just">
              <a:lnSpc>
                <a:spcPts val="3815"/>
              </a:lnSpc>
              <a:buFont typeface="Arial"/>
              <a:buChar char="•"/>
            </a:pPr>
            <a:r>
              <a:rPr lang="en-US" sz="2725">
                <a:solidFill>
                  <a:srgbClr val="18072B"/>
                </a:solidFill>
                <a:latin typeface="Kollektif"/>
              </a:rPr>
              <a:t> Sklabilitas</a:t>
            </a:r>
          </a:p>
          <a:p>
            <a:pPr marL="588463" lvl="1" indent="-294231" algn="just">
              <a:lnSpc>
                <a:spcPts val="3815"/>
              </a:lnSpc>
              <a:buFont typeface="Arial"/>
              <a:buChar char="•"/>
            </a:pPr>
            <a:r>
              <a:rPr lang="en-US" sz="2725">
                <a:solidFill>
                  <a:srgbClr val="18072B"/>
                </a:solidFill>
                <a:latin typeface="Kollektif"/>
              </a:rPr>
              <a:t>Tingkat Keamanan</a:t>
            </a:r>
          </a:p>
          <a:p>
            <a:pPr marL="588463" lvl="1" indent="-294231" algn="just">
              <a:lnSpc>
                <a:spcPts val="3815"/>
              </a:lnSpc>
              <a:buFont typeface="Arial"/>
              <a:buChar char="•"/>
            </a:pPr>
            <a:r>
              <a:rPr lang="en-US" sz="2725">
                <a:solidFill>
                  <a:srgbClr val="18072B"/>
                </a:solidFill>
                <a:latin typeface="Kollektif"/>
              </a:rPr>
              <a:t>Konfigurasi Server</a:t>
            </a:r>
          </a:p>
        </p:txBody>
      </p:sp>
      <p:grpSp>
        <p:nvGrpSpPr>
          <p:cNvPr id="18" name="Group 18"/>
          <p:cNvGrpSpPr/>
          <p:nvPr/>
        </p:nvGrpSpPr>
        <p:grpSpPr>
          <a:xfrm>
            <a:off x="2293953" y="2916969"/>
            <a:ext cx="7211239" cy="1372505"/>
            <a:chOff x="0" y="0"/>
            <a:chExt cx="9614985" cy="1830006"/>
          </a:xfrm>
        </p:grpSpPr>
        <p:sp>
          <p:nvSpPr>
            <p:cNvPr id="19" name="TextBox 19"/>
            <p:cNvSpPr txBox="1"/>
            <p:nvPr/>
          </p:nvSpPr>
          <p:spPr>
            <a:xfrm>
              <a:off x="118788" y="28575"/>
              <a:ext cx="9496198" cy="623739"/>
            </a:xfrm>
            <a:prstGeom prst="rect">
              <a:avLst/>
            </a:prstGeom>
          </p:spPr>
          <p:txBody>
            <a:bodyPr lIns="0" tIns="0" rIns="0" bIns="0" rtlCol="0" anchor="t">
              <a:spAutoFit/>
            </a:bodyPr>
            <a:lstStyle/>
            <a:p>
              <a:pPr>
                <a:lnSpc>
                  <a:spcPts val="3599"/>
                </a:lnSpc>
              </a:pPr>
              <a:r>
                <a:rPr lang="en-US" sz="3272" spc="130">
                  <a:solidFill>
                    <a:srgbClr val="6C4A94"/>
                  </a:solidFill>
                  <a:latin typeface="Kollektif Bold"/>
                </a:rPr>
                <a:t>1.ANALISIS ORGANISASI ANDA</a:t>
              </a:r>
            </a:p>
          </p:txBody>
        </p:sp>
        <p:sp>
          <p:nvSpPr>
            <p:cNvPr id="20" name="TextBox 20"/>
            <p:cNvSpPr txBox="1"/>
            <p:nvPr/>
          </p:nvSpPr>
          <p:spPr>
            <a:xfrm>
              <a:off x="0" y="595164"/>
              <a:ext cx="7641624" cy="1234842"/>
            </a:xfrm>
            <a:prstGeom prst="rect">
              <a:avLst/>
            </a:prstGeom>
          </p:spPr>
          <p:txBody>
            <a:bodyPr lIns="0" tIns="0" rIns="0" bIns="0" rtlCol="0" anchor="t">
              <a:spAutoFit/>
            </a:bodyPr>
            <a:lstStyle/>
            <a:p>
              <a:pPr marL="588463" lvl="1" indent="-294231" algn="just">
                <a:lnSpc>
                  <a:spcPts val="3815"/>
                </a:lnSpc>
                <a:buFont typeface="Arial"/>
                <a:buChar char="•"/>
              </a:pPr>
              <a:r>
                <a:rPr lang="en-US" sz="2725">
                  <a:solidFill>
                    <a:srgbClr val="18072B"/>
                  </a:solidFill>
                  <a:latin typeface="Kollektif"/>
                </a:rPr>
                <a:t>Analisis Infrasutruktur IT</a:t>
              </a:r>
            </a:p>
            <a:p>
              <a:pPr marL="588463" lvl="1" indent="-294231" algn="just">
                <a:lnSpc>
                  <a:spcPts val="3815"/>
                </a:lnSpc>
                <a:buFont typeface="Arial"/>
                <a:buChar char="•"/>
              </a:pPr>
              <a:r>
                <a:rPr lang="en-US" sz="2725">
                  <a:solidFill>
                    <a:srgbClr val="18072B"/>
                  </a:solidFill>
                  <a:latin typeface="Kollektif"/>
                </a:rPr>
                <a:t>Menentukan tujuan</a:t>
              </a:r>
            </a:p>
          </p:txBody>
        </p:sp>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7074666" y="7606299"/>
            <a:ext cx="11213334" cy="2333625"/>
          </a:xfrm>
          <a:prstGeom prst="rect">
            <a:avLst/>
          </a:prstGeom>
        </p:spPr>
        <p:txBody>
          <a:bodyPr lIns="0" tIns="0" rIns="0" bIns="0" rtlCol="0" anchor="t">
            <a:spAutoFit/>
          </a:bodyPr>
          <a:lstStyle/>
          <a:p>
            <a:pPr algn="l">
              <a:lnSpc>
                <a:spcPts val="8640"/>
              </a:lnSpc>
            </a:pPr>
            <a:r>
              <a:rPr lang="en-US" sz="7200">
                <a:solidFill>
                  <a:srgbClr val="FFFFFF"/>
                </a:solidFill>
                <a:latin typeface="Arial Bold"/>
              </a:rPr>
              <a:t>Organizational Capability to Adopt Cloud Services</a:t>
            </a:r>
          </a:p>
        </p:txBody>
      </p:sp>
      <p:grpSp>
        <p:nvGrpSpPr>
          <p:cNvPr id="4" name="Group 4"/>
          <p:cNvGrpSpPr/>
          <p:nvPr/>
        </p:nvGrpSpPr>
        <p:grpSpPr>
          <a:xfrm>
            <a:off x="13794374" y="151611"/>
            <a:ext cx="4233653" cy="1201521"/>
            <a:chOff x="0" y="0"/>
            <a:chExt cx="5644871" cy="1602027"/>
          </a:xfrm>
        </p:grpSpPr>
        <p:grpSp>
          <p:nvGrpSpPr>
            <p:cNvPr id="5" name="Group 5"/>
            <p:cNvGrpSpPr/>
            <p:nvPr/>
          </p:nvGrpSpPr>
          <p:grpSpPr>
            <a:xfrm>
              <a:off x="0" y="0"/>
              <a:ext cx="5644871" cy="1602027"/>
              <a:chOff x="0" y="0"/>
              <a:chExt cx="1431983" cy="406400"/>
            </a:xfrm>
          </p:grpSpPr>
          <p:sp>
            <p:nvSpPr>
              <p:cNvPr id="6" name="Freeform 6"/>
              <p:cNvSpPr/>
              <p:nvPr/>
            </p:nvSpPr>
            <p:spPr>
              <a:xfrm>
                <a:off x="0" y="0"/>
                <a:ext cx="1431983" cy="406400"/>
              </a:xfrm>
              <a:custGeom>
                <a:avLst/>
                <a:gdLst/>
                <a:ahLst/>
                <a:cxnLst/>
                <a:rect l="l" t="t" r="r" b="b"/>
                <a:pathLst>
                  <a:path w="1431983" h="406400">
                    <a:moveTo>
                      <a:pt x="1228783" y="0"/>
                    </a:moveTo>
                    <a:cubicBezTo>
                      <a:pt x="1341007" y="0"/>
                      <a:pt x="1431983" y="90976"/>
                      <a:pt x="1431983" y="203200"/>
                    </a:cubicBezTo>
                    <a:cubicBezTo>
                      <a:pt x="1431983" y="315424"/>
                      <a:pt x="1341007" y="406400"/>
                      <a:pt x="1228783"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7" name="TextBox 7"/>
              <p:cNvSpPr txBox="1"/>
              <p:nvPr/>
            </p:nvSpPr>
            <p:spPr>
              <a:xfrm>
                <a:off x="0" y="9525"/>
                <a:ext cx="812800" cy="396875"/>
              </a:xfrm>
              <a:prstGeom prst="rect">
                <a:avLst/>
              </a:prstGeom>
            </p:spPr>
            <p:txBody>
              <a:bodyPr lIns="50800" tIns="50800" rIns="50800" bIns="50800" rtlCol="0" anchor="ctr"/>
              <a:lstStyle/>
              <a:p>
                <a:pPr algn="ctr">
                  <a:lnSpc>
                    <a:spcPts val="1869"/>
                  </a:lnSpc>
                </a:pPr>
                <a:endParaRPr/>
              </a:p>
            </p:txBody>
          </p:sp>
        </p:grpSp>
        <p:sp>
          <p:nvSpPr>
            <p:cNvPr id="8" name="Freeform 8"/>
            <p:cNvSpPr/>
            <p:nvPr/>
          </p:nvSpPr>
          <p:spPr>
            <a:xfrm>
              <a:off x="2263001" y="241580"/>
              <a:ext cx="1118868" cy="1118868"/>
            </a:xfrm>
            <a:custGeom>
              <a:avLst/>
              <a:gdLst/>
              <a:ahLst/>
              <a:cxnLst/>
              <a:rect l="l" t="t" r="r" b="b"/>
              <a:pathLst>
                <a:path w="1118868" h="1118868">
                  <a:moveTo>
                    <a:pt x="0" y="0"/>
                  </a:moveTo>
                  <a:lnTo>
                    <a:pt x="1118868" y="0"/>
                  </a:lnTo>
                  <a:lnTo>
                    <a:pt x="1118868" y="1118868"/>
                  </a:lnTo>
                  <a:lnTo>
                    <a:pt x="0" y="1118868"/>
                  </a:lnTo>
                  <a:lnTo>
                    <a:pt x="0" y="0"/>
                  </a:lnTo>
                  <a:close/>
                </a:path>
              </a:pathLst>
            </a:custGeom>
            <a:blipFill>
              <a:blip r:embed="rId4"/>
              <a:stretch>
                <a:fillRect/>
              </a:stretch>
            </a:blipFill>
          </p:spPr>
        </p:sp>
        <p:sp>
          <p:nvSpPr>
            <p:cNvPr id="9" name="Freeform 9"/>
            <p:cNvSpPr/>
            <p:nvPr/>
          </p:nvSpPr>
          <p:spPr>
            <a:xfrm>
              <a:off x="524738" y="241580"/>
              <a:ext cx="1181030" cy="1181030"/>
            </a:xfrm>
            <a:custGeom>
              <a:avLst/>
              <a:gdLst/>
              <a:ahLst/>
              <a:cxnLst/>
              <a:rect l="l" t="t" r="r" b="b"/>
              <a:pathLst>
                <a:path w="1181030" h="1181030">
                  <a:moveTo>
                    <a:pt x="0" y="0"/>
                  </a:moveTo>
                  <a:lnTo>
                    <a:pt x="1181031" y="0"/>
                  </a:lnTo>
                  <a:lnTo>
                    <a:pt x="1181031" y="1181030"/>
                  </a:lnTo>
                  <a:lnTo>
                    <a:pt x="0" y="1181030"/>
                  </a:lnTo>
                  <a:lnTo>
                    <a:pt x="0" y="0"/>
                  </a:lnTo>
                  <a:close/>
                </a:path>
              </a:pathLst>
            </a:custGeom>
            <a:blipFill>
              <a:blip r:embed="rId5"/>
              <a:stretch>
                <a:fillRect/>
              </a:stretch>
            </a:blipFill>
          </p:spPr>
        </p:sp>
        <p:sp>
          <p:nvSpPr>
            <p:cNvPr id="10" name="Freeform 10"/>
            <p:cNvSpPr/>
            <p:nvPr/>
          </p:nvSpPr>
          <p:spPr>
            <a:xfrm>
              <a:off x="3940137" y="272954"/>
              <a:ext cx="1138601" cy="1149656"/>
            </a:xfrm>
            <a:custGeom>
              <a:avLst/>
              <a:gdLst/>
              <a:ahLst/>
              <a:cxnLst/>
              <a:rect l="l" t="t" r="r" b="b"/>
              <a:pathLst>
                <a:path w="1138601" h="1149656">
                  <a:moveTo>
                    <a:pt x="0" y="0"/>
                  </a:moveTo>
                  <a:lnTo>
                    <a:pt x="1138601" y="0"/>
                  </a:lnTo>
                  <a:lnTo>
                    <a:pt x="1138601" y="1149656"/>
                  </a:lnTo>
                  <a:lnTo>
                    <a:pt x="0" y="1149656"/>
                  </a:lnTo>
                  <a:lnTo>
                    <a:pt x="0" y="0"/>
                  </a:lnTo>
                  <a:close/>
                </a:path>
              </a:pathLst>
            </a:custGeom>
            <a:blipFill>
              <a:blip r:embed="rId6"/>
              <a:stretch>
                <a:fillRect/>
              </a:stretch>
            </a:blipFill>
          </p:spPr>
        </p:sp>
      </p:grpSp>
    </p:spTree>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Kustom</PresentationFormat>
  <Paragraphs>0</Paragraphs>
  <Slides>30</Slides>
  <Notes>20</Notes>
  <HiddenSlides>0</HiddenSlides>
  <MMClips>0</MMClips>
  <ScaleCrop>false</ScaleCrop>
  <HeadingPairs>
    <vt:vector size="4" baseType="variant">
      <vt:variant>
        <vt:lpstr>Tema</vt:lpstr>
      </vt:variant>
      <vt:variant>
        <vt:i4>1</vt:i4>
      </vt:variant>
      <vt:variant>
        <vt:lpstr>Judul Slide</vt:lpstr>
      </vt:variant>
      <vt:variant>
        <vt:i4>30</vt:i4>
      </vt:variant>
    </vt:vector>
  </HeadingPairs>
  <TitlesOfParts>
    <vt:vector size="31" baseType="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9</dc:title>
  <cp:revision>20</cp:revision>
  <dcterms:created xsi:type="dcterms:W3CDTF">2006-08-16T00:00:00Z</dcterms:created>
  <dcterms:modified xsi:type="dcterms:W3CDTF">2023-11-02T02:13:26Z</dcterms:modified>
  <dc:identifier>DAFuzuut44o</dc:identifier>
</cp:coreProperties>
</file>