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9" r:id="rId3"/>
    <p:sldId id="282" r:id="rId4"/>
    <p:sldId id="283" r:id="rId5"/>
    <p:sldId id="304" r:id="rId6"/>
    <p:sldId id="284" r:id="rId7"/>
    <p:sldId id="285" r:id="rId8"/>
    <p:sldId id="286" r:id="rId9"/>
    <p:sldId id="287" r:id="rId10"/>
    <p:sldId id="288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33" r:id="rId19"/>
    <p:sldId id="334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12" r:id="rId32"/>
    <p:sldId id="337" r:id="rId33"/>
    <p:sldId id="338" r:id="rId34"/>
    <p:sldId id="345" r:id="rId35"/>
    <p:sldId id="346" r:id="rId36"/>
    <p:sldId id="313" r:id="rId37"/>
    <p:sldId id="339" r:id="rId38"/>
    <p:sldId id="340" r:id="rId39"/>
    <p:sldId id="341" r:id="rId40"/>
    <p:sldId id="342" r:id="rId41"/>
    <p:sldId id="343" r:id="rId42"/>
    <p:sldId id="344" r:id="rId43"/>
    <p:sldId id="314" r:id="rId44"/>
    <p:sldId id="315" r:id="rId45"/>
    <p:sldId id="303" r:id="rId46"/>
    <p:sldId id="302" r:id="rId4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FBB29-2B3C-4BC2-AEB1-0E1CEAEB807C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88CF9-0A6D-4BB4-B019-B7FF205ED1C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946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3CA6FA-BFA2-47E0-B4FA-68D0A7E0156E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2516392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6AF94-5BAA-45DF-8A7F-71B2E69D716D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244331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66030D-B3D9-4CFC-841A-9C374279BAF7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1325921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E5A683-85BA-49F6-AB24-843A7AED0454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307110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AB2A31-01C8-4D7A-AB52-95B0E7A0FBD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74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7B6C38-22DC-474A-A707-A63D4551EA08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07661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035CEB-E670-4E9F-9D3E-A9B7422FC756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2141345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170D0B-7E9B-450A-8C1D-863656552D7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9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C9D86-9C98-4AF9-A65D-DC1C8AAD9FBA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2088327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5373E-D3AB-481D-96FA-AFAEC08704B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81253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93C702-F66C-40A7-B791-58D38B80681B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247526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93C702-F66C-40A7-B791-58D38B80681B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106714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13A9B5-836D-410C-8BED-5C27A31AFD6D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119775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668573-CADC-4160-8260-7502C40FA47E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48653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8D1C-042C-4CFB-B98E-59A7A9F9FCFD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dirty="0" smtClean="0"/>
          </a:p>
        </p:txBody>
      </p:sp>
    </p:spTree>
    <p:extLst>
      <p:ext uri="{BB962C8B-B14F-4D97-AF65-F5344CB8AC3E}">
        <p14:creationId xmlns:p14="http://schemas.microsoft.com/office/powerpoint/2010/main" val="219910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622E4-BC57-4B16-B17A-2982C9CC99F2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141525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780ECB-658B-4D05-9826-3F9E293345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16269B-793E-4DFC-8F98-20AD880D0E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CDD45-39D6-451D-AB4F-F85D4461A7A2}" type="datetimeFigureOut">
              <a:rPr lang="id-ID" smtClean="0"/>
              <a:pPr/>
              <a:t>20/03/2023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421FB-6861-4663-915E-0C4F122C6159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000108"/>
            <a:ext cx="7772400" cy="1041397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id-ID" sz="3200" b="1" dirty="0" smtClean="0">
                <a:solidFill>
                  <a:schemeClr val="bg1"/>
                </a:solidFill>
              </a:rPr>
              <a:t>DASAR-DASAR PERLINDUNGAN TANAMAN</a:t>
            </a:r>
            <a:endParaRPr lang="id-ID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5000636"/>
            <a:ext cx="7643866" cy="1571636"/>
          </a:xfrm>
          <a:solidFill>
            <a:srgbClr val="7030A0"/>
          </a:solidFill>
          <a:ln w="5715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id-ID" sz="2000" b="1" dirty="0">
                <a:solidFill>
                  <a:schemeClr val="bg1"/>
                </a:solidFill>
              </a:rPr>
              <a:t>Prof. Dr. Marwoto</a:t>
            </a:r>
            <a:r>
              <a:rPr lang="en-US" sz="2000" b="1" dirty="0">
                <a:solidFill>
                  <a:schemeClr val="bg1"/>
                </a:solidFill>
              </a:rPr>
              <a:t>/ I Made </a:t>
            </a:r>
            <a:r>
              <a:rPr lang="en-US" sz="2000" b="1" dirty="0" err="1">
                <a:solidFill>
                  <a:schemeClr val="bg1"/>
                </a:solidFill>
              </a:rPr>
              <a:t>Indra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Agastya</a:t>
            </a:r>
            <a:r>
              <a:rPr lang="en-US" sz="2000" b="1" dirty="0">
                <a:solidFill>
                  <a:schemeClr val="bg1"/>
                </a:solidFill>
              </a:rPr>
              <a:t> SP., MP/ </a:t>
            </a:r>
            <a:r>
              <a:rPr lang="en-US" sz="2000" b="1" dirty="0" err="1">
                <a:solidFill>
                  <a:schemeClr val="bg1"/>
                </a:solidFill>
              </a:rPr>
              <a:t>Astri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Sumiati</a:t>
            </a:r>
            <a:r>
              <a:rPr lang="en-US" sz="2000" b="1" dirty="0">
                <a:solidFill>
                  <a:schemeClr val="bg1"/>
                </a:solidFill>
              </a:rPr>
              <a:t> SP., M.SC</a:t>
            </a:r>
            <a:endParaRPr lang="id-ID" sz="2000" b="1" dirty="0">
              <a:solidFill>
                <a:schemeClr val="bg1"/>
              </a:solidFill>
            </a:endParaRPr>
          </a:p>
          <a:p>
            <a:r>
              <a:rPr lang="id-ID" sz="2000" b="1" dirty="0" smtClean="0">
                <a:solidFill>
                  <a:schemeClr val="bg1"/>
                </a:solidFill>
              </a:rPr>
              <a:t>UNIVERSITAS </a:t>
            </a:r>
            <a:r>
              <a:rPr lang="id-ID" sz="2000" b="1" dirty="0" smtClean="0">
                <a:solidFill>
                  <a:schemeClr val="bg1"/>
                </a:solidFill>
              </a:rPr>
              <a:t>TRIBHUWANA TUNGGADEWI</a:t>
            </a:r>
          </a:p>
          <a:p>
            <a:r>
              <a:rPr lang="id-ID" sz="2000" b="1" dirty="0" smtClean="0">
                <a:solidFill>
                  <a:schemeClr val="bg1"/>
                </a:solidFill>
              </a:rPr>
              <a:t>MALANG</a:t>
            </a:r>
            <a:endParaRPr lang="id-ID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78605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mtClean="0"/>
              <a:t>Modul </a:t>
            </a:r>
            <a:r>
              <a:rPr lang="id-ID" b="1" dirty="0"/>
              <a:t>5</a:t>
            </a:r>
            <a:r>
              <a:rPr lang="id-ID" b="1" smtClean="0"/>
              <a:t> </a:t>
            </a:r>
            <a:r>
              <a:rPr lang="id-ID" b="1" dirty="0" smtClean="0"/>
              <a:t>: OPT di </a:t>
            </a:r>
            <a:r>
              <a:rPr lang="id-ID" b="1" smtClean="0"/>
              <a:t>sebabkan penyakit </a:t>
            </a:r>
            <a:r>
              <a:rPr lang="id-ID" b="1" dirty="0" smtClean="0"/>
              <a:t>tanaman </a:t>
            </a:r>
            <a:endParaRPr lang="id-ID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9"/>
          <p:cNvSpPr>
            <a:spLocks noChangeArrowheads="1"/>
          </p:cNvSpPr>
          <p:nvPr/>
        </p:nvSpPr>
        <p:spPr bwMode="auto">
          <a:xfrm>
            <a:off x="4953000" y="2528888"/>
            <a:ext cx="1162050" cy="523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Waktu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714348" y="381000"/>
            <a:ext cx="7781952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Konsep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Timbulnya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Penyakit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Tanaman</a:t>
            </a:r>
            <a:endParaRPr lang="id-ID" sz="3600" b="1" dirty="0" smtClean="0">
              <a:solidFill>
                <a:schemeClr val="bg1"/>
              </a:solidFill>
              <a:latin typeface="Rockwell Condensed" pitchFamily="18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838200" y="4419600"/>
            <a:ext cx="5791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Blip>
                <a:blip r:embed="rId3"/>
              </a:buBlip>
            </a:pPr>
            <a:endParaRPr lang="id-ID" sz="2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 flipH="1">
            <a:off x="3962400" y="2209800"/>
            <a:ext cx="5334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5867400" y="3581400"/>
            <a:ext cx="1834156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Lingkungan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367" name="Rectangle 11"/>
          <p:cNvSpPr>
            <a:spLocks noChangeArrowheads="1"/>
          </p:cNvSpPr>
          <p:nvPr/>
        </p:nvSpPr>
        <p:spPr bwMode="auto">
          <a:xfrm>
            <a:off x="3276600" y="4191000"/>
            <a:ext cx="1511119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Tanaman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368" name="Rectangle 12"/>
          <p:cNvSpPr>
            <a:spLocks noChangeArrowheads="1"/>
          </p:cNvSpPr>
          <p:nvPr/>
        </p:nvSpPr>
        <p:spPr bwMode="auto">
          <a:xfrm>
            <a:off x="1524000" y="3048000"/>
            <a:ext cx="1369414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Patogen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369" name="Rectangle 13"/>
          <p:cNvSpPr>
            <a:spLocks noChangeArrowheads="1"/>
          </p:cNvSpPr>
          <p:nvPr/>
        </p:nvSpPr>
        <p:spPr bwMode="auto">
          <a:xfrm>
            <a:off x="914400" y="4829175"/>
            <a:ext cx="7375525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/>
              <a:t>Limas </a:t>
            </a:r>
            <a:r>
              <a:rPr lang="en-US" sz="2400" b="1" dirty="0" err="1"/>
              <a:t>penyakit</a:t>
            </a:r>
            <a:r>
              <a:rPr lang="en-US" sz="2400" b="1" dirty="0"/>
              <a:t> </a:t>
            </a:r>
          </a:p>
          <a:p>
            <a:r>
              <a:rPr lang="en-US" sz="2400" dirty="0" err="1"/>
              <a:t>faktor</a:t>
            </a:r>
            <a:r>
              <a:rPr lang="en-US" sz="2400" dirty="0"/>
              <a:t>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mendorong</a:t>
            </a:r>
            <a:r>
              <a:rPr lang="en-US" sz="2400" dirty="0"/>
              <a:t> </a:t>
            </a:r>
            <a:r>
              <a:rPr lang="en-US" sz="2400" dirty="0" err="1"/>
              <a:t>timbulnya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tumbuhan</a:t>
            </a:r>
            <a:r>
              <a:rPr lang="en-US" sz="2400" dirty="0"/>
              <a:t>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dinamis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endParaRPr lang="en-US" sz="2400" dirty="0"/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4495800" y="2209800"/>
            <a:ext cx="12954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5371" name="Rectangle 15"/>
          <p:cNvSpPr>
            <a:spLocks noChangeArrowheads="1"/>
          </p:cNvSpPr>
          <p:nvPr/>
        </p:nvSpPr>
        <p:spPr bwMode="auto">
          <a:xfrm>
            <a:off x="3725863" y="1676400"/>
            <a:ext cx="1436612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Manusia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372" name="Line 17"/>
          <p:cNvSpPr>
            <a:spLocks noChangeShapeType="1"/>
          </p:cNvSpPr>
          <p:nvPr/>
        </p:nvSpPr>
        <p:spPr bwMode="auto">
          <a:xfrm flipH="1">
            <a:off x="2971800" y="3048000"/>
            <a:ext cx="1828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5373" name="Line 18"/>
          <p:cNvSpPr>
            <a:spLocks noChangeShapeType="1"/>
          </p:cNvSpPr>
          <p:nvPr/>
        </p:nvSpPr>
        <p:spPr bwMode="auto">
          <a:xfrm flipH="1" flipV="1">
            <a:off x="2971800" y="3352800"/>
            <a:ext cx="990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5374" name="Line 20"/>
          <p:cNvSpPr>
            <a:spLocks noChangeShapeType="1"/>
          </p:cNvSpPr>
          <p:nvPr/>
        </p:nvSpPr>
        <p:spPr bwMode="auto">
          <a:xfrm flipH="1">
            <a:off x="3962400" y="3810000"/>
            <a:ext cx="1828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5375" name="Line 21"/>
          <p:cNvSpPr>
            <a:spLocks noChangeShapeType="1"/>
          </p:cNvSpPr>
          <p:nvPr/>
        </p:nvSpPr>
        <p:spPr bwMode="auto">
          <a:xfrm flipH="1" flipV="1">
            <a:off x="4800600" y="3048000"/>
            <a:ext cx="990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5376" name="Line 22"/>
          <p:cNvSpPr>
            <a:spLocks noChangeShapeType="1"/>
          </p:cNvSpPr>
          <p:nvPr/>
        </p:nvSpPr>
        <p:spPr bwMode="auto">
          <a:xfrm flipH="1">
            <a:off x="3048000" y="2209800"/>
            <a:ext cx="1447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5377" name="Line 23"/>
          <p:cNvSpPr>
            <a:spLocks noChangeShapeType="1"/>
          </p:cNvSpPr>
          <p:nvPr/>
        </p:nvSpPr>
        <p:spPr bwMode="auto">
          <a:xfrm>
            <a:off x="4495800" y="2209800"/>
            <a:ext cx="3048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8" name="Rectangle 17"/>
          <p:cNvSpPr/>
          <p:nvPr/>
        </p:nvSpPr>
        <p:spPr>
          <a:xfrm>
            <a:off x="1214414" y="6215082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encrypted-tbn3.gstatic.com/images?q=tbn:ANd9GcTNN9z8PLwS5zxjgvHWgfHkh4Z_axO74f1M4il89-4uNQUY30bTLA"/>
          <p:cNvPicPr>
            <a:picLocks noChangeAspect="1" noChangeArrowheads="1"/>
          </p:cNvPicPr>
          <p:nvPr/>
        </p:nvPicPr>
        <p:blipFill>
          <a:blip r:embed="rId2"/>
          <a:srcRect l="54839"/>
          <a:stretch>
            <a:fillRect/>
          </a:stretch>
        </p:blipFill>
        <p:spPr bwMode="auto">
          <a:xfrm>
            <a:off x="0" y="3644900"/>
            <a:ext cx="2908300" cy="3213100"/>
          </a:xfrm>
          <a:prstGeom prst="rect">
            <a:avLst/>
          </a:prstGeom>
          <a:noFill/>
        </p:spPr>
      </p:pic>
      <p:pic>
        <p:nvPicPr>
          <p:cNvPr id="2" name="Picture 2" descr="https://encrypted-tbn3.gstatic.com/images?q=tbn:ANd9GcTNN9z8PLwS5zxjgvHWgfHkh4Z_axO74f1M4il89-4uNQUY30bTLA"/>
          <p:cNvPicPr>
            <a:picLocks noChangeAspect="1" noChangeArrowheads="1"/>
          </p:cNvPicPr>
          <p:nvPr/>
        </p:nvPicPr>
        <p:blipFill>
          <a:blip r:embed="rId2"/>
          <a:srcRect r="53763"/>
          <a:stretch>
            <a:fillRect/>
          </a:stretch>
        </p:blipFill>
        <p:spPr bwMode="auto">
          <a:xfrm>
            <a:off x="2911475" y="3314700"/>
            <a:ext cx="2714625" cy="3543300"/>
          </a:xfrm>
          <a:prstGeom prst="rect">
            <a:avLst/>
          </a:prstGeom>
          <a:noFill/>
        </p:spPr>
      </p:pic>
      <p:pic>
        <p:nvPicPr>
          <p:cNvPr id="29698" name="Picture 2" descr="https://encrypted-tbn0.gstatic.com/images?q=tbn:ANd9GcQk93f3-arCfENM6nHN_8V8Y9kiPp38BnpK8FQRQbp0AALQTOhpd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0" y="3035300"/>
            <a:ext cx="3556000" cy="3822700"/>
          </a:xfrm>
          <a:prstGeom prst="rect">
            <a:avLst/>
          </a:prstGeom>
          <a:noFill/>
        </p:spPr>
      </p:pic>
      <p:sp>
        <p:nvSpPr>
          <p:cNvPr id="6" name="Flowchart: Document 5"/>
          <p:cNvSpPr/>
          <p:nvPr/>
        </p:nvSpPr>
        <p:spPr>
          <a:xfrm>
            <a:off x="0" y="-1"/>
            <a:ext cx="9144000" cy="3898901"/>
          </a:xfrm>
          <a:prstGeom prst="flowChartDocumen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642910" y="439192"/>
            <a:ext cx="8143932" cy="519113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EPIDEMIOLOGI  PENYAKIT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286116" y="1214422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/>
              <a:t>X</a:t>
            </a:r>
            <a:r>
              <a:rPr lang="en-US" sz="2800" b="1" baseline="-25000" dirty="0" err="1"/>
              <a:t>t</a:t>
            </a:r>
            <a:r>
              <a:rPr lang="en-US" sz="2800" b="1" dirty="0"/>
              <a:t> = X</a:t>
            </a:r>
            <a:r>
              <a:rPr lang="en-US" sz="2800" b="1" baseline="-25000" dirty="0"/>
              <a:t>0e</a:t>
            </a:r>
            <a:r>
              <a:rPr lang="en-US" sz="2800" b="1" baseline="30000" dirty="0"/>
              <a:t>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480" y="1928802"/>
            <a:ext cx="69469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 smtClean="0">
                <a:latin typeface="+mn-lt"/>
              </a:rPr>
              <a:t>X</a:t>
            </a:r>
            <a:r>
              <a:rPr lang="en-US" sz="2400" baseline="-25000" dirty="0" err="1" smtClean="0">
                <a:latin typeface="+mn-lt"/>
              </a:rPr>
              <a:t>t</a:t>
            </a:r>
            <a:r>
              <a:rPr lang="en-US" sz="2400" baseline="-25000" dirty="0" smtClean="0">
                <a:latin typeface="+mn-lt"/>
              </a:rPr>
              <a:t>  </a:t>
            </a:r>
            <a:r>
              <a:rPr lang="en-US" sz="2400" dirty="0" smtClean="0">
                <a:latin typeface="+mn-lt"/>
              </a:rPr>
              <a:t>= </a:t>
            </a:r>
            <a:r>
              <a:rPr lang="en-US" sz="2400" dirty="0" err="1" smtClean="0">
                <a:latin typeface="+mn-lt"/>
              </a:rPr>
              <a:t>Jumlah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tanaman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sakit</a:t>
            </a:r>
            <a:r>
              <a:rPr lang="en-US" sz="2400" dirty="0" smtClean="0">
                <a:latin typeface="+mn-lt"/>
              </a:rPr>
              <a:t> (IP)</a:t>
            </a:r>
            <a:endParaRPr lang="en-US" sz="2400" baseline="-250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X</a:t>
            </a:r>
            <a:r>
              <a:rPr lang="en-US" sz="2400" baseline="-25000" dirty="0" smtClean="0">
                <a:latin typeface="+mn-lt"/>
              </a:rPr>
              <a:t>0 </a:t>
            </a:r>
            <a:r>
              <a:rPr lang="en-US" sz="2400" dirty="0" smtClean="0">
                <a:latin typeface="+mn-lt"/>
              </a:rPr>
              <a:t>= </a:t>
            </a:r>
            <a:r>
              <a:rPr lang="en-US" sz="2400" dirty="0" err="1" smtClean="0">
                <a:latin typeface="+mn-lt"/>
              </a:rPr>
              <a:t>Jumlah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inokulum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awal</a:t>
            </a:r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r   = </a:t>
            </a:r>
            <a:r>
              <a:rPr lang="en-US" sz="2400" dirty="0" err="1" smtClean="0">
                <a:latin typeface="+mn-lt"/>
              </a:rPr>
              <a:t>Laju</a:t>
            </a:r>
            <a:r>
              <a:rPr lang="en-US" sz="2400" dirty="0" smtClean="0">
                <a:latin typeface="+mn-lt"/>
              </a:rPr>
              <a:t>/</a:t>
            </a:r>
            <a:r>
              <a:rPr lang="en-US" sz="2400" dirty="0" err="1" smtClean="0">
                <a:latin typeface="+mn-lt"/>
              </a:rPr>
              <a:t>kecepatan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pertambahan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penyakit</a:t>
            </a:r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t   = </a:t>
            </a:r>
            <a:r>
              <a:rPr lang="en-US" sz="2400" dirty="0" err="1" smtClean="0">
                <a:latin typeface="+mn-lt"/>
              </a:rPr>
              <a:t>Waktu</a:t>
            </a:r>
            <a:endParaRPr lang="en-US" sz="2400" dirty="0" smtClean="0">
              <a:latin typeface="+mn-lt"/>
            </a:endParaRPr>
          </a:p>
          <a:p>
            <a:pPr lvl="0"/>
            <a:endParaRPr lang="en-US" sz="2400" baseline="-25000" dirty="0" smtClean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29700" name="AutoShape 4" descr="data:image/jpeg;base64,/9j/4AAQSkZJRgABAQAAAQABAAD/2wCEAAkGBhQSERUTExMVFBUWGBcUFBcUFxUWFBcYFBUVFBUVFBUXHCYeFxkjGRQUHy8gIycpLCwsFR4xNTAqNSYrLCkBCQoKDgwOGg8PGiwkHCQsKSksLCwsKSwsLCkpKSwsKSwpLCwpLCkpLCksLCwsLCksLCwsKSwpKSwsLCksLCwsKf/AABEIAMEBBQMBIgACEQEDEQH/xAAbAAACAwEBAQAAAAAAAAAAAAAEBQIDBgABB//EADgQAAEDAgQEAwcEAQQDAQAAAAEAAhEDIQQSMUEFIlFhE3GBBjKRobHR8BRCweEjM1Jy8RZighX/xAAaAQADAQEBAQAAAAAAAAAAAAABAgMEAAUG/8QAJREAAgICAgIDAQADAQAAAAAAAAECEQMhEjFBUQQTImEyQnEj/9oADAMBAAIRAxEAPwBrx/Ef5HHqT9UgdXv2Tz2pplh85j6rMsJuSsq1pksr/ToMDpHyC9AgoSnWvmPova9forwerJFpqiVVUiVTMqD3p79itl7qtrKVKqlRe5oJXtCsYCnz2KOfGVgrJaK1lAVSVTkAa/q1NldKjUIVrXFT5Ns4dtxSKpYwFZ1mJhTp4q67mkBmpZXb0V1KoJ0Wfp4swiqGIKP2IBoGtaUSzCtKSUcUjqGJuu+xHDB2ABtCl/8AkjupUMTKYUqionFnbAW4ZwFjfoh69dp5ajfVOssqNTANcIIXa8DbM7U4Ax12H0S44J1N3NoNFq38Lj3bKFXDh1njyKZO+wV6AsDWkXVlWmhcRSNIev8AaNwplolUvQjBi1QlHPood2HS8kAqzKtxVpwxlSOHKXmggjnQrGVFY/CqLMOQkYUcyt3XKXgLktBDPaLgbcRRIHvt5m97XHqP4XzXEMtGgHx9V9dY6F819r8GaWIdblfLmnz1Hx+qGWG7KKVrYjrMvIXkBcKk/TyXV22k2QTVWGyIqdvJVl2/dSpVpKhXC5yVWAExleLLzCkwoPo831RFFuyipXIBbSeBeVdIKEdQheZnJnP2cwk1gvRiEMJ1UhJ0UXloBc2siWP2QdPBk3RlOgp/Yzg3DlENcULRoolhhTlm4hUbC6DTOqY4ZKqTiDqmlF4ISx+QpdDfWMKbu6ZYWqSEnpvG6MwmKE6oRz/of6x/Sf1RDSltPFjqrRjwt0cqo5QYcg8RTlSp182misdZXg6FkgDEYXO3KdRp6KhtPLb0Rb3lRxFORO60Rl4Iv2DkqLqq9hQeFSkxCTayn+oCDzwoF11NxQQx1cKs1wqnFVpWkEK/UBcqW0ZXKdnDis5LeM8KGIpFp94Xaeh+x0TQsleMbC1cOWmddHxutS8OoQRBBgyurNP5otX7b8KDaoqgWeL+YWc8Ly0WBxq4sot7F7RBXlYmExGH3VFWgQFGS0EAYJidd0aKYFha22yHYyCiqbBMnUpIzoFnj2DQqLKIRDaN1a7DdFOWW3oNWBsw5RlHCiOq9YxE0qSyP5Kix1Ai3DbKwYMTqr6ZA1Ua1ca6Kc/k8lorHC2X0qIA7KXhNCUv4sNjPkhKmPe/QQOpSKGSfa0Wjhoc4muGpbU424GGtJQ8taOZznb62spMqyPdjZbofFih1Cuyx/Fqp2jzKLo8TrCIaD/9f0lzaJDZeconfUouhjHGzGSNnHT4LUvjw9HaQ6w+LquEuIZ5mSnWBY4xz5tyBMeUrN0cO4kF7tIMDZM6OKotvLiNPe6yJ80/CMekBRs1tGqWmHDKOsyPXomDYM9FmMLgxE0ajs1iWudLT/6mUzwPEQASGkR77NS2dx2QlfZOcLDa1OFQHo57ZE2ugqzIutOPJa2YZR4sHr0pEhDAo2nVgwrH4UG6vGQlehTVYosYmv6NRGFAQk9nUCNw5KkcJCMzAITFYropydjqJU2sAuSqrXuuU7DyRq6TlNyHpvV4dK3JiMA4zw8V6RYddWnoRoV81xDCwlrhdpj4L6u5qy3tfwSW+M0f8/4coZo3+kdFmNpXkjdU4qoiabYnoqq7fgsE+rKAlNvVX0mhQNIbfNW0aSxs4Ia20/FGMgiECzVFtcAs0290UgiwYcAKLnR2UPHSvi+KsBMKEMM8jo1xS8hGK4pBhtz2QvNU97Tbp/aGpVABIBPkLKrG8YyAHLrovSx/GUdLsrdBhy0xffdC1cUTYafFLqeLq1ZkAN100V2HDicrSXeQ/la1jSO5MYPpkQTvoP6XlLPeJvsNvVdRwkEZ3QRex23RZx4DYpj1OqpddC0WvoOMBxAAvJufJFUhSp2e9xm8DbtCGoUajy2TF7E7pjT4czMQ4ye3Qef0XWdQVh8Xh2gnmIm4JJ16IjD47DOMOblbBg9tdt/NATSaACIgmd4A/tECjTqWpQZP7ddPouOHeFw1N4DqL8pmW3181LD4t7g58NFVoIjZzRGs9Vk2OdQrNJOWDr52nysU7x1R1KqyuQCx3vbwIkgj0ufJKcabg3Fg+nI03B1aR7zUyc2R2KxWBAFR1Si/kJDqjRq3NYEDeVqsBjgWgSD3bcdx2SVx6IZIWQq0P6XlLExYousEsxLD6rRy1ZgaaYb4qqfUQdKud0STZPCakg7KqgMyh6tNXtq3he1Wo9jCevRuuV9XVcp0Lob03Iqk9Km4lF0Ky38aE5IYEqeQEQQCDqhnVLKVOskabGTMd7SeybmEvpAmnqQNW/cLJ1aS+wGosPxrhYbUcAIBuPIrHmxUrQy2ZXw+yIpYeN43R36Yfn2XNorBOJRIqEDv6Lx1QHQK8kG1j9VOnRG1vNY8jUOjRBWCfpSbzAS51Jua1+sprjgWsnpeyU4KuHAmDbU3if5T4ZSls1qKQS+kA3p5rL4xniv8NgNjLj9k94lisoO6X8DOWk57hre63w9gfouOFJLaTbCOY9OwTB7W0RDY7wFdwzDZKWY6uvpe/QpFiKhzwbmZA1+ietgsscwvfy3PToj6WHFL3jLoEAaeUqNBgaLN5iJPr0RuUNbLu3KdShy9dBoupUHvBsbadivcFgQXFpdld1+UoF3GHHlBgHSLAX0KIo4qBme5sTeNZ201gplFvYG0Mhw1pEAtJ0nQ9J7qh2DdRIIJblN4tbfL1MKFU5mgh19beom2n3RuDqh3I8T0JJ+PnqjVM4vcwV6TnQMwt3cRt8lPg3HQxpo1myAPPt080PXwrqZcWkwCLAgW3MKXEcOSM7btuJiBI3g3JNu1kKAxsxlKiC+ldjy2b2B79Lu9LIf2ZLmYqrROUA8zPU/tHS5VHCcPGCeHEWfJm0THw/pecJrEY5zDcwT1yjMIGb6dJHRHtbFN1Tq2h1xo12/qqcRgZuNOym50N89fXX87IbBYvKTrldJE3+C5KlohkxplIp30Ui21vgpNxom5F9FJpnTUIpOO10ZNxAX0t1MFTq1NlELSiqdoqq0brlcXyuStbF4inxUXh6yXhyvoOuvSoxjoVbKtuJVbX2QdZ8FTapjNjL9QguKYfxWW94afZRp1layohLGpKgKVMyDwZg7GFTTrHRaPjeBn/IP/AK+6zNOrzAH8814nyMTg6NcJclYSWxc/NX0oICtpUWuCtZhY0/tebNXo1QKnUg4QQk2Lo+HLR5jotCRG/wBEi4xciJN4+6Px24y/hpW0ZrjNY5TGoH59VbhXf4AMuoIvp8FZVwwLDrN7z+fgQviTQaW/sIkEadV6SfhHMbcQxZZSY2eYiJ0i31QPD6LQZdMtmevWUZxBwfSbm1EEDSx3PRU8KgE3BkG3xjzXOWtnIvwF3yTIF/lIQtes6o76ax6H4ozhdYeIc3cCdRI/7QzsQGvdr/699/uiqOZGnhc/I0DKCJN5J+qbuo02ANcC3TKdjGsntKT4LEBpIF99NzsT0RrcSTp3vax7ddDb5q6RNsZYbFNpuuM21iIA2Qb6hc9z2dRECQ0DyMbKFEkGZAEmfXf+ITPh+Ga45gcrZO1uvqbos5OwrG1XGmM/LLSXRqenN/AjdeOrFuF63m9/pf8A6U+JuzuAYCdBpIsJmRvH0QPFXZBTZBF5MHUkEADr0hJ5GDMPWJwtOSIqVRy9ct7eoCK4A7NiqtQ6T4Y6gs1vvdBYrEZP09KIIIe5uth1jzJV/CsaKQqU8gDwXPhxIzSbEGO8LmtCm9ADhFpSh2HyudPuzN7yT0VXC+MggZhkMe7qZGtwr24xs3Fj2+CZexZFLaLbvsB+aKVPGi8FA8cptAEeIQZ92yVYQ3A5wN8wuuk9mOUb2anCvDnFXYlkIPhwDROqNr1ZVVaE6BHNXiK8NcmobkZfOr8M66Fyq5j4W5dmMasdZC4k3VuHqyoYpq5oJQasL2liLoV7lFrroctijkVJCzfFcAGnMBy/Qp3QqSFTUfeDoVDPiWWNFIycRNQxUfl1YOIgiQULxHC5Dym3TzQL6wg5pkdB9V8zlxTU6PRxyTQRxDjUcoN/WyX1qzmtk3J0V9Gs2PdJneCqMRjBMFp7CDC2ww8EaUwT9WGzJib9BvoUrwGJnMIzMJsdNeqO4gW1RFxO0XhC8Pw+XMA2R6A+t0yjSC5BXDsWHNNIzyyLdJtc6+Sppg0aoBFtfQ7rsExodnBnr0nuL31RHFOEOcW1RInpeB12VK9gv0VY0EHOwchvr+GLKocQD2htSCRodxvfqvKDHAEOe5oPUWPpHX6K+pwVrhmDgTAEH77rqSC7BfEkcp+euyKZiS0XIAEH4/gQNXh2TodB5bEx0XuGwXivy5SZsCfTf1N1SMqEaNBhH03avkjSB5mAEzo13tAFJtjeSCBcC/lf5JJQ4GxjQXuGcahvTf5K91JgPLe0t3jQkfI/FG7Oo0lOuKP+oRJFwS21oETve6BxWUvbUlhHQEG403JNo6IKhQbUAMAH/cALHQT8/iraeAbSDqj3GL8p0aRG3mfyF1oJCtUd+sz0iHmMuWCSG3mJj8Kb1qYBD3MIJa3NJg3MxbaW/NIsJxEB3iVB7vK0SD1IA6m2vZNcAHvqF77kiQP9o2nrqg5JICRocOS50OsJ5YtbLe+qYMokEAbadUPgsKRDibkecD0+qNzjYo232BoPq0s7YLZ9AllbhkGW/Aq/B8WbcOOU6XRtZ4tBB7oJUjJJi1gIsf6V1QWlRNbmj4KNS4WmPRO7Z3jyvVQ0ALk6EdmddUXtKpJQz3qWHfdarIDKhUgo2o6WpfSMpgxllzs4WOaqqjFdWEEqDno1aFLMJUVtds3VDERllJ5GBMTh/EEb7fZKKtHKcrhB77LRYOlz30Cr4thxUm19l5fzcSlJOPZpw3RmDSIsN7+QGsQoVGhxsdNp3TKgwNkOveLiUS3CsdqPTb5rzpZuP5N0MnszdXCyLifzsgcRgTMsJB+XwWxPDqW4Hna6qq8Gb+239/nRBZoosnZjKz4MPp5ZPvdugj+UxwPEalNv+9ncXG6Ox/BnXsHNjdJ38Nc08peyNBqPz1WiORS6Z1DDGcRo1PfAb/ysZOp1QGShs/SbF2/WN9rKNWlVj9h2u0/fX7KOEwrokta4G0NgWCojrI1sM+n0IIsCb9bjf+vVQD6pbIc1ouOhndEta2P3tOwIzAQNih3gNkVHuuDEAj8KbZxOnhJ5nvm8E3sIHx3R2JxtJpbBAbaS3f167ICgaQbBe4jo4X3PooCo9zobSJZbWw7euqK/oA+jxpjPdk2uBvGlv5PRVYjjHjS2qH7FrGxJIgc3dRocJqOdIa1pMgW2EW7LScC9n2MN5LtZIt0i6N10cC8G4AHAVKlouGmOX0/rdbDAMAMZRH1PeF4/CAARrt5/XYqNOpldDrE9dDPTcFd52d/wY+HbQAzt00Qz6JabvJv5a9e32UaeOazl22HzO6JcA8a7QQe+hKqkJJoEfVzgiLzquwmNeCWnYa/ZWeAGAZRMQLm/z9F49kk3i3Mf4T8W+zLk/hZQqky43V/iW7IEV7CNPy6tnlVHrRFrRdnA3XIJ9aFy79CWxK4QSvAVHEPuVSKq0ERjhaibUKqRUKiY4esreDifEGbpeSmuJu1JHvSpgaCm1Fa3GhLjVRnDcFJzHZI5UMo2NGPytnqqqzlKs4fZBYnEgWm5WDLv9M1xpKgXFsAB6m6XU8adEVxV9p2ShuKA2Xm5kr2dyGrcSrGYiNUuZWtKm6tKyTxJ7KxmFN4lcgt3seoVjqTHGSAlTnd1JlYrMo7KrKw3EYFrhyug/m+oPqo0OFEjLLDFpuLR2Niq6bptujKFj1nUK335IaTCsnspp8Fc0yBmH/rB/s/BV4rhwd73wIg/DVOqNaP+0SAHe9B/5f8AS1Y/lSr9IpaZj6uAcTIHbRdRwLgRInQ8sg27La0sKwSWtDdjvppA0V9JgJmGmOwC5fJTl0U8GW/UQQ3Q/ZF0OKQQ3ISddrdlqP0tM3NNs9Y+y5tGmP2NHxCs/kRsTdCjD4tzgZ5e2pF7RorC2TzuEi4sDPxvCt4hg6cFzHOa4aQbH0OqSVMcSJMSJB7ga7yFpxzU1onyMp7eYyoyu0ggCBDmnWCdtvJaL2b42+uwOsHAAO6eYvIlBU/ZujVqZspJ3Elze5IOnRPqFNtEZKTW5ujYjrzFWsVv2NnVbAkgDcnbyQmKxbSIB5e289SleLMkh7pI1FsvW3ZBHHZREW7Xsnu9meW+jR+I0NHkq34sRaEBSqTTgiJuRvdUU6wzAdEOVkmgyrWvquQdWoJXKbexAfGP5iqmKONPMUO2otqkToa00TSdCKx/s94LXlrqhLHNZz08jXl5geE7Mc59FFvCaocGlokzo5hAy3eHOBhpAuZhWUk0c4tBNN8hJ8YyHFO8NwqqSRlFoA5mw4kSA0zzSL2Q3G+EOFNtUe7lDnEwIJc5uUTqeWYF0vJIPFtWJQ5MsDirKng/An14Pus5hmJbPK3McrSQXRaY0ldQ4PWDQ/KIOSwc3MPEIDC5sy0EkQSN1ObGgmFVa6VcQJDxKa0OH1XGA2+Z7TzNF6QBfqdgQhON4BzbPHNAIggyDcEEWIWLK2yiWrFWNr52x0S6nUC0dX2Ycyrh6fiT4rhTqED/AEqkNcWG94Dh03S7E+y9X/GW5HeJT8YnOxrWNLsozuc6B+25i5IuQVhnBt3QaYs/WRovW4koml7LYkk/4wIqCjDnsaS85SGtBdzSHtNpsZRn/jlYOa3I0S1zpz08oDCA/M8OyiCQCCdwofXJ9oKTFdN5Nyrs5nS0TfqmTPZyuC4OYGhjmtcS5n7wHNyS6HktMiNVF/AK48RwbLWGpq5geW0iWvcKeaSBBmJFt0fobCrQvGOM5YiPn6o2nX6KzhvCH16bnsBLmvazLYCHNe4vc4mGgZNT1UG8Oqf7beH4xMtI8MuyZtetuqXJguqHjJhdPF/nmr/18aKvF+zNWnXLDJZmqND25HE+G1zwHNzchIbME6HdBYjhuIpsa9zIa6P3NJGZuZuZoMtkXEhJ9Ml2NbG9DiYaDJ+ysHFANFmm0ah2+KvZh3bkBBQ9HKbHx453shqvH+gQVPCjuUVTwwAsAPmnjik3YXMprYipWaW+5O519FUzANAguc866gAx1gXXY8uA5JcenZW0qthIgwt0PxEnb8FhrQLuytsMoECdLxqrmsaXNMRHTT4aIXEPtbXovWVzF7ISyOqQOyfEHhxtqBLjqIGluqqpMawTPvRc/Tso06/OYEgan+EDi8UHPLZ5do69FZNtUjuwyrjjOUa/l1CnVbBI9T1KCNZrWkMud3bSNh2Qr8SR70XuIVNRQsotDJ9Yg2K5Km1S7RepKb8ExljncxQrJlW4w8yhTqCROk38t16CJ1s0+I9qCXudTovFSq6m+Hvc9vI9r2+HTyjUtAm9iY1RD/agvP8ApVC3nbUa57nH/KMuVpywyDpYkqFaoylicRXqPLC15pYfI0PcOUZXhmYcraeUA9XDoiMNiWU69QtLHeJXqVmAlsEUqBq094BNSsI7tPRBaL79nnDvahlI8tDLDgRDrnKAIeS0k3k2i5VuL4sKtDwy2wHLe4dmcc2m4dBHYdEO+lQNBsBk1G04cPDB8ao5ucgh2YBsuBaWgABMMHi6LnmGUQ01/CZYWptkvcesgi57rrB+umxPgONNohodTzGmanhuDssCqIdmEGeoVzPaf/D4baJGUUyYPIPCcwh2UNtmIEknUonEYOl+ne7Kwk03vaeTNnc6GNzF2eWyJAERrKoHgue+mBRYwVqVBp0Lg0F1RznAiQ402gXjnRTTO/S8gmL9pGwRTpFubxyZfmJOIYGE+6LCNErqcaf4tB76Zy02UhlJI8QU5h0xYEo72oFMeFka1ri1xeG5BHPDGuDHFoIHebiUzxtGk6oxlXwcrX0GUnNc0udSo0ya5eQfd5Yg72G6nOEZHXLqxXh/bGtOas3xYqMqsuG5XNJmIbcFpI+HRU4T2x8MNb4brUvBcWPDXENqGoxzCWnKQXOBBkGdk34W6jUomq+nRAc2s4taGDKGNd4dPmfmzEiRlEm0kpXxDDUPDw4jDz4lEHNUY3xQA6pULKzXZgHAeG4VGgNc4QQszxteSkVJ+Sp3tS59RlTwS7w636k8znGA2kwBziJECkObTm0Gi7hntUKYaDRDg3xoIcA4Gq5jpbLSARkiSD72y9e/DirzupMa84WkQCym5ni1alSq2qKbyxrgykxhc20VATBVOCrAvPjU8I2qymXeFSNIn/JVytzh9QUpptBJJc45XgkSLK8crtD8Jh2O9sPFM+Hl/wAlKpd0/wCkzJExvrKN/wDLA1j2+CWmoKsw4NBFfM4OIyS4gOF5ggKeEwGEc+qWim5orPa//TIFNjWwGS8Foe4uIcwHQDa+f4zhaow2GJHOBVbqJ8MVP8c+pqD0SNTXQjcl2w3hXtEaDHMLWua9zS8GwcwNc1zCItOYGdi1XM9oW+Hk8Ln8LwA7PbIH+IDly+9sbwse4VN9VZTxD2/sJUP/AFT6FWT+m2re0YzlzKWXO99WpL80udTfTGXlGUDO47yhOIe0IqUG08sFuXmc7NGRpbFORLQdSC4i1oWZHEXD3mu+CqfjWvtcI83ew82xlSxQJ/uUSHBIKLwwQPP180RTxJ8lOckno4dCrG6sGJOyR1OIBupC8Zxxsaqe30GhvXxN1QcRP5ZI8VxqTbTr3UmcUt+AJmpLsKHTKslTq1m2lZ08WDTcyV63EvqEAb2C6pBY0xfFw0GLdT+bpQ/iZzENsDqf3H12Hkm1HhlOBmEnqvHcMpE5pjy3WqEuKBGSTFdJz3crZO0fwicVSiNbCCJsjGODCcgHYn5oDiVUlu/pHyTqVugSlyDKDAAuQtJ/KJtb1XJ7ItMacRbEFL3OTjjWFICzramy1Rl4FYa7FOcQXEkgBoJ1ytENE9hZUVr3C8zqLXSjKVA7IsxMappwzGiUqqYeVdg6JBSqcn2jjW4igHslZ+szKU8wOIlsFKuMUIMhWWhWLKlZUvqKB1XlTRJbCWePNki47SIGZOMMIKt4hghUbCnKWtl8UqZhqbyvKjkwqcOLDGyor0Ept72H+z3HDTIBW/ZxU1mgkzADR2AEADsvk7Gcy3ns5V5YRjKiOTHyQxqWQ76yuxrksqVlblZhaoIfjlQaocl9eqhmVjKz5WpKmMlQ4Bhc55O6rpvkKZYvPniXlFFJgeJaT+4D1VdPCNG5PqialKdlSKcGdkKpDqZGoOm3qUDVcZjQaCfsmLx6Kt1EHU37oxmvQ6kB0sNm1BifJO8LiC0ATp36IakG6L2pT6IScmBuxiziwO/p91S/iEkCbfVKajAwE7n8upU80hxNo0VMePywMdtxYGqEdjQXX9EIKw3UHYgDRNBVtiUM6dQbr1KgZ1XJuNh0fRuNe6VjX6lcuWz/AGIs8qL2hquXJMnZy6L2oiiuXLQvAo2wa7jHurlyLOfRmCvHr1ch4AiLEYzRcuUJ9DLsR8U1KUVly5A9KH+IFutf7NaLlyDD4Y4xqT1F6uTxPNl2BV0ONVy5TfYRhRRuy5cozORVUVJXLlGXQSCFr7LlyESiJ4RHVFy5NLsYBxCtOi5cqLoBQqt1y5d4F8kmLly5FB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utoShape 6" descr="data:image/jpeg;base64,/9j/4AAQSkZJRgABAQAAAQABAAD/2wCEAAkGBhQSERUTExMVFBUWGBcUFBcUFxUWFBcYFBUVFBUVFBUXHCYeFxkjGRQUHy8gIycpLCwsFR4xNTAqNSYrLCkBCQoKDgwOGg8PGiwkHCQsKSksLCwsKSwsLCkpKSwsKSwpLCwpLCkpLCksLCwsLCksLCwsKSwpKSwsLCksLCwsKf/AABEIAMEBBQMBIgACEQEDEQH/xAAbAAACAwEBAQAAAAAAAAAAAAAEBQIDBgABB//EADgQAAEDAgQEAwcEAQQDAQAAAAEAAhEDIQQSMUEFIlFhE3GBBjKRobHR8BRCweEjM1Jy8RZighX/xAAaAQADAQEBAQAAAAAAAAAAAAABAgMEAAUG/8QAJREAAgICAgIDAQADAQAAAAAAAAECEQMhEjFBUQQTImEyQnEj/9oADAMBAAIRAxEAPwBrx/Ef5HHqT9UgdXv2Tz2pplh85j6rMsJuSsq1pksr/ToMDpHyC9AgoSnWvmPova9forwerJFpqiVVUiVTMqD3p79itl7qtrKVKqlRe5oJXtCsYCnz2KOfGVgrJaK1lAVSVTkAa/q1NldKjUIVrXFT5Ns4dtxSKpYwFZ1mJhTp4q67mkBmpZXb0V1KoJ0Wfp4swiqGIKP2IBoGtaUSzCtKSUcUjqGJuu+xHDB2ABtCl/8AkjupUMTKYUqionFnbAW4ZwFjfoh69dp5ajfVOssqNTANcIIXa8DbM7U4Ax12H0S44J1N3NoNFq38Lj3bKFXDh1njyKZO+wV6AsDWkXVlWmhcRSNIev8AaNwplolUvQjBi1QlHPood2HS8kAqzKtxVpwxlSOHKXmggjnQrGVFY/CqLMOQkYUcyt3XKXgLktBDPaLgbcRRIHvt5m97XHqP4XzXEMtGgHx9V9dY6F819r8GaWIdblfLmnz1Hx+qGWG7KKVrYjrMvIXkBcKk/TyXV22k2QTVWGyIqdvJVl2/dSpVpKhXC5yVWAExleLLzCkwoPo831RFFuyipXIBbSeBeVdIKEdQheZnJnP2cwk1gvRiEMJ1UhJ0UXloBc2siWP2QdPBk3RlOgp/Yzg3DlENcULRoolhhTlm4hUbC6DTOqY4ZKqTiDqmlF4ISx+QpdDfWMKbu6ZYWqSEnpvG6MwmKE6oRz/of6x/Sf1RDSltPFjqrRjwt0cqo5QYcg8RTlSp182misdZXg6FkgDEYXO3KdRp6KhtPLb0Rb3lRxFORO60Rl4Iv2DkqLqq9hQeFSkxCTayn+oCDzwoF11NxQQx1cKs1wqnFVpWkEK/UBcqW0ZXKdnDis5LeM8KGIpFp94Xaeh+x0TQsleMbC1cOWmddHxutS8OoQRBBgyurNP5otX7b8KDaoqgWeL+YWc8Ly0WBxq4sot7F7RBXlYmExGH3VFWgQFGS0EAYJidd0aKYFha22yHYyCiqbBMnUpIzoFnj2DQqLKIRDaN1a7DdFOWW3oNWBsw5RlHCiOq9YxE0qSyP5Kix1Ai3DbKwYMTqr6ZA1Ua1ca6Kc/k8lorHC2X0qIA7KXhNCUv4sNjPkhKmPe/QQOpSKGSfa0Wjhoc4muGpbU424GGtJQ8taOZznb62spMqyPdjZbofFih1Cuyx/Fqp2jzKLo8TrCIaD/9f0lzaJDZeconfUouhjHGzGSNnHT4LUvjw9HaQ6w+LquEuIZ5mSnWBY4xz5tyBMeUrN0cO4kF7tIMDZM6OKotvLiNPe6yJ80/CMekBRs1tGqWmHDKOsyPXomDYM9FmMLgxE0ajs1iWudLT/6mUzwPEQASGkR77NS2dx2QlfZOcLDa1OFQHo57ZE2ugqzIutOPJa2YZR4sHr0pEhDAo2nVgwrH4UG6vGQlehTVYosYmv6NRGFAQk9nUCNw5KkcJCMzAITFYropydjqJU2sAuSqrXuuU7DyRq6TlNyHpvV4dK3JiMA4zw8V6RYddWnoRoV81xDCwlrhdpj4L6u5qy3tfwSW+M0f8/4coZo3+kdFmNpXkjdU4qoiabYnoqq7fgsE+rKAlNvVX0mhQNIbfNW0aSxs4Ia20/FGMgiECzVFtcAs0290UgiwYcAKLnR2UPHSvi+KsBMKEMM8jo1xS8hGK4pBhtz2QvNU97Tbp/aGpVABIBPkLKrG8YyAHLrovSx/GUdLsrdBhy0xffdC1cUTYafFLqeLq1ZkAN100V2HDicrSXeQ/la1jSO5MYPpkQTvoP6XlLPeJvsNvVdRwkEZ3QRex23RZx4DYpj1OqpddC0WvoOMBxAAvJufJFUhSp2e9xm8DbtCGoUajy2TF7E7pjT4czMQ4ye3Qef0XWdQVh8Xh2gnmIm4JJ16IjD47DOMOblbBg9tdt/NATSaACIgmd4A/tECjTqWpQZP7ddPouOHeFw1N4DqL8pmW3181LD4t7g58NFVoIjZzRGs9Vk2OdQrNJOWDr52nysU7x1R1KqyuQCx3vbwIkgj0ufJKcabg3Fg+nI03B1aR7zUyc2R2KxWBAFR1Si/kJDqjRq3NYEDeVqsBjgWgSD3bcdx2SVx6IZIWQq0P6XlLExYousEsxLD6rRy1ZgaaYb4qqfUQdKud0STZPCakg7KqgMyh6tNXtq3he1Wo9jCevRuuV9XVcp0Lob03Iqk9Km4lF0Ky38aE5IYEqeQEQQCDqhnVLKVOskabGTMd7SeybmEvpAmnqQNW/cLJ1aS+wGosPxrhYbUcAIBuPIrHmxUrQy2ZXw+yIpYeN43R36Yfn2XNorBOJRIqEDv6Lx1QHQK8kG1j9VOnRG1vNY8jUOjRBWCfpSbzAS51Jua1+sprjgWsnpeyU4KuHAmDbU3if5T4ZSls1qKQS+kA3p5rL4xniv8NgNjLj9k94lisoO6X8DOWk57hre63w9gfouOFJLaTbCOY9OwTB7W0RDY7wFdwzDZKWY6uvpe/QpFiKhzwbmZA1+ietgsscwvfy3PToj6WHFL3jLoEAaeUqNBgaLN5iJPr0RuUNbLu3KdShy9dBoupUHvBsbadivcFgQXFpdld1+UoF3GHHlBgHSLAX0KIo4qBme5sTeNZ201gplFvYG0Mhw1pEAtJ0nQ9J7qh2DdRIIJblN4tbfL1MKFU5mgh19beom2n3RuDqh3I8T0JJ+PnqjVM4vcwV6TnQMwt3cRt8lPg3HQxpo1myAPPt080PXwrqZcWkwCLAgW3MKXEcOSM7btuJiBI3g3JNu1kKAxsxlKiC+ldjy2b2B79Lu9LIf2ZLmYqrROUA8zPU/tHS5VHCcPGCeHEWfJm0THw/pecJrEY5zDcwT1yjMIGb6dJHRHtbFN1Tq2h1xo12/qqcRgZuNOym50N89fXX87IbBYvKTrldJE3+C5KlohkxplIp30Ui21vgpNxom5F9FJpnTUIpOO10ZNxAX0t1MFTq1NlELSiqdoqq0brlcXyuStbF4inxUXh6yXhyvoOuvSoxjoVbKtuJVbX2QdZ8FTapjNjL9QguKYfxWW94afZRp1layohLGpKgKVMyDwZg7GFTTrHRaPjeBn/IP/AK+6zNOrzAH8814nyMTg6NcJclYSWxc/NX0oICtpUWuCtZhY0/tebNXo1QKnUg4QQk2Lo+HLR5jotCRG/wBEi4xciJN4+6Px24y/hpW0ZrjNY5TGoH59VbhXf4AMuoIvp8FZVwwLDrN7z+fgQviTQaW/sIkEadV6SfhHMbcQxZZSY2eYiJ0i31QPD6LQZdMtmevWUZxBwfSbm1EEDSx3PRU8KgE3BkG3xjzXOWtnIvwF3yTIF/lIQtes6o76ax6H4ozhdYeIc3cCdRI/7QzsQGvdr/699/uiqOZGnhc/I0DKCJN5J+qbuo02ANcC3TKdjGsntKT4LEBpIF99NzsT0RrcSTp3vax7ddDb5q6RNsZYbFNpuuM21iIA2Qb6hc9z2dRECQ0DyMbKFEkGZAEmfXf+ITPh+Ga45gcrZO1uvqbos5OwrG1XGmM/LLSXRqenN/AjdeOrFuF63m9/pf8A6U+JuzuAYCdBpIsJmRvH0QPFXZBTZBF5MHUkEADr0hJ5GDMPWJwtOSIqVRy9ct7eoCK4A7NiqtQ6T4Y6gs1vvdBYrEZP09KIIIe5uth1jzJV/CsaKQqU8gDwXPhxIzSbEGO8LmtCm9ADhFpSh2HyudPuzN7yT0VXC+MggZhkMe7qZGtwr24xs3Fj2+CZexZFLaLbvsB+aKVPGi8FA8cptAEeIQZ92yVYQ3A5wN8wuuk9mOUb2anCvDnFXYlkIPhwDROqNr1ZVVaE6BHNXiK8NcmobkZfOr8M66Fyq5j4W5dmMasdZC4k3VuHqyoYpq5oJQasL2liLoV7lFrroctijkVJCzfFcAGnMBy/Qp3QqSFTUfeDoVDPiWWNFIycRNQxUfl1YOIgiQULxHC5Dym3TzQL6wg5pkdB9V8zlxTU6PRxyTQRxDjUcoN/WyX1qzmtk3J0V9Gs2PdJneCqMRjBMFp7CDC2ww8EaUwT9WGzJib9BvoUrwGJnMIzMJsdNeqO4gW1RFxO0XhC8Pw+XMA2R6A+t0yjSC5BXDsWHNNIzyyLdJtc6+Sppg0aoBFtfQ7rsExodnBnr0nuL31RHFOEOcW1RInpeB12VK9gv0VY0EHOwchvr+GLKocQD2htSCRodxvfqvKDHAEOe5oPUWPpHX6K+pwVrhmDgTAEH77rqSC7BfEkcp+euyKZiS0XIAEH4/gQNXh2TodB5bEx0XuGwXivy5SZsCfTf1N1SMqEaNBhH03avkjSB5mAEzo13tAFJtjeSCBcC/lf5JJQ4GxjQXuGcahvTf5K91JgPLe0t3jQkfI/FG7Oo0lOuKP+oRJFwS21oETve6BxWUvbUlhHQEG403JNo6IKhQbUAMAH/cALHQT8/iraeAbSDqj3GL8p0aRG3mfyF1oJCtUd+sz0iHmMuWCSG3mJj8Kb1qYBD3MIJa3NJg3MxbaW/NIsJxEB3iVB7vK0SD1IA6m2vZNcAHvqF77kiQP9o2nrqg5JICRocOS50OsJ5YtbLe+qYMokEAbadUPgsKRDibkecD0+qNzjYo232BoPq0s7YLZ9AllbhkGW/Aq/B8WbcOOU6XRtZ4tBB7oJUjJJi1gIsf6V1QWlRNbmj4KNS4WmPRO7Z3jyvVQ0ALk6EdmddUXtKpJQz3qWHfdarIDKhUgo2o6WpfSMpgxllzs4WOaqqjFdWEEqDno1aFLMJUVtds3VDERllJ5GBMTh/EEb7fZKKtHKcrhB77LRYOlz30Cr4thxUm19l5fzcSlJOPZpw3RmDSIsN7+QGsQoVGhxsdNp3TKgwNkOveLiUS3CsdqPTb5rzpZuP5N0MnszdXCyLifzsgcRgTMsJB+XwWxPDqW4Hna6qq8Gb+239/nRBZoosnZjKz4MPp5ZPvdugj+UxwPEalNv+9ncXG6Ox/BnXsHNjdJ38Nc08peyNBqPz1WiORS6Z1DDGcRo1PfAb/ysZOp1QGShs/SbF2/WN9rKNWlVj9h2u0/fX7KOEwrokta4G0NgWCojrI1sM+n0IIsCb9bjf+vVQD6pbIc1ouOhndEta2P3tOwIzAQNih3gNkVHuuDEAj8KbZxOnhJ5nvm8E3sIHx3R2JxtJpbBAbaS3f167ICgaQbBe4jo4X3PooCo9zobSJZbWw7euqK/oA+jxpjPdk2uBvGlv5PRVYjjHjS2qH7FrGxJIgc3dRocJqOdIa1pMgW2EW7LScC9n2MN5LtZIt0i6N10cC8G4AHAVKlouGmOX0/rdbDAMAMZRH1PeF4/CAARrt5/XYqNOpldDrE9dDPTcFd52d/wY+HbQAzt00Qz6JabvJv5a9e32UaeOazl22HzO6JcA8a7QQe+hKqkJJoEfVzgiLzquwmNeCWnYa/ZWeAGAZRMQLm/z9F49kk3i3Mf4T8W+zLk/hZQqky43V/iW7IEV7CNPy6tnlVHrRFrRdnA3XIJ9aFy79CWxK4QSvAVHEPuVSKq0ERjhaibUKqRUKiY4esreDifEGbpeSmuJu1JHvSpgaCm1Fa3GhLjVRnDcFJzHZI5UMo2NGPytnqqqzlKs4fZBYnEgWm5WDLv9M1xpKgXFsAB6m6XU8adEVxV9p2ShuKA2Xm5kr2dyGrcSrGYiNUuZWtKm6tKyTxJ7KxmFN4lcgt3seoVjqTHGSAlTnd1JlYrMo7KrKw3EYFrhyug/m+oPqo0OFEjLLDFpuLR2Niq6bptujKFj1nUK335IaTCsnspp8Fc0yBmH/rB/s/BV4rhwd73wIg/DVOqNaP+0SAHe9B/5f8AS1Y/lSr9IpaZj6uAcTIHbRdRwLgRInQ8sg27La0sKwSWtDdjvppA0V9JgJmGmOwC5fJTl0U8GW/UQQ3Q/ZF0OKQQ3ISddrdlqP0tM3NNs9Y+y5tGmP2NHxCs/kRsTdCjD4tzgZ5e2pF7RorC2TzuEi4sDPxvCt4hg6cFzHOa4aQbH0OqSVMcSJMSJB7ga7yFpxzU1onyMp7eYyoyu0ggCBDmnWCdtvJaL2b42+uwOsHAAO6eYvIlBU/ZujVqZspJ3Elze5IOnRPqFNtEZKTW5ujYjrzFWsVv2NnVbAkgDcnbyQmKxbSIB5e289SleLMkh7pI1FsvW3ZBHHZREW7Xsnu9meW+jR+I0NHkq34sRaEBSqTTgiJuRvdUU6wzAdEOVkmgyrWvquQdWoJXKbexAfGP5iqmKONPMUO2otqkToa00TSdCKx/s94LXlrqhLHNZz08jXl5geE7Mc59FFvCaocGlokzo5hAy3eHOBhpAuZhWUk0c4tBNN8hJ8YyHFO8NwqqSRlFoA5mw4kSA0zzSL2Q3G+EOFNtUe7lDnEwIJc5uUTqeWYF0vJIPFtWJQ5MsDirKng/An14Pus5hmJbPK3McrSQXRaY0ldQ4PWDQ/KIOSwc3MPEIDC5sy0EkQSN1ObGgmFVa6VcQJDxKa0OH1XGA2+Z7TzNF6QBfqdgQhON4BzbPHNAIggyDcEEWIWLK2yiWrFWNr52x0S6nUC0dX2Ycyrh6fiT4rhTqED/AEqkNcWG94Dh03S7E+y9X/GW5HeJT8YnOxrWNLsozuc6B+25i5IuQVhnBt3QaYs/WRovW4koml7LYkk/4wIqCjDnsaS85SGtBdzSHtNpsZRn/jlYOa3I0S1zpz08oDCA/M8OyiCQCCdwofXJ9oKTFdN5Nyrs5nS0TfqmTPZyuC4OYGhjmtcS5n7wHNyS6HktMiNVF/AK48RwbLWGpq5geW0iWvcKeaSBBmJFt0fobCrQvGOM5YiPn6o2nX6KzhvCH16bnsBLmvazLYCHNe4vc4mGgZNT1UG8Oqf7beH4xMtI8MuyZtetuqXJguqHjJhdPF/nmr/18aKvF+zNWnXLDJZmqND25HE+G1zwHNzchIbME6HdBYjhuIpsa9zIa6P3NJGZuZuZoMtkXEhJ9Ml2NbG9DiYaDJ+ysHFANFmm0ah2+KvZh3bkBBQ9HKbHx453shqvH+gQVPCjuUVTwwAsAPmnjik3YXMprYipWaW+5O519FUzANAguc866gAx1gXXY8uA5JcenZW0qthIgwt0PxEnb8FhrQLuytsMoECdLxqrmsaXNMRHTT4aIXEPtbXovWVzF7ISyOqQOyfEHhxtqBLjqIGluqqpMawTPvRc/Tso06/OYEgan+EDi8UHPLZ5do69FZNtUjuwyrjjOUa/l1CnVbBI9T1KCNZrWkMud3bSNh2Qr8SR70XuIVNRQsotDJ9Yg2K5Km1S7RepKb8ExljncxQrJlW4w8yhTqCROk38t16CJ1s0+I9qCXudTovFSq6m+Hvc9vI9r2+HTyjUtAm9iY1RD/agvP8ApVC3nbUa57nH/KMuVpywyDpYkqFaoylicRXqPLC15pYfI0PcOUZXhmYcraeUA9XDoiMNiWU69QtLHeJXqVmAlsEUqBq094BNSsI7tPRBaL79nnDvahlI8tDLDgRDrnKAIeS0k3k2i5VuL4sKtDwy2wHLe4dmcc2m4dBHYdEO+lQNBsBk1G04cPDB8ao5ucgh2YBsuBaWgABMMHi6LnmGUQ01/CZYWptkvcesgi57rrB+umxPgONNohodTzGmanhuDssCqIdmEGeoVzPaf/D4baJGUUyYPIPCcwh2UNtmIEknUonEYOl+ne7Kwk03vaeTNnc6GNzF2eWyJAERrKoHgue+mBRYwVqVBp0Lg0F1RznAiQ402gXjnRTTO/S8gmL9pGwRTpFubxyZfmJOIYGE+6LCNErqcaf4tB76Zy02UhlJI8QU5h0xYEo72oFMeFka1ri1xeG5BHPDGuDHFoIHebiUzxtGk6oxlXwcrX0GUnNc0udSo0ya5eQfd5Yg72G6nOEZHXLqxXh/bGtOas3xYqMqsuG5XNJmIbcFpI+HRU4T2x8MNb4brUvBcWPDXENqGoxzCWnKQXOBBkGdk34W6jUomq+nRAc2s4taGDKGNd4dPmfmzEiRlEm0kpXxDDUPDw4jDz4lEHNUY3xQA6pULKzXZgHAeG4VGgNc4QQszxteSkVJ+Sp3tS59RlTwS7w636k8znGA2kwBziJECkObTm0Gi7hntUKYaDRDg3xoIcA4Gq5jpbLSARkiSD72y9e/DirzupMa84WkQCym5ni1alSq2qKbyxrgykxhc20VATBVOCrAvPjU8I2qymXeFSNIn/JVytzh9QUpptBJJc45XgkSLK8crtD8Jh2O9sPFM+Hl/wAlKpd0/wCkzJExvrKN/wDLA1j2+CWmoKsw4NBFfM4OIyS4gOF5ggKeEwGEc+qWim5orPa//TIFNjWwGS8Foe4uIcwHQDa+f4zhaow2GJHOBVbqJ8MVP8c+pqD0SNTXQjcl2w3hXtEaDHMLWua9zS8GwcwNc1zCItOYGdi1XM9oW+Hk8Ln8LwA7PbIH+IDly+9sbwse4VN9VZTxD2/sJUP/AFT6FWT+m2re0YzlzKWXO99WpL80udTfTGXlGUDO47yhOIe0IqUG08sFuXmc7NGRpbFORLQdSC4i1oWZHEXD3mu+CqfjWvtcI83ew82xlSxQJ/uUSHBIKLwwQPP180RTxJ8lOckno4dCrG6sGJOyR1OIBupC8Zxxsaqe30GhvXxN1QcRP5ZI8VxqTbTr3UmcUt+AJmpLsKHTKslTq1m2lZ08WDTcyV63EvqEAb2C6pBY0xfFw0GLdT+bpQ/iZzENsDqf3H12Hkm1HhlOBmEnqvHcMpE5pjy3WqEuKBGSTFdJz3crZO0fwicVSiNbCCJsjGODCcgHYn5oDiVUlu/pHyTqVugSlyDKDAAuQtJ/KJtb1XJ7ItMacRbEFL3OTjjWFICzramy1Rl4FYa7FOcQXEkgBoJ1ytENE9hZUVr3C8zqLXSjKVA7IsxMappwzGiUqqYeVdg6JBSqcn2jjW4igHslZ+szKU8wOIlsFKuMUIMhWWhWLKlZUvqKB1XlTRJbCWePNki47SIGZOMMIKt4hghUbCnKWtl8UqZhqbyvKjkwqcOLDGyor0Ept72H+z3HDTIBW/ZxU1mgkzADR2AEADsvk7Gcy3ns5V5YRjKiOTHyQxqWQ76yuxrksqVlblZhaoIfjlQaocl9eqhmVjKz5WpKmMlQ4Bhc55O6rpvkKZYvPniXlFFJgeJaT+4D1VdPCNG5PqialKdlSKcGdkKpDqZGoOm3qUDVcZjQaCfsmLx6Kt1EHU37oxmvQ6kB0sNm1BifJO8LiC0ATp36IakG6L2pT6IScmBuxiziwO/p91S/iEkCbfVKajAwE7n8upU80hxNo0VMePywMdtxYGqEdjQXX9EIKw3UHYgDRNBVtiUM6dQbr1KgZ1XJuNh0fRuNe6VjX6lcuWz/AGIs8qL2hquXJMnZy6L2oiiuXLQvAo2wa7jHurlyLOfRmCvHr1ch4AiLEYzRcuUJ9DLsR8U1KUVly5A9KH+IFutf7NaLlyDD4Y4xqT1F6uTxPNl2BV0ONVy5TfYRhRRuy5cozORVUVJXLlGXQSCFr7LlyESiJ4RHVFy5NLsYBxCtOi5cqLoBQqt1y5d4F8kmLly5FB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data:image/jpeg;base64,/9j/4AAQSkZJRgABAQAAAQABAAD/2wCEAAkGBhQSERUUExQWFBUWFxgZGRYYGB0bHxgeHyEeIR0cGiAdHCYeGB4mIRwbIDAhIygpLCwtHCAxNTAtNSYrLCkBCQoKDgwOGg8PGiklHyQqNSosLyksLCwsLCksLCwsLCwsLCwsLCwpLCwpLCwpLCwsLCwsLCksKSwsLCwsLCksLP/AABEIAJQA2gMBIgACEQEDEQH/xAAcAAACAwEBAQEAAAAAAAAAAAAFBgADBAIBBwj/xABFEAACAgAEBAUCAwUFBQYHAAABAgMRAAQSIQUxQVEGEyJhcTKBQpGhFCNSYsEzcoKSsQck0eHxFRZDotPwFzRTVJOj0v/EABoBAAIDAQEAAAAAAAAAAAAAAAEEAgMFAAb/xAAvEQACAgEEAQEHAwQDAAAAAAABAgARAwQSIUExEwUiUWFxocEygfAzkbHRFCNC/9oADAMBAAIRAxEAPwBz04ycSz7QxsY42kkI9IUE0T1xu04y8VzpiiJUjVYC2O+HdYVbEQzUJgaYkZBtFmccGywVD3Z3Y/N+3tQwQ0Y4ya7GxVmx99/640hcS0rL6S14qQ1F+ob+MrCY9AxZox6FwwWlFTjT71j594rzQhyU+WjFvMznSLJK8unU9MOXiXiYy2XaUsBW1HrthZ8acQky00M0WjTJGp9XUgqfsCCb9vjHm9fqFzZ1xqPHfzHM9D7PwtiQse4c4FwhLTMKzHXEtIdgLC2e5J04OhcK/gDiM7QSLmojE0UhAsUCp3AF7NpsixzGG7RWNzCyhAKmNqQ3qG5TWPQMXBMQpi7cIvKNOOgMXBMeaMduEEr04lYtCY8K47cIZmzGVDrpPL5I/wBOeMvEs7HlYS1AADYfA/1wU04H8ag1RncCtxtfI3/TGT7TRfRYgcmr+kf0DH1VB8fmInDs3MCCF1SSzhlW7senkf7oOPowXCZ4VREzE0tWjuywbWVr6kG2wO5A9sO6ixyr2xL2cFRDtN2ZZ7SZmyDcJwExNOLdOJpxqbplVKdOPNOLtOIVxLdDUE8YzIjQ32vf26YWuA+Z+0akYadKtmAeep9419iq1/mGGXxAv7sHy1kbUoGoXVkb4XOHcHeFMxIW1O/qZhy1XsPgCh+WPOarOMOpOQ8ngD5Cb+lxeppwPAjfpx5px1ELUfA/0x1px6NXsAzCIo1MiPZI7V+uMPEELSRp01WfYKLP23wM4FnJFgMr+p5FZzsepLJfUimKj+7gPxvxF5UMs7mncaUQ7FV/iI9/6Y8nr9S2fGEHkmek0el9PKT0I+ZRl8qGusYr7Y6gzCvdfhYqfYjp/wC++EXh3jnMNm4MvLlwAEUNoDFqYbMRWwU1dbC7wy8BzYefMlCpTzNwLBDgAMexU0p298OaF3xY1R4prNONzPDIxXJmwsqoSLcMR/hq/tvihc+G81VrXGarvfL42I2wG4xn0Z8pmFB3XSVKn0anXflfMFaxbqdaqAAHzKdPoy5N9RO/2tNIZkj30lAxAugNx/1Pvjl8+ma4OhkFyIWj1HuOQ9/TW2HrN5FpkzEmYTSCnlop5qu+532s116YTPG+Qhy+Vjy8Ppa3aSPVqrURvZ/F09sZTBfdWqN2Jt48gZdo6mjwR4zL8PmhlYmSFSUYmyUPL7qdvisfUIzYHuAfzx+fooJYHfM5cqUj0hlu7VgCR7g6aJrYjH1Lg/jhM1PEY7VCAjoRRViCd+hUGl1DmW9sauPLtYse/tM7V6XcLQfOOVYhOPCcUZ0OY3Edayp03yBo0fgYbyZCEJEyUQMwBgzgHHhNJLFzMbGmvZhyP5H/AFwbrCL4Q4amVzDRsS8mqUGQ8w3oY+xBDfpht4tn1hj1k1W/ewvqbb+6DhbFqQMdsY3qNNWXagm28e1iqOUMAymwwBHuDyx2Gw2HuJFK4M6xl4lo8ttf01079P1xfeK2nFE7kc9hdjpinUuPTKsal2FG3hl6MTOH5CSDMqWuQl/MKrQ0AppFjqbP3rDxBIGFqbH/AL/0wqnMBMzoJ/eP5Y/vCyW/K/0wT4XJonlhJ3NSKPa6P64yPZ+qKts6Jmp7Qwbxu7AhojEGOfNF117dcTVjf9TiYZQzo4gWzWOS2M02eYIdFWbtzyQdT3J7DC2p1LY8ZK+Zdgwb3o+IO8V8YSKMoGGu6J7e3PfoMLXAc7mGjzcU6FdLGv8AKDX6g/fHXjWSF4xEVtt6f8Sjmfu1Y15aXzcqmajIDPEolXmAQNN33Gkg/GPN4sbZFdxy34npPdxBRVCM+U/s06+ld/ti3AjwrxETZVCu2i0YHna7E/B5/fBesetx5AUH0nmMiEORESfiwSRApU0Aho7BgAdI+Af/ADAYyeeIZ45TbySswcSAEBF29NCktjVntWA2XybJLKrD1MYzGCdgGrrW1Uu/Xbvsa4XlxNmR6tK050Nt6derVXQbjvvjyZYobnrzjUioHzXFmhzsOZcIEAaBqPKwGo3uwF7E966YdIc6kciyKlCZVWhWwU18c26nHzPxixzEs8ygLGjbk9zQH39N4LeD+LGUJ5h1+WvlEEcgGBShyNre3cYafLk9IZFPjzKm06NG5fEUeuV1BYq7KQvJgQNJs+6k3jz/ALaeAZe0Gtm0aQ12Crszg1sGZQNumKMrlfMZkUi5FCuxWtK6y246emxv2Ax74h4lFMUi2UNDI0T0atGUoAep07+14U/5DPkBqEYFqpp4tnxmKUUCA43PK9NE99t98J+a8BSidonk+kAh+Rbfc0bvlf3GPMvkJEmnlZ7EciOKB3UkfUOlLW2HLjfFFCrK7VKsYKgf+Ihvflsdu2IZc+ZMu5TdwriVV2jxFfM5NIniMjBowIxKFJ2APottrqwTtW5GCXCeGJBNCY0RWMhkllX6QgBCqvsCCT84V+NZsOcwSmlZUVYgel3o6darDf4b0ZbLIA3mGSNlUmvSWO6NR2om8XZcrqoYnm5P0xVRrzXGwF9Flj6QegPTrv3Ixm4Z4lDymNyA3pK7EE6hYFcuhwv8IkemPlq7RrKocXZq+f8ACaJG13iSoqySyKWV3QxjTV0aGq+YKXfX6hjhr8u/kxUaHEBVTZk83C3E5ijC0RQRzDN1KnowJA+KwW4oseYPklwtmq56ga2HY3thXyXAPLaZlHRVRF3sjYOTfMki/ce2CuVzmhVNVqDBWPMH06iB/iO/tio6qhtHIljadSwbsQpwOdEjSJHDMBSqx36+m+wIIB7AY3Q8QDrfIBqNnpRN4WCqwuSrKtuDo1aWKNe/uCDW3LScexIyRUdXrLMhFc0Fg1yqyFrmaxYfaOQERc6FDZjX+1rvR/rgd+3eUrW5b8TXXpH4UFdsBI42QAKyrasS5XlXOj3Fjn1OM+b4aqmNDI5j9Rf07G+R7li1CvjFGq1TamgeBL9Pplw9zE+WeXNGWNtykvl6t9LLpaz8hh+WNfFvETtMvkaklMewYc7IvpRBI58sUrxJcvmRl3RtMiJKsqD+zbT5bA9CLWj84IZMAweaiFnZE0nmRqJU1vsAe/8AXAGRsZU1x1L3UPE8S5kyOWDspfW25ttHS+gsdMfUOBcTaSENLpV7IIF7dr96GAmSy6agwIdViX03RsarsXV1p/XHOQYyMdNjX6RtuW3Buj0Fcj3w4ntMqeREc2iVxxxGmfN0VWx6jsOprnXf4wKz2fAy8pJ0rqYo3wevte3xgRnZpFEIZjbsq2OoIp/7tKC3c2cSKelMTAXrNDqN9IWutgXWIZ9czlWrj4SWLRBAQTzB+VyXnJrB1XKumxu/0rI9D8KklRXvgv4XyByn7qrQmSug2beh/i3++NXCuGNIJCDopNHnHmqjfRGOw3s7bkiuuCs+TFxlRQjiahf8RG597F4RGtOF7SMPi9RdrTLDmFWfQqhQ97AVvV3786xoXikdfUB7WNsLGfaRnkZJNLaQdqr0qLB/hB236E4pSBGAYpLbCzXl1v2xo4/aTqvETfQIxszPwnIRxNG8pVZCC7E2NWhtSAjpvsb5CsU8TlNNDAGaSQBS429NXS+7bYnDo3kkaSQgnylqhsSRrp9trVTuMc8IzYh/es4dJ4UXWQSFK0QwA7ggd9sJ0bJbqafiCuJcJb9lmiP4EedwN6YAAIx71gNwbhE0cg0KWSRTfKxS6hdnYir+Dh5zqMI48vECRIs6yMa+tgtBgPYde+M/DOGukjRLepwNiNuWklTfMgMPYV3xemYrjIPcEtyeYY5glbbywdSVYZgqtqu/Vvfp9j3GOPEQ8/LRyIdLLmA8Rbq1LVkCrsDlsKrfGXMM8UqsV1KCdhtzZde/Q6K/LG3NRiXLTG2IWVGU7GqsxjY1ZJBodt8UeGVxDL4IDmC0EgKoIyA+w1KbNsb30la+Kxg8QcNZ4n9ZM0aKRZrUt6VoDlQBP+LG/h07KxDgFD5bbfgs3sDyAOq8b+JOI8yHJstl1VFA5kNe/ewftireQ/8Aj6zorSeHFOVaNnuVYy93takAAGuVf64z+D+FalbzACpQsEJIAcekVXO2/KsM+flFxvTNqpAVOxDbAad+ZZevIYyZmGJZkCAOqvqC0KEiORp37kA7dji5crFabuEy/J5s+VLIjNSqQ+9BD6gSor1AEMfcjHOdEbJHGHB2NObBb+YVy2UCuxOOeDzyosmVKUF9JUgeovIWJ3OwOo12FYzZziMIaBAo82Jlt2HMHUGBG9FCdQ9xirZ78EJ5nMO0BEJvkQwNklSb3ApeRoD5wO4PlpImZZm1qh9IBPKjtdegnVz9jgsqAgAUpaRFU11BDMQKFCgB83i2aMSqGVq0l9SuNgSNLWK3U1yxSH2rVQ1M3G51EkLyEKzIUROVVZb2qnUAHexjzM5UNEzMx9MYHqUgLqbSDudq1bjFXiHhyPECGTXHIoUtzvbfnuTtQA5AY1cTycjQJCjgszI7gCrGx3362dvbEqFKZGZuI5rWgGulBYsV25aT23A33/lx3xTiSiBmTd7j9WrcnZnq+grl7HGniPBwoU2Gd2qroEt6aA/hA/zGzgfO8j5iJ1Fos2qTbkEUkDqd9JsdLHc4KbSRUM28b4d/u8UUYBYxS6nPMoQTX+aj84H+GeKB8nGp2cWna1Q0V7G9/jfBZs+kwdyzBiKUVsE6E/J1HCz4egMTSMW9IdtSXRDOxUFO4IK7e94GL38bKejCRUPcXmcqBGqLEjIT3IPq01W7EnVzA/PHnC8ywbYc5Ab6AkkEC+5J+2KOIrry6IVpTKyEN1K6QNQJux73yxmiJpEjrWrelieY5U/ULWoX7YNArXcEKcYUGF2EhavQWqyQLZmUcx6LH2OBXDnZs1IWTUjkMEfbT0BrrsB12JPbBNcwJkZQpV42KPGCASSG0jY1e+xHfHkiCLyYuUgh1OTsQCRS37AkfY4CkqpWGGf+0/NVVRdA1boPZtyT1qu2+NcmeVmlN1pUAr7XgFwyMUyrsI3aq3s3QHvuarFWa4iYFMCx2z0dd3e5DH432/5YVbHubiACXZjODyl0gendWoEvVWff1Xt8YFNncxe0bfcb/fBo5BUjAj3eMXXTlvW/NeZ++I2YUE29/fEgwF0LnVF3MZycTRqAB52lmLbMCAVBYc91J26UfbFj5hFZHQDyfOaJNQ0oxoMpYf3w5vs3tjNPxOSSdcwqgrqZBbN7aa2FDYAdzZ749VNMOTjctsxdiBYLMwXRvzUfT03xo1wDU4y7gMcf7TG9PZEjKCa0rqt3/RCEr8Qwl8Y8QPLM+2kmQ6CCQ25qtqH/ABw2ZXPCTPrEgNR633/hUU2rbkSq/n7YV4OFiTPoHtUdx6hvzIo303PP2xfioMS/w4hAuOed4kkskEji/LSSTy/cAcwDtf8ATFfGgrQMEHopWU3Y8wm623IAFX0rFXEeCOkskzhhsEI3NAAG6B5VtXzvjd4fzaSqqV9Dic6FICopLFa7NbLXuMLe6KK3BOsurPIyiy0eqN5GIrSASUB5nZtW425Yy+J+LKJomC3Ebhvnquhf2ND7nFGRldsyyPym1PIoAN6z6t+lVQ+TgpnMisMbA2yFZlisD0ksp/VQN/8AjiBpWBP8ucDRnkqLl2y8kaqQ0zP5fYBR1voRY98LHhM25jcekStmAQd/UraQ3cahzw45HhAadbBCIxCWdjaMCPY2L/I9cCOEKiFaXWInkSWtrW7Vh0YjUCB1o4ONwFZTz/DCR3NDzrLqdD65Yx6brUQ2pVUfhYgkc+e+LOKzgwKQuppAFOpRq1kVdDsd7/m9sY5WVAQh/eRs509kjUlqA6g+nsD8YzZ/iwmysf7PYMZvszEmtBI2shdRrlY7YAQtRnTZwGeR3jpPOoslE6SFYFXkv+G9W47Y2cSmuJ40fW0SgSaRZfc3z5j0gf4sEIZ0hjFENoi0rZPqfdmHdvVpG3OsL3CUdsmX16SpaQuABqQElV36FyxP2xAEMSaoAzp1n+EGeBCFJl1xhZCd9RKnl3AXBmLOIkeot5kmuixq/wAIJqtiA36YDcWbTElOFuVFjfqAa1ED+IEA37DvjdwTyo1XfUNRMlmiQxXdq53ZY++Jtygv4wS/xM7ieo9KqqmIs3JCCjo3vdntisZ+WVUWOo7/ALRyNg6j1sADv037/fHeaPmAqQTFLJbSNsxQt6QOtAiuewF9sYFQRkGy4jlCIoDEEE+j7DUR9umK1A213D4m3iXCT5JRZbkZhLqbm4Wh9gabb2wPVIjmJptN2+9fzRp0/FRsV1vB1+FsQZJHYv6tScgpIpVWvpoE7WeeBqQiLM+S24ZA6m9jttpN9NJ9xgY3IUiC7lfiJ1iSSRiXeRxS7AryFgHsByPI/OMnAuIvMZLIBDqwFWaO/Pma3P3xZ4hcMVQEMuspIqjkQS3Oyb2Hvv7jATh2eELOFU6moqVYi1A0kfHPDCpeP5zh5hfJZpo3dY1ohGc+n6W1NpB/vLpPzeCmZ4cCWkdraQDk1H0nVZJ6h1oAdKxPC2VYAsRqeZyxI30AodC3fOrb2sYu45konET+aAEUof5gG5r3OoHn3ws7/wDZQhJnqwOJhTfurMuqvxGt9vqvSa+bPLGfOPKuutQeVFZVAOpQ0iUGNki7I+MMHh8+awdwQN9II6Acz+e2Aud4rqkmnRqXzdJY82Kro0KPxbeonocV48m5jY8QGV+hWOXk/eP5SOQTQdZDuCOfSvtgpFw61BphYGwGw9hjBLBrZJZEsqCO7CtRQsR1IP8ApjBJxuFSVMm4JHLt/ix1E/puG4HUCHIMsjFZgjOin8TD0qfcCmr5PfGjiuXV9MisvkyzBtia9QDEHpZcsD7kHG8+F1bLHQBNIyN60q6GnSEDG7anO211gHk4BFDJHmYWjQFwS92Qw9IGoabFEWK3N40lYHkHm4JphzQjhlkiVQ9rEdJGwq1vYHbe674nixNMKhQusLl2U9WoEOB70eWOPDmQUJoZwQHtDQJAvSWvqN1b/Ce+NXEUM2YQqD/Yhqq6qzQBrtsf1xHgZJK+INzvE2dykrBPNXfmSBp9AutgTtQ35DE4DrSPyYw8bupYlmGwqxVdAQBvzLDtvVPlQZUkYjZbIoh7BteX078m6afe8TNZtsrmWaBGjpY9RfTsFWx0Neo3z7d8MbVK7R9ZARgyzRyzpsUdCFZOvpVmkJJGwJYLtywW47P/ALjHIDqbzRR77/6bYDcHy5y41PRkzKkENZfSbN2NhZxb4ozRfJQRxggksSTtTKLI+3PGZlG7IqiSIlzQRS5ZjJJqKwjYXYY6jZ32NHl0rFGSy2qINGPNLBqLcvQqlQQD7kn/AKYDR8aijyRjQVPmbB62D2Pc9jR+axZ4U4kWjhVyBoJRgQRdgobPStgfnDHouASfjCam7g6qHkbQNDxSbhtRVCtE8r3JJ548j4dEEiVT6P2pUULZB1FkLEd9TA9tu2OuF5NooXZYvQ8UjfV9KkFDbV/Kzb4q8RZFhEkaPSx211s5O4HUgDkPYX1wAbfzxBcJeH+MIJAqxtJMC7am3WKl9JBF/VsDZ2OB3Dx+5crJsxUyAsPqZ6KqTfIkdPbE4XlmEB1O9RzLqEdH0kazqsfTty577cxizN+GohLNpDqwhEjAMArOSzup1cmCMtD43HPHFVHcErz8YWmaIMImWNApFi1tzR2JQU2/8R23GKOFSRmDy40LEH1vdAHnoBu9yNz2IwUziHMOlDQqVObH1kaVDk++lRQvnzxg4JNpzK+k+iRxoQHTrBGm9ruyCT9sT3BkPygEjZqSaRgoCKCmtFFcwA2jnyrVv2OGDhOU8tFeVV8tQJA10T0UfzGgb/vYzRcE0MVaRVzDGRi7H+zj16j8ltXLnjXlM9566gllRoQVYBU6QBfW977HCuoNr7slcM8KKmFz9KgG1rcDc0e5OxwucS8ybKQzxEKaaKgNzTVtXImv0wY4gGSFoQQZJBqkZd9I5UPfoMA+CSNHwxRJtJesL21MbH9fthfCu0bvnUNcQVxLPBpFAfSqlR6QUsmg/rF3W5vnsO2F3LxlTMGYEgiMG7B1b2D8Hl3xuaDyxb2W1WeQAV2DCyRz5Hl274H8SmPmoiqSqOaY3RY3ZDVR06uW/LG5iXqCOvgrMRx5ckKxJY61LfSAdN7Cwh5AA9TjbxBGmgMuhY3DqFr6aa7Nn2JN98AMlmEjbyiq3pjeNF3P49S3W4+nt1wz57MpvlJNR85HUMF2BUWTXtp1ffGXlWsm4dwS/h3EJI3alLhUCActTACgL5YVuHcKbyGadlWmkarsBmks1Q5hQevbF0PFJIUWLSP2mF9JGvd9O/vRYMG/PtjcMyzAojgUxcirtTRO5Owu9/nACtjsDsyR5mqTjWXywfy6Z30KqbG/psE9SQzGz8YHjw/kX9fk1q9VeX336GsY83llSZmkBaPL5dpNI66r0+ofiJ0gdh8YZP8Au7C3qEkgB3As9cSoYxYJ5+EjzFbw4/7Q96iulIVUGlCgMA4BJ9R3a/nHviviEmQjURyurMhNMdQ1I2/M7Wr3XsMCeC5gRTmArs8LI1d2s23uKrnteDPFM1JI7xBtLAEJJz0t5aatXsQVNEbg4cKlc11xD9Jp4Hmc1JkzmcxL+6aMqqaV1OxJAb0+1V84S+MZ+YZhipp4goA6Ec6o7H4w05md8zGkK+pIFCHTQLnppA+kA182BgHxp0PEG1bIyRi22oiMjfl+IVieGi7NU4eJkk8SpK0HkIY5YlKurEFZAu4vlVEdRteNOZ40XYyP/wDMSSIzaV9KCt6oknQObdewxZx2L/djIBRk+hq+sqQzG75+obHY2e2POEZeN2DTaRSfQKU+m7tgasgduoxfabbqRnHG+IqhgMdF43kckHVqGtdC31U+s/fBri80iRvCyq23mod9SlkYaAp57b3eMY4WkucSMv6QFdV06QqruiL/APUF832vthr4TIkmbutREWYcH3B0D/ygf5jhXIygrQ8C5K+LnzCGRToY2CroWOw5mr7k1v8AbD7ko4Xy0e4Au+gLICrM1e51V7nCRxadShJS93Gr3am22/Dyw2cFya5XLZeYAMsmlnBHpsmga7KaOJ6kgovNcwHxC/DCJJAYgGRkZQqihGArFSR+Lcgb9/bADjPDRlYXiV01SSxiKO7cDRpPpvY6qO9DbDDm82hVUdEM1FRoj9KMzhV2HM0LF98COPcFKvG+XkYFJI9WgKF0ij/DakkKbLFa6c7XwH3qP8qCU8C4M+XjmkkVWKyogDOWXWosClAu3oXvRPtijxBx0jMSxuxatIKctTvpsUu4I6tg3+3CePTC2waNw1aVJjejGt7m31W557nCfNw6KXikqyyFELuxoWzVbaF37D6j036YuxgZHY5Ouv7SXUeuHFoVgDo2mUC3cg6SpOle+mhd7X9sYMtlQs5KyB0cSSDSTZYUDrF+gqSNv5Qd8W5Lii52CQhPLiJZdzsqRhSlEdwzWO+BWUyzJmH/AGcRhTRJZS+u1G3TcVW2w+cUon674MjNsrSSGYgj92VC619JBbVpBP1E6jv0NY1+H4mM4jWTQvmySyCidXqJq+QBGx5cr644aGQ5ZjINKq8CItmj11C+Tcv0GMcPiFU8+KP0qNcW5t3YLubr0jYkkDv847lloCGWcCzEktmMhpDGQdR2cKxIYEciRt+WCGczMnlxsz0Ci6l6Pq1ADl057C8a/BnCFMwzCArF6hGPknX8jbn/ADe2A3i/iQQnbUVlWMKB2uzfQBTf2xVQfJtWG4mR5V820wJES2ta30x2CKjDUSCOmDPEcp5WUy0BEgdJA42JjJLEkq9U/KttzgNm3lOuKKMkLLqoRlrJBIJPIf8ALBnwdwnyULyzGI7kxq48vaj9JFM3cn2o41noICT9BIM3MN8Gy8gzUkulWRNcRckfvHKhgiqBYF0PbfGLjc8qQxOppwzMWK8m1HUu52u2F/GBqLU/nRR2ss7rzKkAKttQsNszNy6YZM7kdEbI/r85iBQJ0FqrmK2+rffCOWkdWMIMw8HyryxftEoPm5oyE+nmNgfjYbewxTnYFaUtyYMqcqJXnQ9u/wADD3k2RCV2K5eCvhjzPt/zwpeI8+pgilWvTZJ70SCBtzP6nCqZzkycfSSHiTN8HEuZZiQUKnTZ3JZSxAHKggrb+LATM8VgDsDlTYY383v0wa4PEWzWpgQwIqQ3RZ1P0LyrTpUgn3GOn4hFZuNFN7qVFg9jt0xeW2mqv6QSnhKx3FGAQ2YXS8tfgQEAEA0b32vmw3wE4h4iimkmMQdZJfLVlKiiwDICu9kEEbduuCHE3MEsGvU7QozA2frAUODRrc2N+Wk11wrzzRqDKDUr0ATsADtsSb5G+QquuG8WPc249/7nRu8M8QY+bHFGpdRpXateggsWqz9QC3/McC/+6cjFTIy+hGEri20MrWDX4rBsdCMEvA2UXLwqVYDUwbSFJdqvSpagFUn1Ajtgh4ISWaCZZgis6R/SdyKIAroQBV98U5MhxszJQE4QB4mzDGCKMqK1O+tVIA1emgATzGk8++F542zUqJDWqTQpqgq36RueVBdRvqTi/isEsIaF3KtCxZexUjfrXbp3xVkoPKjEkiTEFNj6dAUV79QTteHsK1j6gjicqVzrSaW8tcvIFkqgyxgAAdwbJ+2CceWGXeGgdWvy2PLVa6n+1ybn+XGDwhkpM2jyPrhBZYlRhswK1SkqCVrfbqOeDfBIwc1BG2s+Wkzsx5MdQBruLBxl6g0308zhFfN8GGZys7gH91IzadhR0pajfnjV4pjCZDKQSHSzx1R6WPTe/fHHD80bzykgyNJ6VJ2PNrHvQAxT4rySShjK5LwrFR33bcEdNhvfx7YkAWdQx4Bv7TiIv53xTOnrRlDxgKWA1aiRQIO1CiN++CXibO+daCQSK0UOkKfpZhs23UVy7WMKmS4LPNrdLa1LMCDuu5PXofywycTkkUhaCRpEYlZAFO4tiwG7kANRoVZONNkRWFeYBCccyJCklMsMQjjRyaLkC3k2AGweyel+2Os1Cq5sSKutvLSRqJtvNDKV2utgK63j3gPBDHlYGkkUJIrNoflofSSp7DSoB6m8CpeKwq0gUIDYAjUGMBaXU2r6l/zA7bYVVQztt8+JLwIQ4hxRpcsgDAiBiTEEC6m1L+62/HRJsd8W+G+HJPn4AzvFLGDJoIB1RuGI3B5DUAQf4sDuC52COFg0D+UJ4+e7O1G9PU7URe9AnrjR4Py0ycTyrttqj8thq1UNBrfoSV5DE2XYrV0D/iR8jiHVm1SfswfWyFWQndqR6dG2+obsO4OBfEcpE0mtDbhpDIRzJLepKHRUoe94EZ2Ix8V+qguZj39r/rywy8VyCZafkf3k8hLXtuFoLtz611s77YVZQlbT5FyY4h/wlnZXaaR6SOJAiIOftqHIMAAOuBPFsjGYpW3NMb9yAA35gYzKZBPJLHMW8pl1r0J5gHuLY8u2OFlaZJEDW6SLex/E3O+R3PTvXTCxxkPuHEBoAwbMsSK0j+n1DYGr0n6jezDTYO2MkkzTyImWRXTUqvIm3Uelr5kLXzWB3iP9oM82WVyIlIuwaAAFgN0B5V74JcDi/Y44NM4YTep1WqUE+kEEgm1H2xqbNuPd5PQkb54hLM8JRjSt+91yUSaBFaSprl6ao897wbyPHESapLDxKkaxuRZdq9W2zLy9X6YUc1xpZpGliGrTEy+VfIgRrqAuqoMb6VWCnGI0bKROwILu0jgm2Vbqy1ek0vMYUyYiQA/f2JhuMrzeVkszKaOu9R9r2/4YVuHZsfs0aMfSCXY7AgcyPq2O3PbAziXiPM5qNMuDfm6oxGVpioBKs73RJABAoXV45OckdtAXQI1KnYfVXLbqaJPxgppSgonmGM3FQJI9UdCUr6vUdjz1VVEBDV2DQXbC62cmJsxxuT+LzG9Xv9+eK4c8zPCUDSSAIrA/SS12COd70f6YOZnLIjslfSxX8jWJqpxcVcEAZviHniNWB9AjAAOkMWLBt+Yq+fMgk1gI4hjzDGQs8dAodBuq/hJsAEc9+V1vQIZmcRsMvGxQq/mObA1O298jsoCBd+V98VQZtHRTLGJWCUqvtdsTf8oF112xoKNo48TgeI0yh2zGZSNQAkyKqhgg1G2YLuerWAVok1g00D5afNkbCOFGDE6rLFmPTYDbbALw7M808ubpolKRO4P4nX00CV31gHkCQCdwTtOM5uXyi66VaWJAQQbZUZymj+AVv154QypZ28ePvxOBmDjPGVzSjMqKaMKWc8mJYixfegQD1FYxzAZiOR8uJiQWATzCNA5lmB7rY2J/U4r4c80+WmjWIRFtLISukyXJqPMbhf64McJyiBP2d3QSQzrmJVjHOgEUc7bYlm/LDQVMQodfaAmHox+ycP4az3HTB5O4uiepvbb74McPzC+blcyrDRokjO/Le2P9cZuIcSGbyjmcKbZljUHkxNAj9Pzwt8GnEU6wiQqu4lDVp3AVAP5rJ/44xthybvjZkwOOYwZ/gMKZlmJOiVhRA2FUQQf0J+MBuPQw5eBr0SyGYMC5PqLGVtKnvpOnC74qlliAhDEpIqlVJJpgdLD23oVi3xbkS0Khh5YhiVTqJPmOxtvLvkQpBquWHcGAgrubg/iAnic+Eo1czo8ah5I7iB38trIJJ5iqsADmTiZXhjZyRQZnjJvXD5bUQKDWwYLWwrUOt98cZXJKiJIsp3jQMy/X5lsWBG2mlFEXvRxOO52oIK1FpvMcC6uKgo1qD6rKlt75jDpvf7vcjUOeIuOJNlwiKBTlQobYKAgUqQKagCfvhVlzSvJqkAaRtg2kne6UittqXYfnveL+FZYucmoAcerVGGC20pob3sLCE7bUcWTwiHMPEyF2KRhmJA8vURuB7NvfbAxoMdqslcbeK5Kd+HsZAGMU7OKNFl0USOe41Fqv2wm5eNzncssOprljClHAprttwK003YWLGL4OCZmQIJpNEbt6iDq0agNqUkfbmTdYZ+BcJy+XlaRIjEI11ec/4iBsVBNjc3eKd4wgjyZEixxKfGvBj+3yOjNp1ozNYFEAbDqTz/LBXiuaWSLLTOupAyltO59HMDvakt9zhe47xSVGeVnR4pH1J6NQ63qckAOK+gA8+eGngeVqNUzZ2I84HlV81352rdO2FMoZUVm6kgZbkOFhcu6OKfMiTT/IovT8nSAb+O2PeGZEw5aV1oeUFANDmpU8/wCvzivLcVafOlmUiNYGKMDsLsBSOvIG8ZfFfHxDkHRCSZpSv66Tv8isJgZWcL8fzOYdSnxZ4fGZyK5iFTaBvMQbkkEk3tufxD5rrhQ4RwBgElfMECnKoqapHO9hBfo5AW3UVRHP6f4QiIQTuzx+aWDQ6QfoOkMWDVuoGwHXF/Hv9n+WzLBknWHZrAVTv3FsNJB58/tjW065UBTr48SokT5ZwziUULkxxxhSAj6mOtizAN+8oFSAdWwUXewwd4tmwysgOsakDLQGrXaqb5bbC/bDbkP9keXUktMJVGklSnWhuakr+blzN4IZLwJCiEebGwLhwfLG1Hbm5HPr36Yuy4ixBA+4nBwIu8O4JoMRkoplVBaQ7WyoATV/iOofFHAzKxLmctLmJSHL3oVbpQx29i1da5YfOL+CteXeP9p8oO+p2MYPahu4rl+uM/CPACwZXyf2nUvLV5YG52/iI9sKPpdRtJ7v49dwjItT5G0gyeYWQWyozDTsCDW2km7308+gOBMvEZnYuatiWPqI578umPsPE/8AY/FLHS5nTqk16vKDE7fSPWKGBv8A8AR/95/+gf8Aq40Uwki2Xn9pH1BPnXF8klZhytsIYSCb2JsEjfnQAwG4dOdcRvddwbPue+JiYtHOP+fCWT6NxHMFMhAymmmJkc781oKB2UDoMdeNs6YM5EI6ASBVUHsaH51j3ExjIAcvPzlggzJ8QefK5sSH/wAWJNtqBEjcxvYNfkMI/heUtOXJOoRu131qt++xxMTGviACvUpf9UcclmzJw/LsQARLY0iqIksfrhvPAIZShZd3cFq/FpkNX+WJiYxtQxVzXxMu6i943as1FsK1M1dAdcY27ChgLx7Msz5Yk3qkgsdCarVXehXxiYmHNP8A+P3gPiZ1jUQn0g1JK3Xc6l577iiRR7nF/FM202ZKsauNZLUAEFANKg70vtiYmGF8/wB5ATXwjMEvFIQC3mabrkFqqxOMZMNm85uy1mFj9Jr0+kUfzJxMTFK/1P2/MlKspnWTJTIDYV0S23JDMVNnqa5dsA18T5gwtbkilWjuAFO332GJiYuxopskdzup3wPMHMya5ALSfK6QooDVIFbYbbgY+ucfW/Nc7kZuOMeylEFDtsx/PExMLa/h1r5/iVjzPeD5JYpXVBQWMkf/AI1P+pJrHzvxDEPIVt/WQxFmgQx5DpfXHuJhfR/1L+n5lo8z7F4AyatkEDerSzqCdtrujVXgnmOARsbYsTZN7e1dOnIYmJjaKLXiKhiDLIuHKrFBemRTqHegq9u2KZuAxtRJa9+o3s3vtXQYmJitlG2oQTc0JwtREY9TVdjcWDZOxrbfEXhCCMxgtpvV056tV8u+JiYntEFmUSeHo993G3Qj+HT27frixMhQAEjgAUB6f/5xMTFNCHc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6" name="AutoShape 10" descr="data:image/jpeg;base64,/9j/4AAQSkZJRgABAQAAAQABAAD/2wCEAAkGBhQSERUUExQWFBUWFxgZGRYYGB0bHxgeHyEeIR0cGiAdHCYeGB4mIRwbIDAhIygpLCwtHCAxNTAtNSYrLCkBCQoKDgwOGg8PGiklHyQqNSosLyksLCwsLCksLCwsLCwsLCwsLCwpLCwpLCwpLCwsLCwsLCksKSwsLCwsLCksLP/AABEIAJQA2gMBIgACEQEDEQH/xAAcAAACAwEBAQEAAAAAAAAAAAAFBgADBAIBBwj/xABFEAACAgAEBAUCAwUFBQYHAAABAgMRAAQSIQUxQVEGEyJhcTKBQpGhFCNSYsEzcoKSsQck0eHxFRZDotPwFzRTVJOj0v/EABoBAAIDAQEAAAAAAAAAAAAAAAEEAgMFAAb/xAAvEQACAgEEAQEHAwQDAAAAAAABAgARAwQSIUExEwUiUWFxocEygfAzkbHRFCNC/9oADAMBAAIRAxEAPwBz04ycSz7QxsY42kkI9IUE0T1xu04y8VzpiiJUjVYC2O+HdYVbEQzUJgaYkZBtFmccGywVD3Z3Y/N+3tQwQ0Y4ya7GxVmx99/640hcS0rL6S14qQ1F+ob+MrCY9AxZox6FwwWlFTjT71j594rzQhyU+WjFvMznSLJK8unU9MOXiXiYy2XaUsBW1HrthZ8acQky00M0WjTJGp9XUgqfsCCb9vjHm9fqFzZ1xqPHfzHM9D7PwtiQse4c4FwhLTMKzHXEtIdgLC2e5J04OhcK/gDiM7QSLmojE0UhAsUCp3AF7NpsixzGG7RWNzCyhAKmNqQ3qG5TWPQMXBMQpi7cIvKNOOgMXBMeaMduEEr04lYtCY8K47cIZmzGVDrpPL5I/wBOeMvEs7HlYS1AADYfA/1wU04H8ag1RncCtxtfI3/TGT7TRfRYgcmr+kf0DH1VB8fmInDs3MCCF1SSzhlW7senkf7oOPowXCZ4VREzE0tWjuywbWVr6kG2wO5A9sO6ixyr2xL2cFRDtN2ZZ7SZmyDcJwExNOLdOJpxqbplVKdOPNOLtOIVxLdDUE8YzIjQ32vf26YWuA+Z+0akYadKtmAeep9419iq1/mGGXxAv7sHy1kbUoGoXVkb4XOHcHeFMxIW1O/qZhy1XsPgCh+WPOarOMOpOQ8ngD5Cb+lxeppwPAjfpx5px1ELUfA/0x1px6NXsAzCIo1MiPZI7V+uMPEELSRp01WfYKLP23wM4FnJFgMr+p5FZzsepLJfUimKj+7gPxvxF5UMs7mncaUQ7FV/iI9/6Y8nr9S2fGEHkmek0el9PKT0I+ZRl8qGusYr7Y6gzCvdfhYqfYjp/wC++EXh3jnMNm4MvLlwAEUNoDFqYbMRWwU1dbC7wy8BzYefMlCpTzNwLBDgAMexU0p298OaF3xY1R4prNONzPDIxXJmwsqoSLcMR/hq/tvihc+G81VrXGarvfL42I2wG4xn0Z8pmFB3XSVKn0anXflfMFaxbqdaqAAHzKdPoy5N9RO/2tNIZkj30lAxAugNx/1Pvjl8+ma4OhkFyIWj1HuOQ9/TW2HrN5FpkzEmYTSCnlop5qu+532s116YTPG+Qhy+Vjy8Ppa3aSPVqrURvZ/F09sZTBfdWqN2Jt48gZdo6mjwR4zL8PmhlYmSFSUYmyUPL7qdvisfUIzYHuAfzx+fooJYHfM5cqUj0hlu7VgCR7g6aJrYjH1Lg/jhM1PEY7VCAjoRRViCd+hUGl1DmW9sauPLtYse/tM7V6XcLQfOOVYhOPCcUZ0OY3Edayp03yBo0fgYbyZCEJEyUQMwBgzgHHhNJLFzMbGmvZhyP5H/AFwbrCL4Q4amVzDRsS8mqUGQ8w3oY+xBDfpht4tn1hj1k1W/ewvqbb+6DhbFqQMdsY3qNNWXagm28e1iqOUMAymwwBHuDyx2Gw2HuJFK4M6xl4lo8ttf01079P1xfeK2nFE7kc9hdjpinUuPTKsal2FG3hl6MTOH5CSDMqWuQl/MKrQ0AppFjqbP3rDxBIGFqbH/AL/0wqnMBMzoJ/eP5Y/vCyW/K/0wT4XJonlhJ3NSKPa6P64yPZ+qKts6Jmp7Qwbxu7AhojEGOfNF117dcTVjf9TiYZQzo4gWzWOS2M02eYIdFWbtzyQdT3J7DC2p1LY8ZK+Zdgwb3o+IO8V8YSKMoGGu6J7e3PfoMLXAc7mGjzcU6FdLGv8AKDX6g/fHXjWSF4xEVtt6f8Sjmfu1Y15aXzcqmajIDPEolXmAQNN33Gkg/GPN4sbZFdxy34npPdxBRVCM+U/s06+ld/ti3AjwrxETZVCu2i0YHna7E/B5/fBesetx5AUH0nmMiEORESfiwSRApU0Aho7BgAdI+Af/ADAYyeeIZ45TbySswcSAEBF29NCktjVntWA2XybJLKrD1MYzGCdgGrrW1Uu/Xbvsa4XlxNmR6tK050Nt6derVXQbjvvjyZYobnrzjUioHzXFmhzsOZcIEAaBqPKwGo3uwF7E966YdIc6kciyKlCZVWhWwU18c26nHzPxixzEs8ygLGjbk9zQH39N4LeD+LGUJ5h1+WvlEEcgGBShyNre3cYafLk9IZFPjzKm06NG5fEUeuV1BYq7KQvJgQNJs+6k3jz/ALaeAZe0Gtm0aQ12Crszg1sGZQNumKMrlfMZkUi5FCuxWtK6y246emxv2Ax74h4lFMUi2UNDI0T0atGUoAep07+14U/5DPkBqEYFqpp4tnxmKUUCA43PK9NE99t98J+a8BSidonk+kAh+Rbfc0bvlf3GPMvkJEmnlZ7EciOKB3UkfUOlLW2HLjfFFCrK7VKsYKgf+Ihvflsdu2IZc+ZMu5TdwriVV2jxFfM5NIniMjBowIxKFJ2APottrqwTtW5GCXCeGJBNCY0RWMhkllX6QgBCqvsCCT84V+NZsOcwSmlZUVYgel3o6darDf4b0ZbLIA3mGSNlUmvSWO6NR2om8XZcrqoYnm5P0xVRrzXGwF9Flj6QegPTrv3Ixm4Z4lDymNyA3pK7EE6hYFcuhwv8IkemPlq7RrKocXZq+f8ACaJG13iSoqySyKWV3QxjTV0aGq+YKXfX6hjhr8u/kxUaHEBVTZk83C3E5ijC0RQRzDN1KnowJA+KwW4oseYPklwtmq56ga2HY3thXyXAPLaZlHRVRF3sjYOTfMki/ce2CuVzmhVNVqDBWPMH06iB/iO/tio6qhtHIljadSwbsQpwOdEjSJHDMBSqx36+m+wIIB7AY3Q8QDrfIBqNnpRN4WCqwuSrKtuDo1aWKNe/uCDW3LScexIyRUdXrLMhFc0Fg1yqyFrmaxYfaOQERc6FDZjX+1rvR/rgd+3eUrW5b8TXXpH4UFdsBI42QAKyrasS5XlXOj3Fjn1OM+b4aqmNDI5j9Rf07G+R7li1CvjFGq1TamgeBL9Pplw9zE+WeXNGWNtykvl6t9LLpaz8hh+WNfFvETtMvkaklMewYc7IvpRBI58sUrxJcvmRl3RtMiJKsqD+zbT5bA9CLWj84IZMAweaiFnZE0nmRqJU1vsAe/8AXAGRsZU1x1L3UPE8S5kyOWDspfW25ttHS+gsdMfUOBcTaSENLpV7IIF7dr96GAmSy6agwIdViX03RsarsXV1p/XHOQYyMdNjX6RtuW3Buj0Fcj3w4ntMqeREc2iVxxxGmfN0VWx6jsOprnXf4wKz2fAy8pJ0rqYo3wevte3xgRnZpFEIZjbsq2OoIp/7tKC3c2cSKelMTAXrNDqN9IWutgXWIZ9czlWrj4SWLRBAQTzB+VyXnJrB1XKumxu/0rI9D8KklRXvgv4XyByn7qrQmSug2beh/i3++NXCuGNIJCDopNHnHmqjfRGOw3s7bkiuuCs+TFxlRQjiahf8RG597F4RGtOF7SMPi9RdrTLDmFWfQqhQ97AVvV3786xoXikdfUB7WNsLGfaRnkZJNLaQdqr0qLB/hB236E4pSBGAYpLbCzXl1v2xo4/aTqvETfQIxszPwnIRxNG8pVZCC7E2NWhtSAjpvsb5CsU8TlNNDAGaSQBS429NXS+7bYnDo3kkaSQgnylqhsSRrp9trVTuMc8IzYh/es4dJ4UXWQSFK0QwA7ggd9sJ0bJbqafiCuJcJb9lmiP4EedwN6YAAIx71gNwbhE0cg0KWSRTfKxS6hdnYir+Dh5zqMI48vECRIs6yMa+tgtBgPYde+M/DOGukjRLepwNiNuWklTfMgMPYV3xemYrjIPcEtyeYY5glbbywdSVYZgqtqu/Vvfp9j3GOPEQ8/LRyIdLLmA8Rbq1LVkCrsDlsKrfGXMM8UqsV1KCdhtzZde/Q6K/LG3NRiXLTG2IWVGU7GqsxjY1ZJBodt8UeGVxDL4IDmC0EgKoIyA+w1KbNsb30la+Kxg8QcNZ4n9ZM0aKRZrUt6VoDlQBP+LG/h07KxDgFD5bbfgs3sDyAOq8b+JOI8yHJstl1VFA5kNe/ewftireQ/8Aj6zorSeHFOVaNnuVYy93takAAGuVf64z+D+FalbzACpQsEJIAcekVXO2/KsM+flFxvTNqpAVOxDbAad+ZZevIYyZmGJZkCAOqvqC0KEiORp37kA7dji5crFabuEy/J5s+VLIjNSqQ+9BD6gSor1AEMfcjHOdEbJHGHB2NObBb+YVy2UCuxOOeDzyosmVKUF9JUgeovIWJ3OwOo12FYzZziMIaBAo82Jlt2HMHUGBG9FCdQ9xirZ78EJ5nMO0BEJvkQwNklSb3ApeRoD5wO4PlpImZZm1qh9IBPKjtdegnVz9jgsqAgAUpaRFU11BDMQKFCgB83i2aMSqGVq0l9SuNgSNLWK3U1yxSH2rVQ1M3G51EkLyEKzIUROVVZb2qnUAHexjzM5UNEzMx9MYHqUgLqbSDudq1bjFXiHhyPECGTXHIoUtzvbfnuTtQA5AY1cTycjQJCjgszI7gCrGx3362dvbEqFKZGZuI5rWgGulBYsV25aT23A33/lx3xTiSiBmTd7j9WrcnZnq+grl7HGniPBwoU2Gd2qroEt6aA/hA/zGzgfO8j5iJ1Fos2qTbkEUkDqd9JsdLHc4KbSRUM28b4d/u8UUYBYxS6nPMoQTX+aj84H+GeKB8nGp2cWna1Q0V7G9/jfBZs+kwdyzBiKUVsE6E/J1HCz4egMTSMW9IdtSXRDOxUFO4IK7e94GL38bKejCRUPcXmcqBGqLEjIT3IPq01W7EnVzA/PHnC8ywbYc5Ab6AkkEC+5J+2KOIrry6IVpTKyEN1K6QNQJux73yxmiJpEjrWrelieY5U/ULWoX7YNArXcEKcYUGF2EhavQWqyQLZmUcx6LH2OBXDnZs1IWTUjkMEfbT0BrrsB12JPbBNcwJkZQpV42KPGCASSG0jY1e+xHfHkiCLyYuUgh1OTsQCRS37AkfY4CkqpWGGf+0/NVVRdA1boPZtyT1qu2+NcmeVmlN1pUAr7XgFwyMUyrsI3aq3s3QHvuarFWa4iYFMCx2z0dd3e5DH432/5YVbHubiACXZjODyl0gendWoEvVWff1Xt8YFNncxe0bfcb/fBo5BUjAj3eMXXTlvW/NeZ++I2YUE29/fEgwF0LnVF3MZycTRqAB52lmLbMCAVBYc91J26UfbFj5hFZHQDyfOaJNQ0oxoMpYf3w5vs3tjNPxOSSdcwqgrqZBbN7aa2FDYAdzZ749VNMOTjctsxdiBYLMwXRvzUfT03xo1wDU4y7gMcf7TG9PZEjKCa0rqt3/RCEr8Qwl8Y8QPLM+2kmQ6CCQ25qtqH/ABw2ZXPCTPrEgNR633/hUU2rbkSq/n7YV4OFiTPoHtUdx6hvzIo303PP2xfioMS/w4hAuOed4kkskEji/LSSTy/cAcwDtf8ATFfGgrQMEHopWU3Y8wm623IAFX0rFXEeCOkskzhhsEI3NAAG6B5VtXzvjd4fzaSqqV9Dic6FICopLFa7NbLXuMLe6KK3BOsurPIyiy0eqN5GIrSASUB5nZtW425Yy+J+LKJomC3Ebhvnquhf2ND7nFGRldsyyPym1PIoAN6z6t+lVQ+TgpnMisMbA2yFZlisD0ksp/VQN/8AjiBpWBP8ucDRnkqLl2y8kaqQ0zP5fYBR1voRY98LHhM25jcekStmAQd/UraQ3cahzw45HhAadbBCIxCWdjaMCPY2L/I9cCOEKiFaXWInkSWtrW7Vh0YjUCB1o4ONwFZTz/DCR3NDzrLqdD65Yx6brUQ2pVUfhYgkc+e+LOKzgwKQuppAFOpRq1kVdDsd7/m9sY5WVAQh/eRs509kjUlqA6g+nsD8YzZ/iwmysf7PYMZvszEmtBI2shdRrlY7YAQtRnTZwGeR3jpPOoslE6SFYFXkv+G9W47Y2cSmuJ40fW0SgSaRZfc3z5j0gf4sEIZ0hjFENoi0rZPqfdmHdvVpG3OsL3CUdsmX16SpaQuABqQElV36FyxP2xAEMSaoAzp1n+EGeBCFJl1xhZCd9RKnl3AXBmLOIkeot5kmuixq/wAIJqtiA36YDcWbTElOFuVFjfqAa1ED+IEA37DvjdwTyo1XfUNRMlmiQxXdq53ZY++Jtygv4wS/xM7ieo9KqqmIs3JCCjo3vdntisZ+WVUWOo7/ALRyNg6j1sADv037/fHeaPmAqQTFLJbSNsxQt6QOtAiuewF9sYFQRkGy4jlCIoDEEE+j7DUR9umK1A213D4m3iXCT5JRZbkZhLqbm4Wh9gabb2wPVIjmJptN2+9fzRp0/FRsV1vB1+FsQZJHYv6tScgpIpVWvpoE7WeeBqQiLM+S24ZA6m9jttpN9NJ9xgY3IUiC7lfiJ1iSSRiXeRxS7AryFgHsByPI/OMnAuIvMZLIBDqwFWaO/Pma3P3xZ4hcMVQEMuspIqjkQS3Oyb2Hvv7jATh2eELOFU6moqVYi1A0kfHPDCpeP5zh5hfJZpo3dY1ohGc+n6W1NpB/vLpPzeCmZ4cCWkdraQDk1H0nVZJ6h1oAdKxPC2VYAsRqeZyxI30AodC3fOrb2sYu45konET+aAEUof5gG5r3OoHn3ws7/wDZQhJnqwOJhTfurMuqvxGt9vqvSa+bPLGfOPKuutQeVFZVAOpQ0iUGNki7I+MMHh8+awdwQN9II6Acz+e2Aud4rqkmnRqXzdJY82Kro0KPxbeonocV48m5jY8QGV+hWOXk/eP5SOQTQdZDuCOfSvtgpFw61BphYGwGw9hjBLBrZJZEsqCO7CtRQsR1IP8ApjBJxuFSVMm4JHLt/ix1E/puG4HUCHIMsjFZgjOin8TD0qfcCmr5PfGjiuXV9MisvkyzBtia9QDEHpZcsD7kHG8+F1bLHQBNIyN60q6GnSEDG7anO211gHk4BFDJHmYWjQFwS92Qw9IGoabFEWK3N40lYHkHm4JphzQjhlkiVQ9rEdJGwq1vYHbe674nixNMKhQusLl2U9WoEOB70eWOPDmQUJoZwQHtDQJAvSWvqN1b/Ce+NXEUM2YQqD/Yhqq6qzQBrtsf1xHgZJK+INzvE2dykrBPNXfmSBp9AutgTtQ35DE4DrSPyYw8bupYlmGwqxVdAQBvzLDtvVPlQZUkYjZbIoh7BteX078m6afe8TNZtsrmWaBGjpY9RfTsFWx0Neo3z7d8MbVK7R9ZARgyzRyzpsUdCFZOvpVmkJJGwJYLtywW47P/ALjHIDqbzRR77/6bYDcHy5y41PRkzKkENZfSbN2NhZxb4ozRfJQRxggksSTtTKLI+3PGZlG7IqiSIlzQRS5ZjJJqKwjYXYY6jZ32NHl0rFGSy2qINGPNLBqLcvQqlQQD7kn/AKYDR8aijyRjQVPmbB62D2Pc9jR+axZ4U4kWjhVyBoJRgQRdgobPStgfnDHouASfjCam7g6qHkbQNDxSbhtRVCtE8r3JJ548j4dEEiVT6P2pUULZB1FkLEd9TA9tu2OuF5NooXZYvQ8UjfV9KkFDbV/Kzb4q8RZFhEkaPSx211s5O4HUgDkPYX1wAbfzxBcJeH+MIJAqxtJMC7am3WKl9JBF/VsDZ2OB3Dx+5crJsxUyAsPqZ6KqTfIkdPbE4XlmEB1O9RzLqEdH0kazqsfTty577cxizN+GohLNpDqwhEjAMArOSzup1cmCMtD43HPHFVHcErz8YWmaIMImWNApFi1tzR2JQU2/8R23GKOFSRmDy40LEH1vdAHnoBu9yNz2IwUziHMOlDQqVObH1kaVDk++lRQvnzxg4JNpzK+k+iRxoQHTrBGm9ruyCT9sT3BkPygEjZqSaRgoCKCmtFFcwA2jnyrVv2OGDhOU8tFeVV8tQJA10T0UfzGgb/vYzRcE0MVaRVzDGRi7H+zj16j8ltXLnjXlM9566gllRoQVYBU6QBfW977HCuoNr7slcM8KKmFz9KgG1rcDc0e5OxwucS8ybKQzxEKaaKgNzTVtXImv0wY4gGSFoQQZJBqkZd9I5UPfoMA+CSNHwxRJtJesL21MbH9fthfCu0bvnUNcQVxLPBpFAfSqlR6QUsmg/rF3W5vnsO2F3LxlTMGYEgiMG7B1b2D8Hl3xuaDyxb2W1WeQAV2DCyRz5Hl274H8SmPmoiqSqOaY3RY3ZDVR06uW/LG5iXqCOvgrMRx5ckKxJY61LfSAdN7Cwh5AA9TjbxBGmgMuhY3DqFr6aa7Nn2JN98AMlmEjbyiq3pjeNF3P49S3W4+nt1wz57MpvlJNR85HUMF2BUWTXtp1ffGXlWsm4dwS/h3EJI3alLhUCActTACgL5YVuHcKbyGadlWmkarsBmks1Q5hQevbF0PFJIUWLSP2mF9JGvd9O/vRYMG/PtjcMyzAojgUxcirtTRO5Owu9/nACtjsDsyR5mqTjWXywfy6Z30KqbG/psE9SQzGz8YHjw/kX9fk1q9VeX336GsY83llSZmkBaPL5dpNI66r0+ofiJ0gdh8YZP8Au7C3qEkgB3As9cSoYxYJ5+EjzFbw4/7Q96iulIVUGlCgMA4BJ9R3a/nHviviEmQjURyurMhNMdQ1I2/M7Wr3XsMCeC5gRTmArs8LI1d2s23uKrnteDPFM1JI7xBtLAEJJz0t5aatXsQVNEbg4cKlc11xD9Jp4Hmc1JkzmcxL+6aMqqaV1OxJAb0+1V84S+MZ+YZhipp4goA6Ec6o7H4w05md8zGkK+pIFCHTQLnppA+kA182BgHxp0PEG1bIyRi22oiMjfl+IVieGi7NU4eJkk8SpK0HkIY5YlKurEFZAu4vlVEdRteNOZ40XYyP/wDMSSIzaV9KCt6oknQObdewxZx2L/djIBRk+hq+sqQzG75+obHY2e2POEZeN2DTaRSfQKU+m7tgasgduoxfabbqRnHG+IqhgMdF43kckHVqGtdC31U+s/fBri80iRvCyq23mod9SlkYaAp57b3eMY4WkucSMv6QFdV06QqruiL/APUF832vthr4TIkmbutREWYcH3B0D/ygf5jhXIygrQ8C5K+LnzCGRToY2CroWOw5mr7k1v8AbD7ko4Xy0e4Au+gLICrM1e51V7nCRxadShJS93Gr3am22/Dyw2cFya5XLZeYAMsmlnBHpsmga7KaOJ6kgovNcwHxC/DCJJAYgGRkZQqihGArFSR+Lcgb9/bADjPDRlYXiV01SSxiKO7cDRpPpvY6qO9DbDDm82hVUdEM1FRoj9KMzhV2HM0LF98COPcFKvG+XkYFJI9WgKF0ij/DakkKbLFa6c7XwH3qP8qCU8C4M+XjmkkVWKyogDOWXWosClAu3oXvRPtijxBx0jMSxuxatIKctTvpsUu4I6tg3+3CePTC2waNw1aVJjejGt7m31W557nCfNw6KXikqyyFELuxoWzVbaF37D6j036YuxgZHY5Ouv7SXUeuHFoVgDo2mUC3cg6SpOle+mhd7X9sYMtlQs5KyB0cSSDSTZYUDrF+gqSNv5Qd8W5Lii52CQhPLiJZdzsqRhSlEdwzWO+BWUyzJmH/AGcRhTRJZS+u1G3TcVW2w+cUon674MjNsrSSGYgj92VC619JBbVpBP1E6jv0NY1+H4mM4jWTQvmySyCidXqJq+QBGx5cr644aGQ5ZjINKq8CItmj11C+Tcv0GMcPiFU8+KP0qNcW5t3YLubr0jYkkDv847lloCGWcCzEktmMhpDGQdR2cKxIYEciRt+WCGczMnlxsz0Ci6l6Pq1ADl057C8a/BnCFMwzCArF6hGPknX8jbn/ADe2A3i/iQQnbUVlWMKB2uzfQBTf2xVQfJtWG4mR5V820wJES2ta30x2CKjDUSCOmDPEcp5WUy0BEgdJA42JjJLEkq9U/KttzgNm3lOuKKMkLLqoRlrJBIJPIf8ALBnwdwnyULyzGI7kxq48vaj9JFM3cn2o41noICT9BIM3MN8Gy8gzUkulWRNcRckfvHKhgiqBYF0PbfGLjc8qQxOppwzMWK8m1HUu52u2F/GBqLU/nRR2ss7rzKkAKttQsNszNy6YZM7kdEbI/r85iBQJ0FqrmK2+rffCOWkdWMIMw8HyryxftEoPm5oyE+nmNgfjYbewxTnYFaUtyYMqcqJXnQ9u/wADD3k2RCV2K5eCvhjzPt/zwpeI8+pgilWvTZJ70SCBtzP6nCqZzkycfSSHiTN8HEuZZiQUKnTZ3JZSxAHKggrb+LATM8VgDsDlTYY383v0wa4PEWzWpgQwIqQ3RZ1P0LyrTpUgn3GOn4hFZuNFN7qVFg9jt0xeW2mqv6QSnhKx3FGAQ2YXS8tfgQEAEA0b32vmw3wE4h4iimkmMQdZJfLVlKiiwDICu9kEEbduuCHE3MEsGvU7QozA2frAUODRrc2N+Wk11wrzzRqDKDUr0ATsADtsSb5G+QquuG8WPc249/7nRu8M8QY+bHFGpdRpXateggsWqz9QC3/McC/+6cjFTIy+hGEri20MrWDX4rBsdCMEvA2UXLwqVYDUwbSFJdqvSpagFUn1Ajtgh4ISWaCZZgis6R/SdyKIAroQBV98U5MhxszJQE4QB4mzDGCKMqK1O+tVIA1emgATzGk8++F542zUqJDWqTQpqgq36RueVBdRvqTi/isEsIaF3KtCxZexUjfrXbp3xVkoPKjEkiTEFNj6dAUV79QTteHsK1j6gjicqVzrSaW8tcvIFkqgyxgAAdwbJ+2CceWGXeGgdWvy2PLVa6n+1ybn+XGDwhkpM2jyPrhBZYlRhswK1SkqCVrfbqOeDfBIwc1BG2s+Wkzsx5MdQBruLBxl6g0308zhFfN8GGZys7gH91IzadhR0pajfnjV4pjCZDKQSHSzx1R6WPTe/fHHD80bzykgyNJ6VJ2PNrHvQAxT4rySShjK5LwrFR33bcEdNhvfx7YkAWdQx4Bv7TiIv53xTOnrRlDxgKWA1aiRQIO1CiN++CXibO+daCQSK0UOkKfpZhs23UVy7WMKmS4LPNrdLa1LMCDuu5PXofywycTkkUhaCRpEYlZAFO4tiwG7kANRoVZONNkRWFeYBCccyJCklMsMQjjRyaLkC3k2AGweyel+2Os1Cq5sSKutvLSRqJtvNDKV2utgK63j3gPBDHlYGkkUJIrNoflofSSp7DSoB6m8CpeKwq0gUIDYAjUGMBaXU2r6l/zA7bYVVQztt8+JLwIQ4hxRpcsgDAiBiTEEC6m1L+62/HRJsd8W+G+HJPn4AzvFLGDJoIB1RuGI3B5DUAQf4sDuC52COFg0D+UJ4+e7O1G9PU7URe9AnrjR4Py0ycTyrttqj8thq1UNBrfoSV5DE2XYrV0D/iR8jiHVm1SfswfWyFWQndqR6dG2+obsO4OBfEcpE0mtDbhpDIRzJLepKHRUoe94EZ2Ix8V+qguZj39r/rywy8VyCZafkf3k8hLXtuFoLtz611s77YVZQlbT5FyY4h/wlnZXaaR6SOJAiIOftqHIMAAOuBPFsjGYpW3NMb9yAA35gYzKZBPJLHMW8pl1r0J5gHuLY8u2OFlaZJEDW6SLex/E3O+R3PTvXTCxxkPuHEBoAwbMsSK0j+n1DYGr0n6jezDTYO2MkkzTyImWRXTUqvIm3Uelr5kLXzWB3iP9oM82WVyIlIuwaAAFgN0B5V74JcDi/Y44NM4YTep1WqUE+kEEgm1H2xqbNuPd5PQkb54hLM8JRjSt+91yUSaBFaSprl6ao897wbyPHESapLDxKkaxuRZdq9W2zLy9X6YUc1xpZpGliGrTEy+VfIgRrqAuqoMb6VWCnGI0bKROwILu0jgm2Vbqy1ek0vMYUyYiQA/f2JhuMrzeVkszKaOu9R9r2/4YVuHZsfs0aMfSCXY7AgcyPq2O3PbAziXiPM5qNMuDfm6oxGVpioBKs73RJABAoXV45OckdtAXQI1KnYfVXLbqaJPxgppSgonmGM3FQJI9UdCUr6vUdjz1VVEBDV2DQXbC62cmJsxxuT+LzG9Xv9+eK4c8zPCUDSSAIrA/SS12COd70f6YOZnLIjslfSxX8jWJqpxcVcEAZviHniNWB9AjAAOkMWLBt+Yq+fMgk1gI4hjzDGQs8dAodBuq/hJsAEc9+V1vQIZmcRsMvGxQq/mObA1O298jsoCBd+V98VQZtHRTLGJWCUqvtdsTf8oF112xoKNo48TgeI0yh2zGZSNQAkyKqhgg1G2YLuerWAVok1g00D5afNkbCOFGDE6rLFmPTYDbbALw7M808ubpolKRO4P4nX00CV31gHkCQCdwTtOM5uXyi66VaWJAQQbZUZymj+AVv154QypZ28ePvxOBmDjPGVzSjMqKaMKWc8mJYixfegQD1FYxzAZiOR8uJiQWATzCNA5lmB7rY2J/U4r4c80+WmjWIRFtLISukyXJqPMbhf64McJyiBP2d3QSQzrmJVjHOgEUc7bYlm/LDQVMQodfaAmHox+ycP4az3HTB5O4uiepvbb74McPzC+blcyrDRokjO/Le2P9cZuIcSGbyjmcKbZljUHkxNAj9Pzwt8GnEU6wiQqu4lDVp3AVAP5rJ/44xthybvjZkwOOYwZ/gMKZlmJOiVhRA2FUQQf0J+MBuPQw5eBr0SyGYMC5PqLGVtKnvpOnC74qlliAhDEpIqlVJJpgdLD23oVi3xbkS0Khh5YhiVTqJPmOxtvLvkQpBquWHcGAgrubg/iAnic+Eo1czo8ah5I7iB38trIJJ5iqsADmTiZXhjZyRQZnjJvXD5bUQKDWwYLWwrUOt98cZXJKiJIsp3jQMy/X5lsWBG2mlFEXvRxOO52oIK1FpvMcC6uKgo1qD6rKlt75jDpvf7vcjUOeIuOJNlwiKBTlQobYKAgUqQKagCfvhVlzSvJqkAaRtg2kne6UittqXYfnveL+FZYucmoAcerVGGC20pob3sLCE7bUcWTwiHMPEyF2KRhmJA8vURuB7NvfbAxoMdqslcbeK5Kd+HsZAGMU7OKNFl0USOe41Fqv2wm5eNzncssOprljClHAprttwK003YWLGL4OCZmQIJpNEbt6iDq0agNqUkfbmTdYZ+BcJy+XlaRIjEI11ec/4iBsVBNjc3eKd4wgjyZEixxKfGvBj+3yOjNp1ozNYFEAbDqTz/LBXiuaWSLLTOupAyltO59HMDvakt9zhe47xSVGeVnR4pH1J6NQ63qckAOK+gA8+eGngeVqNUzZ2I84HlV81352rdO2FMoZUVm6kgZbkOFhcu6OKfMiTT/IovT8nSAb+O2PeGZEw5aV1oeUFANDmpU8/wCvzivLcVafOlmUiNYGKMDsLsBSOvIG8ZfFfHxDkHRCSZpSv66Tv8isJgZWcL8fzOYdSnxZ4fGZyK5iFTaBvMQbkkEk3tufxD5rrhQ4RwBgElfMECnKoqapHO9hBfo5AW3UVRHP6f4QiIQTuzx+aWDQ6QfoOkMWDVuoGwHXF/Hv9n+WzLBknWHZrAVTv3FsNJB58/tjW065UBTr48SokT5ZwziUULkxxxhSAj6mOtizAN+8oFSAdWwUXewwd4tmwysgOsakDLQGrXaqb5bbC/bDbkP9keXUktMJVGklSnWhuakr+blzN4IZLwJCiEebGwLhwfLG1Hbm5HPr36Yuy4ixBA+4nBwIu8O4JoMRkoplVBaQ7WyoATV/iOofFHAzKxLmctLmJSHL3oVbpQx29i1da5YfOL+CteXeP9p8oO+p2MYPahu4rl+uM/CPACwZXyf2nUvLV5YG52/iI9sKPpdRtJ7v49dwjItT5G0gyeYWQWyozDTsCDW2km7308+gOBMvEZnYuatiWPqI578umPsPE/8AY/FLHS5nTqk16vKDE7fSPWKGBv8A8AR/95/+gf8Aq40Uwki2Xn9pH1BPnXF8klZhytsIYSCb2JsEjfnQAwG4dOdcRvddwbPue+JiYtHOP+fCWT6NxHMFMhAymmmJkc781oKB2UDoMdeNs6YM5EI6ASBVUHsaH51j3ExjIAcvPzlggzJ8QefK5sSH/wAWJNtqBEjcxvYNfkMI/heUtOXJOoRu131qt++xxMTGviACvUpf9UcclmzJw/LsQARLY0iqIksfrhvPAIZShZd3cFq/FpkNX+WJiYxtQxVzXxMu6i943as1FsK1M1dAdcY27ChgLx7Msz5Yk3qkgsdCarVXehXxiYmHNP8A+P3gPiZ1jUQn0g1JK3Xc6l577iiRR7nF/FM202ZKsauNZLUAEFANKg70vtiYmGF8/wB5ATXwjMEvFIQC3mabrkFqqxOMZMNm85uy1mFj9Jr0+kUfzJxMTFK/1P2/MlKspnWTJTIDYV0S23JDMVNnqa5dsA18T5gwtbkilWjuAFO332GJiYuxopskdzup3wPMHMya5ALSfK6QooDVIFbYbbgY+ucfW/Nc7kZuOMeylEFDtsx/PExMLa/h1r5/iVjzPeD5JYpXVBQWMkf/AI1P+pJrHzvxDEPIVt/WQxFmgQx5DpfXHuJhfR/1L+n5lo8z7F4AyatkEDerSzqCdtrujVXgnmOARsbYsTZN7e1dOnIYmJjaKLXiKhiDLIuHKrFBemRTqHegq9u2KZuAxtRJa9+o3s3vtXQYmJitlG2oQTc0JwtREY9TVdjcWDZOxrbfEXhCCMxgtpvV056tV8u+JiYntEFmUSeHo993G3Qj+HT27frixMhQAEjgAUB6f/5xMTFNCHc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4414" y="6215082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762000" y="4572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219200" y="1066800"/>
            <a:ext cx="685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aseline="-25000"/>
          </a:p>
        </p:txBody>
      </p:sp>
      <p:graphicFrame>
        <p:nvGraphicFramePr>
          <p:cNvPr id="100357" name="Group 5"/>
          <p:cNvGraphicFramePr>
            <a:graphicFrameLocks noGrp="1"/>
          </p:cNvGraphicFramePr>
          <p:nvPr>
            <p:ph/>
          </p:nvPr>
        </p:nvGraphicFramePr>
        <p:xfrm>
          <a:off x="500034" y="1357298"/>
          <a:ext cx="8382000" cy="3657600"/>
        </p:xfrm>
        <a:graphic>
          <a:graphicData uri="http://schemas.openxmlformats.org/drawingml/2006/table">
            <a:tbl>
              <a:tblPr/>
              <a:tblGrid>
                <a:gridCol w="611188"/>
                <a:gridCol w="7770812"/>
              </a:tblGrid>
              <a:tr h="43354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CARA MENEKAN INOKULUM (X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3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Benam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tan.sakit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Eradikasi kimiawi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Perlakuan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panas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Memusnahkan sisa tan. terinfeksi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Fumigasi tanah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Penggunaan varietas resisten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Rotasi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karantina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sertifikasi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benih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dll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392" name="Text Box 40"/>
          <p:cNvSpPr txBox="1">
            <a:spLocks noChangeArrowheads="1"/>
          </p:cNvSpPr>
          <p:nvPr/>
        </p:nvSpPr>
        <p:spPr bwMode="auto">
          <a:xfrm>
            <a:off x="320566" y="375744"/>
            <a:ext cx="8610600" cy="52322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HUBUNGAN EPIDEMIOLOGI DENGAN PENGENDALIAN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101403" name="Group 27"/>
          <p:cNvGraphicFramePr>
            <a:graphicFrameLocks noGrp="1"/>
          </p:cNvGraphicFramePr>
          <p:nvPr>
            <p:ph idx="1"/>
          </p:nvPr>
        </p:nvGraphicFramePr>
        <p:xfrm>
          <a:off x="304800" y="778940"/>
          <a:ext cx="8534400" cy="2185410"/>
        </p:xfrm>
        <a:graphic>
          <a:graphicData uri="http://schemas.openxmlformats.org/drawingml/2006/table">
            <a:tbl>
              <a:tblPr/>
              <a:tblGrid>
                <a:gridCol w="609600"/>
                <a:gridCol w="7924800"/>
              </a:tblGrid>
              <a:tr h="63093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Modifikasi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lingk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. 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jarak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tanam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Cara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bercocok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tan. 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hambat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reprd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.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patogen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3.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Tanam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var.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resisten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secara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horizontal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1398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07181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99" name="Picture 23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r="1639"/>
          <a:stretch>
            <a:fillRect/>
          </a:stretch>
        </p:blipFill>
        <p:spPr bwMode="auto">
          <a:xfrm>
            <a:off x="4000496" y="3071810"/>
            <a:ext cx="4953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285728"/>
            <a:ext cx="8715436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/>
            <a:endParaRPr lang="id-ID" b="1" dirty="0" smtClean="0">
              <a:latin typeface="Arial Rounded MT Bold" pitchFamily="34" charset="0"/>
            </a:endParaRPr>
          </a:p>
          <a:p>
            <a:pPr lvl="0"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</a:rPr>
              <a:t>CARA MENEKAN LAJU INFEKSI (r)</a:t>
            </a:r>
          </a:p>
          <a:p>
            <a:pPr algn="ctr"/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1142976" y="6286520"/>
            <a:ext cx="7786742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215082"/>
            <a:ext cx="654960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676400" y="13716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429000" y="1905000"/>
            <a:ext cx="3200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latin typeface="Arial Black" pitchFamily="34" charset="0"/>
                <a:cs typeface="Times New Roman" pitchFamily="18" charset="0"/>
              </a:rPr>
              <a:t>Σ</a:t>
            </a:r>
            <a:r>
              <a:rPr lang="en-US" b="1"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b="1" u="sng">
                <a:latin typeface="Arial Black" pitchFamily="34" charset="0"/>
                <a:cs typeface="Times New Roman" pitchFamily="18" charset="0"/>
              </a:rPr>
              <a:t>(n x v)</a:t>
            </a:r>
            <a:r>
              <a:rPr lang="en-US" b="1">
                <a:latin typeface="Arial Black" pitchFamily="34" charset="0"/>
                <a:cs typeface="Times New Roman" pitchFamily="18" charset="0"/>
              </a:rPr>
              <a:t> X 100%</a:t>
            </a:r>
          </a:p>
          <a:p>
            <a:pPr>
              <a:spcBef>
                <a:spcPct val="50000"/>
              </a:spcBef>
            </a:pPr>
            <a:r>
              <a:rPr lang="en-US" b="1" baseline="30000">
                <a:latin typeface="Arial Black" pitchFamily="34" charset="0"/>
                <a:cs typeface="Times New Roman" pitchFamily="18" charset="0"/>
              </a:rPr>
              <a:t>      N x Z </a:t>
            </a:r>
            <a:endParaRPr lang="el-GR" b="1" baseline="30000"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102441" name="Group 41"/>
          <p:cNvGraphicFramePr>
            <a:graphicFrameLocks noGrp="1"/>
          </p:cNvGraphicFramePr>
          <p:nvPr>
            <p:ph/>
          </p:nvPr>
        </p:nvGraphicFramePr>
        <p:xfrm>
          <a:off x="635000" y="2600325"/>
          <a:ext cx="8077200" cy="2438400"/>
        </p:xfrm>
        <a:graphic>
          <a:graphicData uri="http://schemas.openxmlformats.org/drawingml/2006/table">
            <a:tbl>
              <a:tblPr/>
              <a:tblGrid>
                <a:gridCol w="639763"/>
                <a:gridCol w="317500"/>
                <a:gridCol w="7119937"/>
              </a:tblGrid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IP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Intensitas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serangan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penyakit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Jmlh daun dalam tiap kategori serangan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Nilai skala tiap kategori serangan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Jmlh daun yang diamati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Nilai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skala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dari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kategori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tertinggi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</a:tr>
            </a:tbl>
          </a:graphicData>
        </a:graphic>
      </p:graphicFrame>
      <p:sp>
        <p:nvSpPr>
          <p:cNvPr id="102437" name="Text Box 37"/>
          <p:cNvSpPr txBox="1">
            <a:spLocks noChangeArrowheads="1"/>
          </p:cNvSpPr>
          <p:nvPr/>
        </p:nvSpPr>
        <p:spPr bwMode="auto">
          <a:xfrm>
            <a:off x="2667000" y="19812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 Black" pitchFamily="34" charset="0"/>
              </a:rPr>
              <a:t>IP = </a:t>
            </a:r>
          </a:p>
        </p:txBody>
      </p:sp>
      <p:sp>
        <p:nvSpPr>
          <p:cNvPr id="102438" name="Text Box 38"/>
          <p:cNvSpPr txBox="1">
            <a:spLocks noChangeArrowheads="1"/>
          </p:cNvSpPr>
          <p:nvPr/>
        </p:nvSpPr>
        <p:spPr bwMode="auto">
          <a:xfrm>
            <a:off x="533400" y="12954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1. Air borne disease (Disease severity)</a:t>
            </a:r>
          </a:p>
        </p:txBody>
      </p:sp>
      <p:sp>
        <p:nvSpPr>
          <p:cNvPr id="102439" name="Text Box 39"/>
          <p:cNvSpPr txBox="1">
            <a:spLocks noChangeArrowheads="1"/>
          </p:cNvSpPr>
          <p:nvPr/>
        </p:nvSpPr>
        <p:spPr bwMode="auto">
          <a:xfrm>
            <a:off x="571472" y="357166"/>
            <a:ext cx="8143932" cy="519113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SKORING INTENSITAS PENYAKIT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Konsep Perlindungan Tanaman : Penyakit Tanaman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5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71499"/>
            <a:ext cx="3179928" cy="288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53" name="Picture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6945" y="3739487"/>
            <a:ext cx="2971800" cy="31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54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357350"/>
            <a:ext cx="3124200" cy="35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lowchart: Document 9"/>
          <p:cNvSpPr/>
          <p:nvPr/>
        </p:nvSpPr>
        <p:spPr>
          <a:xfrm>
            <a:off x="0" y="0"/>
            <a:ext cx="9144000" cy="4312693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03428" name="Group 4"/>
          <p:cNvGraphicFramePr>
            <a:graphicFrameLocks noGrp="1"/>
          </p:cNvGraphicFramePr>
          <p:nvPr>
            <p:ph idx="1"/>
          </p:nvPr>
        </p:nvGraphicFramePr>
        <p:xfrm>
          <a:off x="428596" y="2000240"/>
          <a:ext cx="8001000" cy="1463040"/>
        </p:xfrm>
        <a:graphic>
          <a:graphicData uri="http://schemas.openxmlformats.org/drawingml/2006/table">
            <a:tbl>
              <a:tblPr/>
              <a:tblGrid>
                <a:gridCol w="600075"/>
                <a:gridCol w="301625"/>
                <a:gridCol w="70993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IP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Intensitas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Penyakit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Jumlah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tanaman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sakit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Jumlah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tanaman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yang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diamati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FDA"/>
                    </a:solidFill>
                  </a:tcPr>
                </a:tc>
              </a:tr>
            </a:tbl>
          </a:graphicData>
        </a:graphic>
      </p:graphicFrame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394648" y="246796"/>
            <a:ext cx="8305800" cy="596900"/>
          </a:xfrm>
          <a:solidFill>
            <a:srgbClr val="7030A0"/>
          </a:solidFill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2. Soil borne disease (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Disease incidence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103451" name="Text Box 27"/>
          <p:cNvSpPr txBox="1">
            <a:spLocks noChangeArrowheads="1"/>
          </p:cNvSpPr>
          <p:nvPr/>
        </p:nvSpPr>
        <p:spPr bwMode="auto">
          <a:xfrm>
            <a:off x="2357422" y="1214422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IP</a:t>
            </a:r>
          </a:p>
        </p:txBody>
      </p:sp>
      <p:sp>
        <p:nvSpPr>
          <p:cNvPr id="103450" name="Text Box 26"/>
          <p:cNvSpPr txBox="1">
            <a:spLocks noChangeArrowheads="1"/>
          </p:cNvSpPr>
          <p:nvPr/>
        </p:nvSpPr>
        <p:spPr bwMode="auto">
          <a:xfrm>
            <a:off x="3000364" y="1071546"/>
            <a:ext cx="274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baseline="-25000" dirty="0">
                <a:latin typeface="+mn-lt"/>
              </a:rPr>
              <a:t>=</a:t>
            </a:r>
            <a:r>
              <a:rPr lang="en-US" sz="2400" b="1" dirty="0">
                <a:latin typeface="+mn-lt"/>
              </a:rPr>
              <a:t>  </a:t>
            </a:r>
            <a:r>
              <a:rPr lang="en-US" sz="2400" b="1" u="sng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x </a:t>
            </a:r>
            <a:r>
              <a:rPr lang="en-US" sz="2400" b="1" dirty="0">
                <a:latin typeface="+mn-lt"/>
              </a:rPr>
              <a:t>100%</a:t>
            </a:r>
          </a:p>
          <a:p>
            <a:pPr>
              <a:spcBef>
                <a:spcPct val="50000"/>
              </a:spcBef>
            </a:pPr>
            <a:r>
              <a:rPr lang="en-US" sz="2400" b="1" baseline="30000" dirty="0">
                <a:latin typeface="+mn-lt"/>
              </a:rPr>
              <a:t>      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28596" y="500042"/>
            <a:ext cx="8286808" cy="64135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PENYEBAB  PENYAKIT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545072" y="1483059"/>
            <a:ext cx="416735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latin typeface="+mn-lt"/>
              </a:rPr>
              <a:t>CENDAWAN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latin typeface="+mn-lt"/>
              </a:rPr>
              <a:t>BAKTERI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latin typeface="+mn-lt"/>
              </a:rPr>
              <a:t>VIRUS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latin typeface="+mn-lt"/>
              </a:rPr>
              <a:t>NEMATODA</a:t>
            </a:r>
          </a:p>
        </p:txBody>
      </p:sp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3857628"/>
            <a:ext cx="2466975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786190"/>
            <a:ext cx="28194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786190"/>
            <a:ext cx="27432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571472" y="428604"/>
            <a:ext cx="542271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800" b="1" dirty="0">
                <a:latin typeface="+mn-lt"/>
              </a:rPr>
              <a:t> CENDAWAN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err="1">
                <a:latin typeface="+mn-lt"/>
              </a:rPr>
              <a:t>Multiseluler</a:t>
            </a:r>
            <a:endParaRPr lang="en-US" dirty="0"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err="1">
                <a:latin typeface="+mn-lt"/>
              </a:rPr>
              <a:t>Eukariotik</a:t>
            </a:r>
            <a:endParaRPr lang="en-US" dirty="0"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err="1">
                <a:latin typeface="+mn-lt"/>
              </a:rPr>
              <a:t>Tidak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berklorofil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latin typeface="+mn-lt"/>
                <a:sym typeface="Wingdings" pitchFamily="2" charset="2"/>
              </a:rPr>
              <a:t>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bahan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organik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sebagai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sumber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energi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diperoleh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dari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organisme</a:t>
            </a:r>
            <a:r>
              <a:rPr lang="en-US" dirty="0">
                <a:latin typeface="+mn-lt"/>
              </a:rPr>
              <a:t> lain.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err="1">
                <a:latin typeface="+mn-lt"/>
              </a:rPr>
              <a:t>Seksual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aseksual</a:t>
            </a:r>
            <a:endParaRPr lang="en-US" dirty="0"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Stadia </a:t>
            </a:r>
            <a:r>
              <a:rPr lang="en-US" dirty="0" err="1">
                <a:latin typeface="+mn-lt"/>
              </a:rPr>
              <a:t>tahan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klamidospora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teliospora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dan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oospora</a:t>
            </a:r>
            <a:r>
              <a:rPr lang="en-US" dirty="0">
                <a:latin typeface="+mn-lt"/>
              </a:rPr>
              <a:t>)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err="1">
                <a:latin typeface="+mn-lt"/>
              </a:rPr>
              <a:t>Infeksi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melalui</a:t>
            </a:r>
            <a:r>
              <a:rPr lang="en-US" dirty="0">
                <a:latin typeface="+mn-lt"/>
              </a:rPr>
              <a:t> stomata, </a:t>
            </a:r>
            <a:r>
              <a:rPr lang="en-US" dirty="0" err="1">
                <a:latin typeface="+mn-lt"/>
              </a:rPr>
              <a:t>hidatoda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lentisel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pelukaan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serangga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nematoda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dll</a:t>
            </a:r>
            <a:r>
              <a:rPr lang="en-US" dirty="0">
                <a:latin typeface="+mn-lt"/>
              </a:rPr>
              <a:t>.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500570"/>
            <a:ext cx="2125717" cy="1537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429132"/>
            <a:ext cx="2141483" cy="1749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429132"/>
            <a:ext cx="2157248" cy="185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10" y="533400"/>
            <a:ext cx="7858180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Klasifikasi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Penyakit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Tanaman</a:t>
            </a:r>
            <a:endParaRPr lang="id-ID" sz="38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838200" y="4419600"/>
            <a:ext cx="5791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Blip>
                <a:blip r:embed="rId3"/>
              </a:buBlip>
            </a:pPr>
            <a:endParaRPr lang="id-ID" sz="2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14348" y="1428736"/>
            <a:ext cx="8229600" cy="18002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cs typeface="+mn-cs"/>
              </a:rPr>
              <a:t>1. </a:t>
            </a:r>
            <a:r>
              <a:rPr lang="en-US" sz="2800" b="1" dirty="0" err="1">
                <a:latin typeface="+mn-lt"/>
                <a:cs typeface="+mn-cs"/>
              </a:rPr>
              <a:t>Jamur</a:t>
            </a:r>
            <a:endParaRPr lang="en-US" sz="28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latin typeface="+mn-lt"/>
                <a:cs typeface="+mn-cs"/>
              </a:rPr>
              <a:t>Mo </a:t>
            </a:r>
            <a:r>
              <a:rPr lang="en-US" sz="2800" dirty="0" err="1">
                <a:latin typeface="+mn-lt"/>
                <a:cs typeface="+mn-cs"/>
              </a:rPr>
              <a:t>dengan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inti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sejati</a:t>
            </a:r>
            <a:r>
              <a:rPr lang="en-US" sz="2800" dirty="0">
                <a:latin typeface="+mn-lt"/>
                <a:cs typeface="+mn-cs"/>
              </a:rPr>
              <a:t> (</a:t>
            </a:r>
            <a:r>
              <a:rPr lang="en-US" sz="2800" dirty="0" err="1">
                <a:latin typeface="+mn-lt"/>
                <a:cs typeface="+mn-cs"/>
              </a:rPr>
              <a:t>eukaryotik</a:t>
            </a:r>
            <a:r>
              <a:rPr lang="en-US" sz="2800" dirty="0">
                <a:latin typeface="+mn-lt"/>
                <a:cs typeface="+mn-cs"/>
              </a:rPr>
              <a:t>), </a:t>
            </a:r>
            <a:r>
              <a:rPr lang="en-US" sz="2800" dirty="0" err="1">
                <a:latin typeface="+mn-lt"/>
                <a:cs typeface="+mn-cs"/>
              </a:rPr>
              <a:t>tidak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berkhlorofil</a:t>
            </a:r>
            <a:r>
              <a:rPr lang="en-US" sz="2800" dirty="0">
                <a:latin typeface="+mn-lt"/>
                <a:cs typeface="+mn-cs"/>
              </a:rPr>
              <a:t>, </a:t>
            </a:r>
            <a:r>
              <a:rPr lang="en-US" sz="2800" dirty="0" err="1">
                <a:latin typeface="+mn-lt"/>
                <a:cs typeface="+mn-cs"/>
              </a:rPr>
              <a:t>berkembang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secara</a:t>
            </a:r>
            <a:r>
              <a:rPr lang="en-US" sz="2800" dirty="0">
                <a:latin typeface="+mn-lt"/>
                <a:cs typeface="+mn-cs"/>
              </a:rPr>
              <a:t> sex &amp; </a:t>
            </a:r>
            <a:r>
              <a:rPr lang="en-US" sz="2800" dirty="0" err="1">
                <a:latin typeface="+mn-lt"/>
                <a:cs typeface="+mn-cs"/>
              </a:rPr>
              <a:t>asex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dgn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membentuk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spora</a:t>
            </a:r>
            <a:r>
              <a:rPr lang="en-US" sz="2800" dirty="0">
                <a:latin typeface="+mn-lt"/>
                <a:cs typeface="+mn-cs"/>
              </a:rPr>
              <a:t> (</a:t>
            </a:r>
            <a:r>
              <a:rPr lang="en-US" sz="2800" dirty="0" err="1">
                <a:latin typeface="+mn-lt"/>
                <a:cs typeface="+mn-cs"/>
              </a:rPr>
              <a:t>benang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halus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bercabang</a:t>
            </a:r>
            <a:r>
              <a:rPr lang="en-US" sz="2800" dirty="0">
                <a:latin typeface="+mn-lt"/>
                <a:cs typeface="+mn-cs"/>
              </a:rPr>
              <a:t>)</a:t>
            </a:r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714348" y="3357562"/>
            <a:ext cx="8229600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i="1" dirty="0" err="1"/>
              <a:t>Phycomycetes</a:t>
            </a:r>
            <a:endParaRPr lang="en-US" sz="2800" i="1" dirty="0"/>
          </a:p>
          <a:p>
            <a:pPr marL="342900" indent="-342900">
              <a:buFont typeface="Wingdings" pitchFamily="2" charset="2"/>
              <a:buNone/>
            </a:pPr>
            <a:r>
              <a:rPr lang="en-US" sz="2800" i="1" dirty="0"/>
              <a:t>	</a:t>
            </a:r>
            <a:r>
              <a:rPr lang="en-US" sz="2800" dirty="0" err="1"/>
              <a:t>berkembang</a:t>
            </a:r>
            <a:r>
              <a:rPr lang="en-US" sz="2800" dirty="0"/>
              <a:t> </a:t>
            </a:r>
            <a:r>
              <a:rPr lang="en-US" sz="2800" dirty="0" err="1"/>
              <a:t>dgn</a:t>
            </a:r>
            <a:r>
              <a:rPr lang="en-US" sz="2800" dirty="0"/>
              <a:t> sex, </a:t>
            </a:r>
            <a:r>
              <a:rPr lang="en-US" sz="2800" dirty="0" err="1"/>
              <a:t>hifa</a:t>
            </a:r>
            <a:r>
              <a:rPr lang="en-US" sz="2800" dirty="0"/>
              <a:t> </a:t>
            </a:r>
            <a:r>
              <a:rPr lang="en-US" sz="2800" dirty="0" err="1"/>
              <a:t>tdk</a:t>
            </a:r>
            <a:r>
              <a:rPr lang="en-US" sz="2800" dirty="0"/>
              <a:t> </a:t>
            </a:r>
            <a:r>
              <a:rPr lang="en-US" sz="2800" dirty="0" err="1"/>
              <a:t>bersekat</a:t>
            </a:r>
            <a:r>
              <a:rPr lang="en-US" sz="2800" dirty="0"/>
              <a:t>, </a:t>
            </a:r>
            <a:r>
              <a:rPr lang="en-US" sz="2800" dirty="0" err="1"/>
              <a:t>bentuk</a:t>
            </a:r>
            <a:r>
              <a:rPr lang="en-US" sz="2800" dirty="0"/>
              <a:t> </a:t>
            </a:r>
            <a:r>
              <a:rPr lang="en-US" sz="2800" dirty="0" err="1"/>
              <a:t>tabung</a:t>
            </a:r>
            <a:r>
              <a:rPr lang="en-US" sz="2800" dirty="0"/>
              <a:t> </a:t>
            </a:r>
            <a:r>
              <a:rPr lang="en-US" sz="2800" dirty="0" err="1"/>
              <a:t>berisi</a:t>
            </a:r>
            <a:r>
              <a:rPr lang="en-US" sz="2800" dirty="0"/>
              <a:t> </a:t>
            </a:r>
            <a:r>
              <a:rPr lang="en-US" sz="2800" dirty="0" err="1"/>
              <a:t>protoplasma</a:t>
            </a:r>
            <a:r>
              <a:rPr lang="en-US" sz="2800" dirty="0"/>
              <a:t> </a:t>
            </a:r>
            <a:r>
              <a:rPr lang="en-US" sz="2800" dirty="0" err="1"/>
              <a:t>dgn</a:t>
            </a:r>
            <a:r>
              <a:rPr lang="en-US" sz="2800" dirty="0"/>
              <a:t> </a:t>
            </a:r>
            <a:r>
              <a:rPr lang="en-US" sz="2800" dirty="0" err="1"/>
              <a:t>banyak</a:t>
            </a:r>
            <a:r>
              <a:rPr lang="en-US" sz="2800" dirty="0"/>
              <a:t> </a:t>
            </a:r>
            <a:r>
              <a:rPr lang="en-US" sz="2800" dirty="0" err="1"/>
              <a:t>inti</a:t>
            </a:r>
            <a:endParaRPr lang="en-US" sz="2800" dirty="0"/>
          </a:p>
          <a:p>
            <a:pPr marL="342900" indent="-342900">
              <a:buFont typeface="Wingdings" pitchFamily="2" charset="2"/>
              <a:buNone/>
            </a:pPr>
            <a:r>
              <a:rPr lang="en-US" sz="2800" dirty="0"/>
              <a:t>	 </a:t>
            </a:r>
            <a:r>
              <a:rPr lang="en-US" sz="2800" i="1" dirty="0"/>
              <a:t>- </a:t>
            </a:r>
            <a:r>
              <a:rPr lang="en-US" sz="2800" i="1" dirty="0" err="1"/>
              <a:t>Plasmodiophora</a:t>
            </a:r>
            <a:r>
              <a:rPr lang="en-US" sz="2800" i="1" dirty="0"/>
              <a:t> </a:t>
            </a:r>
            <a:r>
              <a:rPr lang="en-US" sz="2800" dirty="0"/>
              <a:t>: </a:t>
            </a:r>
            <a:r>
              <a:rPr lang="en-US" sz="2800" dirty="0" err="1"/>
              <a:t>penyakit</a:t>
            </a:r>
            <a:r>
              <a:rPr lang="en-US" sz="2800" dirty="0"/>
              <a:t> </a:t>
            </a:r>
            <a:r>
              <a:rPr lang="en-US" sz="2800" dirty="0" err="1"/>
              <a:t>akar</a:t>
            </a:r>
            <a:r>
              <a:rPr lang="en-US" sz="2800" dirty="0"/>
              <a:t> pd </a:t>
            </a:r>
            <a:r>
              <a:rPr lang="en-US" sz="2800" dirty="0" err="1"/>
              <a:t>kobis</a:t>
            </a:r>
            <a:endParaRPr lang="en-US" sz="2800" dirty="0"/>
          </a:p>
          <a:p>
            <a:pPr marL="342900" indent="-342900">
              <a:buFont typeface="Wingdings" pitchFamily="2" charset="2"/>
              <a:buNone/>
            </a:pPr>
            <a:r>
              <a:rPr lang="en-US" sz="2800" dirty="0"/>
              <a:t>	 - </a:t>
            </a:r>
            <a:r>
              <a:rPr lang="en-US" sz="2800" i="1" dirty="0" err="1"/>
              <a:t>Phytium</a:t>
            </a:r>
            <a:r>
              <a:rPr lang="en-US" sz="2800" i="1" dirty="0"/>
              <a:t> </a:t>
            </a:r>
            <a:r>
              <a:rPr lang="en-US" sz="2800" dirty="0"/>
              <a:t>: </a:t>
            </a:r>
            <a:r>
              <a:rPr lang="en-US" sz="2800" dirty="0" err="1"/>
              <a:t>rebah</a:t>
            </a:r>
            <a:r>
              <a:rPr lang="en-US" sz="2800" dirty="0"/>
              <a:t> </a:t>
            </a:r>
            <a:r>
              <a:rPr lang="en-US" sz="2800" dirty="0" err="1"/>
              <a:t>semai</a:t>
            </a:r>
            <a:r>
              <a:rPr lang="en-US" sz="2800" dirty="0"/>
              <a:t> </a:t>
            </a:r>
            <a:r>
              <a:rPr lang="en-US" sz="2800" dirty="0" err="1"/>
              <a:t>padi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 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928662" y="500042"/>
            <a:ext cx="7391400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Klasifikasi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Penyakit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Tanaman</a:t>
            </a:r>
            <a:endParaRPr lang="id-ID" sz="38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838200" y="4419600"/>
            <a:ext cx="5791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Blip>
                <a:blip r:embed="rId3"/>
              </a:buBlip>
            </a:pPr>
            <a:endParaRPr lang="id-ID" sz="2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785786" y="1428736"/>
            <a:ext cx="7500990" cy="47705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>
                <a:latin typeface="+mn-lt"/>
                <a:cs typeface="+mn-cs"/>
              </a:rPr>
              <a:t>1. </a:t>
            </a:r>
            <a:r>
              <a:rPr lang="en-US" sz="2000" b="1" dirty="0" err="1">
                <a:latin typeface="+mn-lt"/>
                <a:cs typeface="+mn-cs"/>
              </a:rPr>
              <a:t>Jamur</a:t>
            </a:r>
            <a:endParaRPr lang="en-US" sz="20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i="1" dirty="0" err="1">
                <a:latin typeface="+mn-lt"/>
                <a:cs typeface="+mn-cs"/>
              </a:rPr>
              <a:t>Ascomycetes</a:t>
            </a:r>
            <a:endParaRPr lang="en-US" sz="2000" i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i="1" dirty="0">
                <a:latin typeface="+mn-lt"/>
                <a:cs typeface="+mn-cs"/>
              </a:rPr>
              <a:t>	</a:t>
            </a:r>
            <a:r>
              <a:rPr lang="en-US" sz="2000" dirty="0" err="1">
                <a:latin typeface="+mn-lt"/>
                <a:cs typeface="+mn-cs"/>
              </a:rPr>
              <a:t>berkembang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dgn</a:t>
            </a:r>
            <a:r>
              <a:rPr lang="en-US" sz="2000" dirty="0">
                <a:latin typeface="+mn-lt"/>
                <a:cs typeface="+mn-cs"/>
              </a:rPr>
              <a:t> sex &amp; </a:t>
            </a:r>
            <a:r>
              <a:rPr lang="en-US" sz="2000" dirty="0" err="1">
                <a:latin typeface="+mn-lt"/>
                <a:cs typeface="+mn-cs"/>
              </a:rPr>
              <a:t>asex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hifa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bersekat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berpori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+mn-lt"/>
                <a:cs typeface="+mn-cs"/>
              </a:rPr>
              <a:t>	 </a:t>
            </a:r>
            <a:r>
              <a:rPr lang="en-US" sz="2000" i="1" dirty="0">
                <a:latin typeface="+mn-lt"/>
                <a:cs typeface="+mn-cs"/>
              </a:rPr>
              <a:t>- </a:t>
            </a:r>
            <a:r>
              <a:rPr lang="en-US" sz="2000" i="1" dirty="0" err="1">
                <a:latin typeface="+mn-lt"/>
                <a:cs typeface="+mn-cs"/>
              </a:rPr>
              <a:t>Aspergillus</a:t>
            </a:r>
            <a:r>
              <a:rPr lang="en-US" sz="2000" i="1" dirty="0">
                <a:latin typeface="+mn-lt"/>
                <a:cs typeface="+mn-cs"/>
              </a:rPr>
              <a:t> </a:t>
            </a:r>
            <a:r>
              <a:rPr lang="en-US" sz="2000" dirty="0">
                <a:latin typeface="+mn-lt"/>
                <a:cs typeface="+mn-cs"/>
              </a:rPr>
              <a:t>: </a:t>
            </a:r>
            <a:r>
              <a:rPr lang="en-US" sz="2000" dirty="0" err="1">
                <a:latin typeface="+mn-lt"/>
                <a:cs typeface="+mn-cs"/>
              </a:rPr>
              <a:t>kontaminan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pd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serealia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+mn-lt"/>
                <a:cs typeface="+mn-cs"/>
              </a:rPr>
              <a:t>	 - </a:t>
            </a:r>
            <a:r>
              <a:rPr lang="en-US" sz="2000" i="1" dirty="0" err="1">
                <a:latin typeface="+mn-lt"/>
                <a:cs typeface="+mn-cs"/>
              </a:rPr>
              <a:t>Penicillium</a:t>
            </a:r>
            <a:r>
              <a:rPr lang="en-US" sz="2000" i="1" dirty="0">
                <a:latin typeface="+mn-lt"/>
                <a:cs typeface="+mn-cs"/>
              </a:rPr>
              <a:t> </a:t>
            </a:r>
            <a:r>
              <a:rPr lang="en-US" sz="2000" dirty="0">
                <a:latin typeface="+mn-lt"/>
                <a:cs typeface="+mn-cs"/>
              </a:rPr>
              <a:t>: </a:t>
            </a:r>
            <a:r>
              <a:rPr lang="en-US" sz="2000" dirty="0" err="1">
                <a:latin typeface="+mn-lt"/>
                <a:cs typeface="+mn-cs"/>
              </a:rPr>
              <a:t>kontaminan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pd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bhn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simpanan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i="1" dirty="0" err="1">
                <a:latin typeface="+mn-lt"/>
                <a:cs typeface="+mn-cs"/>
              </a:rPr>
              <a:t>Basidiomycetes</a:t>
            </a:r>
            <a:endParaRPr lang="en-US" sz="2000" i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+mn-lt"/>
                <a:cs typeface="+mn-cs"/>
              </a:rPr>
              <a:t>    </a:t>
            </a:r>
            <a:r>
              <a:rPr lang="en-US" sz="2000" dirty="0" err="1">
                <a:latin typeface="+mn-lt"/>
                <a:cs typeface="+mn-cs"/>
              </a:rPr>
              <a:t>berkembang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dgn</a:t>
            </a:r>
            <a:r>
              <a:rPr lang="en-US" sz="2000" dirty="0">
                <a:latin typeface="+mn-lt"/>
                <a:cs typeface="+mn-cs"/>
              </a:rPr>
              <a:t> sex &amp; </a:t>
            </a:r>
            <a:r>
              <a:rPr lang="en-US" sz="2000" dirty="0" err="1">
                <a:latin typeface="+mn-lt"/>
                <a:cs typeface="+mn-cs"/>
              </a:rPr>
              <a:t>asex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hifa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bersekat</a:t>
            </a:r>
            <a:r>
              <a:rPr lang="en-US" sz="2000" dirty="0">
                <a:latin typeface="+mn-lt"/>
                <a:cs typeface="+mn-cs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latin typeface="+mn-lt"/>
                <a:cs typeface="+mn-cs"/>
              </a:rPr>
              <a:t>     - </a:t>
            </a:r>
            <a:r>
              <a:rPr lang="en-US" sz="2000" i="1" dirty="0" err="1">
                <a:latin typeface="+mn-lt"/>
                <a:cs typeface="+mn-cs"/>
              </a:rPr>
              <a:t>Ustilago</a:t>
            </a:r>
            <a:r>
              <a:rPr lang="en-US" sz="2000" i="1" dirty="0">
                <a:latin typeface="+mn-lt"/>
                <a:cs typeface="+mn-cs"/>
              </a:rPr>
              <a:t> </a:t>
            </a:r>
            <a:r>
              <a:rPr lang="en-US" sz="2000" dirty="0">
                <a:latin typeface="+mn-lt"/>
                <a:cs typeface="+mn-cs"/>
              </a:rPr>
              <a:t>: </a:t>
            </a:r>
            <a:r>
              <a:rPr lang="en-US" sz="2000" dirty="0" err="1">
                <a:latin typeface="+mn-lt"/>
                <a:cs typeface="+mn-cs"/>
              </a:rPr>
              <a:t>gosong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pada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jagung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     - </a:t>
            </a:r>
            <a:r>
              <a:rPr lang="en-US" sz="2000" i="1" dirty="0" err="1">
                <a:latin typeface="+mn-lt"/>
                <a:cs typeface="+mn-cs"/>
              </a:rPr>
              <a:t>Tiletia</a:t>
            </a:r>
            <a:r>
              <a:rPr lang="en-US" sz="2000" i="1" dirty="0">
                <a:latin typeface="+mn-lt"/>
                <a:cs typeface="+mn-cs"/>
              </a:rPr>
              <a:t> </a:t>
            </a:r>
            <a:r>
              <a:rPr lang="en-US" sz="2000" dirty="0">
                <a:latin typeface="+mn-lt"/>
                <a:cs typeface="+mn-cs"/>
              </a:rPr>
              <a:t>: </a:t>
            </a:r>
            <a:r>
              <a:rPr lang="en-US" sz="2000" dirty="0" err="1">
                <a:latin typeface="+mn-lt"/>
                <a:cs typeface="+mn-cs"/>
              </a:rPr>
              <a:t>gosong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pada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padi</a:t>
            </a:r>
            <a:endParaRPr lang="id-ID" sz="2000" dirty="0" smtClean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i="1" dirty="0" err="1" smtClean="0"/>
              <a:t>Deuteromycetes</a:t>
            </a:r>
            <a:endParaRPr lang="en-US" sz="2000" i="1" dirty="0" smtClean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i="1" dirty="0" smtClean="0"/>
              <a:t>	</a:t>
            </a:r>
            <a:r>
              <a:rPr lang="en-US" sz="2000" dirty="0" err="1" smtClean="0"/>
              <a:t>berkembang</a:t>
            </a:r>
            <a:r>
              <a:rPr lang="en-US" sz="2000" dirty="0" smtClean="0"/>
              <a:t> </a:t>
            </a:r>
            <a:r>
              <a:rPr lang="en-US" sz="2000" dirty="0" err="1" smtClean="0"/>
              <a:t>dgn</a:t>
            </a:r>
            <a:r>
              <a:rPr lang="en-US" sz="2000" dirty="0" smtClean="0"/>
              <a:t> </a:t>
            </a:r>
            <a:r>
              <a:rPr lang="en-US" sz="2000" dirty="0" err="1" smtClean="0"/>
              <a:t>asex</a:t>
            </a:r>
            <a:r>
              <a:rPr lang="en-US" sz="2000" dirty="0" smtClean="0"/>
              <a:t> </a:t>
            </a:r>
            <a:r>
              <a:rPr lang="en-US" sz="2000" dirty="0" err="1" smtClean="0"/>
              <a:t>berupa</a:t>
            </a:r>
            <a:r>
              <a:rPr lang="en-US" sz="2000" dirty="0" smtClean="0"/>
              <a:t> </a:t>
            </a:r>
            <a:r>
              <a:rPr lang="en-US" sz="2000" dirty="0" err="1" smtClean="0"/>
              <a:t>konidium</a:t>
            </a:r>
            <a:r>
              <a:rPr lang="en-US" sz="2000" dirty="0" smtClean="0"/>
              <a:t>, </a:t>
            </a:r>
            <a:r>
              <a:rPr lang="en-US" sz="2000" dirty="0" err="1" smtClean="0"/>
              <a:t>hifa</a:t>
            </a:r>
            <a:r>
              <a:rPr lang="en-US" sz="2000" dirty="0" smtClean="0"/>
              <a:t> </a:t>
            </a:r>
            <a:r>
              <a:rPr lang="en-US" sz="2000" dirty="0" err="1" smtClean="0"/>
              <a:t>bersekat</a:t>
            </a:r>
            <a:r>
              <a:rPr lang="en-US" sz="2000" dirty="0" smtClean="0"/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i="1" dirty="0" smtClean="0"/>
              <a:t>	- </a:t>
            </a:r>
            <a:r>
              <a:rPr lang="en-US" sz="2000" i="1" dirty="0" err="1" smtClean="0"/>
              <a:t>Diplodia</a:t>
            </a:r>
            <a:r>
              <a:rPr lang="en-US" sz="2000" i="1" dirty="0" smtClean="0"/>
              <a:t> </a:t>
            </a:r>
            <a:r>
              <a:rPr lang="en-US" sz="2000" dirty="0" smtClean="0"/>
              <a:t>: </a:t>
            </a:r>
            <a:r>
              <a:rPr lang="en-US" sz="2000" dirty="0" err="1" smtClean="0"/>
              <a:t>gom</a:t>
            </a:r>
            <a:r>
              <a:rPr lang="en-US" sz="2000" dirty="0" smtClean="0"/>
              <a:t> pd </a:t>
            </a:r>
            <a:r>
              <a:rPr lang="en-US" sz="2000" dirty="0" err="1" smtClean="0"/>
              <a:t>jeruk</a:t>
            </a:r>
            <a:endParaRPr lang="en-US" sz="2000" dirty="0" smtClean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 smtClean="0"/>
              <a:t>	- </a:t>
            </a:r>
            <a:r>
              <a:rPr lang="en-US" sz="2000" i="1" dirty="0" err="1" smtClean="0"/>
              <a:t>Oidium</a:t>
            </a:r>
            <a:r>
              <a:rPr lang="en-US" sz="2000" i="1" dirty="0" smtClean="0"/>
              <a:t> </a:t>
            </a:r>
            <a:r>
              <a:rPr lang="en-US" sz="2000" dirty="0" smtClean="0"/>
              <a:t>: </a:t>
            </a:r>
            <a:r>
              <a:rPr lang="en-US" sz="2000" dirty="0" err="1" smtClean="0"/>
              <a:t>tepung</a:t>
            </a:r>
            <a:r>
              <a:rPr lang="en-US" sz="2000" dirty="0" smtClean="0"/>
              <a:t> pd </a:t>
            </a:r>
            <a:r>
              <a:rPr lang="en-US" sz="2000" dirty="0" err="1" smtClean="0"/>
              <a:t>tanaman</a:t>
            </a:r>
            <a:endParaRPr lang="en-US" sz="2000" dirty="0" smtClean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10" y="457200"/>
            <a:ext cx="8001056" cy="9906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PENYAKIT TANAMAN</a:t>
            </a:r>
            <a:endParaRPr lang="id-ID" sz="40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8195" name="Rectangle 4"/>
          <p:cNvSpPr>
            <a:spLocks noGrp="1" noChangeArrowheads="1"/>
          </p:cNvSpPr>
          <p:nvPr>
            <p:ph idx="1"/>
          </p:nvPr>
        </p:nvSpPr>
        <p:spPr>
          <a:xfrm>
            <a:off x="1333500" y="5943600"/>
            <a:ext cx="7010400" cy="5810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err="1" smtClean="0">
                <a:latin typeface="Monotype Corsiva" pitchFamily="66" charset="0"/>
              </a:rPr>
              <a:t>Moch</a:t>
            </a:r>
            <a:r>
              <a:rPr lang="en-US" sz="2800" b="1" dirty="0" smtClean="0">
                <a:latin typeface="Monotype Corsiva" pitchFamily="66" charset="0"/>
              </a:rPr>
              <a:t> </a:t>
            </a:r>
            <a:r>
              <a:rPr lang="en-US" sz="2800" b="1" dirty="0" err="1" smtClean="0">
                <a:latin typeface="Monotype Corsiva" pitchFamily="66" charset="0"/>
              </a:rPr>
              <a:t>Syamsul</a:t>
            </a:r>
            <a:r>
              <a:rPr lang="en-US" sz="2800" b="1" dirty="0" smtClean="0">
                <a:latin typeface="Monotype Corsiva" pitchFamily="66" charset="0"/>
              </a:rPr>
              <a:t> </a:t>
            </a:r>
            <a:r>
              <a:rPr lang="en-US" sz="2800" b="1" dirty="0" err="1" smtClean="0">
                <a:latin typeface="Monotype Corsiva" pitchFamily="66" charset="0"/>
              </a:rPr>
              <a:t>Hadi</a:t>
            </a:r>
            <a:endParaRPr lang="id-ID" sz="2800" b="1" dirty="0" smtClean="0">
              <a:latin typeface="Monotype Corsiva" pitchFamily="66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28" y="1928802"/>
            <a:ext cx="5929354" cy="3500462"/>
            <a:chOff x="2370083" y="1815736"/>
            <a:chExt cx="4987338" cy="2566982"/>
          </a:xfrm>
        </p:grpSpPr>
        <p:pic>
          <p:nvPicPr>
            <p:cNvPr id="2055" name="Picture 10" descr="virus mosai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89"/>
            <a:stretch/>
          </p:blipFill>
          <p:spPr bwMode="auto">
            <a:xfrm>
              <a:off x="2370083" y="1868118"/>
              <a:ext cx="2466703" cy="2514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25"/>
            <a:stretch/>
          </p:blipFill>
          <p:spPr bwMode="auto">
            <a:xfrm>
              <a:off x="5105400" y="1815736"/>
              <a:ext cx="2252021" cy="25146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71744"/>
            <a:ext cx="2129050" cy="1828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814" y="943971"/>
            <a:ext cx="2093795" cy="155356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429132"/>
            <a:ext cx="2156347" cy="1828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81000" y="285728"/>
            <a:ext cx="8477280" cy="39687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chemeClr val="bg1"/>
                </a:solidFill>
              </a:rPr>
              <a:t>Busuk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pangkal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r>
              <a:rPr lang="en-US" sz="2000" b="1" dirty="0">
                <a:solidFill>
                  <a:schemeClr val="bg1"/>
                </a:solidFill>
              </a:rPr>
              <a:t>/</a:t>
            </a:r>
            <a:r>
              <a:rPr lang="en-US" sz="2000" b="1" dirty="0" err="1">
                <a:solidFill>
                  <a:schemeClr val="bg1"/>
                </a:solidFill>
              </a:rPr>
              <a:t>rebah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kecambah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i="1" dirty="0" err="1">
                <a:solidFill>
                  <a:schemeClr val="bg1"/>
                </a:solidFill>
              </a:rPr>
              <a:t>Sclerotium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rolfsii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Sacc</a:t>
            </a:r>
            <a:r>
              <a:rPr lang="en-US" sz="2000" b="1" dirty="0">
                <a:solidFill>
                  <a:schemeClr val="bg1"/>
                </a:solidFill>
              </a:rPr>
              <a:t>.)</a:t>
            </a:r>
          </a:p>
        </p:txBody>
      </p:sp>
      <p:graphicFrame>
        <p:nvGraphicFramePr>
          <p:cNvPr id="3149" name="Group 77"/>
          <p:cNvGraphicFramePr>
            <a:graphicFrameLocks noGrp="1"/>
          </p:cNvGraphicFramePr>
          <p:nvPr>
            <p:ph/>
          </p:nvPr>
        </p:nvGraphicFramePr>
        <p:xfrm>
          <a:off x="3248168" y="1092960"/>
          <a:ext cx="5377217" cy="5089475"/>
        </p:xfrm>
        <a:graphic>
          <a:graphicData uri="http://schemas.openxmlformats.org/drawingml/2006/table">
            <a:tbl>
              <a:tblPr/>
              <a:tblGrid>
                <a:gridCol w="5377217"/>
              </a:tblGrid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Semua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stadia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rentan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terutama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stadia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muda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DFF"/>
                    </a:solidFill>
                  </a:tcPr>
                </a:tc>
              </a:tr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Kisaran inang sangat luas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Patogen berkembang pada MK, kelembaban tinggi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DFF"/>
                    </a:solidFill>
                  </a:tcPr>
                </a:tc>
              </a:tr>
              <a:tr h="607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DFF"/>
                    </a:solidFill>
                  </a:tcPr>
                </a:tc>
              </a:tr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Pergiliran tanaman dgn. rumput-rumputan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Fumigasi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PCNB,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solarisasi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polyethylen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DFF"/>
                    </a:solidFill>
                  </a:tcPr>
                </a:tc>
              </a:tr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Sanitasi inang (gulma)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0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PH (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T.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harzianum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T.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viride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G.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virens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B.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subtilis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D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42976" y="642939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642939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395785" y="762000"/>
            <a:ext cx="3138986" cy="269088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370764" y="3564340"/>
            <a:ext cx="3136711" cy="235878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057400" y="3048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57158" y="142852"/>
            <a:ext cx="8429684" cy="4572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Busuk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Akar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  <a:r>
              <a:rPr lang="en-US" sz="2400" b="1" dirty="0" err="1">
                <a:solidFill>
                  <a:schemeClr val="bg1"/>
                </a:solidFill>
              </a:rPr>
              <a:t>Pangkal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Batang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</a:rPr>
              <a:t>Rhizoctonia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solani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4204" name="Group 108"/>
          <p:cNvGraphicFramePr>
            <a:graphicFrameLocks noGrp="1"/>
          </p:cNvGraphicFramePr>
          <p:nvPr>
            <p:ph/>
          </p:nvPr>
        </p:nvGraphicFramePr>
        <p:xfrm>
          <a:off x="3824784" y="772236"/>
          <a:ext cx="5073555" cy="5029200"/>
        </p:xfrm>
        <a:graphic>
          <a:graphicData uri="http://schemas.openxmlformats.org/drawingml/2006/table">
            <a:tbl>
              <a:tblPr/>
              <a:tblGrid>
                <a:gridCol w="507355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Infeksi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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kondisi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lembab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Busuk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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pangkal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batang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coklat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DA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Bertahan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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sklerotia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Kerugian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hasil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50%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DA"/>
                    </a:solidFill>
                  </a:tcPr>
                </a:tc>
              </a:tr>
              <a:tr h="3195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Buat  guludan (drainase)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264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DA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Tidak menanam pada MP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142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Rotasi tanaman bukan inang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DA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ST fungisida kaptan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 ST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Trichoderma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&amp;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Gliocladium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DA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9756" t="13889" r="14635" b="22223"/>
          <a:stretch>
            <a:fillRect/>
          </a:stretch>
        </p:blipFill>
        <p:spPr bwMode="auto">
          <a:xfrm>
            <a:off x="152400" y="838200"/>
            <a:ext cx="3200400" cy="2743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lum contrast="48000"/>
          </a:blip>
          <a:srcRect r="40816"/>
          <a:stretch>
            <a:fillRect/>
          </a:stretch>
        </p:blipFill>
        <p:spPr bwMode="auto">
          <a:xfrm>
            <a:off x="3429000" y="838200"/>
            <a:ext cx="2362200" cy="2743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lum contrast="36000"/>
          </a:blip>
          <a:srcRect l="10204" r="16327"/>
          <a:stretch>
            <a:fillRect/>
          </a:stretch>
        </p:blipFill>
        <p:spPr bwMode="auto">
          <a:xfrm>
            <a:off x="5867400" y="838200"/>
            <a:ext cx="3124200" cy="2743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14282" y="228600"/>
            <a:ext cx="8786874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Karat </a:t>
            </a:r>
            <a:r>
              <a:rPr lang="en-US" sz="2400" b="1" dirty="0" err="1">
                <a:solidFill>
                  <a:schemeClr val="bg1"/>
                </a:solidFill>
              </a:rPr>
              <a:t>daun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</a:rPr>
              <a:t>Phakopsora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pachyrhizi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37866" y="3659875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err="1">
                <a:latin typeface="Arial" charset="0"/>
              </a:rPr>
              <a:t>Bercak</a:t>
            </a:r>
            <a:r>
              <a:rPr lang="en-US" sz="1400" b="1" dirty="0">
                <a:latin typeface="Arial" charset="0"/>
              </a:rPr>
              <a:t> </a:t>
            </a:r>
            <a:r>
              <a:rPr lang="en-US" sz="1400" b="1" dirty="0" err="1">
                <a:latin typeface="Arial" charset="0"/>
              </a:rPr>
              <a:t>terjadi</a:t>
            </a:r>
            <a:r>
              <a:rPr lang="en-US" sz="1400" b="1" dirty="0">
                <a:latin typeface="Arial" charset="0"/>
              </a:rPr>
              <a:t> 21 HST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3276600" y="3654188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err="1">
                <a:latin typeface="Arial" charset="0"/>
              </a:rPr>
              <a:t>Uredia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6098275" y="364054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err="1">
                <a:latin typeface="Arial" charset="0"/>
              </a:rPr>
              <a:t>Nekrotik</a:t>
            </a:r>
            <a:endParaRPr lang="en-US" sz="1400" b="1" dirty="0">
              <a:latin typeface="Arial" charset="0"/>
            </a:endParaRPr>
          </a:p>
        </p:txBody>
      </p:sp>
      <p:graphicFrame>
        <p:nvGraphicFramePr>
          <p:cNvPr id="5211" name="Group 91"/>
          <p:cNvGraphicFramePr>
            <a:graphicFrameLocks noGrp="1"/>
          </p:cNvGraphicFramePr>
          <p:nvPr>
            <p:ph/>
          </p:nvPr>
        </p:nvGraphicFramePr>
        <p:xfrm>
          <a:off x="380999" y="4100015"/>
          <a:ext cx="8599227" cy="1828800"/>
        </p:xfrm>
        <a:graphic>
          <a:graphicData uri="http://schemas.openxmlformats.org/drawingml/2006/table">
            <a:tbl>
              <a:tblPr/>
              <a:tblGrid>
                <a:gridCol w="8599227"/>
              </a:tblGrid>
              <a:tr h="331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31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Tanam varietas toleran (Burangrang, Argomulyo, Pangrango)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1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Aplikasi fungisida triadimefon dan mankozeb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31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Aplikasi minyak cengkeh 10%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1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Aplikasi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cendawan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mikoparasit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L.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lecanii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</a:tbl>
          </a:graphicData>
        </a:graphic>
      </p:graphicFrame>
      <p:sp>
        <p:nvSpPr>
          <p:cNvPr id="5173" name="Text Box 53"/>
          <p:cNvSpPr txBox="1">
            <a:spLocks noChangeArrowheads="1"/>
          </p:cNvSpPr>
          <p:nvPr/>
        </p:nvSpPr>
        <p:spPr bwMode="auto">
          <a:xfrm>
            <a:off x="4191000" y="3048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532263" y="838200"/>
            <a:ext cx="2770495" cy="2286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lum contrast="48000"/>
          </a:blip>
          <a:srcRect t="20000" r="26563"/>
          <a:stretch>
            <a:fillRect/>
          </a:stretch>
        </p:blipFill>
        <p:spPr bwMode="auto">
          <a:xfrm>
            <a:off x="504967" y="3276600"/>
            <a:ext cx="2797791" cy="24418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00034" y="228600"/>
            <a:ext cx="7643866" cy="4572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Target Spot (</a:t>
            </a:r>
            <a:r>
              <a:rPr lang="en-US" sz="2400" b="1" i="1" dirty="0" err="1">
                <a:solidFill>
                  <a:schemeClr val="bg1"/>
                </a:solidFill>
              </a:rPr>
              <a:t>Corynespora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cassiicola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6225" name="Group 81"/>
          <p:cNvGraphicFramePr>
            <a:graphicFrameLocks noGrp="1"/>
          </p:cNvGraphicFramePr>
          <p:nvPr>
            <p:ph/>
          </p:nvPr>
        </p:nvGraphicFramePr>
        <p:xfrm>
          <a:off x="3766781" y="3398291"/>
          <a:ext cx="4403677" cy="2213611"/>
        </p:xfrm>
        <a:graphic>
          <a:graphicData uri="http://schemas.openxmlformats.org/drawingml/2006/table">
            <a:tbl>
              <a:tblPr/>
              <a:tblGrid>
                <a:gridCol w="4403677"/>
              </a:tblGrid>
              <a:tr h="123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9F7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1.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2. Rotasi tanaman bukan inang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9F7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3. Sanitasi inang (gulma)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4.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Apl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fungisida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mankozeb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 &amp;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klorotalonil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9F7"/>
                    </a:solidFill>
                  </a:tcPr>
                </a:tc>
              </a:tr>
            </a:tbl>
          </a:graphicData>
        </a:graphic>
      </p:graphicFrame>
      <p:sp>
        <p:nvSpPr>
          <p:cNvPr id="6202" name="Text Box 58"/>
          <p:cNvSpPr txBox="1">
            <a:spLocks noChangeArrowheads="1"/>
          </p:cNvSpPr>
          <p:nvPr/>
        </p:nvSpPr>
        <p:spPr bwMode="auto">
          <a:xfrm>
            <a:off x="3698543" y="1711657"/>
            <a:ext cx="490637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latin typeface="Lucida Sans" pitchFamily="34" charset="0"/>
              </a:rPr>
              <a:t>Bercak</a:t>
            </a:r>
            <a:r>
              <a:rPr lang="en-US" sz="1600" b="1" dirty="0">
                <a:latin typeface="Lucida Sans" pitchFamily="34" charset="0"/>
              </a:rPr>
              <a:t> </a:t>
            </a:r>
            <a:r>
              <a:rPr lang="en-US" sz="1600" b="1" dirty="0" err="1">
                <a:latin typeface="Lucida Sans" pitchFamily="34" charset="0"/>
              </a:rPr>
              <a:t>konsentris</a:t>
            </a:r>
            <a:r>
              <a:rPr lang="en-US" sz="1600" b="1" dirty="0">
                <a:latin typeface="Lucida Sans" pitchFamily="34" charset="0"/>
              </a:rPr>
              <a:t> </a:t>
            </a:r>
            <a:r>
              <a:rPr lang="en-US" sz="1600" b="1" dirty="0" err="1">
                <a:latin typeface="Lucida Sans" pitchFamily="34" charset="0"/>
              </a:rPr>
              <a:t>garis</a:t>
            </a:r>
            <a:r>
              <a:rPr lang="en-US" sz="1600" b="1" dirty="0">
                <a:latin typeface="Lucida Sans" pitchFamily="34" charset="0"/>
              </a:rPr>
              <a:t> </a:t>
            </a:r>
            <a:r>
              <a:rPr lang="en-US" sz="1600" b="1" dirty="0" err="1">
                <a:latin typeface="Lucida Sans" pitchFamily="34" charset="0"/>
              </a:rPr>
              <a:t>jelas</a:t>
            </a:r>
            <a:endParaRPr lang="en-US" sz="1600" b="1" dirty="0">
              <a:latin typeface="Lucida Sans" pitchFamily="34" charset="0"/>
            </a:endParaRPr>
          </a:p>
        </p:txBody>
      </p:sp>
      <p:sp>
        <p:nvSpPr>
          <p:cNvPr id="6220" name="Line 76"/>
          <p:cNvSpPr>
            <a:spLocks noChangeShapeType="1"/>
          </p:cNvSpPr>
          <p:nvPr/>
        </p:nvSpPr>
        <p:spPr bwMode="auto">
          <a:xfrm flipH="1">
            <a:off x="2407693" y="1514902"/>
            <a:ext cx="4572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21" name="Text Box 77"/>
          <p:cNvSpPr txBox="1">
            <a:spLocks noChangeArrowheads="1"/>
          </p:cNvSpPr>
          <p:nvPr/>
        </p:nvSpPr>
        <p:spPr bwMode="auto">
          <a:xfrm>
            <a:off x="3687170" y="2231409"/>
            <a:ext cx="510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latin typeface="Lucida Sans" pitchFamily="34" charset="0"/>
              </a:rPr>
              <a:t>Kondisi</a:t>
            </a:r>
            <a:r>
              <a:rPr lang="en-US" sz="1600" b="1" dirty="0">
                <a:latin typeface="Lucida Sans" pitchFamily="34" charset="0"/>
              </a:rPr>
              <a:t> </a:t>
            </a:r>
            <a:r>
              <a:rPr lang="en-US" sz="1600" b="1" dirty="0" err="1">
                <a:latin typeface="Lucida Sans" pitchFamily="34" charset="0"/>
              </a:rPr>
              <a:t>lembab</a:t>
            </a:r>
            <a:r>
              <a:rPr lang="en-US" sz="1600" b="1" dirty="0">
                <a:latin typeface="Lucida Sans" pitchFamily="34" charset="0"/>
              </a:rPr>
              <a:t>, </a:t>
            </a:r>
            <a:r>
              <a:rPr lang="en-US" sz="1600" b="1" dirty="0" err="1">
                <a:latin typeface="Lucida Sans" pitchFamily="34" charset="0"/>
              </a:rPr>
              <a:t>bercak</a:t>
            </a:r>
            <a:r>
              <a:rPr lang="en-US" sz="1600" b="1" dirty="0">
                <a:latin typeface="Lucida Sans" pitchFamily="34" charset="0"/>
              </a:rPr>
              <a:t> </a:t>
            </a:r>
            <a:r>
              <a:rPr lang="en-US" sz="1600" b="1" dirty="0" err="1">
                <a:latin typeface="Lucida Sans" pitchFamily="34" charset="0"/>
              </a:rPr>
              <a:t>berlubang</a:t>
            </a:r>
            <a:r>
              <a:rPr lang="en-US" sz="1600" b="1" dirty="0">
                <a:latin typeface="Lucida Sans" pitchFamily="34" charset="0"/>
              </a:rPr>
              <a:t>, </a:t>
            </a:r>
            <a:r>
              <a:rPr lang="en-US" sz="1600" b="1" dirty="0" err="1">
                <a:latin typeface="Lucida Sans" pitchFamily="34" charset="0"/>
              </a:rPr>
              <a:t>gugur</a:t>
            </a:r>
            <a:endParaRPr lang="en-US" sz="1600" b="1" dirty="0">
              <a:latin typeface="Lucida Sans" pitchFamily="34" charset="0"/>
            </a:endParaRPr>
          </a:p>
        </p:txBody>
      </p:sp>
      <p:sp>
        <p:nvSpPr>
          <p:cNvPr id="6222" name="Text Box 78"/>
          <p:cNvSpPr txBox="1">
            <a:spLocks noChangeArrowheads="1"/>
          </p:cNvSpPr>
          <p:nvPr/>
        </p:nvSpPr>
        <p:spPr bwMode="auto">
          <a:xfrm>
            <a:off x="3698544" y="2731827"/>
            <a:ext cx="485177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latin typeface="Lucida Sans" pitchFamily="34" charset="0"/>
              </a:rPr>
              <a:t>Anjasmoro</a:t>
            </a:r>
            <a:r>
              <a:rPr lang="en-US" sz="1600" b="1" dirty="0">
                <a:latin typeface="Lucida Sans" pitchFamily="34" charset="0"/>
              </a:rPr>
              <a:t> </a:t>
            </a:r>
            <a:r>
              <a:rPr lang="en-US" sz="1600" b="1" dirty="0" err="1">
                <a:latin typeface="Lucida Sans" pitchFamily="34" charset="0"/>
              </a:rPr>
              <a:t>sangat</a:t>
            </a:r>
            <a:r>
              <a:rPr lang="en-US" sz="1600" b="1" dirty="0">
                <a:latin typeface="Lucida Sans" pitchFamily="34" charset="0"/>
              </a:rPr>
              <a:t> </a:t>
            </a:r>
            <a:r>
              <a:rPr lang="en-US" sz="1600" b="1" dirty="0" err="1">
                <a:latin typeface="Lucida Sans" pitchFamily="34" charset="0"/>
              </a:rPr>
              <a:t>rentan</a:t>
            </a:r>
            <a:endParaRPr lang="en-US" sz="1600" b="1" dirty="0">
              <a:latin typeface="Lucida San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62000" y="228600"/>
            <a:ext cx="7596214" cy="4572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Bercak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Daun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>
                <a:solidFill>
                  <a:schemeClr val="bg1"/>
                </a:solidFill>
              </a:rPr>
              <a:t>Frogeye leaf spot</a:t>
            </a:r>
            <a:r>
              <a:rPr lang="en-US" sz="2400" b="1" dirty="0">
                <a:solidFill>
                  <a:schemeClr val="bg1"/>
                </a:solidFill>
              </a:rPr>
              <a:t>) </a:t>
            </a:r>
            <a:r>
              <a:rPr lang="en-US" sz="2400" b="1" i="1" dirty="0" err="1">
                <a:solidFill>
                  <a:schemeClr val="bg1"/>
                </a:solidFill>
              </a:rPr>
              <a:t>Cercospora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sojina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 l="15715" t="11111" b="16667"/>
          <a:stretch>
            <a:fillRect/>
          </a:stretch>
        </p:blipFill>
        <p:spPr bwMode="auto">
          <a:xfrm>
            <a:off x="736978" y="838200"/>
            <a:ext cx="3758821" cy="2901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6463352" y="2481617"/>
            <a:ext cx="1889078" cy="13124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lum contrast="48000"/>
          </a:blip>
          <a:srcRect l="10507" r="4710"/>
          <a:stretch>
            <a:fillRect/>
          </a:stretch>
        </p:blipFill>
        <p:spPr bwMode="auto">
          <a:xfrm>
            <a:off x="4572000" y="838200"/>
            <a:ext cx="1828800" cy="155015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lum contrast="36000"/>
          </a:blip>
          <a:srcRect l="4361" r="15076"/>
          <a:stretch>
            <a:fillRect/>
          </a:stretch>
        </p:blipFill>
        <p:spPr bwMode="auto">
          <a:xfrm>
            <a:off x="6477000" y="838200"/>
            <a:ext cx="1889078" cy="15638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 rot="-10800000">
            <a:off x="4558352" y="2454322"/>
            <a:ext cx="1828800" cy="13124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7240" name="Group 72"/>
          <p:cNvGraphicFramePr>
            <a:graphicFrameLocks noGrp="1"/>
          </p:cNvGraphicFramePr>
          <p:nvPr>
            <p:ph/>
          </p:nvPr>
        </p:nvGraphicFramePr>
        <p:xfrm>
          <a:off x="705135" y="3857768"/>
          <a:ext cx="7674590" cy="1859280"/>
        </p:xfrm>
        <a:graphic>
          <a:graphicData uri="http://schemas.openxmlformats.org/drawingml/2006/table">
            <a:tbl>
              <a:tblPr/>
              <a:tblGrid>
                <a:gridCol w="7674590"/>
              </a:tblGrid>
              <a:tr h="38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52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Lahan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benih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bebas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patogen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52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Rotasi tanaman (jagung &gt; 2 tahun)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604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Seed treatment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mankozeb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Related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14282" y="214290"/>
            <a:ext cx="8648736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Powdery mildew (</a:t>
            </a:r>
            <a:r>
              <a:rPr lang="en-US" sz="2400" b="1" i="1" dirty="0" err="1">
                <a:solidFill>
                  <a:schemeClr val="bg1"/>
                </a:solidFill>
              </a:rPr>
              <a:t>Microsphaera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diffusa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/>
          <a:stretch>
            <a:fillRect/>
          </a:stretch>
        </p:blipFill>
        <p:spPr bwMode="auto">
          <a:xfrm>
            <a:off x="228600" y="838200"/>
            <a:ext cx="4572000" cy="381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lum contrast="66000"/>
          </a:blip>
          <a:srcRect/>
          <a:stretch>
            <a:fillRect/>
          </a:stretch>
        </p:blipFill>
        <p:spPr bwMode="auto">
          <a:xfrm>
            <a:off x="4953000" y="2819400"/>
            <a:ext cx="4038600" cy="381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8289" name="Group 97"/>
          <p:cNvGraphicFramePr>
            <a:graphicFrameLocks noGrp="1"/>
          </p:cNvGraphicFramePr>
          <p:nvPr>
            <p:ph sz="half" idx="1"/>
          </p:nvPr>
        </p:nvGraphicFramePr>
        <p:xfrm>
          <a:off x="4953000" y="838200"/>
          <a:ext cx="4038600" cy="1249680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 Berkembang pd MK (lembab)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Serangan parah daun nekrotik dan cepat gugur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 VUB rentan powdery mildew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86" name="Group 94"/>
          <p:cNvGraphicFramePr>
            <a:graphicFrameLocks noGrp="1"/>
          </p:cNvGraphicFramePr>
          <p:nvPr>
            <p:ph sz="half" idx="2"/>
          </p:nvPr>
        </p:nvGraphicFramePr>
        <p:xfrm>
          <a:off x="228600" y="4876800"/>
          <a:ext cx="4572000" cy="1737360"/>
        </p:xfrm>
        <a:graphic>
          <a:graphicData uri="http://schemas.openxmlformats.org/drawingml/2006/table">
            <a:tbl>
              <a:tblPr/>
              <a:tblGrid>
                <a:gridCol w="45720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F9B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1. Tanam var.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DC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2. Rotasi tanaman bukan inang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F9BE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3. Aplikasi fungisida benomil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DCF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4. Aplikasi CEP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L. lecanii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F9B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85720" y="152400"/>
            <a:ext cx="8429684" cy="52322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Downy mildew (</a:t>
            </a:r>
            <a:r>
              <a:rPr lang="en-US" sz="2800" b="1" i="1" dirty="0" err="1">
                <a:solidFill>
                  <a:schemeClr val="bg1"/>
                </a:solidFill>
              </a:rPr>
              <a:t>Peronospora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</a:rPr>
              <a:t>manshurica</a:t>
            </a:r>
            <a:r>
              <a:rPr lang="en-US" b="1" dirty="0"/>
              <a:t>)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10510"/>
          <a:stretch>
            <a:fillRect/>
          </a:stretch>
        </p:blipFill>
        <p:spPr bwMode="auto">
          <a:xfrm>
            <a:off x="228600" y="762000"/>
            <a:ext cx="4419600" cy="320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4800600" y="762000"/>
            <a:ext cx="3886200" cy="320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9285" name="Group 69"/>
          <p:cNvGraphicFramePr>
            <a:graphicFrameLocks noGrp="1"/>
          </p:cNvGraphicFramePr>
          <p:nvPr>
            <p:ph/>
          </p:nvPr>
        </p:nvGraphicFramePr>
        <p:xfrm>
          <a:off x="228600" y="4114800"/>
          <a:ext cx="8415366" cy="2560320"/>
        </p:xfrm>
        <a:graphic>
          <a:graphicData uri="http://schemas.openxmlformats.org/drawingml/2006/table">
            <a:tbl>
              <a:tblPr/>
              <a:tblGrid>
                <a:gridCol w="8415366"/>
              </a:tblGrid>
              <a:tr h="3306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30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1.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Lahan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bebas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dari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bekas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yg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terinfeksi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2. Tanam varietas yang toleran (VUB rentan)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30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3. Rotasi tanam bukan inang (&gt; 1 tahun)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4. Seed treatment (fungisida kaptan)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30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5. Aplikasi fungisida metalaxil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6.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Aplikasi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cendawan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mikoparasit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L.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lecanii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14348" y="304800"/>
            <a:ext cx="7929618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Bercak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itchFamily="34" charset="0"/>
              </a:rPr>
              <a:t>daun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  <a:latin typeface="Arial Black" pitchFamily="34" charset="0"/>
              </a:rPr>
              <a:t>Cladosporium</a:t>
            </a:r>
            <a:r>
              <a:rPr lang="en-US" sz="2400" b="1" i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spp.)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 l="10266" r="17165" b="8392"/>
          <a:stretch>
            <a:fillRect/>
          </a:stretch>
        </p:blipFill>
        <p:spPr bwMode="auto">
          <a:xfrm>
            <a:off x="668738" y="908714"/>
            <a:ext cx="2183643" cy="20801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5067" b="600"/>
          <a:stretch>
            <a:fillRect/>
          </a:stretch>
        </p:blipFill>
        <p:spPr bwMode="auto">
          <a:xfrm>
            <a:off x="624387" y="3117376"/>
            <a:ext cx="2241644" cy="245091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0314" name="Group 74"/>
          <p:cNvGraphicFramePr>
            <a:graphicFrameLocks noGrp="1"/>
          </p:cNvGraphicFramePr>
          <p:nvPr>
            <p:ph/>
          </p:nvPr>
        </p:nvGraphicFramePr>
        <p:xfrm>
          <a:off x="3210634" y="2964976"/>
          <a:ext cx="5660410" cy="1463040"/>
        </p:xfrm>
        <a:graphic>
          <a:graphicData uri="http://schemas.openxmlformats.org/drawingml/2006/table">
            <a:tbl>
              <a:tblPr/>
              <a:tblGrid>
                <a:gridCol w="5660410"/>
              </a:tblGrid>
              <a:tr h="345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5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var.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toleran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5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ST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sodiumhipoklorit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0,5%) 10’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5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Kurangi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kelembaban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Drainase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300" name="Text Box 60"/>
          <p:cNvSpPr txBox="1">
            <a:spLocks noChangeArrowheads="1"/>
          </p:cNvSpPr>
          <p:nvPr/>
        </p:nvSpPr>
        <p:spPr bwMode="auto">
          <a:xfrm>
            <a:off x="3138985" y="990600"/>
            <a:ext cx="585261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Patogen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pada</a:t>
            </a:r>
            <a:r>
              <a:rPr lang="en-US" sz="2000" dirty="0">
                <a:latin typeface="+mn-lt"/>
              </a:rPr>
              <a:t> MK (</a:t>
            </a:r>
            <a:r>
              <a:rPr lang="en-US" sz="2000" dirty="0" err="1">
                <a:latin typeface="+mn-lt"/>
              </a:rPr>
              <a:t>kelmb</a:t>
            </a:r>
            <a:r>
              <a:rPr lang="en-US" sz="2000" dirty="0">
                <a:latin typeface="+mn-lt"/>
              </a:rPr>
              <a:t>. </a:t>
            </a:r>
            <a:r>
              <a:rPr lang="en-US" sz="2000" dirty="0" err="1">
                <a:latin typeface="+mn-lt"/>
              </a:rPr>
              <a:t>tinggi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Hawar</a:t>
            </a:r>
            <a:r>
              <a:rPr lang="en-US" sz="2000" dirty="0">
                <a:latin typeface="+mn-lt"/>
              </a:rPr>
              <a:t>/</a:t>
            </a:r>
            <a:r>
              <a:rPr lang="en-US" sz="2000" dirty="0" err="1">
                <a:latin typeface="+mn-lt"/>
              </a:rPr>
              <a:t>busuk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pada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daun</a:t>
            </a:r>
            <a:r>
              <a:rPr lang="en-US" sz="2000" dirty="0">
                <a:latin typeface="+mn-lt"/>
              </a:rPr>
              <a:t> &amp;</a:t>
            </a:r>
            <a:r>
              <a:rPr lang="en-US" sz="2000" dirty="0" err="1">
                <a:latin typeface="+mn-lt"/>
              </a:rPr>
              <a:t>pucuk</a:t>
            </a:r>
            <a:endParaRPr lang="en-US" sz="2000" dirty="0">
              <a:latin typeface="+mn-lt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Tanaman</a:t>
            </a:r>
            <a:r>
              <a:rPr lang="en-US" sz="2000" dirty="0">
                <a:latin typeface="+mn-lt"/>
              </a:rPr>
              <a:t> stunting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Serangan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parah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gagal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panen</a:t>
            </a:r>
            <a:endParaRPr lang="en-US" sz="20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8534400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Antraknosa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</a:rPr>
              <a:t>Colletotrichum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dematium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2165445" cy="22655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/>
          <a:srcRect l="39098" r="12782"/>
          <a:stretch>
            <a:fillRect/>
          </a:stretch>
        </p:blipFill>
        <p:spPr bwMode="auto">
          <a:xfrm>
            <a:off x="2554406" y="928049"/>
            <a:ext cx="1905000" cy="225187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153" y="3264089"/>
            <a:ext cx="2192740" cy="21907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758" y="3291385"/>
            <a:ext cx="1905000" cy="22002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672082" y="807493"/>
            <a:ext cx="426720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 err="1">
                <a:latin typeface="+mn-lt"/>
              </a:rPr>
              <a:t>Infeksi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biji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polong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batang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tangkai</a:t>
            </a:r>
            <a:r>
              <a:rPr lang="en-US" sz="1600" dirty="0">
                <a:latin typeface="+mn-lt"/>
              </a:rPr>
              <a:t> </a:t>
            </a:r>
          </a:p>
          <a:p>
            <a:pPr marL="228600" indent="-228600"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 err="1">
                <a:latin typeface="+mn-lt"/>
              </a:rPr>
              <a:t>Tanaman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baru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tumbuh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hipokotil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muncul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bercak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warna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hitam</a:t>
            </a:r>
            <a:endParaRPr lang="en-US" sz="1600" dirty="0">
              <a:latin typeface="+mn-lt"/>
            </a:endParaRPr>
          </a:p>
          <a:p>
            <a:pPr marL="228600" indent="-228600"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 err="1">
                <a:latin typeface="+mn-lt"/>
              </a:rPr>
              <a:t>Kondisi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lembab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kotiledon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busuk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gugur</a:t>
            </a:r>
            <a:endParaRPr lang="en-US" sz="1600" dirty="0">
              <a:latin typeface="+mn-lt"/>
            </a:endParaRPr>
          </a:p>
          <a:p>
            <a:pPr marL="228600" indent="-228600"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 err="1">
                <a:latin typeface="+mn-lt"/>
              </a:rPr>
              <a:t>Gejala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pada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daun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menggunlung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nekrosis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akhirnya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gugur</a:t>
            </a:r>
            <a:endParaRPr lang="en-US" sz="1600" dirty="0">
              <a:latin typeface="+mn-lt"/>
            </a:endParaRPr>
          </a:p>
          <a:p>
            <a:pPr marL="228600" indent="-228600"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 err="1">
                <a:latin typeface="+mn-lt"/>
              </a:rPr>
              <a:t>Tanaman</a:t>
            </a:r>
            <a:r>
              <a:rPr lang="en-US" sz="1600" dirty="0">
                <a:latin typeface="+mn-lt"/>
              </a:rPr>
              <a:t> stunting</a:t>
            </a:r>
          </a:p>
          <a:p>
            <a:pPr marL="228600" indent="-228600"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>
                <a:latin typeface="+mn-lt"/>
              </a:rPr>
              <a:t>Organ </a:t>
            </a:r>
            <a:r>
              <a:rPr lang="en-US" sz="1600" dirty="0" err="1">
                <a:latin typeface="+mn-lt"/>
              </a:rPr>
              <a:t>terinfeksi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birisi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aservuli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berwarna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hitam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11325" name="Group 61"/>
          <p:cNvGraphicFramePr>
            <a:graphicFrameLocks noGrp="1"/>
          </p:cNvGraphicFramePr>
          <p:nvPr>
            <p:ph/>
          </p:nvPr>
        </p:nvGraphicFramePr>
        <p:xfrm>
          <a:off x="4685731" y="3629167"/>
          <a:ext cx="4185314" cy="1920240"/>
        </p:xfrm>
        <a:graphic>
          <a:graphicData uri="http://schemas.openxmlformats.org/drawingml/2006/table">
            <a:tbl>
              <a:tblPr/>
              <a:tblGrid>
                <a:gridCol w="4185314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B13D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228600" marR="0" lvl="0" indent="-228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Benih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lahan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bebas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patogen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BD3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Rotasi tanaman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B13D"/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Seed treatment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Trichoderma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BD3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228600" marR="0" lvl="0" indent="-228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Seed treatment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benomil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herbisida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paraquat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fentin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hidroxide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B13D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Related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 l="13181" r="12035"/>
          <a:stretch>
            <a:fillRect/>
          </a:stretch>
        </p:blipFill>
        <p:spPr bwMode="auto">
          <a:xfrm>
            <a:off x="441277" y="1187355"/>
            <a:ext cx="3393743" cy="3661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00034" y="304800"/>
            <a:ext cx="8215370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Bercak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Biji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Ungu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  <a:latin typeface="+mn-lt"/>
              </a:rPr>
              <a:t>Cercospora</a:t>
            </a:r>
            <a:r>
              <a:rPr lang="en-US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n-lt"/>
              </a:rPr>
              <a:t>kikuchii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graphicFrame>
        <p:nvGraphicFramePr>
          <p:cNvPr id="44127" name="Group 95"/>
          <p:cNvGraphicFramePr>
            <a:graphicFrameLocks noGrp="1"/>
          </p:cNvGraphicFramePr>
          <p:nvPr>
            <p:ph/>
          </p:nvPr>
        </p:nvGraphicFramePr>
        <p:xfrm>
          <a:off x="3807725" y="963306"/>
          <a:ext cx="4995081" cy="4608362"/>
        </p:xfrm>
        <a:graphic>
          <a:graphicData uri="http://schemas.openxmlformats.org/drawingml/2006/table">
            <a:tbl>
              <a:tblPr/>
              <a:tblGrid>
                <a:gridCol w="4995081"/>
              </a:tblGrid>
              <a:tr h="43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Infeksi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biji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daun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batang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polong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77760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Gejala biji bercak ungu, kulit mengelupas, daya tumbuh turun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Gejala pada daun berupa bercak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43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Benih bebas patogen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43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Sanitasi lahan dari gulma inang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Rotasi tanaman bukan inang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43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ST dengan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fungisida (kaptan)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5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Aplik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fungisida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mankozeb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</a:tbl>
          </a:graphicData>
        </a:graphic>
      </p:graphicFrame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5013325" y="365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7912100" cy="714380"/>
          </a:xfrm>
          <a:solidFill>
            <a:srgbClr val="7030A0"/>
          </a:solidFill>
          <a:ln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Rockwell" pitchFamily="18" charset="0"/>
              </a:rPr>
              <a:t>Pengertian</a:t>
            </a:r>
            <a:endParaRPr lang="id-ID" sz="40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3078" name="Picture 7" descr="karat ked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357298"/>
            <a:ext cx="2171700" cy="1875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428596" y="4214818"/>
            <a:ext cx="82296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Blip>
                <a:blip r:embed="rId4"/>
              </a:buBlip>
            </a:pPr>
            <a:r>
              <a:rPr lang="en-US" sz="2400" dirty="0" err="1">
                <a:latin typeface="Arial" charset="0"/>
              </a:rPr>
              <a:t>Tanaman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sakit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menunjukkan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gejala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i="1" dirty="0">
                <a:latin typeface="Arial" charset="0"/>
              </a:rPr>
              <a:t>symptom)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yg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khas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4"/>
              </a:buBlip>
            </a:pPr>
            <a:r>
              <a:rPr lang="en-US" sz="2400" dirty="0" err="1">
                <a:latin typeface="Arial" charset="0"/>
              </a:rPr>
              <a:t>Gejala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dapat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bersifat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setempat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Lokal</a:t>
            </a:r>
            <a:r>
              <a:rPr lang="en-US" sz="2400" dirty="0">
                <a:latin typeface="Arial" charset="0"/>
              </a:rPr>
              <a:t>) </a:t>
            </a:r>
            <a:r>
              <a:rPr lang="en-US" sz="2400" dirty="0" err="1">
                <a:latin typeface="Arial" charset="0"/>
              </a:rPr>
              <a:t>atau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meluas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Sistemik</a:t>
            </a:r>
            <a:r>
              <a:rPr lang="en-US" sz="2400" dirty="0">
                <a:latin typeface="Arial" charset="0"/>
              </a:rPr>
              <a:t>)</a:t>
            </a: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928662" y="3143248"/>
            <a:ext cx="7467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err="1">
                <a:latin typeface="+mn-lt"/>
                <a:cs typeface="+mn-cs"/>
              </a:rPr>
              <a:t>Phytopathologi</a:t>
            </a:r>
            <a:r>
              <a:rPr lang="en-US" sz="2800" dirty="0">
                <a:latin typeface="+mn-lt"/>
                <a:cs typeface="+mn-cs"/>
              </a:rPr>
              <a:t> : </a:t>
            </a:r>
            <a:r>
              <a:rPr lang="en-US" sz="2800" i="1" dirty="0" err="1">
                <a:latin typeface="+mn-lt"/>
                <a:cs typeface="+mn-cs"/>
              </a:rPr>
              <a:t>phyton</a:t>
            </a:r>
            <a:r>
              <a:rPr lang="en-US" sz="2800" dirty="0">
                <a:latin typeface="+mn-lt"/>
                <a:cs typeface="+mn-cs"/>
              </a:rPr>
              <a:t> (</a:t>
            </a:r>
            <a:r>
              <a:rPr lang="en-US" sz="2800" dirty="0" err="1">
                <a:latin typeface="+mn-lt"/>
                <a:cs typeface="+mn-cs"/>
              </a:rPr>
              <a:t>tanaman</a:t>
            </a:r>
            <a:r>
              <a:rPr lang="en-US" sz="2800" dirty="0">
                <a:latin typeface="+mn-lt"/>
                <a:cs typeface="+mn-cs"/>
              </a:rPr>
              <a:t>), </a:t>
            </a:r>
            <a:r>
              <a:rPr lang="en-US" sz="2800" i="1" dirty="0">
                <a:latin typeface="+mn-lt"/>
                <a:cs typeface="+mn-cs"/>
              </a:rPr>
              <a:t>pathos (</a:t>
            </a:r>
            <a:r>
              <a:rPr lang="en-US" sz="2800" dirty="0" err="1">
                <a:latin typeface="+mn-lt"/>
                <a:cs typeface="+mn-cs"/>
              </a:rPr>
              <a:t>Sakit</a:t>
            </a:r>
            <a:r>
              <a:rPr lang="en-US" sz="2800" dirty="0">
                <a:latin typeface="+mn-lt"/>
                <a:cs typeface="+mn-cs"/>
              </a:rPr>
              <a:t>), </a:t>
            </a:r>
            <a:r>
              <a:rPr lang="en-US" sz="2800" i="1" dirty="0">
                <a:latin typeface="+mn-lt"/>
                <a:cs typeface="+mn-cs"/>
              </a:rPr>
              <a:t>logos (</a:t>
            </a:r>
            <a:r>
              <a:rPr lang="en-US" sz="2800" dirty="0" err="1">
                <a:latin typeface="+mn-lt"/>
                <a:cs typeface="+mn-cs"/>
              </a:rPr>
              <a:t>ilmu</a:t>
            </a:r>
            <a:r>
              <a:rPr lang="en-US" sz="2800" dirty="0">
                <a:latin typeface="+mn-lt"/>
                <a:cs typeface="+mn-cs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Konsep Perlindungan Tanaman : Penyakit Tanaman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00034" y="304800"/>
            <a:ext cx="8358246" cy="39687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chemeClr val="bg1"/>
                </a:solidFill>
                <a:latin typeface="Arial Black" pitchFamily="34" charset="0"/>
              </a:rPr>
              <a:t>Bercak</a:t>
            </a:r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Black" pitchFamily="34" charset="0"/>
              </a:rPr>
              <a:t>Batang</a:t>
            </a:r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Black" pitchFamily="34" charset="0"/>
              </a:rPr>
              <a:t>dan</a:t>
            </a:r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Black" pitchFamily="34" charset="0"/>
              </a:rPr>
              <a:t>Polong</a:t>
            </a:r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 (</a:t>
            </a:r>
            <a:r>
              <a:rPr lang="en-US" sz="2000" b="1" i="1" dirty="0" err="1">
                <a:solidFill>
                  <a:schemeClr val="bg1"/>
                </a:solidFill>
                <a:latin typeface="Arial Black" pitchFamily="34" charset="0"/>
              </a:rPr>
              <a:t>Diaporthe</a:t>
            </a:r>
            <a:r>
              <a:rPr lang="en-US" sz="2000" b="1" i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 Black" pitchFamily="34" charset="0"/>
              </a:rPr>
              <a:t>phaseolorum</a:t>
            </a:r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)</a:t>
            </a:r>
          </a:p>
        </p:txBody>
      </p:sp>
      <p:graphicFrame>
        <p:nvGraphicFramePr>
          <p:cNvPr id="12359" name="Group 71"/>
          <p:cNvGraphicFramePr>
            <a:graphicFrameLocks noGrp="1"/>
          </p:cNvGraphicFramePr>
          <p:nvPr>
            <p:ph/>
          </p:nvPr>
        </p:nvGraphicFramePr>
        <p:xfrm>
          <a:off x="0" y="4286256"/>
          <a:ext cx="9144000" cy="207264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00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00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Benih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lahan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bebas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patogen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varietas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toleran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0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Tanaman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inang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dibakar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00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Rotasi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tanaman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0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Pemupukan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berimbang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KCl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00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Aplikasi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fungisida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benomil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340" name="Text Box 52"/>
          <p:cNvSpPr txBox="1">
            <a:spLocks noChangeArrowheads="1"/>
          </p:cNvSpPr>
          <p:nvPr/>
        </p:nvSpPr>
        <p:spPr bwMode="auto">
          <a:xfrm>
            <a:off x="762000" y="3200400"/>
            <a:ext cx="39624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400">
                <a:latin typeface="Arial Black" pitchFamily="34" charset="0"/>
              </a:rPr>
              <a:t>Batang, tangkai, polong</a:t>
            </a:r>
          </a:p>
          <a:p>
            <a:pPr algn="just">
              <a:spcBef>
                <a:spcPct val="50000"/>
              </a:spcBef>
            </a:pPr>
            <a:r>
              <a:rPr lang="en-US" sz="1400">
                <a:latin typeface="Arial Black" pitchFamily="34" charset="0"/>
              </a:rPr>
              <a:t>Bercak berisi piknidia</a:t>
            </a:r>
          </a:p>
          <a:p>
            <a:pPr algn="just">
              <a:spcBef>
                <a:spcPct val="50000"/>
              </a:spcBef>
            </a:pPr>
            <a:r>
              <a:rPr lang="en-US" sz="1400">
                <a:latin typeface="Arial Black" pitchFamily="34" charset="0"/>
              </a:rPr>
              <a:t>Pertumbuhan tanaman terhambat</a:t>
            </a:r>
          </a:p>
        </p:txBody>
      </p:sp>
      <p:sp>
        <p:nvSpPr>
          <p:cNvPr id="12341" name="Text Box 53"/>
          <p:cNvSpPr txBox="1">
            <a:spLocks noChangeArrowheads="1"/>
          </p:cNvSpPr>
          <p:nvPr/>
        </p:nvSpPr>
        <p:spPr bwMode="auto">
          <a:xfrm>
            <a:off x="4876800" y="3124200"/>
            <a:ext cx="41148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 Black" pitchFamily="34" charset="0"/>
              </a:rPr>
              <a:t>MP banyak piknidia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Arial Black" pitchFamily="34" charset="0"/>
              </a:rPr>
              <a:t>MK piknidia hanya pd pangkal batang</a:t>
            </a:r>
          </a:p>
        </p:txBody>
      </p:sp>
      <p:pic>
        <p:nvPicPr>
          <p:cNvPr id="12343" name="Picture 55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2819400" y="838200"/>
            <a:ext cx="2057400" cy="2133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44" name="Picture 56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1323" t="2141" r="2380" b="13455"/>
          <a:stretch>
            <a:fillRect/>
          </a:stretch>
        </p:blipFill>
        <p:spPr bwMode="auto">
          <a:xfrm>
            <a:off x="533400" y="838200"/>
            <a:ext cx="2209800" cy="2133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46" name="Picture 58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953000" y="838200"/>
            <a:ext cx="1905000" cy="2143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47" name="Picture 59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 l="31250"/>
          <a:stretch>
            <a:fillRect/>
          </a:stretch>
        </p:blipFill>
        <p:spPr bwMode="auto">
          <a:xfrm>
            <a:off x="6934200" y="838200"/>
            <a:ext cx="1981200" cy="21240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352" name="AutoShape 64"/>
          <p:cNvSpPr>
            <a:spLocks noChangeArrowheads="1"/>
          </p:cNvSpPr>
          <p:nvPr/>
        </p:nvSpPr>
        <p:spPr bwMode="auto">
          <a:xfrm rot="-2785141">
            <a:off x="3352006" y="2804319"/>
            <a:ext cx="598488" cy="457200"/>
          </a:xfrm>
          <a:prstGeom prst="rightArrow">
            <a:avLst>
              <a:gd name="adj1" fmla="val 50000"/>
              <a:gd name="adj2" fmla="val 327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53" name="AutoShape 65"/>
          <p:cNvSpPr>
            <a:spLocks noChangeArrowheads="1"/>
          </p:cNvSpPr>
          <p:nvPr/>
        </p:nvSpPr>
        <p:spPr bwMode="auto">
          <a:xfrm rot="35439756">
            <a:off x="1737519" y="2626519"/>
            <a:ext cx="682625" cy="474663"/>
          </a:xfrm>
          <a:prstGeom prst="rightArrow">
            <a:avLst>
              <a:gd name="adj1" fmla="val 50000"/>
              <a:gd name="adj2" fmla="val 3595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14414" y="6357958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Related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6357958"/>
            <a:ext cx="571504" cy="357166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14423"/>
            <a:ext cx="5834418" cy="421484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 smtClean="0"/>
              <a:t>Bersel</a:t>
            </a:r>
            <a:r>
              <a:rPr lang="en-US" sz="2800" dirty="0" smtClean="0"/>
              <a:t> </a:t>
            </a:r>
            <a:r>
              <a:rPr lang="en-US" sz="2800" dirty="0" err="1"/>
              <a:t>tunggal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Berflagela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Saprofit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parasit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Berkembgbiak</a:t>
            </a:r>
            <a:r>
              <a:rPr lang="en-US" sz="2800" dirty="0"/>
              <a:t> </a:t>
            </a:r>
            <a:r>
              <a:rPr lang="en-US" sz="2800" dirty="0" err="1"/>
              <a:t>membelah</a:t>
            </a:r>
            <a:r>
              <a:rPr lang="en-US" sz="2800" dirty="0"/>
              <a:t> </a:t>
            </a:r>
            <a:r>
              <a:rPr lang="en-US" sz="2800" dirty="0" err="1"/>
              <a:t>diri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Penyebaran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/>
              <a:t>vektor</a:t>
            </a:r>
            <a:r>
              <a:rPr lang="en-US" sz="2800" dirty="0"/>
              <a:t> (</a:t>
            </a:r>
            <a:r>
              <a:rPr lang="en-US" sz="2800" dirty="0" err="1"/>
              <a:t>nematoda</a:t>
            </a:r>
            <a:r>
              <a:rPr lang="en-US" sz="2800" dirty="0"/>
              <a:t> &amp; </a:t>
            </a:r>
            <a:r>
              <a:rPr lang="en-US" sz="2800" dirty="0" err="1"/>
              <a:t>serangga</a:t>
            </a:r>
            <a:r>
              <a:rPr lang="en-US" sz="2800" dirty="0"/>
              <a:t>), air, </a:t>
            </a:r>
            <a:r>
              <a:rPr lang="en-US" sz="2800" dirty="0" err="1"/>
              <a:t>hujan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angin</a:t>
            </a:r>
            <a:r>
              <a:rPr lang="en-US" sz="2800" dirty="0"/>
              <a:t>, </a:t>
            </a:r>
            <a:r>
              <a:rPr lang="en-US" sz="2800" dirty="0" err="1"/>
              <a:t>infeksi</a:t>
            </a:r>
            <a:r>
              <a:rPr lang="en-US" sz="2800" dirty="0"/>
              <a:t> </a:t>
            </a:r>
            <a:r>
              <a:rPr lang="en-US" sz="2800" dirty="0" err="1"/>
              <a:t>melalui</a:t>
            </a:r>
            <a:r>
              <a:rPr lang="en-US" sz="2800" dirty="0"/>
              <a:t> </a:t>
            </a:r>
            <a:r>
              <a:rPr lang="en-US" sz="2800" dirty="0" err="1"/>
              <a:t>serangga</a:t>
            </a:r>
            <a:r>
              <a:rPr lang="en-US" sz="2800" dirty="0"/>
              <a:t>, </a:t>
            </a:r>
            <a:r>
              <a:rPr lang="en-US" sz="2800" dirty="0" err="1"/>
              <a:t>nematoda</a:t>
            </a:r>
            <a:r>
              <a:rPr lang="en-US" sz="2800" dirty="0"/>
              <a:t>, </a:t>
            </a:r>
            <a:r>
              <a:rPr lang="en-US" sz="2800" dirty="0" err="1"/>
              <a:t>manusia</a:t>
            </a:r>
            <a:r>
              <a:rPr lang="en-US" sz="2800" dirty="0"/>
              <a:t>, </a:t>
            </a:r>
            <a:r>
              <a:rPr lang="en-US" sz="2800" dirty="0" err="1"/>
              <a:t>hidatoda</a:t>
            </a:r>
            <a:r>
              <a:rPr lang="en-US" sz="2800" dirty="0"/>
              <a:t>, </a:t>
            </a:r>
            <a:r>
              <a:rPr lang="en-US" sz="2800" dirty="0" err="1"/>
              <a:t>lentisel</a:t>
            </a:r>
            <a:r>
              <a:rPr lang="en-US" sz="2800" dirty="0"/>
              <a:t>, stomata,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trikom</a:t>
            </a:r>
            <a:r>
              <a:rPr lang="en-US" sz="2800" dirty="0"/>
              <a:t> </a:t>
            </a:r>
            <a:r>
              <a:rPr lang="en-US" sz="2800" dirty="0" err="1"/>
              <a:t>daun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9986" y="441434"/>
            <a:ext cx="2096814" cy="1855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4220" y="4104288"/>
            <a:ext cx="2125717" cy="1445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9987" y="2372711"/>
            <a:ext cx="2093858" cy="166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034" y="500042"/>
            <a:ext cx="5857916" cy="4801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2. BAKTERI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4414" y="6357958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6357958"/>
            <a:ext cx="571504" cy="357166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785786" y="533400"/>
            <a:ext cx="7672414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sz="3800" b="1" dirty="0" smtClean="0">
                <a:solidFill>
                  <a:schemeClr val="bg1"/>
                </a:solidFill>
                <a:latin typeface="Rockwell" pitchFamily="18" charset="0"/>
              </a:rPr>
              <a:t>Bakteri Penyebab penyakit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838200" y="4419600"/>
            <a:ext cx="5791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Blip>
                <a:blip r:embed="rId3"/>
              </a:buBlip>
            </a:pPr>
            <a:endParaRPr lang="id-ID" sz="2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857224" y="1785926"/>
            <a:ext cx="7581928" cy="26543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00050" indent="-40005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atin typeface="+mn-lt"/>
              <a:cs typeface="+mn-cs"/>
            </a:endParaRP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i="1" dirty="0">
                <a:latin typeface="+mn-lt"/>
                <a:cs typeface="+mn-cs"/>
              </a:rPr>
              <a:t>Agrobacterium : A. </a:t>
            </a:r>
            <a:r>
              <a:rPr lang="en-US" sz="2800" i="1" dirty="0" err="1">
                <a:latin typeface="+mn-lt"/>
                <a:cs typeface="+mn-cs"/>
              </a:rPr>
              <a:t>tumifacie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– </a:t>
            </a:r>
            <a:r>
              <a:rPr lang="en-US" sz="2800" dirty="0" err="1">
                <a:latin typeface="+mn-lt"/>
                <a:cs typeface="+mn-cs"/>
              </a:rPr>
              <a:t>bengkak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akar</a:t>
            </a:r>
            <a:r>
              <a:rPr lang="en-US" sz="2800" i="1" dirty="0">
                <a:latin typeface="+mn-lt"/>
                <a:cs typeface="+mn-cs"/>
              </a:rPr>
              <a:t> </a:t>
            </a: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i="1" dirty="0" err="1">
                <a:latin typeface="+mn-lt"/>
                <a:cs typeface="+mn-cs"/>
              </a:rPr>
              <a:t>Corrynebacterium</a:t>
            </a:r>
            <a:r>
              <a:rPr lang="en-US" sz="2800" i="1" dirty="0">
                <a:latin typeface="+mn-lt"/>
                <a:cs typeface="+mn-cs"/>
              </a:rPr>
              <a:t> : C. </a:t>
            </a:r>
            <a:r>
              <a:rPr lang="en-US" sz="2800" i="1" dirty="0" err="1">
                <a:latin typeface="+mn-lt"/>
                <a:cs typeface="+mn-cs"/>
              </a:rPr>
              <a:t>higanensis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- </a:t>
            </a:r>
            <a:r>
              <a:rPr lang="en-US" sz="2800" dirty="0" err="1">
                <a:latin typeface="+mn-lt"/>
                <a:cs typeface="+mn-cs"/>
              </a:rPr>
              <a:t>kanker</a:t>
            </a:r>
            <a:endParaRPr lang="en-US" sz="2800" i="1" dirty="0">
              <a:latin typeface="+mn-lt"/>
              <a:cs typeface="+mn-cs"/>
            </a:endParaRP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i="1" dirty="0" err="1">
                <a:latin typeface="+mn-lt"/>
                <a:cs typeface="+mn-cs"/>
              </a:rPr>
              <a:t>Erwinia</a:t>
            </a:r>
            <a:r>
              <a:rPr lang="en-US" sz="2800" i="1" dirty="0">
                <a:latin typeface="+mn-lt"/>
                <a:cs typeface="+mn-cs"/>
              </a:rPr>
              <a:t> : E. </a:t>
            </a:r>
            <a:r>
              <a:rPr lang="en-US" sz="2800" i="1" dirty="0" err="1">
                <a:latin typeface="+mn-lt"/>
                <a:cs typeface="+mn-cs"/>
              </a:rPr>
              <a:t>carotovora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– </a:t>
            </a:r>
            <a:r>
              <a:rPr lang="en-US" sz="2800" dirty="0" err="1">
                <a:latin typeface="+mn-lt"/>
                <a:cs typeface="+mn-cs"/>
              </a:rPr>
              <a:t>busuk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basah</a:t>
            </a:r>
            <a:endParaRPr lang="en-US" sz="2800" i="1" dirty="0">
              <a:latin typeface="+mn-lt"/>
              <a:cs typeface="+mn-cs"/>
            </a:endParaRP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i="1" dirty="0">
                <a:latin typeface="+mn-lt"/>
                <a:cs typeface="+mn-cs"/>
              </a:rPr>
              <a:t>Pseudomonas : P. </a:t>
            </a:r>
            <a:r>
              <a:rPr lang="en-US" sz="2800" i="1" dirty="0" err="1">
                <a:latin typeface="+mn-lt"/>
                <a:cs typeface="+mn-cs"/>
              </a:rPr>
              <a:t>solanacearum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– </a:t>
            </a:r>
            <a:r>
              <a:rPr lang="en-US" sz="2800" dirty="0" err="1">
                <a:latin typeface="+mn-lt"/>
                <a:cs typeface="+mn-cs"/>
              </a:rPr>
              <a:t>busuk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umbi</a:t>
            </a:r>
            <a:endParaRPr lang="en-US" sz="2800" i="1" dirty="0">
              <a:latin typeface="+mn-lt"/>
              <a:cs typeface="+mn-cs"/>
            </a:endParaRP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i="1" dirty="0" err="1">
                <a:latin typeface="+mn-lt"/>
                <a:cs typeface="+mn-cs"/>
              </a:rPr>
              <a:t>Xanthomonas</a:t>
            </a:r>
            <a:r>
              <a:rPr lang="en-US" sz="2800" i="1" dirty="0">
                <a:latin typeface="+mn-lt"/>
                <a:cs typeface="+mn-cs"/>
              </a:rPr>
              <a:t> : X. </a:t>
            </a:r>
            <a:r>
              <a:rPr lang="en-US" sz="2800" i="1" dirty="0" err="1">
                <a:latin typeface="+mn-lt"/>
                <a:cs typeface="+mn-cs"/>
              </a:rPr>
              <a:t>oryzae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– </a:t>
            </a:r>
            <a:r>
              <a:rPr lang="en-US" sz="2800" dirty="0" err="1">
                <a:latin typeface="+mn-lt"/>
                <a:cs typeface="+mn-cs"/>
              </a:rPr>
              <a:t>nekrosis</a:t>
            </a:r>
            <a:r>
              <a:rPr lang="en-US" sz="2800" dirty="0">
                <a:latin typeface="+mn-lt"/>
                <a:cs typeface="+mn-cs"/>
              </a:rPr>
              <a:t> </a:t>
            </a:r>
            <a:r>
              <a:rPr lang="en-US" sz="2800" dirty="0" err="1">
                <a:latin typeface="+mn-lt"/>
                <a:cs typeface="+mn-cs"/>
              </a:rPr>
              <a:t>dan</a:t>
            </a:r>
            <a:r>
              <a:rPr lang="en-US" sz="2800" dirty="0">
                <a:latin typeface="+mn-lt"/>
                <a:cs typeface="+mn-cs"/>
              </a:rPr>
              <a:t> gum</a:t>
            </a:r>
            <a:endParaRPr lang="en-US" sz="2800" i="1" dirty="0">
              <a:latin typeface="+mn-lt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Konsep Perlindungan Tanaman : Penyakit Tanaman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71670" y="1000108"/>
            <a:ext cx="4791075" cy="4324350"/>
          </a:xfrm>
          <a:noFill/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357422" y="5357826"/>
            <a:ext cx="449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 dirty="0" err="1"/>
              <a:t>Xanthomonas</a:t>
            </a:r>
            <a:r>
              <a:rPr lang="en-US" sz="3200" i="1" dirty="0"/>
              <a:t> </a:t>
            </a:r>
            <a:r>
              <a:rPr lang="en-US" sz="3200" i="1" dirty="0" err="1"/>
              <a:t>oryzae</a:t>
            </a:r>
            <a:r>
              <a:rPr lang="en-US" sz="3200" i="1" dirty="0"/>
              <a:t>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 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00034" y="214290"/>
            <a:ext cx="8215370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Hawar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Bakteri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>
                <a:solidFill>
                  <a:schemeClr val="bg1"/>
                </a:solidFill>
              </a:rPr>
              <a:t>Pseudomonas </a:t>
            </a:r>
            <a:r>
              <a:rPr lang="en-US" sz="2400" b="1" i="1" dirty="0" err="1">
                <a:solidFill>
                  <a:schemeClr val="bg1"/>
                </a:solidFill>
              </a:rPr>
              <a:t>syringae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t="3334" r="8148" b="3334"/>
          <a:stretch>
            <a:fillRect/>
          </a:stretch>
        </p:blipFill>
        <p:spPr bwMode="auto">
          <a:xfrm>
            <a:off x="457200" y="838200"/>
            <a:ext cx="2590800" cy="2590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r="9322" b="6398"/>
          <a:stretch>
            <a:fillRect/>
          </a:stretch>
        </p:blipFill>
        <p:spPr bwMode="auto">
          <a:xfrm>
            <a:off x="3124200" y="838200"/>
            <a:ext cx="2781300" cy="2590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l="31837" t="18018" r="28847" b="19339"/>
          <a:stretch>
            <a:fillRect/>
          </a:stretch>
        </p:blipFill>
        <p:spPr bwMode="auto">
          <a:xfrm>
            <a:off x="6019800" y="838200"/>
            <a:ext cx="2743200" cy="2590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3367" name="Group 55"/>
          <p:cNvGraphicFramePr>
            <a:graphicFrameLocks noGrp="1"/>
          </p:cNvGraphicFramePr>
          <p:nvPr>
            <p:ph/>
          </p:nvPr>
        </p:nvGraphicFramePr>
        <p:xfrm>
          <a:off x="457200" y="3581400"/>
          <a:ext cx="8305800" cy="1981200"/>
        </p:xfrm>
        <a:graphic>
          <a:graphicData uri="http://schemas.openxmlformats.org/drawingml/2006/table">
            <a:tbl>
              <a:tblPr/>
              <a:tblGrid>
                <a:gridCol w="83058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Tanam benih bebas patogen dan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Rotasi tanaman bukan inang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Sisa tanaman sebelumnya dibakar/dibenam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Seed treatment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dengan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streptomycin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Konsep Perlindungan Tanaman : Penyakit Tanaman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524000" y="228600"/>
            <a:ext cx="670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00034" y="214290"/>
            <a:ext cx="8143932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Pustul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Bakteri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</a:rPr>
              <a:t>Xanthomonas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axonopodis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/>
          <a:stretch>
            <a:fillRect/>
          </a:stretch>
        </p:blipFill>
        <p:spPr bwMode="auto">
          <a:xfrm>
            <a:off x="457200" y="838200"/>
            <a:ext cx="2763672" cy="220525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lum contrast="42000"/>
          </a:blip>
          <a:srcRect l="19513" r="17073"/>
          <a:stretch>
            <a:fillRect/>
          </a:stretch>
        </p:blipFill>
        <p:spPr bwMode="auto">
          <a:xfrm>
            <a:off x="443553" y="3128750"/>
            <a:ext cx="2750024" cy="26306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4429" name="Group 93"/>
          <p:cNvGraphicFramePr>
            <a:graphicFrameLocks noGrp="1"/>
          </p:cNvGraphicFramePr>
          <p:nvPr>
            <p:ph/>
          </p:nvPr>
        </p:nvGraphicFramePr>
        <p:xfrm>
          <a:off x="3384645" y="1119116"/>
          <a:ext cx="5448869" cy="3840480"/>
        </p:xfrm>
        <a:graphic>
          <a:graphicData uri="http://schemas.openxmlformats.org/drawingml/2006/table">
            <a:tbl>
              <a:tblPr/>
              <a:tblGrid>
                <a:gridCol w="5448869"/>
              </a:tblGrid>
              <a:tr h="304800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Bercak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kecil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hijau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pucat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bagian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tengah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membentuk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bisul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coklat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mirip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gejala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karat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Kumpulan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bercak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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nekrotik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mudah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robek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serangan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gugur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Rotasi tanam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Bakar/benam tanaman terinfeksi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Seed treatment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bakterisida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Konsep Perlindungan Tanaman : Penyakit Tanaman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428736"/>
            <a:ext cx="5635388" cy="396717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 sz="2400" b="1" dirty="0"/>
          </a:p>
          <a:p>
            <a:r>
              <a:rPr lang="en-US" sz="2400" dirty="0" err="1"/>
              <a:t>Partikel</a:t>
            </a:r>
            <a:r>
              <a:rPr lang="en-US" sz="2400" dirty="0"/>
              <a:t> (</a:t>
            </a:r>
            <a:r>
              <a:rPr lang="en-US" sz="2400" dirty="0" err="1"/>
              <a:t>virion</a:t>
            </a:r>
            <a:r>
              <a:rPr lang="en-US" sz="2400" dirty="0"/>
              <a:t>)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RNA </a:t>
            </a:r>
            <a:r>
              <a:rPr lang="en-US" sz="2400" dirty="0" err="1"/>
              <a:t>atau</a:t>
            </a:r>
            <a:r>
              <a:rPr lang="en-US" sz="2400" dirty="0"/>
              <a:t> DNA</a:t>
            </a:r>
          </a:p>
          <a:p>
            <a:r>
              <a:rPr lang="en-US" sz="2400" dirty="0" err="1"/>
              <a:t>Bentuk</a:t>
            </a:r>
            <a:r>
              <a:rPr lang="en-US" sz="2400" dirty="0"/>
              <a:t> </a:t>
            </a:r>
            <a:r>
              <a:rPr lang="en-US" sz="2400" dirty="0" err="1"/>
              <a:t>virion</a:t>
            </a:r>
            <a:r>
              <a:rPr lang="en-US" sz="2400" dirty="0"/>
              <a:t> </a:t>
            </a:r>
            <a:r>
              <a:rPr lang="en-US" sz="2400" dirty="0" err="1"/>
              <a:t>batang</a:t>
            </a:r>
            <a:r>
              <a:rPr lang="en-US" sz="2400" dirty="0"/>
              <a:t> (</a:t>
            </a:r>
            <a:r>
              <a:rPr lang="en-US" sz="2400" dirty="0" err="1"/>
              <a:t>filamen</a:t>
            </a:r>
            <a:r>
              <a:rPr lang="en-US" sz="2400" dirty="0"/>
              <a:t>), bola (</a:t>
            </a:r>
            <a:r>
              <a:rPr lang="en-US" sz="2400" dirty="0" err="1"/>
              <a:t>isometrik</a:t>
            </a:r>
            <a:r>
              <a:rPr lang="en-US" sz="2400" dirty="0"/>
              <a:t>), basil (</a:t>
            </a:r>
            <a:r>
              <a:rPr lang="en-US" sz="2400" dirty="0" err="1"/>
              <a:t>elip</a:t>
            </a:r>
            <a:r>
              <a:rPr lang="en-US" sz="2400" dirty="0"/>
              <a:t>) </a:t>
            </a:r>
          </a:p>
          <a:p>
            <a:r>
              <a:rPr lang="en-US" sz="2400" dirty="0" err="1"/>
              <a:t>Ukuran</a:t>
            </a:r>
            <a:r>
              <a:rPr lang="en-US" sz="2400" dirty="0"/>
              <a:t> 10-70 nm – 2 µm</a:t>
            </a:r>
          </a:p>
          <a:p>
            <a:r>
              <a:rPr lang="en-US" sz="2400" dirty="0" err="1"/>
              <a:t>Parasit</a:t>
            </a:r>
            <a:r>
              <a:rPr lang="en-US" sz="2400" dirty="0"/>
              <a:t> </a:t>
            </a:r>
            <a:r>
              <a:rPr lang="en-US" sz="2400" dirty="0" err="1"/>
              <a:t>obligat</a:t>
            </a:r>
            <a:endParaRPr lang="en-US" sz="2400" dirty="0"/>
          </a:p>
          <a:p>
            <a:r>
              <a:rPr lang="en-US" sz="2400" dirty="0" err="1"/>
              <a:t>Penularan</a:t>
            </a:r>
            <a:r>
              <a:rPr lang="en-US" sz="2400" dirty="0"/>
              <a:t> </a:t>
            </a:r>
            <a:r>
              <a:rPr lang="en-US" sz="2400" dirty="0" err="1"/>
              <a:t>terjadi</a:t>
            </a:r>
            <a:r>
              <a:rPr lang="en-US" sz="2400" dirty="0"/>
              <a:t> </a:t>
            </a:r>
            <a:r>
              <a:rPr lang="en-US" sz="2400" dirty="0" err="1"/>
              <a:t>pelukaan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serangga</a:t>
            </a:r>
            <a:r>
              <a:rPr lang="en-US" sz="2400" dirty="0"/>
              <a:t>, </a:t>
            </a:r>
            <a:r>
              <a:rPr lang="en-US" sz="2400" dirty="0" err="1"/>
              <a:t>nematoda</a:t>
            </a:r>
            <a:r>
              <a:rPr lang="en-US" sz="2400" dirty="0"/>
              <a:t>, </a:t>
            </a:r>
            <a:r>
              <a:rPr lang="en-US" sz="2400" dirty="0" err="1"/>
              <a:t>inokulasi</a:t>
            </a:r>
            <a:r>
              <a:rPr lang="en-US" sz="2400" dirty="0"/>
              <a:t> </a:t>
            </a:r>
            <a:r>
              <a:rPr lang="en-US" sz="2400" dirty="0" err="1"/>
              <a:t>mekanik</a:t>
            </a:r>
            <a:r>
              <a:rPr lang="en-US" sz="2400" dirty="0"/>
              <a:t>, </a:t>
            </a:r>
            <a:r>
              <a:rPr lang="en-US" sz="2400" dirty="0" err="1"/>
              <a:t>aktivitas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571480"/>
            <a:ext cx="2362200" cy="157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929066"/>
            <a:ext cx="2390775" cy="147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285992"/>
            <a:ext cx="2286016" cy="15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 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1472" y="642918"/>
            <a:ext cx="550072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3. VIRUS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838200" y="4419600"/>
            <a:ext cx="5791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Blip>
                <a:blip r:embed="rId3"/>
              </a:buBlip>
            </a:pPr>
            <a:endParaRPr lang="id-ID" sz="2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642910" y="1571612"/>
            <a:ext cx="8153400" cy="38472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FF00"/>
                </a:solidFill>
                <a:latin typeface="+mn-lt"/>
                <a:cs typeface="+mn-cs"/>
              </a:rPr>
              <a:t>	</a:t>
            </a:r>
            <a:r>
              <a:rPr lang="en-US" sz="2400" dirty="0" err="1" smtClean="0">
                <a:latin typeface="+mn-lt"/>
                <a:cs typeface="+mn-cs"/>
              </a:rPr>
              <a:t>Kesatuan</a:t>
            </a:r>
            <a:r>
              <a:rPr lang="en-US" sz="2400" dirty="0" smtClean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ultramikroskopis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dgn</a:t>
            </a:r>
            <a:r>
              <a:rPr lang="en-US" sz="2400" dirty="0">
                <a:latin typeface="+mn-lt"/>
                <a:cs typeface="+mn-cs"/>
              </a:rPr>
              <a:t> 1–2 </a:t>
            </a:r>
            <a:r>
              <a:rPr lang="en-US" sz="2400" dirty="0" err="1">
                <a:latin typeface="+mn-lt"/>
                <a:cs typeface="+mn-cs"/>
              </a:rPr>
              <a:t>asam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nukleat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disintesis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dgn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inang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yg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sesuai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 err="1">
                <a:latin typeface="+mn-lt"/>
                <a:cs typeface="+mn-cs"/>
              </a:rPr>
              <a:t>Wujud</a:t>
            </a:r>
            <a:r>
              <a:rPr lang="en-US" sz="2400" dirty="0">
                <a:latin typeface="+mn-lt"/>
                <a:cs typeface="+mn-cs"/>
              </a:rPr>
              <a:t> sub </a:t>
            </a:r>
            <a:r>
              <a:rPr lang="en-US" sz="2400" dirty="0" err="1">
                <a:latin typeface="+mn-lt"/>
                <a:cs typeface="+mn-cs"/>
              </a:rPr>
              <a:t>mikroskopis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 err="1">
                <a:latin typeface="+mn-lt"/>
                <a:cs typeface="+mn-cs"/>
              </a:rPr>
              <a:t>Hidup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berkembang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dlm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organisme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hidup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 err="1">
                <a:latin typeface="+mn-lt"/>
                <a:cs typeface="+mn-cs"/>
              </a:rPr>
              <a:t>Mempunyai</a:t>
            </a:r>
            <a:r>
              <a:rPr lang="en-US" sz="2400" dirty="0">
                <a:latin typeface="+mn-lt"/>
                <a:cs typeface="+mn-cs"/>
              </a:rPr>
              <a:t> “</a:t>
            </a:r>
            <a:r>
              <a:rPr lang="en-US" sz="2400" dirty="0" err="1">
                <a:latin typeface="+mn-lt"/>
                <a:cs typeface="+mn-cs"/>
              </a:rPr>
              <a:t>virion</a:t>
            </a:r>
            <a:r>
              <a:rPr lang="en-US" sz="2400" dirty="0">
                <a:latin typeface="+mn-lt"/>
                <a:cs typeface="+mn-cs"/>
              </a:rPr>
              <a:t>” </a:t>
            </a:r>
            <a:r>
              <a:rPr lang="en-US" sz="2400" dirty="0" err="1">
                <a:latin typeface="+mn-lt"/>
                <a:cs typeface="+mn-cs"/>
              </a:rPr>
              <a:t>dgn</a:t>
            </a:r>
            <a:r>
              <a:rPr lang="en-US" sz="2400" dirty="0">
                <a:latin typeface="+mn-lt"/>
                <a:cs typeface="+mn-cs"/>
              </a:rPr>
              <a:t> 1–2 RNA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 err="1">
                <a:latin typeface="+mn-lt"/>
                <a:cs typeface="+mn-cs"/>
              </a:rPr>
              <a:t>Bbrp</a:t>
            </a:r>
            <a:r>
              <a:rPr lang="en-US" sz="2400" dirty="0">
                <a:latin typeface="+mn-lt"/>
                <a:cs typeface="+mn-cs"/>
              </a:rPr>
              <a:t> virus </a:t>
            </a:r>
            <a:r>
              <a:rPr lang="en-US" sz="2400" dirty="0" err="1">
                <a:latin typeface="+mn-lt"/>
                <a:cs typeface="+mn-cs"/>
              </a:rPr>
              <a:t>membentuk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kristal</a:t>
            </a:r>
            <a:r>
              <a:rPr lang="en-US" sz="2400" dirty="0">
                <a:latin typeface="+mn-lt"/>
                <a:cs typeface="+mn-cs"/>
              </a:rPr>
              <a:t> “inclusion body” </a:t>
            </a:r>
            <a:r>
              <a:rPr lang="en-US" sz="2400" dirty="0" err="1">
                <a:latin typeface="+mn-lt"/>
                <a:cs typeface="+mn-cs"/>
              </a:rPr>
              <a:t>dlm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tubuh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inang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 err="1">
                <a:latin typeface="+mn-lt"/>
                <a:cs typeface="+mn-cs"/>
              </a:rPr>
              <a:t>Bentuk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batang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memanjang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membulat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latin typeface="+mn-lt"/>
                <a:cs typeface="+mn-cs"/>
              </a:rPr>
              <a:t>Minimal </a:t>
            </a:r>
            <a:r>
              <a:rPr lang="en-US" sz="2400" dirty="0" err="1">
                <a:latin typeface="+mn-lt"/>
                <a:cs typeface="+mn-cs"/>
              </a:rPr>
              <a:t>punya</a:t>
            </a:r>
            <a:r>
              <a:rPr lang="en-US" sz="2400" dirty="0">
                <a:latin typeface="+mn-lt"/>
                <a:cs typeface="+mn-cs"/>
              </a:rPr>
              <a:t> 1 </a:t>
            </a:r>
            <a:r>
              <a:rPr lang="en-US" sz="2400" dirty="0" err="1">
                <a:latin typeface="+mn-lt"/>
                <a:cs typeface="+mn-cs"/>
              </a:rPr>
              <a:t>asam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nukleat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1 protein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1472" y="428604"/>
            <a:ext cx="8143932" cy="685800"/>
          </a:xfrm>
          <a:prstGeom prst="rect">
            <a:avLst/>
          </a:prstGeo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id-ID" sz="3800" b="1" dirty="0" smtClean="0">
                <a:solidFill>
                  <a:schemeClr val="bg1"/>
                </a:solidFill>
                <a:latin typeface="Rockwell" pitchFamily="18" charset="0"/>
              </a:rPr>
              <a:t>Bioekologi Virus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500034" y="1357298"/>
            <a:ext cx="8305800" cy="378565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  <a:cs typeface="+mn-cs"/>
              </a:rPr>
              <a:t> 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err="1">
                <a:latin typeface="+mn-lt"/>
                <a:cs typeface="+mn-cs"/>
              </a:rPr>
              <a:t>infeksi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tgt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pd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sintesis</a:t>
            </a:r>
            <a:r>
              <a:rPr lang="en-US" sz="2000" dirty="0">
                <a:latin typeface="+mn-lt"/>
                <a:cs typeface="+mn-cs"/>
              </a:rPr>
              <a:t> virus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err="1">
                <a:latin typeface="+mn-lt"/>
                <a:cs typeface="+mn-cs"/>
              </a:rPr>
              <a:t>masuk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melaluiluka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mekanis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vektor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embrio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biji</a:t>
            </a:r>
            <a:r>
              <a:rPr lang="en-US" sz="2000" dirty="0">
                <a:latin typeface="+mn-lt"/>
                <a:cs typeface="+mn-cs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err="1">
                <a:latin typeface="+mn-lt"/>
                <a:cs typeface="+mn-cs"/>
              </a:rPr>
              <a:t>infeksi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dimulai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dari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kontak</a:t>
            </a:r>
            <a:r>
              <a:rPr lang="en-US" sz="2000" dirty="0">
                <a:latin typeface="+mn-lt"/>
                <a:cs typeface="+mn-cs"/>
              </a:rPr>
              <a:t> virus </a:t>
            </a:r>
            <a:r>
              <a:rPr lang="en-US" sz="2000" dirty="0" err="1">
                <a:latin typeface="+mn-lt"/>
                <a:cs typeface="+mn-cs"/>
              </a:rPr>
              <a:t>dgn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sitoplasma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melekat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pd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sel</a:t>
            </a:r>
            <a:r>
              <a:rPr lang="en-US" sz="2000" dirty="0">
                <a:latin typeface="+mn-lt"/>
                <a:cs typeface="+mn-cs"/>
              </a:rPr>
              <a:t>, RNA virus </a:t>
            </a:r>
            <a:r>
              <a:rPr lang="en-US" sz="2000" dirty="0" err="1">
                <a:latin typeface="+mn-lt"/>
                <a:cs typeface="+mn-cs"/>
              </a:rPr>
              <a:t>terlepas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dari</a:t>
            </a:r>
            <a:r>
              <a:rPr lang="en-US" sz="2000" dirty="0">
                <a:latin typeface="+mn-lt"/>
                <a:cs typeface="+mn-cs"/>
              </a:rPr>
              <a:t> protein, </a:t>
            </a:r>
            <a:r>
              <a:rPr lang="en-US" sz="2000" dirty="0" err="1">
                <a:latin typeface="+mn-lt"/>
                <a:cs typeface="+mn-cs"/>
              </a:rPr>
              <a:t>dan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replikasi</a:t>
            </a:r>
            <a:r>
              <a:rPr lang="en-US" sz="2000" dirty="0">
                <a:latin typeface="+mn-lt"/>
                <a:cs typeface="+mn-cs"/>
              </a:rPr>
              <a:t> (</a:t>
            </a:r>
            <a:r>
              <a:rPr lang="en-US" sz="2000" dirty="0" err="1">
                <a:latin typeface="+mn-lt"/>
                <a:cs typeface="+mn-cs"/>
              </a:rPr>
              <a:t>penggandaan</a:t>
            </a:r>
            <a:r>
              <a:rPr lang="en-US" sz="2000" dirty="0">
                <a:latin typeface="+mn-lt"/>
                <a:cs typeface="+mn-cs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err="1">
                <a:latin typeface="+mn-lt"/>
                <a:cs typeface="+mn-cs"/>
              </a:rPr>
              <a:t>Gejala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umum</a:t>
            </a:r>
            <a:r>
              <a:rPr lang="en-US" sz="2000" dirty="0">
                <a:latin typeface="+mn-lt"/>
                <a:cs typeface="+mn-cs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+mn-lt"/>
                <a:cs typeface="+mn-cs"/>
              </a:rPr>
              <a:t>	</a:t>
            </a:r>
            <a:r>
              <a:rPr lang="en-US" sz="2000" dirty="0" err="1">
                <a:latin typeface="+mn-lt"/>
                <a:cs typeface="+mn-cs"/>
              </a:rPr>
              <a:t>kemunduran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pertumbuhan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deviasi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warna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dehidrasi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nekrosis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malformasi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err="1">
                <a:latin typeface="+mn-lt"/>
                <a:cs typeface="+mn-cs"/>
              </a:rPr>
              <a:t>Gejala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khusus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     &gt; mosaic : </a:t>
            </a:r>
            <a:r>
              <a:rPr lang="en-US" sz="2000" dirty="0" err="1">
                <a:latin typeface="+mn-lt"/>
                <a:cs typeface="+mn-cs"/>
              </a:rPr>
              <a:t>daun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hijau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muda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kuning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putih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berseling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     &gt; yellow : </a:t>
            </a:r>
            <a:r>
              <a:rPr lang="en-US" sz="2000" dirty="0" err="1">
                <a:latin typeface="+mn-lt"/>
                <a:cs typeface="+mn-cs"/>
              </a:rPr>
              <a:t>perubahan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warna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klorosis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kuning</a:t>
            </a:r>
            <a:r>
              <a:rPr lang="en-US" sz="2000" dirty="0">
                <a:latin typeface="+mn-lt"/>
                <a:cs typeface="+mn-cs"/>
              </a:rPr>
              <a:t>, bronzing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+mn-lt"/>
                <a:cs typeface="+mn-cs"/>
              </a:rPr>
              <a:t>	 &gt; ring spot : </a:t>
            </a:r>
            <a:r>
              <a:rPr lang="en-US" sz="2000" dirty="0" err="1">
                <a:latin typeface="+mn-lt"/>
                <a:cs typeface="+mn-cs"/>
              </a:rPr>
              <a:t>cincin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klorosis</a:t>
            </a:r>
            <a:r>
              <a:rPr lang="en-US" sz="2000" dirty="0">
                <a:latin typeface="+mn-lt"/>
                <a:cs typeface="+mn-cs"/>
              </a:rPr>
              <a:t>/</a:t>
            </a:r>
            <a:r>
              <a:rPr lang="en-US" sz="2000" dirty="0" err="1">
                <a:latin typeface="+mn-lt"/>
                <a:cs typeface="+mn-cs"/>
              </a:rPr>
              <a:t>nekrose</a:t>
            </a:r>
            <a:r>
              <a:rPr lang="en-US" sz="2000" dirty="0">
                <a:latin typeface="+mn-lt"/>
                <a:cs typeface="+mn-cs"/>
              </a:rPr>
              <a:t> </a:t>
            </a:r>
            <a:endParaRPr lang="id-ID" sz="2000" dirty="0" smtClean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00034" y="285728"/>
            <a:ext cx="8358246" cy="685800"/>
          </a:xfrm>
          <a:prstGeom prst="rect">
            <a:avLst/>
          </a:prstGeo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id-ID" sz="3800" b="1" dirty="0" smtClean="0">
                <a:solidFill>
                  <a:schemeClr val="bg1"/>
                </a:solidFill>
                <a:latin typeface="Rockwell" pitchFamily="18" charset="0"/>
              </a:rPr>
              <a:t>Bioekologi Virus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57158" y="457200"/>
            <a:ext cx="8072494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Mosaik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Kedelai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>
                <a:solidFill>
                  <a:schemeClr val="bg1"/>
                </a:solidFill>
              </a:rPr>
              <a:t>Soybean </a:t>
            </a:r>
            <a:r>
              <a:rPr lang="en-US" sz="2400" b="1" i="1" dirty="0" err="1">
                <a:solidFill>
                  <a:schemeClr val="bg1"/>
                </a:solidFill>
              </a:rPr>
              <a:t>Mosaik</a:t>
            </a:r>
            <a:r>
              <a:rPr lang="en-US" sz="2400" b="1" i="1" dirty="0">
                <a:solidFill>
                  <a:schemeClr val="bg1"/>
                </a:solidFill>
              </a:rPr>
              <a:t> Virus</a:t>
            </a:r>
            <a:r>
              <a:rPr lang="en-US" sz="2400" b="1" dirty="0">
                <a:solidFill>
                  <a:schemeClr val="bg1"/>
                </a:solidFill>
              </a:rPr>
              <a:t>) SMV</a:t>
            </a:r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2"/>
          <a:srcRect t="6976" r="12355"/>
          <a:stretch>
            <a:fillRect/>
          </a:stretch>
        </p:blipFill>
        <p:spPr bwMode="auto">
          <a:xfrm>
            <a:off x="4258101" y="1132764"/>
            <a:ext cx="4285398" cy="4026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15452" name="Group 92"/>
          <p:cNvGraphicFramePr>
            <a:graphicFrameLocks noGrp="1"/>
          </p:cNvGraphicFramePr>
          <p:nvPr>
            <p:ph/>
          </p:nvPr>
        </p:nvGraphicFramePr>
        <p:xfrm>
          <a:off x="304799" y="1219200"/>
          <a:ext cx="4321792" cy="3962400"/>
        </p:xfrm>
        <a:graphic>
          <a:graphicData uri="http://schemas.openxmlformats.org/drawingml/2006/table">
            <a:tbl>
              <a:tblPr/>
              <a:tblGrid>
                <a:gridCol w="4321792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Daun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keriput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warna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gelap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Akibat Vektor kutu kebul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Kelompok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Aphid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Tan. stunting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Tan. terinfeksi dibakar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Insektisida tiametoxam  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Aplikasi CEP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L. lecanii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&amp;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P. </a:t>
                      </a:r>
                      <a:r>
                        <a:rPr kumimoji="0" lang="en-US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fumosoroseus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vektor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214414" y="6072206"/>
            <a:ext cx="7358114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558800"/>
            <a:ext cx="8143932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Gejala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Penyakit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Tanaman</a:t>
            </a:r>
            <a:endParaRPr lang="id-ID" sz="38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571472" y="1500174"/>
            <a:ext cx="7848600" cy="4093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3538" indent="-363538"/>
            <a:r>
              <a:rPr lang="en-US" sz="2600" b="1" dirty="0" err="1">
                <a:latin typeface="Arial" charset="0"/>
              </a:rPr>
              <a:t>Nekrosis</a:t>
            </a:r>
            <a:r>
              <a:rPr lang="en-US" sz="2600" b="1" dirty="0">
                <a:latin typeface="Arial" charset="0"/>
              </a:rPr>
              <a:t> : </a:t>
            </a:r>
            <a:r>
              <a:rPr lang="en-US" sz="2600" b="1" dirty="0" err="1">
                <a:latin typeface="Arial" charset="0"/>
              </a:rPr>
              <a:t>Matinya</a:t>
            </a:r>
            <a:r>
              <a:rPr lang="en-US" sz="2600" b="1" dirty="0">
                <a:latin typeface="Arial" charset="0"/>
              </a:rPr>
              <a:t> </a:t>
            </a:r>
            <a:r>
              <a:rPr lang="en-US" sz="2600" b="1" dirty="0" err="1">
                <a:latin typeface="Arial" charset="0"/>
              </a:rPr>
              <a:t>sel</a:t>
            </a:r>
            <a:r>
              <a:rPr lang="en-US" sz="2600" b="1" dirty="0">
                <a:latin typeface="Arial" charset="0"/>
              </a:rPr>
              <a:t>, </a:t>
            </a:r>
            <a:r>
              <a:rPr lang="en-US" sz="2600" b="1" dirty="0" err="1">
                <a:latin typeface="Arial" charset="0"/>
              </a:rPr>
              <a:t>jaringan</a:t>
            </a:r>
            <a:r>
              <a:rPr lang="en-US" sz="2600" b="1" dirty="0">
                <a:latin typeface="Arial" charset="0"/>
              </a:rPr>
              <a:t> </a:t>
            </a:r>
            <a:r>
              <a:rPr lang="en-US" sz="2600" b="1" dirty="0" err="1">
                <a:latin typeface="Arial" charset="0"/>
              </a:rPr>
              <a:t>atau</a:t>
            </a:r>
            <a:r>
              <a:rPr lang="en-US" sz="2600" b="1" dirty="0">
                <a:latin typeface="Arial" charset="0"/>
              </a:rPr>
              <a:t> </a:t>
            </a:r>
            <a:r>
              <a:rPr lang="en-US" sz="2600" b="1" dirty="0" smtClean="0">
                <a:latin typeface="Arial" charset="0"/>
              </a:rPr>
              <a:t>organ</a:t>
            </a:r>
            <a:endParaRPr lang="id-ID" sz="2600" b="1" dirty="0" smtClean="0">
              <a:latin typeface="Arial" charset="0"/>
            </a:endParaRPr>
          </a:p>
          <a:p>
            <a:pPr marL="363538" indent="-363538"/>
            <a:endParaRPr lang="en-US" sz="2600" b="1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 err="1">
                <a:latin typeface="Arial" charset="0"/>
              </a:rPr>
              <a:t>Nekrose</a:t>
            </a:r>
            <a:r>
              <a:rPr lang="en-US" sz="2600" dirty="0">
                <a:latin typeface="Arial" charset="0"/>
              </a:rPr>
              <a:t> : </a:t>
            </a:r>
            <a:r>
              <a:rPr lang="en-US" sz="2600" dirty="0" err="1">
                <a:latin typeface="Arial" charset="0"/>
              </a:rPr>
              <a:t>Matinya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bagian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tanaman</a:t>
            </a:r>
            <a:endParaRPr lang="en-US" sz="26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 err="1">
                <a:latin typeface="Arial" charset="0"/>
              </a:rPr>
              <a:t>Hydrosia</a:t>
            </a:r>
            <a:r>
              <a:rPr lang="en-US" sz="2600" dirty="0">
                <a:latin typeface="Arial" charset="0"/>
              </a:rPr>
              <a:t> : </a:t>
            </a:r>
            <a:r>
              <a:rPr lang="en-US" sz="2600" dirty="0" err="1">
                <a:latin typeface="Arial" charset="0"/>
              </a:rPr>
              <a:t>Sebelum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sel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mati</a:t>
            </a:r>
            <a:r>
              <a:rPr lang="en-US" sz="2600" dirty="0">
                <a:latin typeface="Arial" charset="0"/>
              </a:rPr>
              <a:t>, </a:t>
            </a:r>
            <a:r>
              <a:rPr lang="en-US" sz="2600" dirty="0" err="1">
                <a:latin typeface="Arial" charset="0"/>
              </a:rPr>
              <a:t>tampak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kebasahan</a:t>
            </a:r>
            <a:endParaRPr lang="en-US" sz="26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 err="1">
                <a:latin typeface="Arial" charset="0"/>
              </a:rPr>
              <a:t>Klorosis</a:t>
            </a:r>
            <a:r>
              <a:rPr lang="en-US" sz="2600" dirty="0">
                <a:latin typeface="Arial" charset="0"/>
              </a:rPr>
              <a:t> : </a:t>
            </a:r>
            <a:r>
              <a:rPr lang="en-US" sz="2600" dirty="0" err="1">
                <a:latin typeface="Arial" charset="0"/>
              </a:rPr>
              <a:t>Rusaknya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klorofil</a:t>
            </a:r>
            <a:r>
              <a:rPr lang="en-US" sz="2600" dirty="0">
                <a:latin typeface="Arial" charset="0"/>
              </a:rPr>
              <a:t>, </a:t>
            </a:r>
            <a:r>
              <a:rPr lang="en-US" sz="2600" dirty="0" err="1">
                <a:latin typeface="Arial" charset="0"/>
              </a:rPr>
              <a:t>daun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menguning</a:t>
            </a:r>
            <a:endParaRPr lang="en-US" sz="26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 err="1">
                <a:latin typeface="Arial" charset="0"/>
              </a:rPr>
              <a:t>Layu</a:t>
            </a:r>
            <a:r>
              <a:rPr lang="en-US" sz="2600" dirty="0">
                <a:latin typeface="Arial" charset="0"/>
              </a:rPr>
              <a:t> : </a:t>
            </a:r>
            <a:r>
              <a:rPr lang="en-US" sz="2600" dirty="0" err="1">
                <a:latin typeface="Arial" charset="0"/>
              </a:rPr>
              <a:t>Akibat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dehidrasi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pada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daun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atau</a:t>
            </a:r>
            <a:r>
              <a:rPr lang="en-US" sz="2600" dirty="0">
                <a:latin typeface="Arial" charset="0"/>
              </a:rPr>
              <a:t> tunas</a:t>
            </a: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>
                <a:latin typeface="Arial" charset="0"/>
              </a:rPr>
              <a:t>Scorch (</a:t>
            </a:r>
            <a:r>
              <a:rPr lang="en-US" sz="2600" dirty="0" err="1">
                <a:latin typeface="Arial" charset="0"/>
              </a:rPr>
              <a:t>terbakar</a:t>
            </a:r>
            <a:r>
              <a:rPr lang="en-US" sz="2600" dirty="0">
                <a:latin typeface="Arial" charset="0"/>
              </a:rPr>
              <a:t>) : </a:t>
            </a:r>
            <a:r>
              <a:rPr lang="en-US" sz="2600" dirty="0" err="1">
                <a:latin typeface="Arial" charset="0"/>
              </a:rPr>
              <a:t>bagian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tanaman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mengering</a:t>
            </a:r>
            <a:endParaRPr lang="en-US" sz="26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>
                <a:latin typeface="Arial" charset="0"/>
              </a:rPr>
              <a:t>Damping–off : </a:t>
            </a:r>
            <a:r>
              <a:rPr lang="en-US" sz="2600" dirty="0" err="1">
                <a:latin typeface="Arial" charset="0"/>
              </a:rPr>
              <a:t>Pangkal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batang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busuk</a:t>
            </a:r>
            <a:r>
              <a:rPr lang="en-US" sz="2600" dirty="0">
                <a:latin typeface="Arial" charset="0"/>
              </a:rPr>
              <a:t>, tan. </a:t>
            </a:r>
            <a:r>
              <a:rPr lang="en-US" sz="2600" dirty="0" err="1">
                <a:latin typeface="Arial" charset="0"/>
              </a:rPr>
              <a:t>rebah</a:t>
            </a:r>
            <a:endParaRPr lang="en-US" sz="26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 err="1">
                <a:latin typeface="Arial" charset="0"/>
              </a:rPr>
              <a:t>Kanker</a:t>
            </a:r>
            <a:r>
              <a:rPr lang="en-US" sz="2600" dirty="0">
                <a:latin typeface="Arial" charset="0"/>
              </a:rPr>
              <a:t> : </a:t>
            </a:r>
            <a:r>
              <a:rPr lang="en-US" sz="2600" dirty="0" err="1">
                <a:latin typeface="Arial" charset="0"/>
              </a:rPr>
              <a:t>Pembesaran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jaringan</a:t>
            </a:r>
            <a:r>
              <a:rPr lang="en-US" sz="2600" dirty="0">
                <a:latin typeface="Arial" charset="0"/>
              </a:rPr>
              <a:t> , </a:t>
            </a:r>
            <a:r>
              <a:rPr lang="en-US" sz="2600" dirty="0" err="1">
                <a:latin typeface="Arial" charset="0"/>
              </a:rPr>
              <a:t>bagian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berkayu</a:t>
            </a:r>
            <a:endParaRPr lang="en-US" sz="26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600" dirty="0" err="1">
                <a:latin typeface="Arial" charset="0"/>
              </a:rPr>
              <a:t>Exudasi</a:t>
            </a:r>
            <a:r>
              <a:rPr lang="en-US" sz="2600" dirty="0">
                <a:latin typeface="Arial" charset="0"/>
              </a:rPr>
              <a:t> (</a:t>
            </a:r>
            <a:r>
              <a:rPr lang="en-US" sz="2600" dirty="0" err="1">
                <a:latin typeface="Arial" charset="0"/>
              </a:rPr>
              <a:t>Pendarahan</a:t>
            </a:r>
            <a:r>
              <a:rPr lang="en-US" sz="2600" dirty="0">
                <a:latin typeface="Arial" charset="0"/>
              </a:rPr>
              <a:t>) : </a:t>
            </a:r>
            <a:r>
              <a:rPr lang="en-US" sz="2600" dirty="0" err="1">
                <a:latin typeface="Arial" charset="0"/>
              </a:rPr>
              <a:t>keluarnya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cairan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jaringan</a:t>
            </a:r>
            <a:endParaRPr lang="en-US" sz="2600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71472" y="304800"/>
            <a:ext cx="8143932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Virus </a:t>
            </a:r>
            <a:r>
              <a:rPr lang="en-US" sz="2400" b="1" dirty="0" err="1">
                <a:solidFill>
                  <a:schemeClr val="bg1"/>
                </a:solidFill>
              </a:rPr>
              <a:t>Katai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Kedelai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>
                <a:solidFill>
                  <a:schemeClr val="bg1"/>
                </a:solidFill>
              </a:rPr>
              <a:t>Soybean Dwarf Virus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09" y="1446662"/>
            <a:ext cx="3275463" cy="36587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6443" name="Group 59"/>
          <p:cNvGraphicFramePr>
            <a:graphicFrameLocks noGrp="1"/>
          </p:cNvGraphicFramePr>
          <p:nvPr>
            <p:ph/>
          </p:nvPr>
        </p:nvGraphicFramePr>
        <p:xfrm>
          <a:off x="3998793" y="1140725"/>
          <a:ext cx="4766481" cy="4149347"/>
        </p:xfrm>
        <a:graphic>
          <a:graphicData uri="http://schemas.openxmlformats.org/drawingml/2006/table">
            <a:tbl>
              <a:tblPr/>
              <a:tblGrid>
                <a:gridCol w="4766481"/>
              </a:tblGrid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Daun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samar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kuning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mengkerut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Gejala pada pucuk daun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Tanaman stunting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Penyebab vektor kel. Aphid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Tanaman terinfeksi dibakar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Insektisida tiametoxam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Aplikasi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CEP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L.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lecanii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&amp;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P.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fumosoroseus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vektor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57158" y="228600"/>
            <a:ext cx="7858180" cy="46166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Penyakit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Mosaik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Kuning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i="1" dirty="0">
                <a:solidFill>
                  <a:schemeClr val="bg1"/>
                </a:solidFill>
              </a:rPr>
              <a:t>Yellow Mosaic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0853" y="1084392"/>
            <a:ext cx="2008733" cy="2013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214686"/>
            <a:ext cx="2078076" cy="1904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7448" name="Group 40"/>
          <p:cNvGraphicFramePr>
            <a:graphicFrameLocks noGrp="1"/>
          </p:cNvGraphicFramePr>
          <p:nvPr>
            <p:ph/>
          </p:nvPr>
        </p:nvGraphicFramePr>
        <p:xfrm>
          <a:off x="285720" y="1357298"/>
          <a:ext cx="5187287" cy="3596640"/>
        </p:xfrm>
        <a:graphic>
          <a:graphicData uri="http://schemas.openxmlformats.org/drawingml/2006/table">
            <a:tbl>
              <a:tblPr/>
              <a:tblGrid>
                <a:gridCol w="5187287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Tanaman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terinfeksi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dibakar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Tidak tanam kedelai setelah K. tanah, tanam kapas sebagai barier vektor, jarak lahan kedelai min. 50 m dengan K.tanah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Aplikasi insektisida tiametoxam (Cruiser)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 vektor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CE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Aplikasi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CEP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itchFamily="2" charset="2"/>
                        </a:rPr>
                        <a:t> 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L. </a:t>
                      </a:r>
                      <a:r>
                        <a:rPr kumimoji="0" lang="en-US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lecanii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&amp; 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P. </a:t>
                      </a:r>
                      <a:r>
                        <a:rPr kumimoji="0" lang="en-US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fumosoroseus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vektor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85720" y="214290"/>
            <a:ext cx="8286808" cy="52322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Nematoda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Puru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Akar</a:t>
            </a:r>
            <a:r>
              <a:rPr lang="en-US" sz="2800" b="1" dirty="0">
                <a:solidFill>
                  <a:schemeClr val="bg1"/>
                </a:solidFill>
              </a:rPr>
              <a:t> (</a:t>
            </a:r>
            <a:r>
              <a:rPr lang="en-US" sz="2800" b="1" i="1" dirty="0" err="1">
                <a:solidFill>
                  <a:schemeClr val="bg1"/>
                </a:solidFill>
              </a:rPr>
              <a:t>Meloidogyne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spp.)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 l="7007"/>
          <a:stretch>
            <a:fillRect/>
          </a:stretch>
        </p:blipFill>
        <p:spPr bwMode="auto">
          <a:xfrm>
            <a:off x="428596" y="1000108"/>
            <a:ext cx="2880815" cy="240428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00438"/>
            <a:ext cx="2894463" cy="23246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929058" y="1071546"/>
            <a:ext cx="4953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 dirty="0" err="1">
                <a:latin typeface="+mn-lt"/>
              </a:rPr>
              <a:t>Penyebab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puru</a:t>
            </a:r>
            <a:r>
              <a:rPr lang="en-US" sz="2000" dirty="0">
                <a:latin typeface="+mn-lt"/>
              </a:rPr>
              <a:t>/gall</a:t>
            </a:r>
          </a:p>
          <a:p>
            <a:pPr marL="285750" indent="-285750"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000" dirty="0" err="1">
                <a:latin typeface="+mn-lt"/>
              </a:rPr>
              <a:t>Gejala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daun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kuning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nekrotik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kerdil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layu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akar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ada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puru</a:t>
            </a:r>
            <a:endParaRPr lang="en-US" sz="2000" dirty="0">
              <a:latin typeface="+mn-lt"/>
            </a:endParaRPr>
          </a:p>
          <a:p>
            <a:pPr marL="285750" indent="-285750" algn="just">
              <a:spcBef>
                <a:spcPct val="50000"/>
              </a:spcBef>
              <a:buFont typeface="Wingdings" pitchFamily="2" charset="2"/>
              <a:buNone/>
            </a:pPr>
            <a:endParaRPr lang="en-US" sz="2000" dirty="0">
              <a:latin typeface="+mn-lt"/>
            </a:endParaRPr>
          </a:p>
        </p:txBody>
      </p:sp>
      <p:graphicFrame>
        <p:nvGraphicFramePr>
          <p:cNvPr id="19496" name="Group 40"/>
          <p:cNvGraphicFramePr>
            <a:graphicFrameLocks noGrp="1"/>
          </p:cNvGraphicFramePr>
          <p:nvPr>
            <p:ph/>
          </p:nvPr>
        </p:nvGraphicFramePr>
        <p:xfrm>
          <a:off x="3857620" y="3071810"/>
          <a:ext cx="4875662" cy="2568577"/>
        </p:xfrm>
        <a:graphic>
          <a:graphicData uri="http://schemas.openxmlformats.org/drawingml/2006/table">
            <a:tbl>
              <a:tblPr/>
              <a:tblGrid>
                <a:gridCol w="4875662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PENGENDALIAN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Tanam varietas toleran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Rotasi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tanaman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Aplikasi Pesnab ovisidal telur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Aplikasi CEP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L. lecanii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ovisidal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D9AB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Fumigasi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tanah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Nematisida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9611" y="533400"/>
            <a:ext cx="4995081" cy="4530725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sz="3200" b="1" dirty="0"/>
              <a:t>4. NEMATODA</a:t>
            </a:r>
          </a:p>
          <a:p>
            <a:r>
              <a:rPr lang="en-US" sz="2600" dirty="0" err="1"/>
              <a:t>Bersel</a:t>
            </a:r>
            <a:r>
              <a:rPr lang="en-US" sz="2600" dirty="0"/>
              <a:t> </a:t>
            </a:r>
            <a:r>
              <a:rPr lang="en-US" sz="2600" dirty="0" err="1"/>
              <a:t>banyak</a:t>
            </a:r>
            <a:endParaRPr lang="en-US" sz="2600" dirty="0"/>
          </a:p>
          <a:p>
            <a:r>
              <a:rPr lang="en-US" sz="2600" dirty="0" err="1"/>
              <a:t>Bersifat</a:t>
            </a:r>
            <a:r>
              <a:rPr lang="en-US" sz="2600" dirty="0"/>
              <a:t> </a:t>
            </a:r>
            <a:r>
              <a:rPr lang="en-US" sz="2600" dirty="0" err="1"/>
              <a:t>parasit</a:t>
            </a:r>
            <a:r>
              <a:rPr lang="en-US" sz="2600" dirty="0"/>
              <a:t> </a:t>
            </a:r>
            <a:r>
              <a:rPr lang="en-US" sz="2600" dirty="0" err="1"/>
              <a:t>dan</a:t>
            </a:r>
            <a:r>
              <a:rPr lang="en-US" sz="2600" dirty="0"/>
              <a:t> non-</a:t>
            </a:r>
            <a:r>
              <a:rPr lang="en-US" sz="2600" dirty="0" err="1"/>
              <a:t>parasit</a:t>
            </a:r>
            <a:endParaRPr lang="en-US" sz="2600" dirty="0"/>
          </a:p>
          <a:p>
            <a:r>
              <a:rPr lang="en-US" sz="2600" dirty="0" err="1"/>
              <a:t>Makan</a:t>
            </a:r>
            <a:r>
              <a:rPr lang="en-US" sz="2600" dirty="0"/>
              <a:t> </a:t>
            </a:r>
            <a:r>
              <a:rPr lang="en-US" sz="2600" dirty="0" err="1"/>
              <a:t>tanaman</a:t>
            </a:r>
            <a:r>
              <a:rPr lang="en-US" sz="2600" dirty="0"/>
              <a:t> </a:t>
            </a:r>
            <a:r>
              <a:rPr lang="en-US" sz="2600" dirty="0" err="1"/>
              <a:t>menggunakan</a:t>
            </a:r>
            <a:r>
              <a:rPr lang="en-US" sz="2600" dirty="0"/>
              <a:t> </a:t>
            </a:r>
            <a:r>
              <a:rPr lang="en-US" sz="2600" dirty="0" err="1"/>
              <a:t>stilet</a:t>
            </a:r>
            <a:endParaRPr lang="en-US" sz="2600" dirty="0"/>
          </a:p>
          <a:p>
            <a:r>
              <a:rPr lang="en-US" sz="2600" dirty="0" err="1"/>
              <a:t>Penyebaran</a:t>
            </a:r>
            <a:r>
              <a:rPr lang="en-US" sz="2600" dirty="0"/>
              <a:t> </a:t>
            </a:r>
            <a:r>
              <a:rPr lang="en-US" sz="2600" dirty="0">
                <a:sym typeface="Wingdings" pitchFamily="2" charset="2"/>
              </a:rPr>
              <a:t> air, </a:t>
            </a:r>
            <a:r>
              <a:rPr lang="en-US" sz="2600" dirty="0" err="1"/>
              <a:t>angin</a:t>
            </a:r>
            <a:r>
              <a:rPr lang="en-US" sz="2600" dirty="0"/>
              <a:t> </a:t>
            </a:r>
            <a:r>
              <a:rPr lang="en-US" sz="2600" dirty="0" err="1"/>
              <a:t>basah</a:t>
            </a:r>
            <a:r>
              <a:rPr lang="en-US" sz="2600" dirty="0"/>
              <a:t>, </a:t>
            </a:r>
            <a:r>
              <a:rPr lang="en-US" sz="2600" dirty="0" err="1"/>
              <a:t>hewan</a:t>
            </a:r>
            <a:r>
              <a:rPr lang="en-US" sz="2600" dirty="0"/>
              <a:t>, </a:t>
            </a:r>
            <a:r>
              <a:rPr lang="en-US" sz="2600" dirty="0" err="1"/>
              <a:t>alat</a:t>
            </a:r>
            <a:r>
              <a:rPr lang="en-US" sz="2600" dirty="0"/>
              <a:t> </a:t>
            </a:r>
            <a:r>
              <a:rPr lang="en-US" sz="2600" dirty="0" err="1"/>
              <a:t>pertanian</a:t>
            </a:r>
            <a:r>
              <a:rPr lang="en-US" sz="2600" dirty="0"/>
              <a:t> </a:t>
            </a:r>
            <a:r>
              <a:rPr lang="en-US" sz="2600" dirty="0" err="1"/>
              <a:t>dan</a:t>
            </a:r>
            <a:r>
              <a:rPr lang="en-US" sz="2600" dirty="0"/>
              <a:t> </a:t>
            </a:r>
            <a:r>
              <a:rPr lang="en-US" sz="2600" dirty="0" err="1"/>
              <a:t>kendaraan</a:t>
            </a:r>
            <a:r>
              <a:rPr lang="en-US" sz="2600" dirty="0"/>
              <a:t>.</a:t>
            </a:r>
          </a:p>
          <a:p>
            <a:pPr algn="just"/>
            <a:endParaRPr lang="en-US" sz="2600" b="1" dirty="0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103" y="2906972"/>
            <a:ext cx="2998076" cy="2934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7477"/>
            <a:ext cx="3015018" cy="21438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4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Konsep Perlindungan Tanaman : Penyakit Tanaman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Konsep Perlindungan Tanaman : Penyakit Tanaman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3375" name="Group 1151"/>
          <p:cNvGraphicFramePr>
            <a:graphicFrameLocks noGrp="1"/>
          </p:cNvGraphicFramePr>
          <p:nvPr/>
        </p:nvGraphicFramePr>
        <p:xfrm>
          <a:off x="533400" y="260350"/>
          <a:ext cx="8229600" cy="6599555"/>
        </p:xfrm>
        <a:graphic>
          <a:graphicData uri="http://schemas.openxmlformats.org/drawingml/2006/table">
            <a:tbl>
              <a:tblPr/>
              <a:tblGrid>
                <a:gridCol w="549275"/>
                <a:gridCol w="2663825"/>
                <a:gridCol w="2571750"/>
                <a:gridCol w="869950"/>
                <a:gridCol w="787400"/>
                <a:gridCol w="787400"/>
              </a:tblGrid>
              <a:tr h="176213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No.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Nama patogen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Bagian tanaman yang diserang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Umur tanaman (HST)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31-60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61-90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Sclerotium rolfsii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Sacc.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Akar, batang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Rhizoctonia solani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Khun.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Akar, batang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Macrophomina phaseolina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Akar, batang, 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Fusarium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Akar, batang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5.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Pythium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Akar, batang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6.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Phytophthora sojae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Biji, daun, akar, btg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7.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Pseudomonas syringae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Biji, 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8.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Xanthomonas axonopodis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9.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Cladosporium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Daun, batang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10.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Colletotrichum dematium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Biji, batang, tangkai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Diaporthe phaseolorum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Batang, tangkai, plg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Myrothecium roridum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Tode &amp; Fries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Batang, tangkai, plg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Phakopsora pachyrhizi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Syd.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Corynespora cassiicola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Berk &amp; Curt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15.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Microsphaera diffusa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Che&amp;Pk.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Daun, batang, plg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16.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Cercospora sojina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Daun, btg, plg, biji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17.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Cercospora kikuchii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Mats.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Biji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18.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Peronospora manshurica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Daun, biji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19.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Septoria glycines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20.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Meloidogyne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Akar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21.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Heterodera glycines</a:t>
                      </a: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Akar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22.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Soybean mosaic virus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(SMV)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23.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Yellow mosaic virus 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(YMV)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24.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Soybean dwarf virus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 (SDV)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4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25.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Soybean stunt virus</a:t>
                      </a: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 (SSV)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Daun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3282" name="Rectangle 1058"/>
          <p:cNvSpPr>
            <a:spLocks noChangeArrowheads="1"/>
          </p:cNvSpPr>
          <p:nvPr/>
        </p:nvSpPr>
        <p:spPr bwMode="auto">
          <a:xfrm>
            <a:off x="1562100" y="7675563"/>
            <a:ext cx="6021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sv-SE" sz="1000">
                <a:latin typeface="Arial" charset="0"/>
                <a:ea typeface="Times New Roman" pitchFamily="18" charset="0"/>
                <a:cs typeface="Arial" charset="0"/>
              </a:rPr>
              <a:t>Keterangan : + (kurang berbahaya), ++ (berbahaya), dan +++ (sangat berbahaya) kehadirannya saat itu.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eaLnBrk="0" hangingPunct="0"/>
            <a:endParaRPr lang="en-US" sz="180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3325" name="Oval 1101"/>
          <p:cNvSpPr>
            <a:spLocks noChangeArrowheads="1"/>
          </p:cNvSpPr>
          <p:nvPr/>
        </p:nvSpPr>
        <p:spPr bwMode="auto">
          <a:xfrm>
            <a:off x="685800" y="7620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26" name="Oval 1102"/>
          <p:cNvSpPr>
            <a:spLocks noChangeArrowheads="1"/>
          </p:cNvSpPr>
          <p:nvPr/>
        </p:nvSpPr>
        <p:spPr bwMode="auto">
          <a:xfrm>
            <a:off x="685800" y="9906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28" name="Oval 1104"/>
          <p:cNvSpPr>
            <a:spLocks noChangeArrowheads="1"/>
          </p:cNvSpPr>
          <p:nvPr/>
        </p:nvSpPr>
        <p:spPr bwMode="auto">
          <a:xfrm>
            <a:off x="685800" y="27432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29" name="Oval 1105"/>
          <p:cNvSpPr>
            <a:spLocks noChangeArrowheads="1"/>
          </p:cNvSpPr>
          <p:nvPr/>
        </p:nvSpPr>
        <p:spPr bwMode="auto">
          <a:xfrm>
            <a:off x="685800" y="41910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31" name="Oval 1107"/>
          <p:cNvSpPr>
            <a:spLocks noChangeArrowheads="1"/>
          </p:cNvSpPr>
          <p:nvPr/>
        </p:nvSpPr>
        <p:spPr bwMode="auto">
          <a:xfrm>
            <a:off x="685800" y="36576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32" name="Oval 1108"/>
          <p:cNvSpPr>
            <a:spLocks noChangeArrowheads="1"/>
          </p:cNvSpPr>
          <p:nvPr/>
        </p:nvSpPr>
        <p:spPr bwMode="auto">
          <a:xfrm>
            <a:off x="685800" y="48768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34" name="Oval 1110"/>
          <p:cNvSpPr>
            <a:spLocks noChangeArrowheads="1"/>
          </p:cNvSpPr>
          <p:nvPr/>
        </p:nvSpPr>
        <p:spPr bwMode="auto">
          <a:xfrm>
            <a:off x="685800" y="19812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71504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id-ID" sz="3200" dirty="0" smtClean="0">
                <a:solidFill>
                  <a:schemeClr val="bg1"/>
                </a:solidFill>
              </a:rPr>
              <a:t>Diskusi</a:t>
            </a:r>
            <a:endParaRPr lang="id-ID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2928958"/>
          </a:xfrm>
        </p:spPr>
        <p:txBody>
          <a:bodyPr>
            <a:normAutofit/>
          </a:bodyPr>
          <a:lstStyle/>
          <a:p>
            <a:r>
              <a:rPr lang="id-ID" sz="2400" dirty="0" smtClean="0"/>
              <a:t>Jelaskan konsep timbulnys penyakit tanaman ? Jelaskan dengan gambar</a:t>
            </a:r>
          </a:p>
          <a:p>
            <a:r>
              <a:rPr lang="id-ID" sz="2400" dirty="0" smtClean="0"/>
              <a:t>Sebutkan penyebab penyakit tanaman ? Dan beri ulasannya</a:t>
            </a:r>
            <a:endParaRPr lang="id-ID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133600"/>
            <a:ext cx="7497763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TERIMA KASIH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7929618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Gejala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Penyakit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Tanaman</a:t>
            </a:r>
            <a:endParaRPr lang="id-ID" sz="38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500034" y="1571612"/>
            <a:ext cx="7848600" cy="2677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/>
            <a:r>
              <a:rPr lang="en-US" sz="2400" b="1" dirty="0" err="1">
                <a:latin typeface="Arial" charset="0"/>
              </a:rPr>
              <a:t>Hypoplastis</a:t>
            </a:r>
            <a:r>
              <a:rPr lang="en-US" sz="2400" b="1" dirty="0">
                <a:latin typeface="Arial" charset="0"/>
              </a:rPr>
              <a:t> : </a:t>
            </a:r>
            <a:r>
              <a:rPr lang="en-US" sz="2400" b="1" dirty="0" err="1">
                <a:latin typeface="Arial" charset="0"/>
              </a:rPr>
              <a:t>hambatan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pertumbuhan</a:t>
            </a:r>
            <a:endParaRPr lang="id-ID" sz="2400" b="1" dirty="0" smtClean="0">
              <a:latin typeface="Arial" charset="0"/>
            </a:endParaRPr>
          </a:p>
          <a:p>
            <a:pPr marL="363538" indent="-363538"/>
            <a:endParaRPr lang="en-US" sz="2400" b="1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Atropy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kerdil</a:t>
            </a:r>
            <a:r>
              <a:rPr lang="en-US" sz="2400" dirty="0">
                <a:latin typeface="Arial" charset="0"/>
              </a:rPr>
              <a:t>) : </a:t>
            </a:r>
            <a:r>
              <a:rPr lang="en-US" sz="2400" dirty="0" err="1">
                <a:latin typeface="Arial" charset="0"/>
              </a:rPr>
              <a:t>akibat</a:t>
            </a:r>
            <a:r>
              <a:rPr lang="en-US" sz="2400" dirty="0">
                <a:latin typeface="Arial" charset="0"/>
              </a:rPr>
              <a:t> virus</a:t>
            </a: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Chlorosis</a:t>
            </a:r>
            <a:r>
              <a:rPr lang="en-US" sz="2400" dirty="0">
                <a:latin typeface="Arial" charset="0"/>
              </a:rPr>
              <a:t> : </a:t>
            </a:r>
            <a:r>
              <a:rPr lang="en-US" sz="2400" dirty="0" err="1">
                <a:latin typeface="Arial" charset="0"/>
              </a:rPr>
              <a:t>rusaknya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tidak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sempurna</a:t>
            </a:r>
            <a:r>
              <a:rPr lang="en-US" sz="2400" dirty="0">
                <a:latin typeface="Arial" charset="0"/>
              </a:rPr>
              <a:t>)</a:t>
            </a:r>
            <a:r>
              <a:rPr lang="en-US" sz="2400" dirty="0" err="1">
                <a:latin typeface="Arial" charset="0"/>
              </a:rPr>
              <a:t>klorofil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Supresi</a:t>
            </a:r>
            <a:r>
              <a:rPr lang="en-US" sz="2400" dirty="0">
                <a:latin typeface="Arial" charset="0"/>
              </a:rPr>
              <a:t> : </a:t>
            </a:r>
            <a:r>
              <a:rPr lang="en-US" sz="2400" dirty="0" err="1">
                <a:latin typeface="Arial" charset="0"/>
              </a:rPr>
              <a:t>kegagalan</a:t>
            </a:r>
            <a:r>
              <a:rPr lang="en-US" sz="2400" dirty="0">
                <a:latin typeface="Arial" charset="0"/>
              </a:rPr>
              <a:t> organ </a:t>
            </a:r>
            <a:r>
              <a:rPr lang="en-US" sz="2400" dirty="0" err="1">
                <a:latin typeface="Arial" charset="0"/>
              </a:rPr>
              <a:t>untuk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berkembang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Roset</a:t>
            </a:r>
            <a:r>
              <a:rPr lang="en-US" sz="2400" dirty="0">
                <a:latin typeface="Arial" charset="0"/>
              </a:rPr>
              <a:t> : </a:t>
            </a:r>
            <a:r>
              <a:rPr lang="en-US" sz="2400" dirty="0" err="1">
                <a:latin typeface="Arial" charset="0"/>
              </a:rPr>
              <a:t>hambatan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pertumbuhan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ruas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daun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endParaRPr lang="en-US" sz="2400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286520"/>
            <a:ext cx="642942" cy="357166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7929618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Gejala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Penyakit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Tanaman</a:t>
            </a:r>
            <a:endParaRPr lang="id-ID" sz="38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571472" y="1500174"/>
            <a:ext cx="7848600" cy="2677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/>
            <a:r>
              <a:rPr lang="en-US" sz="2400" b="1" dirty="0" smtClean="0">
                <a:latin typeface="Arial" charset="0"/>
              </a:rPr>
              <a:t>Hyperplasia </a:t>
            </a:r>
            <a:r>
              <a:rPr lang="en-US" sz="2400" b="1" dirty="0">
                <a:latin typeface="Arial" charset="0"/>
              </a:rPr>
              <a:t>: </a:t>
            </a:r>
            <a:r>
              <a:rPr lang="en-US" sz="2400" b="1" dirty="0" err="1">
                <a:latin typeface="Arial" charset="0"/>
              </a:rPr>
              <a:t>pertumbuhan</a:t>
            </a:r>
            <a:r>
              <a:rPr lang="en-US" sz="2400" b="1" dirty="0">
                <a:latin typeface="Arial" charset="0"/>
              </a:rPr>
              <a:t> yang </a:t>
            </a:r>
            <a:r>
              <a:rPr lang="en-US" sz="2400" b="1" dirty="0" err="1">
                <a:latin typeface="Arial" charset="0"/>
              </a:rPr>
              <a:t>luar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smtClean="0">
                <a:latin typeface="Arial" charset="0"/>
              </a:rPr>
              <a:t>bias</a:t>
            </a:r>
            <a:endParaRPr lang="id-ID" sz="2400" b="1" dirty="0" smtClean="0">
              <a:latin typeface="Arial" charset="0"/>
            </a:endParaRPr>
          </a:p>
          <a:p>
            <a:pPr marL="363538" indent="-363538"/>
            <a:endParaRPr lang="en-US" sz="2400" b="1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Gigantisme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hipertropi</a:t>
            </a:r>
            <a:r>
              <a:rPr lang="en-US" sz="2400" dirty="0">
                <a:latin typeface="Arial" charset="0"/>
              </a:rPr>
              <a:t>) : </a:t>
            </a:r>
            <a:r>
              <a:rPr lang="en-US" sz="2400" dirty="0" err="1">
                <a:latin typeface="Arial" charset="0"/>
              </a:rPr>
              <a:t>daun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menggulung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Cecidia</a:t>
            </a:r>
            <a:r>
              <a:rPr lang="en-US" sz="2400" dirty="0">
                <a:latin typeface="Arial" charset="0"/>
              </a:rPr>
              <a:t> : </a:t>
            </a:r>
            <a:r>
              <a:rPr lang="en-US" sz="2400" dirty="0" err="1">
                <a:latin typeface="Arial" charset="0"/>
              </a:rPr>
              <a:t>pembengkakan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setempat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Erinose</a:t>
            </a:r>
            <a:r>
              <a:rPr lang="en-US" sz="2400" dirty="0">
                <a:latin typeface="Arial" charset="0"/>
              </a:rPr>
              <a:t> : </a:t>
            </a:r>
            <a:r>
              <a:rPr lang="en-US" sz="2400" dirty="0" err="1">
                <a:latin typeface="Arial" charset="0"/>
              </a:rPr>
              <a:t>pembentukan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trikoma</a:t>
            </a:r>
            <a:r>
              <a:rPr lang="en-US" sz="2400" dirty="0">
                <a:latin typeface="Arial" charset="0"/>
              </a:rPr>
              <a:t> yang </a:t>
            </a:r>
            <a:r>
              <a:rPr lang="en-US" sz="2400" dirty="0" err="1">
                <a:latin typeface="Arial" charset="0"/>
              </a:rPr>
              <a:t>luar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biasa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Kudis</a:t>
            </a:r>
            <a:r>
              <a:rPr lang="en-US" sz="2400" dirty="0">
                <a:latin typeface="Arial" charset="0"/>
              </a:rPr>
              <a:t> : </a:t>
            </a:r>
            <a:r>
              <a:rPr lang="en-US" sz="2400" dirty="0" err="1">
                <a:latin typeface="Arial" charset="0"/>
              </a:rPr>
              <a:t>bercak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kasar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 err="1">
                <a:latin typeface="Arial" charset="0"/>
              </a:rPr>
              <a:t>terbatas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agak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menonjol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Blip>
                <a:blip r:embed="rId3"/>
              </a:buBlip>
            </a:pPr>
            <a:r>
              <a:rPr lang="en-US" sz="2400" dirty="0" err="1">
                <a:latin typeface="Arial" charset="0"/>
              </a:rPr>
              <a:t>Fasciasi</a:t>
            </a:r>
            <a:r>
              <a:rPr lang="en-US" sz="2400" dirty="0">
                <a:latin typeface="Arial" charset="0"/>
              </a:rPr>
              <a:t> : </a:t>
            </a:r>
            <a:r>
              <a:rPr lang="en-US" sz="2400" dirty="0" err="1">
                <a:latin typeface="Arial" charset="0"/>
              </a:rPr>
              <a:t>perubahan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bentuk</a:t>
            </a:r>
            <a:endParaRPr lang="en-US" sz="2400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2976" y="6286520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Tanaman. Marwoti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428596" y="500042"/>
            <a:ext cx="8358246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Kerugian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Akibat</a:t>
            </a:r>
            <a:r>
              <a:rPr lang="en-US" sz="38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Rockwell" pitchFamily="18" charset="0"/>
              </a:rPr>
              <a:t>Penyakit</a:t>
            </a:r>
            <a:endParaRPr lang="id-ID" sz="38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642910" y="3857628"/>
            <a:ext cx="792480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AutoNum type="arabicPeriod"/>
            </a:pPr>
            <a:r>
              <a:rPr lang="en-US" sz="2400" dirty="0" err="1">
                <a:latin typeface="Arial" charset="0"/>
              </a:rPr>
              <a:t>Menurunkan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kuantitas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jumlah</a:t>
            </a:r>
            <a:r>
              <a:rPr lang="en-US" sz="2400" dirty="0">
                <a:latin typeface="Arial" charset="0"/>
              </a:rPr>
              <a:t>) </a:t>
            </a:r>
            <a:r>
              <a:rPr lang="en-US" sz="2400" dirty="0" err="1">
                <a:latin typeface="Arial" charset="0"/>
              </a:rPr>
              <a:t>hasil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AutoNum type="arabicPeriod"/>
            </a:pPr>
            <a:r>
              <a:rPr lang="en-US" sz="2400" dirty="0" err="1">
                <a:latin typeface="Arial" charset="0"/>
              </a:rPr>
              <a:t>Menurunkan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kualitas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mutu</a:t>
            </a:r>
            <a:r>
              <a:rPr lang="en-US" sz="2400" dirty="0">
                <a:latin typeface="Arial" charset="0"/>
              </a:rPr>
              <a:t>) </a:t>
            </a:r>
            <a:r>
              <a:rPr lang="en-US" sz="2400" dirty="0" err="1">
                <a:latin typeface="Arial" charset="0"/>
              </a:rPr>
              <a:t>hasil</a:t>
            </a:r>
            <a:endParaRPr lang="en-US" sz="2400" dirty="0">
              <a:latin typeface="Arial" charset="0"/>
            </a:endParaRPr>
          </a:p>
          <a:p>
            <a:pPr marL="363538" indent="-363538">
              <a:buFontTx/>
              <a:buAutoNum type="arabicPeriod"/>
            </a:pPr>
            <a:r>
              <a:rPr lang="en-US" sz="2400" dirty="0" err="1">
                <a:latin typeface="Arial" charset="0"/>
              </a:rPr>
              <a:t>Kerusakan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pasca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panen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 err="1">
                <a:latin typeface="Arial" charset="0"/>
              </a:rPr>
              <a:t>penyimpanan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pengangkutan</a:t>
            </a:r>
            <a:r>
              <a:rPr lang="en-US" sz="2400" dirty="0">
                <a:latin typeface="Arial" charset="0"/>
              </a:rPr>
              <a:t>)</a:t>
            </a:r>
          </a:p>
          <a:p>
            <a:pPr marL="363538" indent="-363538">
              <a:buFontTx/>
              <a:buAutoNum type="arabicPeriod"/>
            </a:pPr>
            <a:r>
              <a:rPr lang="en-US" sz="2400" dirty="0" err="1">
                <a:latin typeface="Arial" charset="0"/>
              </a:rPr>
              <a:t>Menambah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biaya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pengendalian</a:t>
            </a:r>
            <a:endParaRPr lang="en-US" sz="2400" dirty="0">
              <a:latin typeface="Arial" charset="0"/>
            </a:endParaRPr>
          </a:p>
        </p:txBody>
      </p:sp>
      <p:pic>
        <p:nvPicPr>
          <p:cNvPr id="6151" name="Picture 7" descr="virus mosa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357298"/>
            <a:ext cx="260704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Picture 7" descr="DSC027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7" y="1428736"/>
            <a:ext cx="2723479" cy="21431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785786" y="285728"/>
            <a:ext cx="7391400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Konsep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Timbulnya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Penyakit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Tanaman</a:t>
            </a:r>
            <a:endParaRPr lang="id-ID" sz="3600" b="1" dirty="0" smtClean="0">
              <a:solidFill>
                <a:schemeClr val="bg1"/>
              </a:solidFill>
              <a:latin typeface="Rockwell Condensed" pitchFamily="18" charset="0"/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838200" y="4419600"/>
            <a:ext cx="5791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>
              <a:buFontTx/>
              <a:buBlip>
                <a:blip r:embed="rId3"/>
              </a:buBlip>
            </a:pPr>
            <a:endParaRPr lang="id-ID" sz="2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316" name="Line 9"/>
          <p:cNvSpPr>
            <a:spLocks noChangeShapeType="1"/>
          </p:cNvSpPr>
          <p:nvPr/>
        </p:nvSpPr>
        <p:spPr bwMode="auto">
          <a:xfrm flipH="1" flipV="1">
            <a:off x="3200400" y="2286000"/>
            <a:ext cx="14478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3317" name="Line 10"/>
          <p:cNvSpPr>
            <a:spLocks noChangeShapeType="1"/>
          </p:cNvSpPr>
          <p:nvPr/>
        </p:nvSpPr>
        <p:spPr bwMode="auto">
          <a:xfrm flipV="1">
            <a:off x="4724400" y="2286000"/>
            <a:ext cx="12192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3318" name="Line 11"/>
          <p:cNvSpPr>
            <a:spLocks noChangeShapeType="1"/>
          </p:cNvSpPr>
          <p:nvPr/>
        </p:nvSpPr>
        <p:spPr bwMode="auto">
          <a:xfrm>
            <a:off x="3352800" y="228600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3319" name="Rectangle 12"/>
          <p:cNvSpPr>
            <a:spLocks noChangeArrowheads="1"/>
          </p:cNvSpPr>
          <p:nvPr/>
        </p:nvSpPr>
        <p:spPr bwMode="auto">
          <a:xfrm>
            <a:off x="3506788" y="4157663"/>
            <a:ext cx="2247988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LINGKUNGAN</a:t>
            </a:r>
          </a:p>
        </p:txBody>
      </p:sp>
      <p:sp>
        <p:nvSpPr>
          <p:cNvPr id="13320" name="Rectangle 13"/>
          <p:cNvSpPr>
            <a:spLocks noChangeArrowheads="1"/>
          </p:cNvSpPr>
          <p:nvPr/>
        </p:nvSpPr>
        <p:spPr bwMode="auto">
          <a:xfrm>
            <a:off x="1773238" y="1611313"/>
            <a:ext cx="177709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TANAMAN</a:t>
            </a:r>
          </a:p>
        </p:txBody>
      </p:sp>
      <p:sp>
        <p:nvSpPr>
          <p:cNvPr id="13321" name="Rectangle 14"/>
          <p:cNvSpPr>
            <a:spLocks noChangeArrowheads="1"/>
          </p:cNvSpPr>
          <p:nvPr/>
        </p:nvSpPr>
        <p:spPr bwMode="auto">
          <a:xfrm>
            <a:off x="6019800" y="1611313"/>
            <a:ext cx="1592552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PATOGEN</a:t>
            </a:r>
          </a:p>
        </p:txBody>
      </p:sp>
      <p:sp>
        <p:nvSpPr>
          <p:cNvPr id="13322" name="Rectangle 15"/>
          <p:cNvSpPr>
            <a:spLocks noChangeArrowheads="1"/>
          </p:cNvSpPr>
          <p:nvPr/>
        </p:nvSpPr>
        <p:spPr bwMode="auto">
          <a:xfrm>
            <a:off x="914400" y="4829174"/>
            <a:ext cx="7375525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66"/>
                </a:solidFill>
              </a:rPr>
              <a:t>Segi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tiga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penyakit</a:t>
            </a:r>
            <a:r>
              <a:rPr lang="en-US" sz="2400" b="1" dirty="0">
                <a:solidFill>
                  <a:srgbClr val="FF0066"/>
                </a:solidFill>
              </a:rPr>
              <a:t> : </a:t>
            </a:r>
            <a:r>
              <a:rPr lang="en-US" sz="2400" b="1" i="1" dirty="0">
                <a:solidFill>
                  <a:srgbClr val="FF0066"/>
                </a:solidFill>
              </a:rPr>
              <a:t>Plant Disease Triangle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Penyakit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tumbuhan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ekosistem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alam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merupakan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interaksi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antara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Patogen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Tanaman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Lingkungan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14414" y="6215082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6215082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7958166" cy="685800"/>
          </a:xfrm>
          <a:solidFill>
            <a:srgbClr val="7030A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Konsep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Timbulnya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Penyakit</a:t>
            </a:r>
            <a:r>
              <a:rPr lang="en-US" sz="3600" b="1" dirty="0" smtClean="0">
                <a:solidFill>
                  <a:schemeClr val="bg1"/>
                </a:solidFill>
                <a:latin typeface="Rockwell Condensed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ockwell Condensed" pitchFamily="18" charset="0"/>
              </a:rPr>
              <a:t>Tanaman</a:t>
            </a:r>
            <a:endParaRPr lang="id-ID" sz="3600" b="1" dirty="0" smtClean="0">
              <a:solidFill>
                <a:schemeClr val="bg1"/>
              </a:solidFill>
              <a:latin typeface="Rockwell Condensed" pitchFamily="18" charset="0"/>
            </a:endParaRPr>
          </a:p>
        </p:txBody>
      </p:sp>
      <p:sp>
        <p:nvSpPr>
          <p:cNvPr id="14339" name="Line 7"/>
          <p:cNvSpPr>
            <a:spLocks noChangeShapeType="1"/>
          </p:cNvSpPr>
          <p:nvPr/>
        </p:nvSpPr>
        <p:spPr bwMode="auto">
          <a:xfrm flipH="1">
            <a:off x="2214546" y="2214554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4340" name="Line 8"/>
          <p:cNvSpPr>
            <a:spLocks noChangeShapeType="1"/>
          </p:cNvSpPr>
          <p:nvPr/>
        </p:nvSpPr>
        <p:spPr bwMode="auto">
          <a:xfrm flipH="1" flipV="1">
            <a:off x="6572264" y="2214554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4341" name="Line 9"/>
          <p:cNvSpPr>
            <a:spLocks noChangeShapeType="1"/>
          </p:cNvSpPr>
          <p:nvPr/>
        </p:nvSpPr>
        <p:spPr bwMode="auto">
          <a:xfrm flipH="1" flipV="1">
            <a:off x="3143240" y="2285992"/>
            <a:ext cx="2428892" cy="135732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1214414" y="1714488"/>
            <a:ext cx="1834156" cy="5232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Lingkungan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343" name="Rectangle 11"/>
          <p:cNvSpPr>
            <a:spLocks noChangeArrowheads="1"/>
          </p:cNvSpPr>
          <p:nvPr/>
        </p:nvSpPr>
        <p:spPr bwMode="auto">
          <a:xfrm>
            <a:off x="1428728" y="3643314"/>
            <a:ext cx="1511119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Tanaman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344" name="Rectangle 12"/>
          <p:cNvSpPr>
            <a:spLocks noChangeArrowheads="1"/>
          </p:cNvSpPr>
          <p:nvPr/>
        </p:nvSpPr>
        <p:spPr bwMode="auto">
          <a:xfrm>
            <a:off x="5857884" y="1714488"/>
            <a:ext cx="1369414" cy="5232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Patogen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345" name="Rectangle 13"/>
          <p:cNvSpPr>
            <a:spLocks noChangeArrowheads="1"/>
          </p:cNvSpPr>
          <p:nvPr/>
        </p:nvSpPr>
        <p:spPr bwMode="auto">
          <a:xfrm>
            <a:off x="1071538" y="4500570"/>
            <a:ext cx="7072362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err="1"/>
              <a:t>Segi</a:t>
            </a:r>
            <a:r>
              <a:rPr lang="en-US" sz="2400" b="1" dirty="0"/>
              <a:t> </a:t>
            </a:r>
            <a:r>
              <a:rPr lang="en-US" sz="2400" b="1" dirty="0" err="1"/>
              <a:t>empat</a:t>
            </a:r>
            <a:r>
              <a:rPr lang="en-US" sz="2400" b="1" dirty="0"/>
              <a:t> </a:t>
            </a:r>
            <a:r>
              <a:rPr lang="en-US" sz="2400" b="1" dirty="0" err="1"/>
              <a:t>penyakit</a:t>
            </a:r>
            <a:r>
              <a:rPr lang="en-US" sz="2400" b="1" dirty="0"/>
              <a:t> : </a:t>
            </a:r>
            <a:r>
              <a:rPr lang="en-US" sz="2400" b="1" i="1" dirty="0"/>
              <a:t>plant disease square</a:t>
            </a:r>
            <a:r>
              <a:rPr lang="en-US" sz="2400" i="1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tumbuhan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</a:t>
            </a:r>
            <a:r>
              <a:rPr lang="en-US" sz="2400" dirty="0" err="1"/>
              <a:t>ekosistem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,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interaksi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Patogen</a:t>
            </a:r>
            <a:r>
              <a:rPr lang="en-US" sz="2400" dirty="0"/>
              <a:t>, </a:t>
            </a:r>
            <a:r>
              <a:rPr lang="en-US" sz="2400" dirty="0" err="1"/>
              <a:t>Tanaman</a:t>
            </a:r>
            <a:r>
              <a:rPr lang="en-US" sz="2400" dirty="0"/>
              <a:t>, </a:t>
            </a:r>
            <a:r>
              <a:rPr lang="en-US" sz="2400" dirty="0" err="1"/>
              <a:t>Lingkungan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</a:p>
        </p:txBody>
      </p:sp>
      <p:sp>
        <p:nvSpPr>
          <p:cNvPr id="14346" name="Line 14"/>
          <p:cNvSpPr>
            <a:spLocks noChangeShapeType="1"/>
          </p:cNvSpPr>
          <p:nvPr/>
        </p:nvSpPr>
        <p:spPr bwMode="auto">
          <a:xfrm>
            <a:off x="3214678" y="200024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4347" name="Rectangle 15"/>
          <p:cNvSpPr>
            <a:spLocks noChangeArrowheads="1"/>
          </p:cNvSpPr>
          <p:nvPr/>
        </p:nvSpPr>
        <p:spPr bwMode="auto">
          <a:xfrm>
            <a:off x="5786446" y="3714752"/>
            <a:ext cx="1436612" cy="5232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Manusia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348" name="Line 16"/>
          <p:cNvSpPr>
            <a:spLocks noChangeShapeType="1"/>
          </p:cNvSpPr>
          <p:nvPr/>
        </p:nvSpPr>
        <p:spPr bwMode="auto">
          <a:xfrm flipH="1">
            <a:off x="2928926" y="2428868"/>
            <a:ext cx="2571768" cy="10715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H="1">
            <a:off x="2928926" y="3929066"/>
            <a:ext cx="2819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1214414" y="6072206"/>
            <a:ext cx="7643866" cy="369332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d-ID" b="1" dirty="0" smtClean="0"/>
              <a:t> </a:t>
            </a:r>
            <a:r>
              <a:rPr lang="id-ID" b="1" dirty="0" smtClean="0">
                <a:solidFill>
                  <a:schemeClr val="bg1"/>
                </a:solidFill>
              </a:rPr>
              <a:t>Perlindungan Tanaman : Penyakit Tanaman, Marwoto</a:t>
            </a:r>
            <a:endParaRPr lang="id-ID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072206"/>
            <a:ext cx="642942" cy="428604"/>
          </a:xfrm>
          <a:prstGeom prst="rect">
            <a:avLst/>
          </a:prstGeom>
          <a:solidFill>
            <a:srgbClr val="990099"/>
          </a:solidFill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2429</Words>
  <Application>Microsoft Office PowerPoint</Application>
  <PresentationFormat>On-screen Show (4:3)</PresentationFormat>
  <Paragraphs>657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Arial Black</vt:lpstr>
      <vt:lpstr>Arial Rounded MT Bold</vt:lpstr>
      <vt:lpstr>Calibri</vt:lpstr>
      <vt:lpstr>Lucida Sans</vt:lpstr>
      <vt:lpstr>Monotype Corsiva</vt:lpstr>
      <vt:lpstr>Rockwell</vt:lpstr>
      <vt:lpstr>Rockwell Condensed</vt:lpstr>
      <vt:lpstr>Times New Roman</vt:lpstr>
      <vt:lpstr>Wingdings</vt:lpstr>
      <vt:lpstr>Office Theme</vt:lpstr>
      <vt:lpstr>DASAR-DASAR PERLINDUNGAN TANAMAN</vt:lpstr>
      <vt:lpstr>PENYAKIT TANAMAN</vt:lpstr>
      <vt:lpstr>Pengertian</vt:lpstr>
      <vt:lpstr>Gejala Penyakit Tanaman</vt:lpstr>
      <vt:lpstr>Gejala Penyakit Tanaman</vt:lpstr>
      <vt:lpstr>Gejala Penyakit Tanaman</vt:lpstr>
      <vt:lpstr>Kerugian Akibat Penyakit</vt:lpstr>
      <vt:lpstr>Konsep Timbulnya Penyakit Tanaman</vt:lpstr>
      <vt:lpstr>Konsep Timbulnya Penyakit Tanaman</vt:lpstr>
      <vt:lpstr>Konsep Timbulnya Penyakit Tanaman</vt:lpstr>
      <vt:lpstr>PowerPoint Presentation</vt:lpstr>
      <vt:lpstr>PowerPoint Presentation</vt:lpstr>
      <vt:lpstr>PowerPoint Presentation</vt:lpstr>
      <vt:lpstr>PowerPoint Presentation</vt:lpstr>
      <vt:lpstr>2. Soil borne disease (Disease incidence)</vt:lpstr>
      <vt:lpstr>PowerPoint Presentation</vt:lpstr>
      <vt:lpstr>PowerPoint Presentation</vt:lpstr>
      <vt:lpstr>Klasifikasi Penyakit Tanaman</vt:lpstr>
      <vt:lpstr>Klasifikasi Penyakit Tanaman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Bakteri Penyebab penyakit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Diskusi</vt:lpstr>
      <vt:lpstr>TERIMA KASIH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DASAR-DASAR PERLINDUNGAN TANAMAN</dc:title>
  <dc:creator>USER</dc:creator>
  <cp:lastModifiedBy>ASTRI SUMIATI</cp:lastModifiedBy>
  <cp:revision>9</cp:revision>
  <dcterms:created xsi:type="dcterms:W3CDTF">2017-05-21T22:44:00Z</dcterms:created>
  <dcterms:modified xsi:type="dcterms:W3CDTF">2023-03-20T00:01:57Z</dcterms:modified>
</cp:coreProperties>
</file>