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6" r:id="rId3"/>
    <p:sldId id="289" r:id="rId4"/>
    <p:sldId id="279" r:id="rId5"/>
    <p:sldId id="281" r:id="rId6"/>
    <p:sldId id="280" r:id="rId7"/>
    <p:sldId id="283" r:id="rId8"/>
    <p:sldId id="284" r:id="rId9"/>
    <p:sldId id="282" r:id="rId10"/>
    <p:sldId id="287" r:id="rId11"/>
    <p:sldId id="288" r:id="rId12"/>
    <p:sldId id="285" r:id="rId13"/>
    <p:sldId id="286" r:id="rId14"/>
    <p:sldId id="260" r:id="rId15"/>
    <p:sldId id="258" r:id="rId16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8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B6829BF2-7BAB-4FF6-8303-9C1C6C56364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0000" b="90000" l="35608" r="92845"/>
                    </a14:imgEffect>
                    <a14:imgEffect>
                      <a14:artisticPencilSketch/>
                    </a14:imgEffect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453"/>
          <a:stretch/>
        </p:blipFill>
        <p:spPr bwMode="auto">
          <a:xfrm>
            <a:off x="0" y="1254807"/>
            <a:ext cx="6096000" cy="49536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D7279E10-921D-49F9-9142-556A965B020E}"/>
              </a:ext>
            </a:extLst>
          </p:cNvPr>
          <p:cNvSpPr/>
          <p:nvPr/>
        </p:nvSpPr>
        <p:spPr>
          <a:xfrm>
            <a:off x="0" y="-73890"/>
            <a:ext cx="12192000" cy="244434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E845A682-1A98-429C-95E0-410DBAE79343}"/>
              </a:ext>
            </a:extLst>
          </p:cNvPr>
          <p:cNvSpPr/>
          <p:nvPr/>
        </p:nvSpPr>
        <p:spPr>
          <a:xfrm>
            <a:off x="879397" y="379030"/>
            <a:ext cx="1921163" cy="20092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11" name="Picture 10">
            <a:extLst>
              <a:ext uri="{FF2B5EF4-FFF2-40B4-BE49-F238E27FC236}">
                <a16:creationId xmlns="" xmlns:a16="http://schemas.microsoft.com/office/drawing/2014/main" id="{A014ECD9-7FB3-475F-97DF-C6723DE0564B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096" y="517571"/>
            <a:ext cx="1279763" cy="163895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800E75-E452-41EC-94F1-A21C68251B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451927" y="2170548"/>
            <a:ext cx="7435273" cy="1108508"/>
          </a:xfrm>
          <a:prstGeom prst="rect">
            <a:avLst/>
          </a:prstGeom>
        </p:spPr>
        <p:txBody>
          <a:bodyPr anchor="b">
            <a:noAutofit/>
          </a:bodyPr>
          <a:lstStyle>
            <a:lvl1pPr algn="r">
              <a:defRPr sz="44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C46421C2-14DE-4228-A36D-5AAA455D8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51927" y="3371131"/>
            <a:ext cx="7435273" cy="1655762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4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15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256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C49612-9002-4914-B9A2-70CB173D1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2158" y="3015961"/>
            <a:ext cx="10515600" cy="1325563"/>
          </a:xfrm>
        </p:spPr>
        <p:txBody>
          <a:bodyPr/>
          <a:lstStyle>
            <a:lvl1pPr algn="ctr">
              <a:defRPr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550DD4DD-7639-4EBC-8643-0622DAFCB013}"/>
              </a:ext>
            </a:extLst>
          </p:cNvPr>
          <p:cNvSpPr/>
          <p:nvPr/>
        </p:nvSpPr>
        <p:spPr>
          <a:xfrm>
            <a:off x="0" y="-1"/>
            <a:ext cx="5070764" cy="13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947C7F3B-B109-4733-A994-4974683DA21E}"/>
              </a:ext>
            </a:extLst>
          </p:cNvPr>
          <p:cNvSpPr/>
          <p:nvPr/>
        </p:nvSpPr>
        <p:spPr>
          <a:xfrm>
            <a:off x="5021260" y="2555"/>
            <a:ext cx="2124000" cy="136800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6459AC3C-408F-442C-9B23-F87707ED7370}"/>
              </a:ext>
            </a:extLst>
          </p:cNvPr>
          <p:cNvSpPr/>
          <p:nvPr/>
        </p:nvSpPr>
        <p:spPr>
          <a:xfrm>
            <a:off x="7141390" y="-5555"/>
            <a:ext cx="5050609" cy="1368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7886A1DC-CC6F-4FC6-9A76-EBD036962719}"/>
              </a:ext>
            </a:extLst>
          </p:cNvPr>
          <p:cNvGrpSpPr/>
          <p:nvPr/>
        </p:nvGrpSpPr>
        <p:grpSpPr>
          <a:xfrm>
            <a:off x="5433438" y="147465"/>
            <a:ext cx="1413039" cy="1461556"/>
            <a:chOff x="9661234" y="48233"/>
            <a:chExt cx="1921163" cy="2009238"/>
          </a:xfrm>
        </p:grpSpPr>
        <p:sp>
          <p:nvSpPr>
            <p:cNvPr id="18" name="Rectangle 17">
              <a:extLst>
                <a:ext uri="{FF2B5EF4-FFF2-40B4-BE49-F238E27FC236}">
                  <a16:creationId xmlns="" xmlns:a16="http://schemas.microsoft.com/office/drawing/2014/main" id="{B3E3F0F2-66B1-45CC-8D6F-1D50E0F1EE99}"/>
                </a:ext>
              </a:extLst>
            </p:cNvPr>
            <p:cNvSpPr/>
            <p:nvPr/>
          </p:nvSpPr>
          <p:spPr>
            <a:xfrm>
              <a:off x="9661234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9" name="Picture 18">
              <a:extLst>
                <a:ext uri="{FF2B5EF4-FFF2-40B4-BE49-F238E27FC236}">
                  <a16:creationId xmlns="" xmlns:a16="http://schemas.microsoft.com/office/drawing/2014/main" id="{DCF3A01E-0EC9-4826-AA38-22ED96A6C7A6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4"/>
              <a:ext cx="1279763" cy="1638957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838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71D4E4-334D-4FC6-AA28-1EB7B8614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CD714CC-5B55-4223-A935-8071CB269F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65728BAD-8388-415D-89B2-BEA3534C0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3B6-6DA4-4DE2-A881-254DDBFCDC20}" type="datetimeFigureOut">
              <a:rPr lang="id-ID" smtClean="0"/>
              <a:pPr/>
              <a:t>01/11/2023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4E9970-B4F8-47DD-82D9-DBB37B7B54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4DA744B-82C4-459A-B5D0-CEF04997F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51275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30C523DB-16B7-4354-BA4E-317F429F3A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C4E6C67C-131C-4413-B0BE-FE7D1470C6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0C33EAC-6EDB-4810-97B8-9A1E5D30C1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BB3B6-6DA4-4DE2-A881-254DDBFCDC20}" type="datetimeFigureOut">
              <a:rPr lang="id-ID" smtClean="0"/>
              <a:pPr/>
              <a:t>01/11/2023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08B95309-AEEF-4DFE-A528-8857A30B4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8905BED-8884-4B5E-B874-8E35967AE3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41127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2D5EF3-A405-4325-AFDF-2F4D3FED4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9543B0-E520-48CB-908F-E1E6AA7AD9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818" y="1579418"/>
            <a:ext cx="11305308" cy="459754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18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Rectangle 6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17" name="Group 16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15" name="Rectangle 14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1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52467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0C7A805-B9EA-4EFD-8858-A67E93B4EB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2D9AEB9-28A6-4000-8389-73B0B48E6C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2007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E3CB180-CFB3-4E2D-86BA-AFCC873D244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61818" y="1825625"/>
            <a:ext cx="5557982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18E72D27-DC42-4494-8DC3-53FA172683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94926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21" name="Title 1">
            <a:extLst>
              <a:ext uri="{FF2B5EF4-FFF2-40B4-BE49-F238E27FC236}">
                <a16:creationId xmlns="" xmlns:a16="http://schemas.microsoft.com/office/drawing/2014/main" id="{0149007B-A43C-4299-A086-B50743B069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4" name="Group 23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5" name="Rectangle 24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6" name="Picture 25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Rectangle 27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9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30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8059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AFA1433C-FEE7-45C3-8691-0E6952BC9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1818" y="1681163"/>
            <a:ext cx="553575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00818A3-4D02-41FF-9F7A-4343327B3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1818" y="2505075"/>
            <a:ext cx="5535757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B15E7205-89D7-41A4-BCD2-7BEDA674B9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594926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807D9A9C-5541-485F-A982-922583F07B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594926" cy="3684588"/>
          </a:xfrm>
          <a:prstGeom prst="rect">
            <a:avLst/>
          </a:prstGeom>
        </p:spPr>
        <p:txBody>
          <a:bodyPr/>
          <a:lstStyle>
            <a:lvl1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23" name="Title 1">
            <a:extLst>
              <a:ext uri="{FF2B5EF4-FFF2-40B4-BE49-F238E27FC236}">
                <a16:creationId xmlns="" xmlns:a16="http://schemas.microsoft.com/office/drawing/2014/main" id="{5AE42703-0A85-4880-BE31-53EDB682FE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6" name="Group 25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7" name="Rectangle 26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8" name="Picture 27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9" name="Rectangle 28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0" name="Rectangle 29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31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32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200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>
            <a:extLst>
              <a:ext uri="{FF2B5EF4-FFF2-40B4-BE49-F238E27FC236}">
                <a16:creationId xmlns="" xmlns:a16="http://schemas.microsoft.com/office/drawing/2014/main" id="{6A5A6B68-84FF-47BA-8F22-D05FA1A03B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818" y="439015"/>
            <a:ext cx="9772071" cy="72476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36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3" name="Rectangle 22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4" name="Picture 23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5" name="Rectangle 24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8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4547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8" name="Rectangle 17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9" name="Rectangle 18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0" name="Group 19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1" name="Rectangle 20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2" name="Picture 21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3" name="Rectangle 22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4" name="Rectangle 23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5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6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62134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F5A6E5-2620-4E06-859B-F1FBB9F4AD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21CD64C-4BF7-4DA2-8480-DD30712BC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347368"/>
            <a:ext cx="6172200" cy="4513682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>
              <a:defRPr sz="2800">
                <a:latin typeface="Segoe UI Light" panose="020B0502040204020203" pitchFamily="34" charset="0"/>
                <a:cs typeface="Segoe UI Light" panose="020B0502040204020203" pitchFamily="34" charset="0"/>
              </a:defRPr>
            </a:lvl2pPr>
            <a:lvl3pPr>
              <a:defRPr sz="2400">
                <a:latin typeface="Segoe UI Light" panose="020B0502040204020203" pitchFamily="34" charset="0"/>
                <a:cs typeface="Segoe UI Light" panose="020B0502040204020203" pitchFamily="34" charset="0"/>
              </a:defRPr>
            </a:lvl3pPr>
            <a:lvl4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4pPr>
            <a:lvl5pPr>
              <a:defRPr sz="2000">
                <a:latin typeface="Segoe UI Light" panose="020B0502040204020203" pitchFamily="34" charset="0"/>
                <a:cs typeface="Segoe UI Light" panose="020B0502040204020203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474D8F5E-194B-4519-920B-80E6953F3F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1081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38E026-ADB0-4F59-AC7B-2F04D1253D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>
                <a:solidFill>
                  <a:schemeClr val="accent1">
                    <a:lumMod val="75000"/>
                  </a:schemeClr>
                </a:solidFill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6F29FD2A-7220-4DE1-8C24-5E4B12CE9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1468582"/>
            <a:ext cx="6172200" cy="439246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5FDF8F-E1A8-4B26-9C0D-D18624B0A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latin typeface="Segoe UI Light" panose="020B0502040204020203" pitchFamily="34" charset="0"/>
                <a:cs typeface="Segoe UI Light" panose="020B0502040204020203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="" xmlns:a16="http://schemas.microsoft.com/office/drawing/2014/main" id="{801F3496-3110-4C77-845D-E276F15CA322}"/>
              </a:ext>
            </a:extLst>
          </p:cNvPr>
          <p:cNvSpPr/>
          <p:nvPr/>
        </p:nvSpPr>
        <p:spPr>
          <a:xfrm>
            <a:off x="0" y="0"/>
            <a:ext cx="7767782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1" name="Rectangle 20">
            <a:extLst>
              <a:ext uri="{FF2B5EF4-FFF2-40B4-BE49-F238E27FC236}">
                <a16:creationId xmlns="" xmlns:a16="http://schemas.microsoft.com/office/drawing/2014/main" id="{4027267D-F7D4-4CE2-A4C1-00A185262180}"/>
              </a:ext>
            </a:extLst>
          </p:cNvPr>
          <p:cNvSpPr/>
          <p:nvPr/>
        </p:nvSpPr>
        <p:spPr>
          <a:xfrm>
            <a:off x="7763504" y="2670"/>
            <a:ext cx="4032000" cy="128299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2" name="Rectangle 21">
            <a:extLst>
              <a:ext uri="{FF2B5EF4-FFF2-40B4-BE49-F238E27FC236}">
                <a16:creationId xmlns="" xmlns:a16="http://schemas.microsoft.com/office/drawing/2014/main" id="{D0FAA999-8DDA-45B3-B0B4-96E064B780AF}"/>
              </a:ext>
            </a:extLst>
          </p:cNvPr>
          <p:cNvSpPr/>
          <p:nvPr/>
        </p:nvSpPr>
        <p:spPr>
          <a:xfrm>
            <a:off x="11767126" y="-5556"/>
            <a:ext cx="424873" cy="136525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grpSp>
        <p:nvGrpSpPr>
          <p:cNvPr id="23" name="Group 22">
            <a:extLst>
              <a:ext uri="{FF2B5EF4-FFF2-40B4-BE49-F238E27FC236}">
                <a16:creationId xmlns="" xmlns:a16="http://schemas.microsoft.com/office/drawing/2014/main" id="{2DD66479-19F7-4375-9026-7F3B3C402138}"/>
              </a:ext>
            </a:extLst>
          </p:cNvPr>
          <p:cNvGrpSpPr/>
          <p:nvPr/>
        </p:nvGrpSpPr>
        <p:grpSpPr>
          <a:xfrm>
            <a:off x="11028220" y="182899"/>
            <a:ext cx="1163779" cy="1217132"/>
            <a:chOff x="9661232" y="48233"/>
            <a:chExt cx="1921163" cy="2009238"/>
          </a:xfrm>
        </p:grpSpPr>
        <p:sp>
          <p:nvSpPr>
            <p:cNvPr id="24" name="Rectangle 23">
              <a:extLst>
                <a:ext uri="{FF2B5EF4-FFF2-40B4-BE49-F238E27FC236}">
                  <a16:creationId xmlns="" xmlns:a16="http://schemas.microsoft.com/office/drawing/2014/main" id="{DF9549C7-CAED-483D-97EC-2FE899DC6813}"/>
                </a:ext>
              </a:extLst>
            </p:cNvPr>
            <p:cNvSpPr/>
            <p:nvPr/>
          </p:nvSpPr>
          <p:spPr>
            <a:xfrm>
              <a:off x="9661232" y="48233"/>
              <a:ext cx="1921163" cy="2009238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25" name="Picture 24">
              <a:extLst>
                <a:ext uri="{FF2B5EF4-FFF2-40B4-BE49-F238E27FC236}">
                  <a16:creationId xmlns="" xmlns:a16="http://schemas.microsoft.com/office/drawing/2014/main" id="{8EA04F51-A18A-4A48-BD98-37A2638CA335}"/>
                </a:ext>
              </a:extLst>
            </p:cNvPr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997833" y="183603"/>
              <a:ext cx="1279762" cy="1638958"/>
            </a:xfrm>
            <a:prstGeom prst="rect">
              <a:avLst/>
            </a:prstGeom>
          </p:spPr>
        </p:pic>
      </p:grpSp>
      <p:sp>
        <p:nvSpPr>
          <p:cNvPr id="26" name="Rectangle 25">
            <a:extLst>
              <a:ext uri="{FF2B5EF4-FFF2-40B4-BE49-F238E27FC236}">
                <a16:creationId xmlns="" xmlns:a16="http://schemas.microsoft.com/office/drawing/2014/main" id="{8586696B-5EDF-43DE-AC20-02BE1A37FAC4}"/>
              </a:ext>
            </a:extLst>
          </p:cNvPr>
          <p:cNvSpPr/>
          <p:nvPr/>
        </p:nvSpPr>
        <p:spPr>
          <a:xfrm>
            <a:off x="4987636" y="6438134"/>
            <a:ext cx="7204364" cy="437782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7" name="Rectangle 26">
            <a:extLst>
              <a:ext uri="{FF2B5EF4-FFF2-40B4-BE49-F238E27FC236}">
                <a16:creationId xmlns="" xmlns:a16="http://schemas.microsoft.com/office/drawing/2014/main" id="{AC0560CC-D7C1-4FA8-83A6-C44D2E39D68E}"/>
              </a:ext>
            </a:extLst>
          </p:cNvPr>
          <p:cNvSpPr/>
          <p:nvPr/>
        </p:nvSpPr>
        <p:spPr>
          <a:xfrm>
            <a:off x="1" y="6435406"/>
            <a:ext cx="4987634" cy="437782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28" name="Footer Placeholder 4">
            <a:extLst>
              <a:ext uri="{FF2B5EF4-FFF2-40B4-BE49-F238E27FC236}">
                <a16:creationId xmlns="" xmlns:a16="http://schemas.microsoft.com/office/drawing/2014/main" id="{4B21BC95-16E5-4727-9331-54F4C9D34D8C}"/>
              </a:ext>
            </a:extLst>
          </p:cNvPr>
          <p:cNvSpPr txBox="1">
            <a:spLocks/>
          </p:cNvSpPr>
          <p:nvPr/>
        </p:nvSpPr>
        <p:spPr>
          <a:xfrm>
            <a:off x="6658789" y="6473517"/>
            <a:ext cx="386205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 dirty="0">
                <a:latin typeface="Monotype Corsiva" panose="03010101010201010101" pitchFamily="66" charset="0"/>
              </a:rPr>
              <a:t>Membumi dan Mendunia</a:t>
            </a:r>
            <a:endParaRPr lang="id-ID" sz="2000" b="0" dirty="0">
              <a:latin typeface="Monotype Corsiva" panose="03010101010201010101" pitchFamily="66" charset="0"/>
            </a:endParaRPr>
          </a:p>
        </p:txBody>
      </p:sp>
      <p:sp>
        <p:nvSpPr>
          <p:cNvPr id="29" name="Footer Placeholder 4">
            <a:extLst>
              <a:ext uri="{FF2B5EF4-FFF2-40B4-BE49-F238E27FC236}">
                <a16:creationId xmlns="" xmlns:a16="http://schemas.microsoft.com/office/drawing/2014/main" id="{94816BF7-5E8D-4A9E-8C46-63F9F7F64E25}"/>
              </a:ext>
            </a:extLst>
          </p:cNvPr>
          <p:cNvSpPr txBox="1">
            <a:spLocks/>
          </p:cNvSpPr>
          <p:nvPr/>
        </p:nvSpPr>
        <p:spPr>
          <a:xfrm>
            <a:off x="1490730" y="6460872"/>
            <a:ext cx="16311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id-ID"/>
            </a:defPPr>
            <a:lvl1pPr marL="0" algn="ctr" defTabSz="914400" rtl="0" eaLnBrk="1" latinLnBrk="0" hangingPunct="1"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0">
                <a:latin typeface="Bahnschrift SemiCondensed" panose="020B0502040204020203" pitchFamily="34" charset="0"/>
              </a:rPr>
              <a:t>uts.ac.id</a:t>
            </a:r>
            <a:endParaRPr lang="id-ID" sz="2000" b="0">
              <a:latin typeface="Bahnschrift SemiCondensed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680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73AEEBC8-2397-43E5-A6FD-A0AFF0F52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F05F0F24-2441-468B-98AD-A25D28DAA1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1A1CAEE-DFF7-4DA4-BBBF-769922513C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3BB3B6-6DA4-4DE2-A881-254DDBFCDC20}" type="datetimeFigureOut">
              <a:rPr lang="id-ID" smtClean="0"/>
              <a:pPr/>
              <a:t>01/11/2023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27C46AB8-281A-49E5-BEBE-D130D9D2C3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CE647BC-FA60-4B8C-BAD1-4CD10C852F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5B4B6-C606-4993-A397-96C64A2DB199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000013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isip.umsu.ac.id/" TargetMode="External"/><Relationship Id="rId2" Type="http://schemas.openxmlformats.org/officeDocument/2006/relationships/hyperlink" Target="http://feb.umsu.ac.i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F04A6-13B9-49A6-B314-B7A34CE5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51" y="2170548"/>
            <a:ext cx="7894749" cy="1108508"/>
          </a:xfrm>
        </p:spPr>
        <p:txBody>
          <a:bodyPr/>
          <a:lstStyle/>
          <a:p>
            <a:r>
              <a:rPr lang="en-US" sz="3200" b="1" dirty="0" smtClean="0"/>
              <a:t>MANAJEMEN PEMASARAN</a:t>
            </a:r>
            <a:endParaRPr lang="id-ID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7EA21FC-1488-4A42-972D-DFE2AB83A19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Nurul</a:t>
            </a:r>
            <a:r>
              <a:rPr lang="en-US" dirty="0" smtClean="0"/>
              <a:t> </a:t>
            </a:r>
            <a:r>
              <a:rPr lang="en-US" dirty="0" err="1" smtClean="0"/>
              <a:t>Hudaningsih</a:t>
            </a:r>
            <a:r>
              <a:rPr lang="en-US" dirty="0" smtClean="0"/>
              <a:t>, M.T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809954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83"/>
    </mc:Choice>
    <mc:Fallback xmlns="">
      <p:transition spd="slow" advTm="1183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8" y="1485900"/>
            <a:ext cx="11305308" cy="4648200"/>
          </a:xfrm>
        </p:spPr>
        <p:txBody>
          <a:bodyPr>
            <a:normAutofit fontScale="92500" lnSpcReduction="10000"/>
          </a:bodyPr>
          <a:lstStyle/>
          <a:p>
            <a:pPr marL="0" indent="0" fontAlgn="base">
              <a:lnSpc>
                <a:spcPct val="150000"/>
              </a:lnSpc>
              <a:buNone/>
            </a:pP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strategi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>
                <a:hlinkClick r:id="rId2"/>
              </a:rPr>
              <a:t>:</a:t>
            </a:r>
            <a:endParaRPr lang="en-US" dirty="0"/>
          </a:p>
          <a:p>
            <a:pPr fontAlgn="base">
              <a:lnSpc>
                <a:spcPct val="150000"/>
              </a:lnSpc>
            </a:pP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: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yang </a:t>
            </a:r>
            <a:r>
              <a:rPr lang="en-US" dirty="0" err="1"/>
              <a:t>berbeda-beda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segmentasi</a:t>
            </a:r>
            <a:r>
              <a:rPr lang="en-US" dirty="0"/>
              <a:t> </a:t>
            </a:r>
            <a:r>
              <a:rPr lang="en-US" dirty="0" err="1"/>
              <a:t>pasar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menawarkan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keinginan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</a:t>
            </a:r>
          </a:p>
          <a:p>
            <a:pPr fontAlgn="base">
              <a:lnSpc>
                <a:spcPct val="150000"/>
              </a:lnSpc>
            </a:pP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: Perusahaan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yang </a:t>
            </a:r>
            <a:r>
              <a:rPr lang="en-US" dirty="0" err="1"/>
              <a:t>efektif</a:t>
            </a:r>
            <a:r>
              <a:rPr lang="en-US" dirty="0"/>
              <a:t> yang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, </a:t>
            </a:r>
            <a:r>
              <a:rPr lang="en-US" dirty="0" err="1"/>
              <a:t>harga</a:t>
            </a:r>
            <a:r>
              <a:rPr lang="en-US" dirty="0"/>
              <a:t>, </a:t>
            </a:r>
            <a:r>
              <a:rPr lang="en-US" dirty="0" err="1"/>
              <a:t>promosi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distribusi</a:t>
            </a:r>
            <a:r>
              <a:rPr lang="en-US" dirty="0"/>
              <a:t>.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elemen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bauran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dipertimbangkan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hati-hati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memastikan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yang optimal</a:t>
            </a:r>
            <a:r>
              <a:rPr lang="en-US" dirty="0" smtClean="0">
                <a:hlinkClick r:id="rId3"/>
              </a:rPr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90652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8" y="1485900"/>
            <a:ext cx="11305308" cy="4648200"/>
          </a:xfrm>
        </p:spPr>
        <p:txBody>
          <a:bodyPr>
            <a:normAutofit/>
          </a:bodyPr>
          <a:lstStyle/>
          <a:p>
            <a:pPr fontAlgn="base"/>
            <a:r>
              <a:rPr lang="en-US" dirty="0" err="1" smtClean="0"/>
              <a:t>Personalisasi</a:t>
            </a:r>
            <a:r>
              <a:rPr lang="en-US" dirty="0"/>
              <a:t>: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bisnis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,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menginginkan</a:t>
            </a:r>
            <a:r>
              <a:rPr lang="en-US" dirty="0"/>
              <a:t> </a:t>
            </a:r>
            <a:r>
              <a:rPr lang="en-US" dirty="0" err="1"/>
              <a:t>pengalaman</a:t>
            </a:r>
            <a:r>
              <a:rPr lang="en-US" dirty="0"/>
              <a:t> yang personal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relevan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kebutuhan</a:t>
            </a:r>
            <a:r>
              <a:rPr lang="en-US" dirty="0"/>
              <a:t> </a:t>
            </a:r>
            <a:r>
              <a:rPr lang="en-US" dirty="0" err="1"/>
              <a:t>mereka</a:t>
            </a:r>
            <a:r>
              <a:rPr lang="en-US" dirty="0"/>
              <a:t>.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,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personalisasi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layanan</a:t>
            </a:r>
            <a:r>
              <a:rPr lang="en-US" dirty="0"/>
              <a:t> yang </a:t>
            </a:r>
            <a:r>
              <a:rPr lang="en-US" dirty="0" err="1"/>
              <a:t>diberikan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.</a:t>
            </a:r>
          </a:p>
          <a:p>
            <a:pPr fontAlgn="base"/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: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yang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. Perusahaan </a:t>
            </a:r>
            <a:r>
              <a:rPr lang="en-US" dirty="0" err="1"/>
              <a:t>harus</a:t>
            </a:r>
            <a:r>
              <a:rPr lang="en-US" dirty="0"/>
              <a:t> </a:t>
            </a:r>
            <a:r>
              <a:rPr lang="en-US" dirty="0" err="1"/>
              <a:t>memperhatikan</a:t>
            </a:r>
            <a:r>
              <a:rPr lang="en-US" dirty="0"/>
              <a:t> </a:t>
            </a:r>
            <a:r>
              <a:rPr lang="en-US" dirty="0" err="1"/>
              <a:t>manajemen</a:t>
            </a:r>
            <a:r>
              <a:rPr lang="en-US" dirty="0"/>
              <a:t> </a:t>
            </a:r>
            <a:r>
              <a:rPr lang="en-US" dirty="0" err="1"/>
              <a:t>kualitas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mengukur</a:t>
            </a:r>
            <a:r>
              <a:rPr lang="en-US" dirty="0"/>
              <a:t> </a:t>
            </a:r>
            <a:r>
              <a:rPr lang="en-US" dirty="0" err="1"/>
              <a:t>kepuasan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, </a:t>
            </a:r>
            <a:r>
              <a:rPr lang="en-US" dirty="0" err="1"/>
              <a:t>mengidentifikasi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menyelesaikan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cepat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72202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ln w="22225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PRODUK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i="1" dirty="0" smtClean="0"/>
              <a:t>Product</a:t>
            </a:r>
          </a:p>
          <a:p>
            <a:r>
              <a:rPr lang="en-US" i="1" dirty="0" smtClean="0"/>
              <a:t>Price</a:t>
            </a:r>
            <a:endParaRPr lang="en-US" i="1" dirty="0"/>
          </a:p>
          <a:p>
            <a:r>
              <a:rPr lang="en-US" i="1" dirty="0" smtClean="0"/>
              <a:t>Place</a:t>
            </a:r>
          </a:p>
          <a:p>
            <a:r>
              <a:rPr lang="en-US" i="1" dirty="0" smtClean="0"/>
              <a:t>Promotion</a:t>
            </a:r>
            <a:r>
              <a:rPr lang="en-US" dirty="0"/>
              <a:t>.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3"/>
          </p:nvPr>
        </p:nvSpPr>
        <p:spPr>
          <a:ln w="19050">
            <a:solidFill>
              <a:schemeClr val="accent1"/>
            </a:solidFill>
          </a:ln>
        </p:spPr>
        <p:txBody>
          <a:bodyPr/>
          <a:lstStyle/>
          <a:p>
            <a:r>
              <a:rPr lang="en-US" dirty="0" smtClean="0"/>
              <a:t>JASA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i="1" dirty="0"/>
              <a:t>Product</a:t>
            </a:r>
          </a:p>
          <a:p>
            <a:r>
              <a:rPr lang="en-US" i="1" dirty="0"/>
              <a:t>Price</a:t>
            </a:r>
          </a:p>
          <a:p>
            <a:r>
              <a:rPr lang="en-US" i="1" dirty="0"/>
              <a:t>Place</a:t>
            </a:r>
          </a:p>
          <a:p>
            <a:r>
              <a:rPr lang="en-US" i="1" dirty="0"/>
              <a:t>Promotion</a:t>
            </a:r>
            <a:r>
              <a:rPr lang="en-US" dirty="0"/>
              <a:t>.</a:t>
            </a:r>
          </a:p>
          <a:p>
            <a:r>
              <a:rPr lang="en-US" dirty="0" smtClean="0"/>
              <a:t>People</a:t>
            </a:r>
          </a:p>
          <a:p>
            <a:r>
              <a:rPr lang="en-US" i="1" dirty="0" smtClean="0"/>
              <a:t>Process,</a:t>
            </a:r>
          </a:p>
          <a:p>
            <a:r>
              <a:rPr lang="en-US" i="1" dirty="0" smtClean="0"/>
              <a:t>Customer </a:t>
            </a:r>
            <a:r>
              <a:rPr lang="en-US" i="1" dirty="0"/>
              <a:t>Service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Bauran</a:t>
            </a:r>
            <a:r>
              <a:rPr lang="en-US" dirty="0" smtClean="0"/>
              <a:t> </a:t>
            </a:r>
            <a:r>
              <a:rPr lang="en-US" dirty="0" err="1" smtClean="0"/>
              <a:t>Pemasaran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8931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 P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solidFill>
                  <a:srgbClr val="FF0000"/>
                </a:solidFill>
              </a:rPr>
              <a:t>Product </a:t>
            </a:r>
            <a:r>
              <a:rPr lang="en-US" sz="2800" dirty="0"/>
              <a:t>(</a:t>
            </a:r>
            <a:r>
              <a:rPr lang="en-US" sz="2800" dirty="0" err="1"/>
              <a:t>jasa</a:t>
            </a:r>
            <a:r>
              <a:rPr lang="en-US" sz="2800" dirty="0"/>
              <a:t> </a:t>
            </a:r>
            <a:r>
              <a:rPr lang="en-US" sz="2800" dirty="0" err="1"/>
              <a:t>seperti</a:t>
            </a:r>
            <a:r>
              <a:rPr lang="en-US" sz="2800" dirty="0"/>
              <a:t> </a:t>
            </a:r>
            <a:r>
              <a:rPr lang="en-US" sz="2800" dirty="0" err="1"/>
              <a:t>apa</a:t>
            </a:r>
            <a:r>
              <a:rPr lang="en-US" sz="2800" dirty="0"/>
              <a:t> yang </a:t>
            </a:r>
            <a:r>
              <a:rPr lang="en-US" sz="2800" dirty="0" err="1"/>
              <a:t>ingin</a:t>
            </a:r>
            <a:r>
              <a:rPr lang="en-US" sz="2800" dirty="0"/>
              <a:t> </a:t>
            </a:r>
            <a:r>
              <a:rPr lang="en-US" sz="2800" dirty="0" err="1" smtClean="0"/>
              <a:t>ditawarkan</a:t>
            </a:r>
            <a:r>
              <a:rPr lang="en-US" sz="2800" dirty="0" smtClean="0"/>
              <a:t> </a:t>
            </a:r>
            <a:r>
              <a:rPr lang="en-US" sz="2800" dirty="0" err="1" smtClean="0"/>
              <a:t>kepada</a:t>
            </a:r>
            <a:r>
              <a:rPr lang="en-US" sz="2800" dirty="0" smtClean="0"/>
              <a:t> </a:t>
            </a:r>
            <a:r>
              <a:rPr lang="en-US" sz="2800" dirty="0" err="1"/>
              <a:t>konsumen</a:t>
            </a:r>
            <a:r>
              <a:rPr lang="en-US" sz="2800" dirty="0"/>
              <a:t>), </a:t>
            </a:r>
            <a:endParaRPr lang="en-US" sz="2800" dirty="0" smtClean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Price</a:t>
            </a:r>
            <a:r>
              <a:rPr lang="en-US" sz="2800" i="1" dirty="0" smtClean="0"/>
              <a:t> </a:t>
            </a:r>
            <a:r>
              <a:rPr lang="en-US" sz="2800" dirty="0"/>
              <a:t>(</a:t>
            </a:r>
            <a:r>
              <a:rPr lang="en-US" sz="2800" dirty="0" err="1"/>
              <a:t>bagaimana</a:t>
            </a:r>
            <a:r>
              <a:rPr lang="en-US" sz="2800" dirty="0"/>
              <a:t> </a:t>
            </a:r>
            <a:r>
              <a:rPr lang="en-US" sz="2800" dirty="0" err="1"/>
              <a:t>strategi</a:t>
            </a:r>
            <a:r>
              <a:rPr lang="en-US" sz="2800" dirty="0"/>
              <a:t> </a:t>
            </a:r>
            <a:r>
              <a:rPr lang="en-US" sz="2800" dirty="0" err="1"/>
              <a:t>penentuan</a:t>
            </a:r>
            <a:r>
              <a:rPr lang="en-US" sz="2800" dirty="0"/>
              <a:t> </a:t>
            </a:r>
            <a:r>
              <a:rPr lang="en-US" sz="2800" dirty="0" err="1"/>
              <a:t>harga</a:t>
            </a:r>
            <a:r>
              <a:rPr lang="en-US" sz="2800" dirty="0"/>
              <a:t>), </a:t>
            </a:r>
            <a:endParaRPr lang="en-US" sz="2800" dirty="0" smtClean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Place </a:t>
            </a:r>
            <a:r>
              <a:rPr lang="en-US" sz="2800" dirty="0"/>
              <a:t>(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sistem</a:t>
            </a:r>
            <a:r>
              <a:rPr lang="en-US" sz="2800" dirty="0" smtClean="0"/>
              <a:t> </a:t>
            </a:r>
            <a:r>
              <a:rPr lang="en-US" sz="2800" dirty="0" err="1"/>
              <a:t>penghantaran</a:t>
            </a:r>
            <a:r>
              <a:rPr lang="en-US" sz="2800" dirty="0"/>
              <a:t> / </a:t>
            </a:r>
            <a:r>
              <a:rPr lang="en-US" sz="2800" dirty="0" err="1"/>
              <a:t>penyampaian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diterapkan</a:t>
            </a:r>
            <a:r>
              <a:rPr lang="en-US" sz="2800" dirty="0" smtClean="0"/>
              <a:t>),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Promotion </a:t>
            </a:r>
            <a:r>
              <a:rPr lang="en-US" sz="2800" dirty="0"/>
              <a:t>(</a:t>
            </a:r>
            <a:r>
              <a:rPr lang="en-US" sz="2800" dirty="0" err="1" smtClean="0"/>
              <a:t>bagaimana</a:t>
            </a:r>
            <a:r>
              <a:rPr lang="en-US" sz="2800" dirty="0" smtClean="0"/>
              <a:t> </a:t>
            </a:r>
            <a:r>
              <a:rPr lang="en-US" sz="2800" dirty="0" err="1" smtClean="0"/>
              <a:t>promosi</a:t>
            </a:r>
            <a:r>
              <a:rPr lang="en-US" sz="2800" dirty="0" smtClean="0"/>
              <a:t> </a:t>
            </a:r>
            <a:r>
              <a:rPr lang="en-US" sz="2800" dirty="0"/>
              <a:t>yang </a:t>
            </a:r>
            <a:r>
              <a:rPr lang="en-US" sz="2800" dirty="0" err="1"/>
              <a:t>harus</a:t>
            </a:r>
            <a:r>
              <a:rPr lang="en-US" sz="2800" dirty="0"/>
              <a:t> </a:t>
            </a:r>
            <a:r>
              <a:rPr lang="en-US" sz="2800" dirty="0" err="1"/>
              <a:t>dilakukan</a:t>
            </a:r>
            <a:r>
              <a:rPr lang="en-US" sz="2800" dirty="0"/>
              <a:t>), </a:t>
            </a:r>
            <a:endParaRPr lang="en-US" sz="2800" dirty="0" smtClean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People </a:t>
            </a:r>
            <a:r>
              <a:rPr lang="en-US" sz="2800" dirty="0"/>
              <a:t>(</a:t>
            </a:r>
            <a:r>
              <a:rPr lang="en-US" sz="2800" dirty="0" err="1"/>
              <a:t>tipe</a:t>
            </a:r>
            <a:r>
              <a:rPr lang="en-US" sz="2800" dirty="0"/>
              <a:t> </a:t>
            </a:r>
            <a:r>
              <a:rPr lang="en-US" sz="2800" dirty="0" err="1"/>
              <a:t>kualitas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kuantitas</a:t>
            </a:r>
            <a:r>
              <a:rPr lang="en-US" sz="2800" dirty="0"/>
              <a:t> orang yang </a:t>
            </a:r>
            <a:r>
              <a:rPr lang="en-US" sz="2800" dirty="0" err="1" smtClean="0"/>
              <a:t>akan</a:t>
            </a:r>
            <a:r>
              <a:rPr lang="en-US" sz="2800" dirty="0" smtClean="0"/>
              <a:t> </a:t>
            </a:r>
            <a:r>
              <a:rPr lang="en-US" sz="2800" dirty="0" err="1" smtClean="0"/>
              <a:t>terlibat</a:t>
            </a:r>
            <a:r>
              <a:rPr lang="en-US" sz="2800" dirty="0" smtClean="0"/>
              <a:t>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pemberian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), </a:t>
            </a:r>
            <a:endParaRPr lang="en-US" sz="2800" dirty="0" smtClean="0"/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Process </a:t>
            </a:r>
            <a:r>
              <a:rPr lang="en-US" sz="2800" dirty="0"/>
              <a:t>(</a:t>
            </a:r>
            <a:r>
              <a:rPr lang="en-US" sz="2800" dirty="0" err="1"/>
              <a:t>bagaimana</a:t>
            </a:r>
            <a:r>
              <a:rPr lang="en-US" sz="2800" dirty="0"/>
              <a:t> proses </a:t>
            </a:r>
            <a:r>
              <a:rPr lang="en-US" sz="2800" dirty="0" err="1"/>
              <a:t>dalam</a:t>
            </a:r>
            <a:r>
              <a:rPr lang="en-US" sz="2800" dirty="0"/>
              <a:t> </a:t>
            </a:r>
            <a:r>
              <a:rPr lang="en-US" sz="2800" dirty="0" err="1"/>
              <a:t>operasi</a:t>
            </a:r>
            <a:r>
              <a:rPr lang="en-US" sz="2800" dirty="0"/>
              <a:t> </a:t>
            </a:r>
            <a:r>
              <a:rPr lang="en-US" sz="2800" dirty="0" err="1"/>
              <a:t>jasa</a:t>
            </a:r>
            <a:r>
              <a:rPr lang="en-US" sz="2800" dirty="0"/>
              <a:t>),</a:t>
            </a:r>
          </a:p>
          <a:p>
            <a:r>
              <a:rPr lang="en-US" sz="2800" b="1" i="1" dirty="0">
                <a:solidFill>
                  <a:srgbClr val="FF0000"/>
                </a:solidFill>
              </a:rPr>
              <a:t>Customer Service </a:t>
            </a:r>
            <a:r>
              <a:rPr lang="en-US" sz="2800" dirty="0"/>
              <a:t>(</a:t>
            </a:r>
            <a:r>
              <a:rPr lang="en-US" sz="2800" dirty="0" err="1"/>
              <a:t>bagaimana</a:t>
            </a:r>
            <a:r>
              <a:rPr lang="en-US" sz="2800" dirty="0"/>
              <a:t> yang </a:t>
            </a:r>
            <a:r>
              <a:rPr lang="en-US" sz="2800" dirty="0" err="1"/>
              <a:t>akan</a:t>
            </a:r>
            <a:r>
              <a:rPr lang="en-US" sz="2800" dirty="0"/>
              <a:t> </a:t>
            </a:r>
            <a:r>
              <a:rPr lang="en-US" sz="2800" dirty="0" err="1"/>
              <a:t>diberikan</a:t>
            </a:r>
            <a:r>
              <a:rPr lang="en-US" sz="2800" dirty="0"/>
              <a:t> </a:t>
            </a:r>
            <a:r>
              <a:rPr lang="en-US" sz="2800" dirty="0" err="1"/>
              <a:t>kepada</a:t>
            </a:r>
            <a:r>
              <a:rPr lang="en-US" sz="2800" dirty="0"/>
              <a:t> </a:t>
            </a:r>
            <a:r>
              <a:rPr lang="en-US" sz="2800" dirty="0" err="1"/>
              <a:t>konsumen</a:t>
            </a:r>
            <a:r>
              <a:rPr lang="en-US" sz="2800" dirty="0"/>
              <a:t>).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0761703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9D5A5A4-C505-4CCE-A99B-8D1DA2218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4327" y="549775"/>
            <a:ext cx="3966024" cy="5531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963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="" xmlns:a16="http://schemas.microsoft.com/office/drawing/2014/main" id="{C4AEE18F-ACC9-4051-87AD-DCC523780A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62509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42F04A6-13B9-49A6-B314-B7A34CE5B0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992451" y="2170548"/>
            <a:ext cx="7894749" cy="1108508"/>
          </a:xfrm>
        </p:spPr>
        <p:txBody>
          <a:bodyPr/>
          <a:lstStyle/>
          <a:p>
            <a:r>
              <a:rPr lang="en-US" sz="3200" b="1" dirty="0" smtClean="0"/>
              <a:t>PERTEMUAN</a:t>
            </a:r>
            <a:endParaRPr lang="id-ID" sz="3200" b="1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9014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200" b="1" dirty="0" smtClean="0"/>
              <a:t>LINK QUIZ </a:t>
            </a:r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3200" b="1" dirty="0"/>
              <a:t>https://forms.gle/bWu4uRPNfdgy8GPN8</a:t>
            </a:r>
          </a:p>
        </p:txBody>
      </p:sp>
    </p:spTree>
    <p:extLst>
      <p:ext uri="{BB962C8B-B14F-4D97-AF65-F5344CB8AC3E}">
        <p14:creationId xmlns:p14="http://schemas.microsoft.com/office/powerpoint/2010/main" val="2522533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wnloads\p vs 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36261"/>
            <a:ext cx="12458700" cy="7304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32749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wnloads\p vs j 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" y="1750295"/>
            <a:ext cx="11430000" cy="43647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4649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Definisi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8" y="1771650"/>
            <a:ext cx="11305308" cy="3662363"/>
          </a:xfrm>
        </p:spPr>
        <p:txBody>
          <a:bodyPr/>
          <a:lstStyle/>
          <a:p>
            <a:pPr marL="0" indent="0" algn="ctr">
              <a:lnSpc>
                <a:spcPct val="150000"/>
              </a:lnSpc>
              <a:buNone/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smtClean="0"/>
              <a:t>Philip </a:t>
            </a:r>
            <a:r>
              <a:rPr lang="en-US" dirty="0" err="1" smtClean="0"/>
              <a:t>Kotler</a:t>
            </a:r>
            <a:r>
              <a:rPr lang="en-US" dirty="0" smtClean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manfaat</a:t>
            </a:r>
            <a:r>
              <a:rPr lang="en-US" dirty="0"/>
              <a:t> yang </a:t>
            </a:r>
            <a:r>
              <a:rPr lang="en-US" dirty="0" err="1"/>
              <a:t>ditawarkan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lain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dasarnya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 smtClean="0"/>
              <a:t>kepemilikan</a:t>
            </a:r>
            <a:r>
              <a:rPr lang="en-US" dirty="0" smtClean="0"/>
              <a:t> </a:t>
            </a:r>
            <a:r>
              <a:rPr lang="en-US" dirty="0" err="1"/>
              <a:t>sesuatu</a:t>
            </a:r>
            <a:r>
              <a:rPr lang="en-US" dirty="0"/>
              <a:t>. Proses </a:t>
            </a:r>
            <a:r>
              <a:rPr lang="en-US" dirty="0" err="1"/>
              <a:t>produksinya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mungkin</a:t>
            </a:r>
            <a:r>
              <a:rPr lang="en-US" dirty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dikaitkan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4442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(1)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1.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berwujud</a:t>
            </a:r>
            <a:r>
              <a:rPr lang="en-US" b="1" dirty="0"/>
              <a:t> (Intangibility)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berwujud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, </a:t>
            </a: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produk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,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produk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/>
              <a:t>diraba</a:t>
            </a:r>
            <a:r>
              <a:rPr lang="en-US" dirty="0"/>
              <a:t>, </a:t>
            </a:r>
            <a:r>
              <a:rPr lang="en-US" dirty="0" err="1"/>
              <a:t>dilihat</a:t>
            </a:r>
            <a:r>
              <a:rPr lang="en-US" dirty="0"/>
              <a:t>,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diindera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fisik</a:t>
            </a:r>
            <a:r>
              <a:rPr lang="en-US" dirty="0"/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2. </a:t>
            </a:r>
            <a:r>
              <a:rPr lang="en-US" b="1" dirty="0" err="1"/>
              <a:t>Tidak</a:t>
            </a:r>
            <a:r>
              <a:rPr lang="en-US" b="1" dirty="0"/>
              <a:t> </a:t>
            </a:r>
            <a:r>
              <a:rPr lang="en-US" b="1" dirty="0" err="1"/>
              <a:t>dapat</a:t>
            </a:r>
            <a:r>
              <a:rPr lang="en-US" b="1" dirty="0"/>
              <a:t> </a:t>
            </a:r>
            <a:r>
              <a:rPr lang="en-US" b="1" dirty="0" err="1"/>
              <a:t>dipisahkan</a:t>
            </a:r>
            <a:r>
              <a:rPr lang="en-US" b="1" dirty="0"/>
              <a:t> </a:t>
            </a:r>
            <a:r>
              <a:rPr lang="en-US" b="1" i="1" dirty="0"/>
              <a:t>(Inseparability)</a:t>
            </a:r>
            <a:r>
              <a:rPr lang="en-US" i="1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smtClean="0"/>
              <a:t>proses </a:t>
            </a:r>
            <a:r>
              <a:rPr lang="en-US" dirty="0" err="1" smtClean="0"/>
              <a:t>menghasilkan</a:t>
            </a:r>
            <a:r>
              <a:rPr lang="en-US" dirty="0" smtClean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proses </a:t>
            </a:r>
            <a:r>
              <a:rPr lang="en-US" dirty="0" err="1"/>
              <a:t>pengkonsumsian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 smtClean="0"/>
              <a:t>.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dikatakan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/>
              <a:t>menyimpan</a:t>
            </a:r>
            <a:r>
              <a:rPr lang="en-US" dirty="0"/>
              <a:t> </a:t>
            </a:r>
            <a:r>
              <a:rPr lang="en-US" dirty="0" err="1"/>
              <a:t>barang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93476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b="1" dirty="0" smtClean="0"/>
              <a:t>3</a:t>
            </a:r>
            <a:r>
              <a:rPr lang="en-US" b="1" dirty="0"/>
              <a:t>. </a:t>
            </a:r>
            <a:r>
              <a:rPr lang="en-US" b="1" dirty="0" err="1"/>
              <a:t>Berubah-ubah</a:t>
            </a:r>
            <a:r>
              <a:rPr lang="en-US" b="1" dirty="0"/>
              <a:t> </a:t>
            </a:r>
            <a:r>
              <a:rPr lang="en-US" b="1" i="1" dirty="0"/>
              <a:t>(Variability)</a:t>
            </a:r>
            <a:r>
              <a:rPr lang="en-US" i="1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terbentuk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 smtClean="0"/>
              <a:t>variasi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jenis</a:t>
            </a:r>
            <a:r>
              <a:rPr lang="en-US" dirty="0"/>
              <a:t>,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yang </a:t>
            </a:r>
            <a:r>
              <a:rPr lang="en-US" dirty="0" err="1"/>
              <a:t>sedang</a:t>
            </a:r>
            <a:r>
              <a:rPr lang="en-US" dirty="0"/>
              <a:t> </a:t>
            </a:r>
            <a:r>
              <a:rPr lang="en-US" dirty="0" err="1"/>
              <a:t>dikehendaki</a:t>
            </a:r>
            <a:r>
              <a:rPr lang="en-US" dirty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pelanggan</a:t>
            </a:r>
            <a:r>
              <a:rPr lang="en-US" dirty="0"/>
              <a:t>.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pelanggan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ciri</a:t>
            </a:r>
            <a:r>
              <a:rPr lang="en-US" dirty="0"/>
              <a:t> </a:t>
            </a:r>
            <a:r>
              <a:rPr lang="en-US" dirty="0" err="1"/>
              <a:t>khas</a:t>
            </a:r>
            <a:r>
              <a:rPr lang="en-US" dirty="0"/>
              <a:t> </a:t>
            </a:r>
            <a:r>
              <a:rPr lang="en-US" dirty="0" err="1" smtClean="0"/>
              <a:t>sesuai</a:t>
            </a:r>
            <a:r>
              <a:rPr lang="en-US" dirty="0" smtClean="0"/>
              <a:t> </a:t>
            </a:r>
            <a:r>
              <a:rPr lang="sv-SE" dirty="0" smtClean="0"/>
              <a:t>dengan </a:t>
            </a:r>
            <a:r>
              <a:rPr lang="sv-SE" dirty="0"/>
              <a:t>jasa yang sedang diharapkan.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en-US" b="1" dirty="0"/>
              <a:t>4. </a:t>
            </a:r>
            <a:r>
              <a:rPr lang="en-US" b="1" dirty="0" err="1"/>
              <a:t>Daya</a:t>
            </a:r>
            <a:r>
              <a:rPr lang="en-US" b="1" dirty="0"/>
              <a:t> </a:t>
            </a:r>
            <a:r>
              <a:rPr lang="en-US" b="1" dirty="0" err="1"/>
              <a:t>tahan</a:t>
            </a:r>
            <a:r>
              <a:rPr lang="en-US" b="1" dirty="0"/>
              <a:t> </a:t>
            </a:r>
            <a:r>
              <a:rPr lang="en-US" b="1" i="1" dirty="0"/>
              <a:t>(Perishability)</a:t>
            </a:r>
            <a:r>
              <a:rPr lang="en-US" i="1" dirty="0"/>
              <a:t>, </a:t>
            </a:r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yang </a:t>
            </a:r>
            <a:r>
              <a:rPr lang="en-US" dirty="0" err="1"/>
              <a:t>dihasilkan</a:t>
            </a:r>
            <a:r>
              <a:rPr lang="en-US" dirty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dimanfaatkan</a:t>
            </a:r>
            <a:r>
              <a:rPr lang="en-US" dirty="0" smtClean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konsumsi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mengenal</a:t>
            </a:r>
            <a:r>
              <a:rPr lang="en-US" dirty="0"/>
              <a:t> </a:t>
            </a:r>
            <a:r>
              <a:rPr lang="en-US" dirty="0" err="1"/>
              <a:t>penyimpanan</a:t>
            </a:r>
            <a:r>
              <a:rPr lang="en-US" dirty="0" smtClean="0"/>
              <a:t>. </a:t>
            </a:r>
            <a:r>
              <a:rPr lang="fi-FI" dirty="0" smtClean="0"/>
              <a:t>Pemanfaatan </a:t>
            </a:r>
            <a:r>
              <a:rPr lang="fi-FI" dirty="0"/>
              <a:t>jasa terjadi pada saat jasa diperlukan atau diminta </a:t>
            </a:r>
            <a:r>
              <a:rPr lang="fi-FI" dirty="0" smtClean="0"/>
              <a:t>oleh pelanggannya</a:t>
            </a:r>
            <a:r>
              <a:rPr lang="fi-FI" dirty="0"/>
              <a:t>. Jika terdapat permintaan maka jasa tersebut </a:t>
            </a:r>
            <a:r>
              <a:rPr lang="fi-FI" dirty="0" smtClean="0"/>
              <a:t>akan </a:t>
            </a:r>
            <a:r>
              <a:rPr lang="en-US" dirty="0" err="1" smtClean="0"/>
              <a:t>ditawarkan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permintaan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penawaran</a:t>
            </a:r>
            <a:r>
              <a:rPr lang="en-US" dirty="0"/>
              <a:t> </a:t>
            </a:r>
            <a:r>
              <a:rPr lang="en-US" dirty="0" err="1" smtClean="0"/>
              <a:t>jasa</a:t>
            </a:r>
            <a:r>
              <a:rPr lang="en-US" dirty="0" smtClean="0"/>
              <a:t> </a:t>
            </a:r>
            <a:r>
              <a:rPr lang="en-US" dirty="0" err="1" smtClean="0"/>
              <a:t>bersangkutan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15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Pemasaran</a:t>
            </a:r>
            <a:r>
              <a:rPr lang="en-US" dirty="0" smtClean="0"/>
              <a:t> </a:t>
            </a:r>
            <a:r>
              <a:rPr lang="en-US" dirty="0" err="1" smtClean="0"/>
              <a:t>Jasa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968" y="1485900"/>
            <a:ext cx="11305308" cy="4648200"/>
          </a:xfrm>
        </p:spPr>
        <p:txBody>
          <a:bodyPr>
            <a:normAutofit/>
          </a:bodyPr>
          <a:lstStyle/>
          <a:p>
            <a:pPr>
              <a:lnSpc>
                <a:spcPct val="160000"/>
              </a:lnSpc>
            </a:pPr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b="1" i="1" dirty="0" err="1"/>
              <a:t>Christoper</a:t>
            </a:r>
            <a:r>
              <a:rPr lang="en-US" b="1" i="1" dirty="0"/>
              <a:t> Lovelock &amp; Lauren K Wright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system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keseluruhan</a:t>
            </a:r>
            <a:r>
              <a:rPr lang="en-US" dirty="0"/>
              <a:t> </a:t>
            </a:r>
            <a:r>
              <a:rPr lang="en-US" dirty="0" err="1"/>
              <a:t>dimana</a:t>
            </a:r>
            <a:r>
              <a:rPr lang="en-US" dirty="0"/>
              <a:t> </a:t>
            </a:r>
            <a:r>
              <a:rPr lang="en-US" dirty="0" err="1"/>
              <a:t>perusahaan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/>
              <a:t>bentuk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pelanggannya</a:t>
            </a:r>
            <a:r>
              <a:rPr lang="en-US" dirty="0"/>
              <a:t>, </a:t>
            </a:r>
            <a:r>
              <a:rPr lang="en-US" dirty="0" err="1"/>
              <a:t>mulai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pengiklanan</a:t>
            </a:r>
            <a:r>
              <a:rPr lang="en-US" dirty="0"/>
              <a:t> </a:t>
            </a:r>
            <a:r>
              <a:rPr lang="en-US" dirty="0" err="1" smtClean="0"/>
              <a:t>hingga</a:t>
            </a:r>
            <a:r>
              <a:rPr lang="en-US" dirty="0" smtClean="0"/>
              <a:t> </a:t>
            </a:r>
            <a:r>
              <a:rPr lang="en-US" dirty="0" err="1" smtClean="0"/>
              <a:t>penagihan</a:t>
            </a:r>
            <a:r>
              <a:rPr lang="en-US" dirty="0"/>
              <a:t>,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kontak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penyerahan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 smtClean="0"/>
              <a:t>.</a:t>
            </a:r>
          </a:p>
          <a:p>
            <a:pPr>
              <a:lnSpc>
                <a:spcPct val="160000"/>
              </a:lnSpc>
            </a:pP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b="1" dirty="0" err="1"/>
              <a:t>Lupiyoadi</a:t>
            </a:r>
            <a:r>
              <a:rPr lang="en-US" b="1" dirty="0"/>
              <a:t> </a:t>
            </a:r>
            <a:r>
              <a:rPr lang="en-US" dirty="0" smtClean="0"/>
              <a:t>, </a:t>
            </a:r>
            <a:r>
              <a:rPr lang="en-US" dirty="0" err="1"/>
              <a:t>pemasaran</a:t>
            </a:r>
            <a:r>
              <a:rPr lang="en-US" dirty="0"/>
              <a:t> </a:t>
            </a:r>
            <a:r>
              <a:rPr lang="en-US" dirty="0" err="1"/>
              <a:t>jasa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</a:t>
            </a:r>
            <a:r>
              <a:rPr lang="en-US" dirty="0" smtClean="0"/>
              <a:t>yang </a:t>
            </a:r>
            <a:r>
              <a:rPr lang="en-US" dirty="0" err="1" smtClean="0"/>
              <a:t>ditawarkan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lain yang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prinsip</a:t>
            </a:r>
            <a:r>
              <a:rPr lang="en-US" dirty="0"/>
              <a:t> </a:t>
            </a:r>
            <a:r>
              <a:rPr lang="en-US" i="1" dirty="0"/>
              <a:t>intangible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/>
              <a:t>menyebabkan</a:t>
            </a:r>
            <a:r>
              <a:rPr lang="en-US" dirty="0"/>
              <a:t> </a:t>
            </a:r>
            <a:r>
              <a:rPr lang="en-US" dirty="0" err="1"/>
              <a:t>perpindahan</a:t>
            </a:r>
            <a:r>
              <a:rPr lang="en-US" dirty="0"/>
              <a:t> </a:t>
            </a:r>
            <a:r>
              <a:rPr lang="en-US" dirty="0" err="1"/>
              <a:t>kepemilikan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933446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si UT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emplate presentasi UTS" id="{585DE324-97AF-4453-9216-4372F28ED328}" vid="{D154005C-EA3F-44F3-A1D2-8FCD172A45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presentasi UTS</Template>
  <TotalTime>1298</TotalTime>
  <Words>541</Words>
  <Application>Microsoft Office PowerPoint</Application>
  <PresentationFormat>Custom</PresentationFormat>
  <Paragraphs>50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template presentasi UTS</vt:lpstr>
      <vt:lpstr>MANAJEMEN PEMASARAN</vt:lpstr>
      <vt:lpstr>PERTEMUAN</vt:lpstr>
      <vt:lpstr>PowerPoint Presentation</vt:lpstr>
      <vt:lpstr>PowerPoint Presentation</vt:lpstr>
      <vt:lpstr>PowerPoint Presentation</vt:lpstr>
      <vt:lpstr>Definisi Jasa</vt:lpstr>
      <vt:lpstr>Karakteristik Jasa (1)</vt:lpstr>
      <vt:lpstr>Karakteristik Jasa (2)</vt:lpstr>
      <vt:lpstr>Pemasaran Jasa</vt:lpstr>
      <vt:lpstr>Pemasaran Jasa</vt:lpstr>
      <vt:lpstr>Pemasaran Jasa</vt:lpstr>
      <vt:lpstr>Bauran Pemasaran</vt:lpstr>
      <vt:lpstr>7 P</vt:lpstr>
      <vt:lpstr>PowerPoint Presentation</vt:lpstr>
      <vt:lpstr>Terima kasih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Abdul Hadi Ilman</dc:creator>
  <cp:lastModifiedBy>USER</cp:lastModifiedBy>
  <cp:revision>83</cp:revision>
  <dcterms:created xsi:type="dcterms:W3CDTF">2020-09-03T01:14:42Z</dcterms:created>
  <dcterms:modified xsi:type="dcterms:W3CDTF">2023-11-01T09:46:53Z</dcterms:modified>
</cp:coreProperties>
</file>