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73" r:id="rId3"/>
    <p:sldId id="274" r:id="rId4"/>
    <p:sldId id="268" r:id="rId5"/>
    <p:sldId id="270" r:id="rId6"/>
    <p:sldId id="271" r:id="rId7"/>
    <p:sldId id="272" r:id="rId8"/>
    <p:sldId id="261" r:id="rId9"/>
    <p:sldId id="262" r:id="rId10"/>
    <p:sldId id="265" r:id="rId11"/>
    <p:sldId id="263" r:id="rId12"/>
    <p:sldId id="266" r:id="rId13"/>
    <p:sldId id="264" r:id="rId14"/>
    <p:sldId id="267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4" autoAdjust="0"/>
    <p:restoredTop sz="94660"/>
  </p:normalViewPr>
  <p:slideViewPr>
    <p:cSldViewPr>
      <p:cViewPr>
        <p:scale>
          <a:sx n="117" d="100"/>
          <a:sy n="117" d="100"/>
        </p:scale>
        <p:origin x="-16" y="-5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A96074-A75B-4036-8C71-3FDDDADF7AC4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834EA7C-FC48-45EC-8888-BA2706629E25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dirty="0" err="1">
              <a:solidFill>
                <a:schemeClr val="bg1"/>
              </a:solidFill>
              <a:latin typeface="Calibri" panose="020F0502020204030204" pitchFamily="34" charset="0"/>
            </a:rPr>
            <a:t>Definisi</a:t>
          </a:r>
          <a:endParaRPr lang="en-US" dirty="0">
            <a:solidFill>
              <a:schemeClr val="bg1"/>
            </a:solidFill>
          </a:endParaRPr>
        </a:p>
      </dgm:t>
    </dgm:pt>
    <dgm:pt modelId="{BD39EE94-60B1-4590-9B2B-BD530E51CD5A}" type="parTrans" cxnId="{CDF86E2E-5E77-4837-8173-83FF05ED8B88}">
      <dgm:prSet/>
      <dgm:spPr/>
      <dgm:t>
        <a:bodyPr/>
        <a:lstStyle/>
        <a:p>
          <a:endParaRPr lang="en-US"/>
        </a:p>
      </dgm:t>
    </dgm:pt>
    <dgm:pt modelId="{4AECDA53-C33E-4FD1-A632-90CE990B721A}" type="sibTrans" cxnId="{CDF86E2E-5E77-4837-8173-83FF05ED8B88}">
      <dgm:prSet/>
      <dgm:spPr/>
      <dgm:t>
        <a:bodyPr/>
        <a:lstStyle/>
        <a:p>
          <a:endParaRPr lang="en-US"/>
        </a:p>
      </dgm:t>
    </dgm:pt>
    <dgm:pt modelId="{30D6FAC8-3E65-41C4-ACDA-2F50BB0512FD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fi-FI" dirty="0"/>
            <a:t>Stimuli Pemasaran dan Persepsi Konsumen</a:t>
          </a:r>
          <a:endParaRPr lang="en-US" dirty="0"/>
        </a:p>
      </dgm:t>
    </dgm:pt>
    <dgm:pt modelId="{8DF265BE-C813-4D01-9FD8-933A5B76A40A}" type="parTrans" cxnId="{5FF33CC1-215C-4432-82F1-9EAB4BACDA9B}">
      <dgm:prSet/>
      <dgm:spPr/>
      <dgm:t>
        <a:bodyPr/>
        <a:lstStyle/>
        <a:p>
          <a:endParaRPr lang="en-US"/>
        </a:p>
      </dgm:t>
    </dgm:pt>
    <dgm:pt modelId="{58FF2F72-BCA8-4050-B596-A34CE0F39570}" type="sibTrans" cxnId="{5FF33CC1-215C-4432-82F1-9EAB4BACDA9B}">
      <dgm:prSet/>
      <dgm:spPr/>
      <dgm:t>
        <a:bodyPr/>
        <a:lstStyle/>
        <a:p>
          <a:endParaRPr lang="en-US"/>
        </a:p>
      </dgm:t>
    </dgm:pt>
    <dgm:pt modelId="{1B2F1CB1-43A9-494C-9AAA-7E302A5E8A75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dirty="0" err="1"/>
            <a:t>Karakteristik</a:t>
          </a:r>
          <a:r>
            <a:rPr lang="en-US" dirty="0"/>
            <a:t> Stimulus yang </a:t>
          </a:r>
          <a:r>
            <a:rPr lang="en-US" dirty="0" err="1"/>
            <a:t>Memengaruhi</a:t>
          </a:r>
          <a:r>
            <a:rPr lang="en-US" dirty="0"/>
            <a:t> </a:t>
          </a:r>
          <a:r>
            <a:rPr lang="en-US" dirty="0" err="1"/>
            <a:t>Persepsi</a:t>
          </a:r>
          <a:endParaRPr lang="en-US" dirty="0"/>
        </a:p>
      </dgm:t>
    </dgm:pt>
    <dgm:pt modelId="{06A790FA-760F-43EA-A8FD-2F4749AFAA68}" type="parTrans" cxnId="{52E49E8B-9C43-448A-A216-7621DE88B665}">
      <dgm:prSet/>
      <dgm:spPr/>
      <dgm:t>
        <a:bodyPr/>
        <a:lstStyle/>
        <a:p>
          <a:endParaRPr lang="en-US"/>
        </a:p>
      </dgm:t>
    </dgm:pt>
    <dgm:pt modelId="{355F7BA4-794E-4A9C-914A-C4D7748E02FF}" type="sibTrans" cxnId="{52E49E8B-9C43-448A-A216-7621DE88B665}">
      <dgm:prSet/>
      <dgm:spPr/>
      <dgm:t>
        <a:bodyPr/>
        <a:lstStyle/>
        <a:p>
          <a:endParaRPr lang="en-US"/>
        </a:p>
      </dgm:t>
    </dgm:pt>
    <dgm:pt modelId="{D71CB101-0E1B-42F8-A11D-7621A933B5B3}" type="pres">
      <dgm:prSet presAssocID="{D1A96074-A75B-4036-8C71-3FDDDADF7AC4}" presName="linear" presStyleCnt="0">
        <dgm:presLayoutVars>
          <dgm:dir/>
          <dgm:animLvl val="lvl"/>
          <dgm:resizeHandles val="exact"/>
        </dgm:presLayoutVars>
      </dgm:prSet>
      <dgm:spPr/>
    </dgm:pt>
    <dgm:pt modelId="{482BC600-FDA7-46A2-8710-4ED437BA9234}" type="pres">
      <dgm:prSet presAssocID="{5834EA7C-FC48-45EC-8888-BA2706629E25}" presName="parentLin" presStyleCnt="0"/>
      <dgm:spPr/>
    </dgm:pt>
    <dgm:pt modelId="{151F56CB-9AB6-4EFE-AEFD-6F7817543FC6}" type="pres">
      <dgm:prSet presAssocID="{5834EA7C-FC48-45EC-8888-BA2706629E25}" presName="parentLeftMargin" presStyleLbl="node1" presStyleIdx="0" presStyleCnt="3"/>
      <dgm:spPr/>
    </dgm:pt>
    <dgm:pt modelId="{8E0B8F95-F097-4CF3-9D4F-22546C9C1541}" type="pres">
      <dgm:prSet presAssocID="{5834EA7C-FC48-45EC-8888-BA2706629E2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B13982B-9730-4C7A-A353-8B6DD487F596}" type="pres">
      <dgm:prSet presAssocID="{5834EA7C-FC48-45EC-8888-BA2706629E25}" presName="negativeSpace" presStyleCnt="0"/>
      <dgm:spPr/>
    </dgm:pt>
    <dgm:pt modelId="{430422A6-2AF2-4815-85BC-7D11B071A625}" type="pres">
      <dgm:prSet presAssocID="{5834EA7C-FC48-45EC-8888-BA2706629E25}" presName="childText" presStyleLbl="conFgAcc1" presStyleIdx="0" presStyleCnt="3">
        <dgm:presLayoutVars>
          <dgm:bulletEnabled val="1"/>
        </dgm:presLayoutVars>
      </dgm:prSet>
      <dgm:spPr/>
    </dgm:pt>
    <dgm:pt modelId="{B62E1BD9-A31F-476E-98E5-749AE0710322}" type="pres">
      <dgm:prSet presAssocID="{4AECDA53-C33E-4FD1-A632-90CE990B721A}" presName="spaceBetweenRectangles" presStyleCnt="0"/>
      <dgm:spPr/>
    </dgm:pt>
    <dgm:pt modelId="{2EC27FAE-8104-454B-8990-652F9A6C3D64}" type="pres">
      <dgm:prSet presAssocID="{30D6FAC8-3E65-41C4-ACDA-2F50BB0512FD}" presName="parentLin" presStyleCnt="0"/>
      <dgm:spPr/>
    </dgm:pt>
    <dgm:pt modelId="{E6E16DE2-53F4-48DE-B205-A4B9F6C9F372}" type="pres">
      <dgm:prSet presAssocID="{30D6FAC8-3E65-41C4-ACDA-2F50BB0512FD}" presName="parentLeftMargin" presStyleLbl="node1" presStyleIdx="0" presStyleCnt="3"/>
      <dgm:spPr/>
    </dgm:pt>
    <dgm:pt modelId="{C2A91C90-C791-4D15-8864-6A99C0F179E2}" type="pres">
      <dgm:prSet presAssocID="{30D6FAC8-3E65-41C4-ACDA-2F50BB0512FD}" presName="parentText" presStyleLbl="node1" presStyleIdx="1" presStyleCnt="3" custLinFactNeighborX="5245" custLinFactNeighborY="-39065">
        <dgm:presLayoutVars>
          <dgm:chMax val="0"/>
          <dgm:bulletEnabled val="1"/>
        </dgm:presLayoutVars>
      </dgm:prSet>
      <dgm:spPr/>
    </dgm:pt>
    <dgm:pt modelId="{B128862E-F3FC-4641-9BF2-6324096AC034}" type="pres">
      <dgm:prSet presAssocID="{30D6FAC8-3E65-41C4-ACDA-2F50BB0512FD}" presName="negativeSpace" presStyleCnt="0"/>
      <dgm:spPr/>
    </dgm:pt>
    <dgm:pt modelId="{010C6A47-801B-460A-B144-ED83B9977100}" type="pres">
      <dgm:prSet presAssocID="{30D6FAC8-3E65-41C4-ACDA-2F50BB0512FD}" presName="childText" presStyleLbl="conFgAcc1" presStyleIdx="1" presStyleCnt="3" custLinFactNeighborY="-14664">
        <dgm:presLayoutVars>
          <dgm:bulletEnabled val="1"/>
        </dgm:presLayoutVars>
      </dgm:prSet>
      <dgm:spPr/>
    </dgm:pt>
    <dgm:pt modelId="{DF4BB92C-7DC6-464F-9943-285D01FEB4BB}" type="pres">
      <dgm:prSet presAssocID="{58FF2F72-BCA8-4050-B596-A34CE0F39570}" presName="spaceBetweenRectangles" presStyleCnt="0"/>
      <dgm:spPr/>
    </dgm:pt>
    <dgm:pt modelId="{4A2F09A7-A5C7-4573-884F-AD1284191675}" type="pres">
      <dgm:prSet presAssocID="{1B2F1CB1-43A9-494C-9AAA-7E302A5E8A75}" presName="parentLin" presStyleCnt="0"/>
      <dgm:spPr/>
    </dgm:pt>
    <dgm:pt modelId="{DB0EA42C-D771-4636-807F-E7EACE7BFC11}" type="pres">
      <dgm:prSet presAssocID="{1B2F1CB1-43A9-494C-9AAA-7E302A5E8A75}" presName="parentLeftMargin" presStyleLbl="node1" presStyleIdx="1" presStyleCnt="3"/>
      <dgm:spPr/>
    </dgm:pt>
    <dgm:pt modelId="{AB0C8CA0-7B47-480A-8140-D19BFBAD9472}" type="pres">
      <dgm:prSet presAssocID="{1B2F1CB1-43A9-494C-9AAA-7E302A5E8A75}" presName="parentText" presStyleLbl="node1" presStyleIdx="2" presStyleCnt="3" custLinFactNeighborX="863" custLinFactNeighborY="-73312">
        <dgm:presLayoutVars>
          <dgm:chMax val="0"/>
          <dgm:bulletEnabled val="1"/>
        </dgm:presLayoutVars>
      </dgm:prSet>
      <dgm:spPr/>
    </dgm:pt>
    <dgm:pt modelId="{40B38229-FF63-4DF7-990C-3D4AB59B2E60}" type="pres">
      <dgm:prSet presAssocID="{1B2F1CB1-43A9-494C-9AAA-7E302A5E8A75}" presName="negativeSpace" presStyleCnt="0"/>
      <dgm:spPr/>
    </dgm:pt>
    <dgm:pt modelId="{50E5EFC1-3483-4474-83C7-CF28F38C5E64}" type="pres">
      <dgm:prSet presAssocID="{1B2F1CB1-43A9-494C-9AAA-7E302A5E8A7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DF86E2E-5E77-4837-8173-83FF05ED8B88}" srcId="{D1A96074-A75B-4036-8C71-3FDDDADF7AC4}" destId="{5834EA7C-FC48-45EC-8888-BA2706629E25}" srcOrd="0" destOrd="0" parTransId="{BD39EE94-60B1-4590-9B2B-BD530E51CD5A}" sibTransId="{4AECDA53-C33E-4FD1-A632-90CE990B721A}"/>
    <dgm:cxn modelId="{35B17F35-04E6-4990-8877-599B33DA71B8}" type="presOf" srcId="{30D6FAC8-3E65-41C4-ACDA-2F50BB0512FD}" destId="{E6E16DE2-53F4-48DE-B205-A4B9F6C9F372}" srcOrd="0" destOrd="0" presId="urn:microsoft.com/office/officeart/2005/8/layout/list1"/>
    <dgm:cxn modelId="{D4C8E538-6E03-45C6-8356-A1E756461CCD}" type="presOf" srcId="{5834EA7C-FC48-45EC-8888-BA2706629E25}" destId="{151F56CB-9AB6-4EFE-AEFD-6F7817543FC6}" srcOrd="0" destOrd="0" presId="urn:microsoft.com/office/officeart/2005/8/layout/list1"/>
    <dgm:cxn modelId="{489FD246-E9EB-4CDD-9072-3D1840F2AFF0}" type="presOf" srcId="{1B2F1CB1-43A9-494C-9AAA-7E302A5E8A75}" destId="{AB0C8CA0-7B47-480A-8140-D19BFBAD9472}" srcOrd="1" destOrd="0" presId="urn:microsoft.com/office/officeart/2005/8/layout/list1"/>
    <dgm:cxn modelId="{477B637D-D582-425E-ACC2-9A585B6F1B01}" type="presOf" srcId="{1B2F1CB1-43A9-494C-9AAA-7E302A5E8A75}" destId="{DB0EA42C-D771-4636-807F-E7EACE7BFC11}" srcOrd="0" destOrd="0" presId="urn:microsoft.com/office/officeart/2005/8/layout/list1"/>
    <dgm:cxn modelId="{52E49E8B-9C43-448A-A216-7621DE88B665}" srcId="{D1A96074-A75B-4036-8C71-3FDDDADF7AC4}" destId="{1B2F1CB1-43A9-494C-9AAA-7E302A5E8A75}" srcOrd="2" destOrd="0" parTransId="{06A790FA-760F-43EA-A8FD-2F4749AFAA68}" sibTransId="{355F7BA4-794E-4A9C-914A-C4D7748E02FF}"/>
    <dgm:cxn modelId="{AB6EA48B-17B4-4559-A42B-76CE698AC0BD}" type="presOf" srcId="{30D6FAC8-3E65-41C4-ACDA-2F50BB0512FD}" destId="{C2A91C90-C791-4D15-8864-6A99C0F179E2}" srcOrd="1" destOrd="0" presId="urn:microsoft.com/office/officeart/2005/8/layout/list1"/>
    <dgm:cxn modelId="{5FF33CC1-215C-4432-82F1-9EAB4BACDA9B}" srcId="{D1A96074-A75B-4036-8C71-3FDDDADF7AC4}" destId="{30D6FAC8-3E65-41C4-ACDA-2F50BB0512FD}" srcOrd="1" destOrd="0" parTransId="{8DF265BE-C813-4D01-9FD8-933A5B76A40A}" sibTransId="{58FF2F72-BCA8-4050-B596-A34CE0F39570}"/>
    <dgm:cxn modelId="{CFF2AED1-486E-4953-9739-27FF35FA1F2B}" type="presOf" srcId="{5834EA7C-FC48-45EC-8888-BA2706629E25}" destId="{8E0B8F95-F097-4CF3-9D4F-22546C9C1541}" srcOrd="1" destOrd="0" presId="urn:microsoft.com/office/officeart/2005/8/layout/list1"/>
    <dgm:cxn modelId="{5FA5ADF9-A586-47BC-88FE-254948E39789}" type="presOf" srcId="{D1A96074-A75B-4036-8C71-3FDDDADF7AC4}" destId="{D71CB101-0E1B-42F8-A11D-7621A933B5B3}" srcOrd="0" destOrd="0" presId="urn:microsoft.com/office/officeart/2005/8/layout/list1"/>
    <dgm:cxn modelId="{57750A5C-B98E-41E9-BB17-8153CA684FE3}" type="presParOf" srcId="{D71CB101-0E1B-42F8-A11D-7621A933B5B3}" destId="{482BC600-FDA7-46A2-8710-4ED437BA9234}" srcOrd="0" destOrd="0" presId="urn:microsoft.com/office/officeart/2005/8/layout/list1"/>
    <dgm:cxn modelId="{2B7B2C5F-101D-481A-B796-40E38692ABFF}" type="presParOf" srcId="{482BC600-FDA7-46A2-8710-4ED437BA9234}" destId="{151F56CB-9AB6-4EFE-AEFD-6F7817543FC6}" srcOrd="0" destOrd="0" presId="urn:microsoft.com/office/officeart/2005/8/layout/list1"/>
    <dgm:cxn modelId="{39F3A101-44D4-41A4-AF63-B8A61969B4E0}" type="presParOf" srcId="{482BC600-FDA7-46A2-8710-4ED437BA9234}" destId="{8E0B8F95-F097-4CF3-9D4F-22546C9C1541}" srcOrd="1" destOrd="0" presId="urn:microsoft.com/office/officeart/2005/8/layout/list1"/>
    <dgm:cxn modelId="{5C61B84C-E4B7-4C89-878A-C2ECA46F0B48}" type="presParOf" srcId="{D71CB101-0E1B-42F8-A11D-7621A933B5B3}" destId="{CB13982B-9730-4C7A-A353-8B6DD487F596}" srcOrd="1" destOrd="0" presId="urn:microsoft.com/office/officeart/2005/8/layout/list1"/>
    <dgm:cxn modelId="{66713637-1FDE-4935-A281-B715B00D77E0}" type="presParOf" srcId="{D71CB101-0E1B-42F8-A11D-7621A933B5B3}" destId="{430422A6-2AF2-4815-85BC-7D11B071A625}" srcOrd="2" destOrd="0" presId="urn:microsoft.com/office/officeart/2005/8/layout/list1"/>
    <dgm:cxn modelId="{8F41A3B2-314C-45C8-97BA-2B7E36D6D723}" type="presParOf" srcId="{D71CB101-0E1B-42F8-A11D-7621A933B5B3}" destId="{B62E1BD9-A31F-476E-98E5-749AE0710322}" srcOrd="3" destOrd="0" presId="urn:microsoft.com/office/officeart/2005/8/layout/list1"/>
    <dgm:cxn modelId="{DDE4A09A-293D-4F36-BB5B-3CF425EA1114}" type="presParOf" srcId="{D71CB101-0E1B-42F8-A11D-7621A933B5B3}" destId="{2EC27FAE-8104-454B-8990-652F9A6C3D64}" srcOrd="4" destOrd="0" presId="urn:microsoft.com/office/officeart/2005/8/layout/list1"/>
    <dgm:cxn modelId="{014D7A83-C9BC-4067-A298-20CDBC2C3D69}" type="presParOf" srcId="{2EC27FAE-8104-454B-8990-652F9A6C3D64}" destId="{E6E16DE2-53F4-48DE-B205-A4B9F6C9F372}" srcOrd="0" destOrd="0" presId="urn:microsoft.com/office/officeart/2005/8/layout/list1"/>
    <dgm:cxn modelId="{41F857CE-09BC-49A6-BF53-803E4AF15C88}" type="presParOf" srcId="{2EC27FAE-8104-454B-8990-652F9A6C3D64}" destId="{C2A91C90-C791-4D15-8864-6A99C0F179E2}" srcOrd="1" destOrd="0" presId="urn:microsoft.com/office/officeart/2005/8/layout/list1"/>
    <dgm:cxn modelId="{49714EF4-BD01-4702-8693-361E99EA355F}" type="presParOf" srcId="{D71CB101-0E1B-42F8-A11D-7621A933B5B3}" destId="{B128862E-F3FC-4641-9BF2-6324096AC034}" srcOrd="5" destOrd="0" presId="urn:microsoft.com/office/officeart/2005/8/layout/list1"/>
    <dgm:cxn modelId="{524C2460-E74E-4776-B26D-AED0DD7F5E10}" type="presParOf" srcId="{D71CB101-0E1B-42F8-A11D-7621A933B5B3}" destId="{010C6A47-801B-460A-B144-ED83B9977100}" srcOrd="6" destOrd="0" presId="urn:microsoft.com/office/officeart/2005/8/layout/list1"/>
    <dgm:cxn modelId="{4F4D1E0B-385D-4F8A-B023-50829439ED2D}" type="presParOf" srcId="{D71CB101-0E1B-42F8-A11D-7621A933B5B3}" destId="{DF4BB92C-7DC6-464F-9943-285D01FEB4BB}" srcOrd="7" destOrd="0" presId="urn:microsoft.com/office/officeart/2005/8/layout/list1"/>
    <dgm:cxn modelId="{33C77D18-BCB9-41D9-AD26-3E70CE866066}" type="presParOf" srcId="{D71CB101-0E1B-42F8-A11D-7621A933B5B3}" destId="{4A2F09A7-A5C7-4573-884F-AD1284191675}" srcOrd="8" destOrd="0" presId="urn:microsoft.com/office/officeart/2005/8/layout/list1"/>
    <dgm:cxn modelId="{306ADE75-D4B6-49B5-AFBD-9121D132D5D8}" type="presParOf" srcId="{4A2F09A7-A5C7-4573-884F-AD1284191675}" destId="{DB0EA42C-D771-4636-807F-E7EACE7BFC11}" srcOrd="0" destOrd="0" presId="urn:microsoft.com/office/officeart/2005/8/layout/list1"/>
    <dgm:cxn modelId="{596C3361-2698-4525-891F-FD2B4F124216}" type="presParOf" srcId="{4A2F09A7-A5C7-4573-884F-AD1284191675}" destId="{AB0C8CA0-7B47-480A-8140-D19BFBAD9472}" srcOrd="1" destOrd="0" presId="urn:microsoft.com/office/officeart/2005/8/layout/list1"/>
    <dgm:cxn modelId="{FFBEF373-2CC5-48EC-A33C-A4EABD0D0A84}" type="presParOf" srcId="{D71CB101-0E1B-42F8-A11D-7621A933B5B3}" destId="{40B38229-FF63-4DF7-990C-3D4AB59B2E60}" srcOrd="9" destOrd="0" presId="urn:microsoft.com/office/officeart/2005/8/layout/list1"/>
    <dgm:cxn modelId="{F28B3881-5C0D-43AF-BB88-CA48C9F9D880}" type="presParOf" srcId="{D71CB101-0E1B-42F8-A11D-7621A933B5B3}" destId="{50E5EFC1-3483-4474-83C7-CF28F38C5E6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0422A6-2AF2-4815-85BC-7D11B071A625}">
      <dsp:nvSpPr>
        <dsp:cNvPr id="0" name=""/>
        <dsp:cNvSpPr/>
      </dsp:nvSpPr>
      <dsp:spPr>
        <a:xfrm>
          <a:off x="0" y="685437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0B8F95-F097-4CF3-9D4F-22546C9C1541}">
      <dsp:nvSpPr>
        <dsp:cNvPr id="0" name=""/>
        <dsp:cNvSpPr/>
      </dsp:nvSpPr>
      <dsp:spPr>
        <a:xfrm>
          <a:off x="411480" y="390237"/>
          <a:ext cx="5760720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000" kern="1200" dirty="0" err="1">
              <a:solidFill>
                <a:schemeClr val="bg1"/>
              </a:solidFill>
              <a:latin typeface="Calibri" panose="020F0502020204030204" pitchFamily="34" charset="0"/>
            </a:rPr>
            <a:t>Definisi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440301" y="419058"/>
        <a:ext cx="5703078" cy="532758"/>
      </dsp:txXfrm>
    </dsp:sp>
    <dsp:sp modelId="{010C6A47-801B-460A-B144-ED83B9977100}">
      <dsp:nvSpPr>
        <dsp:cNvPr id="0" name=""/>
        <dsp:cNvSpPr/>
      </dsp:nvSpPr>
      <dsp:spPr>
        <a:xfrm>
          <a:off x="0" y="1576800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A91C90-C791-4D15-8864-6A99C0F179E2}">
      <dsp:nvSpPr>
        <dsp:cNvPr id="0" name=""/>
        <dsp:cNvSpPr/>
      </dsp:nvSpPr>
      <dsp:spPr>
        <a:xfrm>
          <a:off x="433062" y="1066797"/>
          <a:ext cx="5760720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fi-FI" sz="2000" kern="1200" dirty="0"/>
            <a:t>Stimuli Pemasaran dan Persepsi Konsumen</a:t>
          </a:r>
          <a:endParaRPr lang="en-US" sz="2000" kern="1200" dirty="0"/>
        </a:p>
      </dsp:txBody>
      <dsp:txXfrm>
        <a:off x="461883" y="1095618"/>
        <a:ext cx="5703078" cy="532758"/>
      </dsp:txXfrm>
    </dsp:sp>
    <dsp:sp modelId="{50E5EFC1-3483-4474-83C7-CF28F38C5E64}">
      <dsp:nvSpPr>
        <dsp:cNvPr id="0" name=""/>
        <dsp:cNvSpPr/>
      </dsp:nvSpPr>
      <dsp:spPr>
        <a:xfrm>
          <a:off x="0" y="2499837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0C8CA0-7B47-480A-8140-D19BFBAD9472}">
      <dsp:nvSpPr>
        <dsp:cNvPr id="0" name=""/>
        <dsp:cNvSpPr/>
      </dsp:nvSpPr>
      <dsp:spPr>
        <a:xfrm>
          <a:off x="415031" y="1771803"/>
          <a:ext cx="5760720" cy="590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000" kern="1200" dirty="0" err="1"/>
            <a:t>Karakteristik</a:t>
          </a:r>
          <a:r>
            <a:rPr lang="en-US" sz="2000" kern="1200" dirty="0"/>
            <a:t> Stimulus yang </a:t>
          </a:r>
          <a:r>
            <a:rPr lang="en-US" sz="2000" kern="1200" dirty="0" err="1"/>
            <a:t>Memengaruhi</a:t>
          </a:r>
          <a:r>
            <a:rPr lang="en-US" sz="2000" kern="1200" dirty="0"/>
            <a:t> </a:t>
          </a:r>
          <a:r>
            <a:rPr lang="en-US" sz="2000" kern="1200" dirty="0" err="1"/>
            <a:t>Persepsi</a:t>
          </a:r>
          <a:endParaRPr lang="en-US" sz="2000" kern="1200" dirty="0"/>
        </a:p>
      </dsp:txBody>
      <dsp:txXfrm>
        <a:off x="443852" y="1800624"/>
        <a:ext cx="5703078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UCI AYU SUDARI\Downloads\bg_JGU_ppt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18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F7E8-A153-4526-8D21-B2004D56EC8C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7EE68-85D8-441F-9625-247D1735A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41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SUCI AYU SUDARI\Downloads\bg_JGU_ppt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18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F7E8-A153-4526-8D21-B2004D56EC8C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7EE68-85D8-441F-9625-247D1735A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73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SUCI AYU SUDARI\Downloads\bg_JGU_ppt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18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F7E8-A153-4526-8D21-B2004D56EC8C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7EE68-85D8-441F-9625-247D1735A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0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SUCI AYU SUDARI\Downloads\bg_JGU_ppt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18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1"/>
            <a:r>
              <a:rPr lang="en-US" dirty="0"/>
              <a:t>Fourth level</a:t>
            </a:r>
          </a:p>
          <a:p>
            <a:pPr lvl="2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F7E8-A153-4526-8D21-B2004D56EC8C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7EE68-85D8-441F-9625-247D1735A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007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SUCI AYU SUDARI\Downloads\bg_JGU_ppt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18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F7E8-A153-4526-8D21-B2004D56EC8C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7EE68-85D8-441F-9625-247D1735A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161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SUCI AYU SUDARI\Downloads\bg_JGU_ppt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18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F7E8-A153-4526-8D21-B2004D56EC8C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7EE68-85D8-441F-9625-247D1735A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157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SUCI AYU SUDARI\Downloads\bg_JGU_ppt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18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F7E8-A153-4526-8D21-B2004D56EC8C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7EE68-85D8-441F-9625-247D1735A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550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SUCI AYU SUDARI\Downloads\bg_JGU_ppt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18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F7E8-A153-4526-8D21-B2004D56EC8C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7EE68-85D8-441F-9625-247D1735A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166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UCI AYU SUDARI\Downloads\bg_JGU_ppt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18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F7E8-A153-4526-8D21-B2004D56EC8C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7EE68-85D8-441F-9625-247D1735A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37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SUCI AYU SUDARI\Downloads\bg_JGU_ppt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18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F7E8-A153-4526-8D21-B2004D56EC8C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7EE68-85D8-441F-9625-247D1735A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147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SUCI AYU SUDARI\Downloads\bg_JGU_ppt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18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F7E8-A153-4526-8D21-B2004D56EC8C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7EE68-85D8-441F-9625-247D1735A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420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9F7E8-A153-4526-8D21-B2004D56EC8C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7EE68-85D8-441F-9625-247D1735A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65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800102"/>
            <a:ext cx="7543800" cy="19454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latin typeface="Algerian" panose="04020705040A02060702" pitchFamily="82" charset="0"/>
              </a:rPr>
              <a:t>PERSEPSI KONSUMEN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SUCI AYU SUDARI, S.S.T.,</a:t>
            </a:r>
            <a:r>
              <a:rPr lang="en-US" dirty="0" err="1"/>
              <a:t>M.Mgt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221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5D108-A0C8-BF16-E0F2-9A6FC21FA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3228"/>
            <a:ext cx="8153400" cy="851298"/>
          </a:xfrm>
        </p:spPr>
        <p:txBody>
          <a:bodyPr>
            <a:normAutofit/>
          </a:bodyPr>
          <a:lstStyle/>
          <a:p>
            <a:r>
              <a:rPr lang="en-US" sz="3200" dirty="0" err="1"/>
              <a:t>Prinsip</a:t>
            </a:r>
            <a:r>
              <a:rPr lang="en-US" sz="3200" dirty="0"/>
              <a:t> Yang </a:t>
            </a:r>
            <a:r>
              <a:rPr lang="en-US" sz="3200" dirty="0" err="1"/>
              <a:t>Mempengaruhi</a:t>
            </a:r>
            <a:r>
              <a:rPr lang="en-US" sz="3200" dirty="0"/>
              <a:t> Proses </a:t>
            </a:r>
            <a:r>
              <a:rPr lang="en-US" sz="3200" dirty="0" err="1"/>
              <a:t>Seleksi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EE7F8-227F-A5A7-5A80-0DF318242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Selective exposure</a:t>
            </a:r>
            <a:r>
              <a:rPr lang="en-US" dirty="0"/>
              <a:t>, </a:t>
            </a:r>
            <a:r>
              <a:rPr lang="en-US" dirty="0" err="1"/>
              <a:t>konsumen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cenderung</a:t>
            </a:r>
            <a:r>
              <a:rPr lang="en-US" dirty="0"/>
              <a:t> </a:t>
            </a:r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tayangan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yang </a:t>
            </a:r>
            <a:r>
              <a:rPr lang="en-US" dirty="0" err="1"/>
              <a:t>dilihat</a:t>
            </a:r>
            <a:r>
              <a:rPr lang="en-US" dirty="0"/>
              <a:t> dan </a:t>
            </a:r>
            <a:r>
              <a:rPr lang="en-US" dirty="0" err="1"/>
              <a:t>dirasakannya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selektif</a:t>
            </a:r>
            <a:endParaRPr lang="en-US" dirty="0"/>
          </a:p>
          <a:p>
            <a:r>
              <a:rPr lang="en-US" b="1" dirty="0"/>
              <a:t>Selective attention</a:t>
            </a:r>
            <a:r>
              <a:rPr lang="en-US" dirty="0"/>
              <a:t>, </a:t>
            </a:r>
            <a:r>
              <a:rPr lang="en-US" dirty="0" err="1"/>
              <a:t>konsumen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memperhatikan</a:t>
            </a:r>
            <a:r>
              <a:rPr lang="en-US" dirty="0"/>
              <a:t> stimuli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sengaja</a:t>
            </a:r>
            <a:r>
              <a:rPr lang="en-US" dirty="0"/>
              <a:t> dan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sengaja</a:t>
            </a:r>
            <a:endParaRPr lang="en-US" dirty="0"/>
          </a:p>
          <a:p>
            <a:r>
              <a:rPr lang="en-US" b="1" dirty="0"/>
              <a:t>Perceptual </a:t>
            </a:r>
            <a:r>
              <a:rPr lang="en-US" b="1" dirty="0" err="1"/>
              <a:t>defence</a:t>
            </a:r>
            <a:r>
              <a:rPr lang="en-US" dirty="0"/>
              <a:t>, </a:t>
            </a:r>
            <a:r>
              <a:rPr lang="en-US" dirty="0" err="1"/>
              <a:t>konsumen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sadar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melindungi</a:t>
            </a:r>
            <a:r>
              <a:rPr lang="en-US" dirty="0"/>
              <a:t> </a:t>
            </a:r>
            <a:r>
              <a:rPr lang="en-US" dirty="0" err="1"/>
              <a:t>dirinya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stimuli yang </a:t>
            </a:r>
            <a:r>
              <a:rPr lang="en-US" dirty="0" err="1"/>
              <a:t>dianggap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membahayakan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mengenakan</a:t>
            </a:r>
            <a:r>
              <a:rPr lang="en-US" dirty="0"/>
              <a:t>.</a:t>
            </a:r>
          </a:p>
          <a:p>
            <a:r>
              <a:rPr lang="en-US" b="1" dirty="0"/>
              <a:t>Perceptual blocking</a:t>
            </a:r>
            <a:r>
              <a:rPr lang="en-US" dirty="0"/>
              <a:t>, </a:t>
            </a:r>
            <a:r>
              <a:rPr lang="en-US" dirty="0" err="1"/>
              <a:t>konsumen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melindungi</a:t>
            </a:r>
            <a:r>
              <a:rPr lang="en-US" dirty="0"/>
              <a:t> </a:t>
            </a:r>
            <a:r>
              <a:rPr lang="en-US" dirty="0" err="1"/>
              <a:t>dirinya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serbuan</a:t>
            </a:r>
            <a:r>
              <a:rPr lang="en-US" dirty="0"/>
              <a:t> stimuli yang </a:t>
            </a:r>
            <a:r>
              <a:rPr lang="en-US" dirty="0" err="1"/>
              <a:t>mengenainya</a:t>
            </a:r>
            <a:r>
              <a:rPr lang="en-US" dirty="0"/>
              <a:t>. </a:t>
            </a:r>
            <a:r>
              <a:rPr lang="en-US" dirty="0" err="1"/>
              <a:t>Konsumen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menahan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stimuli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kesadarannya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8252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804CA35-2EB1-67FC-2DE2-655B883752EA}"/>
              </a:ext>
            </a:extLst>
          </p:cNvPr>
          <p:cNvSpPr/>
          <p:nvPr/>
        </p:nvSpPr>
        <p:spPr>
          <a:xfrm>
            <a:off x="838200" y="590550"/>
            <a:ext cx="7467600" cy="3733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/>
              <a:t>Organisasi</a:t>
            </a:r>
            <a:r>
              <a:rPr lang="en-US" sz="2400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Setelah</a:t>
            </a:r>
            <a:r>
              <a:rPr lang="en-US" sz="2400" dirty="0"/>
              <a:t> </a:t>
            </a:r>
            <a:r>
              <a:rPr lang="en-US" sz="2400" dirty="0" err="1"/>
              <a:t>konsumen</a:t>
            </a:r>
            <a:r>
              <a:rPr lang="en-US" sz="2400" dirty="0"/>
              <a:t> </a:t>
            </a:r>
            <a:r>
              <a:rPr lang="en-US" sz="2400" dirty="0" err="1"/>
              <a:t>memilih</a:t>
            </a:r>
            <a:r>
              <a:rPr lang="en-US" sz="2400" dirty="0"/>
              <a:t> </a:t>
            </a:r>
            <a:r>
              <a:rPr lang="en-US" sz="2400" dirty="0" err="1"/>
              <a:t>iklan</a:t>
            </a:r>
            <a:r>
              <a:rPr lang="en-US" sz="2400" dirty="0"/>
              <a:t> stimuli mana yang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diperhatikan</a:t>
            </a:r>
            <a:r>
              <a:rPr lang="en-US" sz="2400" dirty="0"/>
              <a:t>, </a:t>
            </a:r>
            <a:r>
              <a:rPr lang="en-US" sz="2400" dirty="0" err="1"/>
              <a:t>konsumen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mengorganisasikan</a:t>
            </a:r>
            <a:r>
              <a:rPr lang="en-US" sz="2400" dirty="0"/>
              <a:t> stimuli yang </a:t>
            </a:r>
            <a:r>
              <a:rPr lang="en-US" sz="2400" dirty="0" err="1"/>
              <a:t>ada</a:t>
            </a:r>
            <a:r>
              <a:rPr lang="en-US" sz="24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Konsumen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mengelompokan</a:t>
            </a:r>
            <a:r>
              <a:rPr lang="en-US" sz="2400" dirty="0"/>
              <a:t>, </a:t>
            </a:r>
            <a:r>
              <a:rPr lang="en-US" sz="2400" dirty="0" err="1"/>
              <a:t>mengubung-hubungkan</a:t>
            </a:r>
            <a:r>
              <a:rPr lang="en-US" sz="2400" dirty="0"/>
              <a:t> stimuli yang </a:t>
            </a:r>
            <a:r>
              <a:rPr lang="en-US" sz="2400" dirty="0" err="1"/>
              <a:t>dilihatnya</a:t>
            </a:r>
            <a:r>
              <a:rPr lang="en-US" sz="2400" dirty="0"/>
              <a:t> agar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diintepretasikan</a:t>
            </a:r>
            <a:r>
              <a:rPr lang="en-US" sz="2400" dirty="0"/>
              <a:t>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makna</a:t>
            </a:r>
            <a:r>
              <a:rPr lang="en-US" sz="2400" dirty="0"/>
              <a:t>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36901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1F96F-233E-3657-B367-D2A9D8CFF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Pengorganisasian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2CB4D-DEE8-1438-DC7A-A6675CC38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Figure and ground</a:t>
            </a:r>
            <a:r>
              <a:rPr lang="en-US" dirty="0"/>
              <a:t>, agar stimuli yang </a:t>
            </a:r>
            <a:r>
              <a:rPr lang="en-US" dirty="0" err="1"/>
              <a:t>diperhatikan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diberi</a:t>
            </a:r>
            <a:r>
              <a:rPr lang="en-US" dirty="0"/>
              <a:t> </a:t>
            </a:r>
            <a:r>
              <a:rPr lang="en-US" dirty="0" err="1"/>
              <a:t>makna</a:t>
            </a:r>
            <a:r>
              <a:rPr lang="en-US" dirty="0"/>
              <a:t>, </a:t>
            </a:r>
            <a:r>
              <a:rPr lang="en-US" dirty="0" err="1"/>
              <a:t>konsumen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menghubungkan</a:t>
            </a:r>
            <a:r>
              <a:rPr lang="en-US" dirty="0"/>
              <a:t> dan </a:t>
            </a:r>
            <a:r>
              <a:rPr lang="en-US" dirty="0" err="1"/>
              <a:t>mengkaitkan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, </a:t>
            </a:r>
            <a:r>
              <a:rPr lang="en-US" dirty="0" err="1"/>
              <a:t>mengkaitkan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konteks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punya </a:t>
            </a:r>
            <a:r>
              <a:rPr lang="en-US" dirty="0" err="1"/>
              <a:t>makna</a:t>
            </a:r>
            <a:r>
              <a:rPr lang="en-US" dirty="0"/>
              <a:t>.</a:t>
            </a:r>
          </a:p>
          <a:p>
            <a:r>
              <a:rPr lang="en-US" b="1" dirty="0"/>
              <a:t>Grouping</a:t>
            </a:r>
            <a:r>
              <a:rPr lang="en-US" dirty="0"/>
              <a:t>, </a:t>
            </a:r>
            <a:r>
              <a:rPr lang="en-US" dirty="0" err="1"/>
              <a:t>konsumen</a:t>
            </a:r>
            <a:r>
              <a:rPr lang="en-US" dirty="0"/>
              <a:t> </a:t>
            </a:r>
            <a:r>
              <a:rPr lang="en-US" dirty="0" err="1"/>
              <a:t>cenderung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mengelompokan</a:t>
            </a:r>
            <a:r>
              <a:rPr lang="en-US" dirty="0"/>
              <a:t> </a:t>
            </a:r>
            <a:r>
              <a:rPr lang="en-US" dirty="0" err="1"/>
              <a:t>obyek</a:t>
            </a:r>
            <a:r>
              <a:rPr lang="en-US" dirty="0"/>
              <a:t> stimuli yang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kemiripan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.</a:t>
            </a:r>
          </a:p>
          <a:p>
            <a:r>
              <a:rPr lang="en-US" b="1" dirty="0"/>
              <a:t>Closure</a:t>
            </a:r>
            <a:r>
              <a:rPr lang="en-US" dirty="0"/>
              <a:t>, </a:t>
            </a:r>
            <a:r>
              <a:rPr lang="en-US" dirty="0" err="1"/>
              <a:t>konsumen</a:t>
            </a:r>
            <a:r>
              <a:rPr lang="en-US" dirty="0"/>
              <a:t> </a:t>
            </a:r>
            <a:r>
              <a:rPr lang="en-US" dirty="0" err="1"/>
              <a:t>cenderung</a:t>
            </a:r>
            <a:r>
              <a:rPr lang="en-US" dirty="0"/>
              <a:t> </a:t>
            </a:r>
            <a:r>
              <a:rPr lang="en-US" dirty="0" err="1"/>
              <a:t>menanggapi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keseluruhan</a:t>
            </a:r>
            <a:r>
              <a:rPr lang="en-US" dirty="0"/>
              <a:t>, oleh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dorongan</a:t>
            </a:r>
            <a:r>
              <a:rPr lang="en-US" dirty="0"/>
              <a:t> pada </a:t>
            </a:r>
            <a:r>
              <a:rPr lang="en-US" dirty="0" err="1"/>
              <a:t>kosumen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mengisi</a:t>
            </a:r>
            <a:r>
              <a:rPr lang="en-US" dirty="0"/>
              <a:t> </a:t>
            </a:r>
            <a:r>
              <a:rPr lang="en-US" dirty="0" err="1"/>
              <a:t>kekurangan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stimuli yang </a:t>
            </a:r>
            <a:r>
              <a:rPr lang="en-US" dirty="0" err="1"/>
              <a:t>ada</a:t>
            </a:r>
            <a:r>
              <a:rPr lang="en-US" dirty="0"/>
              <a:t> agar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menyeluruh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0970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C3DFF968-1CE8-C9A1-6500-D7C62905C612}"/>
              </a:ext>
            </a:extLst>
          </p:cNvPr>
          <p:cNvSpPr/>
          <p:nvPr/>
        </p:nvSpPr>
        <p:spPr>
          <a:xfrm>
            <a:off x="914400" y="742950"/>
            <a:ext cx="7162800" cy="3200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/>
              <a:t>Intepretasi</a:t>
            </a:r>
            <a:r>
              <a:rPr lang="en-US" sz="2800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 </a:t>
            </a:r>
            <a:r>
              <a:rPr lang="en-US" dirty="0" err="1"/>
              <a:t>mengorganisir</a:t>
            </a:r>
            <a:r>
              <a:rPr lang="en-US" dirty="0"/>
              <a:t> stimuli yang </a:t>
            </a:r>
            <a:r>
              <a:rPr lang="en-US" dirty="0" err="1"/>
              <a:t>ada</a:t>
            </a:r>
            <a:r>
              <a:rPr lang="en-US" dirty="0"/>
              <a:t> dan </a:t>
            </a:r>
            <a:r>
              <a:rPr lang="en-US" dirty="0" err="1"/>
              <a:t>mengaitkannya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dimiliki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agar stimuli </a:t>
            </a:r>
            <a:r>
              <a:rPr lang="en-US" dirty="0" err="1"/>
              <a:t>memili</a:t>
            </a:r>
            <a:r>
              <a:rPr lang="en-US" dirty="0"/>
              <a:t> </a:t>
            </a:r>
            <a:r>
              <a:rPr lang="en-US" dirty="0" err="1"/>
              <a:t>makna</a:t>
            </a:r>
            <a:r>
              <a:rPr lang="en-US" dirty="0"/>
              <a:t>, </a:t>
            </a:r>
            <a:r>
              <a:rPr lang="en-US" dirty="0" err="1"/>
              <a:t>konsumen</a:t>
            </a:r>
            <a:r>
              <a:rPr lang="en-US" dirty="0"/>
              <a:t> </a:t>
            </a:r>
            <a:r>
              <a:rPr lang="en-US" dirty="0" err="1"/>
              <a:t>mengintepretasikan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memberi</a:t>
            </a:r>
            <a:r>
              <a:rPr lang="en-US" dirty="0"/>
              <a:t> arti pada stimuli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144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B0E72-EF52-FB32-F723-1CE8B184C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66091"/>
            <a:ext cx="7162800" cy="765571"/>
          </a:xfrm>
        </p:spPr>
        <p:txBody>
          <a:bodyPr>
            <a:normAutofit/>
          </a:bodyPr>
          <a:lstStyle/>
          <a:p>
            <a:r>
              <a:rPr lang="en-US" sz="3200" dirty="0" err="1"/>
              <a:t>Penyebab</a:t>
            </a:r>
            <a:r>
              <a:rPr lang="en-US" sz="3200" dirty="0"/>
              <a:t> </a:t>
            </a:r>
            <a:r>
              <a:rPr lang="en-US" sz="3200" dirty="0" err="1"/>
              <a:t>Kesalahan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Intepretasi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0C3A2-1F25-50BF-2145-E7ED231C9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31662"/>
            <a:ext cx="8229600" cy="3394472"/>
          </a:xfrm>
        </p:spPr>
        <p:txBody>
          <a:bodyPr>
            <a:noAutofit/>
          </a:bodyPr>
          <a:lstStyle/>
          <a:p>
            <a:r>
              <a:rPr lang="en-US" sz="1600" b="1" dirty="0" err="1"/>
              <a:t>Penampilan</a:t>
            </a:r>
            <a:r>
              <a:rPr lang="en-US" sz="1600" b="1" dirty="0"/>
              <a:t> </a:t>
            </a:r>
            <a:r>
              <a:rPr lang="en-US" sz="1600" b="1" dirty="0" err="1"/>
              <a:t>fisik</a:t>
            </a:r>
            <a:r>
              <a:rPr lang="en-US" sz="1600" b="1" dirty="0"/>
              <a:t>, </a:t>
            </a:r>
            <a:r>
              <a:rPr lang="en-US" sz="1600" dirty="0" err="1"/>
              <a:t>contoh</a:t>
            </a:r>
            <a:r>
              <a:rPr lang="en-US" sz="1600" dirty="0"/>
              <a:t> restaurant </a:t>
            </a:r>
            <a:r>
              <a:rPr lang="en-US" sz="1600" dirty="0" err="1"/>
              <a:t>tampak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luar</a:t>
            </a:r>
            <a:r>
              <a:rPr lang="en-US" sz="1600" dirty="0"/>
              <a:t> design </a:t>
            </a:r>
            <a:r>
              <a:rPr lang="en-US" sz="1600" dirty="0" err="1"/>
              <a:t>bagus</a:t>
            </a:r>
            <a:r>
              <a:rPr lang="en-US" sz="1600" dirty="0"/>
              <a:t> dan </a:t>
            </a:r>
            <a:r>
              <a:rPr lang="en-US" sz="1600" dirty="0" err="1"/>
              <a:t>menyenangkan</a:t>
            </a:r>
            <a:r>
              <a:rPr lang="en-US" sz="1600" dirty="0"/>
              <a:t>,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dipersepsikan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restaurant yang </a:t>
            </a:r>
            <a:r>
              <a:rPr lang="en-US" sz="1600" dirty="0" err="1"/>
              <a:t>nyaman</a:t>
            </a:r>
            <a:r>
              <a:rPr lang="en-US" sz="1600" dirty="0"/>
              <a:t> dan </a:t>
            </a:r>
            <a:r>
              <a:rPr lang="en-US" sz="1600" dirty="0" err="1"/>
              <a:t>makanan</a:t>
            </a:r>
            <a:r>
              <a:rPr lang="en-US" sz="1600" dirty="0"/>
              <a:t> </a:t>
            </a:r>
            <a:r>
              <a:rPr lang="en-US" sz="1600" dirty="0" err="1"/>
              <a:t>enak</a:t>
            </a:r>
            <a:r>
              <a:rPr lang="en-US" sz="1600" dirty="0"/>
              <a:t>.</a:t>
            </a:r>
          </a:p>
          <a:p>
            <a:r>
              <a:rPr lang="en-US" sz="1600" b="1" dirty="0" err="1"/>
              <a:t>Steoreotip</a:t>
            </a:r>
            <a:r>
              <a:rPr lang="en-US" sz="1600" dirty="0"/>
              <a:t>, </a:t>
            </a:r>
            <a:r>
              <a:rPr lang="en-US" sz="1600" dirty="0" err="1"/>
              <a:t>contoh</a:t>
            </a:r>
            <a:r>
              <a:rPr lang="en-US" sz="1600" dirty="0"/>
              <a:t> </a:t>
            </a:r>
            <a:r>
              <a:rPr lang="en-US" sz="1600" dirty="0" err="1"/>
              <a:t>barang</a:t>
            </a:r>
            <a:r>
              <a:rPr lang="en-US" sz="1600" dirty="0"/>
              <a:t> </a:t>
            </a:r>
            <a:r>
              <a:rPr lang="en-US" sz="1600" dirty="0" err="1"/>
              <a:t>buatan</a:t>
            </a:r>
            <a:r>
              <a:rPr lang="en-US" sz="1600" dirty="0"/>
              <a:t> </a:t>
            </a:r>
            <a:r>
              <a:rPr lang="en-US" sz="1600" dirty="0" err="1"/>
              <a:t>Cina</a:t>
            </a:r>
            <a:r>
              <a:rPr lang="en-US" sz="1600" dirty="0"/>
              <a:t>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dipersepsikan</a:t>
            </a:r>
            <a:r>
              <a:rPr lang="en-US" sz="1600" dirty="0"/>
              <a:t> </a:t>
            </a:r>
            <a:r>
              <a:rPr lang="en-US" sz="1600" dirty="0" err="1"/>
              <a:t>murah</a:t>
            </a:r>
            <a:r>
              <a:rPr lang="en-US" sz="1600" dirty="0"/>
              <a:t> dan </a:t>
            </a:r>
            <a:r>
              <a:rPr lang="en-US" sz="1600" dirty="0" err="1"/>
              <a:t>cepat</a:t>
            </a:r>
            <a:r>
              <a:rPr lang="en-US" sz="1600" dirty="0"/>
              <a:t> </a:t>
            </a:r>
            <a:r>
              <a:rPr lang="en-US" sz="1600" dirty="0" err="1"/>
              <a:t>rusak</a:t>
            </a:r>
            <a:r>
              <a:rPr lang="en-US" sz="1600" dirty="0"/>
              <a:t> </a:t>
            </a:r>
            <a:r>
              <a:rPr lang="en-US" sz="1600" dirty="0" err="1"/>
              <a:t>dibandingkan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barang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Jepang</a:t>
            </a:r>
            <a:r>
              <a:rPr lang="en-US" sz="1600" dirty="0"/>
              <a:t>.</a:t>
            </a:r>
          </a:p>
          <a:p>
            <a:r>
              <a:rPr lang="en-US" sz="1600" b="1" dirty="0" err="1"/>
              <a:t>Isyarat</a:t>
            </a:r>
            <a:r>
              <a:rPr lang="en-US" sz="1600" dirty="0"/>
              <a:t>, </a:t>
            </a:r>
            <a:r>
              <a:rPr lang="en-US" sz="1600" dirty="0" err="1"/>
              <a:t>misalnya</a:t>
            </a:r>
            <a:r>
              <a:rPr lang="en-US" sz="1600" dirty="0"/>
              <a:t> </a:t>
            </a:r>
            <a:r>
              <a:rPr lang="en-US" sz="1600" dirty="0" err="1"/>
              <a:t>ada</a:t>
            </a:r>
            <a:r>
              <a:rPr lang="en-US" sz="1600" dirty="0"/>
              <a:t> </a:t>
            </a:r>
            <a:r>
              <a:rPr lang="en-US" sz="1600" dirty="0" err="1"/>
              <a:t>mobil</a:t>
            </a:r>
            <a:r>
              <a:rPr lang="en-US" sz="1600" dirty="0"/>
              <a:t> yang </a:t>
            </a:r>
            <a:r>
              <a:rPr lang="en-US" sz="1600" dirty="0" err="1"/>
              <a:t>bempernya</a:t>
            </a:r>
            <a:r>
              <a:rPr lang="en-US" sz="1600" dirty="0"/>
              <a:t> </a:t>
            </a:r>
            <a:r>
              <a:rPr lang="en-US" sz="1600" dirty="0" err="1"/>
              <a:t>rusak</a:t>
            </a:r>
            <a:r>
              <a:rPr lang="en-US" sz="1600" dirty="0"/>
              <a:t> </a:t>
            </a:r>
            <a:r>
              <a:rPr lang="en-US" sz="1600" dirty="0" err="1"/>
              <a:t>sedikit</a:t>
            </a:r>
            <a:r>
              <a:rPr lang="en-US" sz="1600" dirty="0"/>
              <a:t> </a:t>
            </a:r>
            <a:r>
              <a:rPr lang="en-US" sz="1600" dirty="0" err="1"/>
              <a:t>lalu</a:t>
            </a:r>
            <a:r>
              <a:rPr lang="en-US" sz="1600" dirty="0"/>
              <a:t> </a:t>
            </a:r>
            <a:r>
              <a:rPr lang="en-US" sz="1600" dirty="0" err="1"/>
              <a:t>dipersepsikan</a:t>
            </a:r>
            <a:r>
              <a:rPr lang="en-US" sz="1600" dirty="0"/>
              <a:t> </a:t>
            </a:r>
            <a:r>
              <a:rPr lang="en-US" sz="1600" dirty="0" err="1"/>
              <a:t>mesinnya</a:t>
            </a:r>
            <a:r>
              <a:rPr lang="en-US" sz="1600" dirty="0"/>
              <a:t> </a:t>
            </a:r>
            <a:r>
              <a:rPr lang="en-US" sz="1600" dirty="0" err="1"/>
              <a:t>pasti</a:t>
            </a:r>
            <a:r>
              <a:rPr lang="en-US" sz="1600" dirty="0"/>
              <a:t> juga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bagus</a:t>
            </a:r>
            <a:r>
              <a:rPr lang="en-US" sz="1600" dirty="0"/>
              <a:t>.</a:t>
            </a:r>
          </a:p>
          <a:p>
            <a:r>
              <a:rPr lang="en-US" sz="1600" b="1" dirty="0" err="1"/>
              <a:t>Kesan</a:t>
            </a:r>
            <a:r>
              <a:rPr lang="en-US" sz="1600" b="1" dirty="0"/>
              <a:t> </a:t>
            </a:r>
            <a:r>
              <a:rPr lang="en-US" sz="1600" b="1" dirty="0" err="1"/>
              <a:t>pertama</a:t>
            </a:r>
            <a:r>
              <a:rPr lang="en-US" sz="1600" b="1" dirty="0"/>
              <a:t>, </a:t>
            </a:r>
            <a:r>
              <a:rPr lang="en-US" sz="1600" dirty="0"/>
              <a:t>pada </a:t>
            </a:r>
            <a:r>
              <a:rPr lang="en-US" sz="1600" dirty="0" err="1"/>
              <a:t>saat</a:t>
            </a:r>
            <a:r>
              <a:rPr lang="en-US" sz="1600" dirty="0"/>
              <a:t> </a:t>
            </a:r>
            <a:r>
              <a:rPr lang="en-US" sz="1600" dirty="0" err="1"/>
              <a:t>konsumen</a:t>
            </a:r>
            <a:r>
              <a:rPr lang="en-US" sz="1600" dirty="0"/>
              <a:t> </a:t>
            </a:r>
            <a:r>
              <a:rPr lang="en-US" sz="1600" dirty="0" err="1"/>
              <a:t>pertama</a:t>
            </a:r>
            <a:r>
              <a:rPr lang="en-US" sz="1600" dirty="0"/>
              <a:t> kali </a:t>
            </a:r>
            <a:r>
              <a:rPr lang="en-US" sz="1600" dirty="0" err="1"/>
              <a:t>bertemu</a:t>
            </a:r>
            <a:r>
              <a:rPr lang="en-US" sz="1600" dirty="0"/>
              <a:t> </a:t>
            </a:r>
            <a:r>
              <a:rPr lang="en-US" sz="1600" dirty="0" err="1"/>
              <a:t>mendapatkan</a:t>
            </a:r>
            <a:r>
              <a:rPr lang="en-US" sz="1600" dirty="0"/>
              <a:t> </a:t>
            </a:r>
            <a:r>
              <a:rPr lang="en-US" sz="1600" dirty="0" err="1"/>
              <a:t>sapaan</a:t>
            </a:r>
            <a:r>
              <a:rPr lang="en-US" sz="1600" dirty="0"/>
              <a:t> </a:t>
            </a:r>
            <a:r>
              <a:rPr lang="en-US" sz="1600" dirty="0" err="1"/>
              <a:t>serta</a:t>
            </a:r>
            <a:r>
              <a:rPr lang="en-US" sz="1600" dirty="0"/>
              <a:t> </a:t>
            </a:r>
            <a:r>
              <a:rPr lang="en-US" sz="1600" dirty="0" err="1"/>
              <a:t>layanan</a:t>
            </a:r>
            <a:r>
              <a:rPr lang="en-US" sz="1600" dirty="0"/>
              <a:t> yang </a:t>
            </a:r>
            <a:r>
              <a:rPr lang="en-US" sz="1600" dirty="0" err="1"/>
              <a:t>menyenangkan</a:t>
            </a:r>
            <a:r>
              <a:rPr lang="en-US" sz="1600" dirty="0"/>
              <a:t>, </a:t>
            </a:r>
            <a:r>
              <a:rPr lang="en-US" sz="1600" dirty="0" err="1"/>
              <a:t>konsumen</a:t>
            </a:r>
            <a:r>
              <a:rPr lang="en-US" sz="1600" dirty="0"/>
              <a:t> </a:t>
            </a:r>
            <a:r>
              <a:rPr lang="en-US" sz="1600" dirty="0" err="1"/>
              <a:t>cenderung</a:t>
            </a:r>
            <a:r>
              <a:rPr lang="en-US" sz="1600" dirty="0"/>
              <a:t>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menilai</a:t>
            </a:r>
            <a:r>
              <a:rPr lang="en-US" sz="1600" dirty="0"/>
              <a:t> Perusahaan </a:t>
            </a:r>
            <a:r>
              <a:rPr lang="en-US" sz="1600" dirty="0" err="1"/>
              <a:t>jasa</a:t>
            </a:r>
            <a:r>
              <a:rPr lang="en-US" sz="1600" dirty="0"/>
              <a:t> </a:t>
            </a:r>
            <a:r>
              <a:rPr lang="en-US" sz="1600" dirty="0" err="1"/>
              <a:t>tersebut</a:t>
            </a:r>
            <a:r>
              <a:rPr lang="en-US" sz="1600" dirty="0"/>
              <a:t> </a:t>
            </a:r>
            <a:r>
              <a:rPr lang="en-US" sz="1600" dirty="0" err="1"/>
              <a:t>berkualitas</a:t>
            </a:r>
            <a:r>
              <a:rPr lang="en-US" sz="1600" dirty="0"/>
              <a:t>.</a:t>
            </a:r>
          </a:p>
          <a:p>
            <a:r>
              <a:rPr lang="en-US" sz="1600" b="1" dirty="0" err="1"/>
              <a:t>Meloncat</a:t>
            </a:r>
            <a:r>
              <a:rPr lang="en-US" sz="1600" b="1" dirty="0"/>
              <a:t> pada </a:t>
            </a:r>
            <a:r>
              <a:rPr lang="en-US" sz="1600" b="1" dirty="0" err="1"/>
              <a:t>kesimpulan</a:t>
            </a:r>
            <a:r>
              <a:rPr lang="en-US" sz="1600" dirty="0"/>
              <a:t>, </a:t>
            </a:r>
            <a:r>
              <a:rPr lang="en-US" sz="1600" dirty="0" err="1"/>
              <a:t>konsumen</a:t>
            </a:r>
            <a:r>
              <a:rPr lang="en-US" sz="1600" dirty="0"/>
              <a:t> </a:t>
            </a:r>
            <a:r>
              <a:rPr lang="en-US" sz="1600" dirty="0" err="1"/>
              <a:t>cenderung</a:t>
            </a:r>
            <a:r>
              <a:rPr lang="en-US" sz="1600" dirty="0"/>
              <a:t> </a:t>
            </a:r>
            <a:r>
              <a:rPr lang="en-US" sz="1600" dirty="0" err="1"/>
              <a:t>mengalami</a:t>
            </a:r>
            <a:r>
              <a:rPr lang="en-US" sz="1600" dirty="0"/>
              <a:t> </a:t>
            </a:r>
            <a:r>
              <a:rPr lang="en-US" sz="1600" dirty="0" err="1"/>
              <a:t>kesalahan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mempersepsikan</a:t>
            </a:r>
            <a:r>
              <a:rPr lang="en-US" sz="1600" dirty="0"/>
              <a:t> </a:t>
            </a:r>
            <a:r>
              <a:rPr lang="en-US" sz="1600" dirty="0" err="1"/>
              <a:t>obyek</a:t>
            </a:r>
            <a:r>
              <a:rPr lang="en-US" sz="1600" dirty="0"/>
              <a:t> </a:t>
            </a:r>
            <a:r>
              <a:rPr lang="en-US" sz="1600" dirty="0" err="1"/>
              <a:t>pemasaran</a:t>
            </a:r>
            <a:r>
              <a:rPr lang="en-US" sz="1600" dirty="0"/>
              <a:t> </a:t>
            </a:r>
            <a:r>
              <a:rPr lang="en-US" sz="1600" dirty="0" err="1"/>
              <a:t>karena</a:t>
            </a:r>
            <a:r>
              <a:rPr lang="en-US" sz="1600" dirty="0"/>
              <a:t> </a:t>
            </a:r>
            <a:r>
              <a:rPr lang="en-US" sz="1600" dirty="0" err="1"/>
              <a:t>kecenderungan</a:t>
            </a:r>
            <a:r>
              <a:rPr lang="en-US" sz="1600" dirty="0"/>
              <a:t> </a:t>
            </a:r>
            <a:r>
              <a:rPr lang="en-US" sz="1600" dirty="0" err="1"/>
              <a:t>melompat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segera</a:t>
            </a:r>
            <a:r>
              <a:rPr lang="en-US" sz="1600" dirty="0"/>
              <a:t> </a:t>
            </a:r>
            <a:r>
              <a:rPr lang="en-US" sz="1600" dirty="0" err="1"/>
              <a:t>menyimpulkan</a:t>
            </a:r>
            <a:r>
              <a:rPr lang="en-US" sz="1600" dirty="0"/>
              <a:t> </a:t>
            </a:r>
            <a:r>
              <a:rPr lang="en-US" sz="1600" dirty="0" err="1"/>
              <a:t>meskipun</a:t>
            </a:r>
            <a:r>
              <a:rPr lang="en-US" sz="1600" dirty="0"/>
              <a:t> </a:t>
            </a:r>
            <a:r>
              <a:rPr lang="en-US" sz="1600" dirty="0" err="1"/>
              <a:t>hanya</a:t>
            </a:r>
            <a:r>
              <a:rPr lang="en-US" sz="1600" dirty="0"/>
              <a:t> tau Sebagian </a:t>
            </a:r>
            <a:r>
              <a:rPr lang="en-US" sz="1600" dirty="0" err="1"/>
              <a:t>saja</a:t>
            </a:r>
            <a:r>
              <a:rPr lang="en-US" sz="1600" dirty="0"/>
              <a:t>.</a:t>
            </a:r>
          </a:p>
          <a:p>
            <a:r>
              <a:rPr lang="en-US" sz="1600" b="1" dirty="0" err="1"/>
              <a:t>Efek</a:t>
            </a:r>
            <a:r>
              <a:rPr lang="en-US" sz="1600" b="1" dirty="0"/>
              <a:t> halo, </a:t>
            </a:r>
            <a:r>
              <a:rPr lang="en-US" sz="1600" dirty="0" err="1"/>
              <a:t>misalnya</a:t>
            </a:r>
            <a:r>
              <a:rPr lang="en-US" sz="1600" dirty="0"/>
              <a:t> </a:t>
            </a:r>
            <a:r>
              <a:rPr lang="en-US" sz="1600" dirty="0" err="1"/>
              <a:t>konsumen</a:t>
            </a:r>
            <a:r>
              <a:rPr lang="en-US" sz="1600" dirty="0"/>
              <a:t> </a:t>
            </a:r>
            <a:r>
              <a:rPr lang="en-US" sz="1600" dirty="0" err="1"/>
              <a:t>mempersepsikan</a:t>
            </a:r>
            <a:r>
              <a:rPr lang="en-US" sz="1600" dirty="0"/>
              <a:t> </a:t>
            </a:r>
            <a:r>
              <a:rPr lang="en-US" sz="1600" dirty="0" err="1"/>
              <a:t>ciri</a:t>
            </a:r>
            <a:r>
              <a:rPr lang="en-US" sz="1600" dirty="0"/>
              <a:t> </a:t>
            </a:r>
            <a:r>
              <a:rPr lang="en-US" sz="1600" dirty="0" err="1"/>
              <a:t>penampilan</a:t>
            </a:r>
            <a:r>
              <a:rPr lang="en-US" sz="1600" dirty="0"/>
              <a:t> </a:t>
            </a:r>
            <a:r>
              <a:rPr lang="en-US" sz="1600" dirty="0" err="1"/>
              <a:t>tenaga</a:t>
            </a:r>
            <a:r>
              <a:rPr lang="en-US" sz="1600" dirty="0"/>
              <a:t> </a:t>
            </a:r>
            <a:r>
              <a:rPr lang="en-US" sz="1600" dirty="0" err="1"/>
              <a:t>kerja</a:t>
            </a:r>
            <a:r>
              <a:rPr lang="en-US" sz="1600" dirty="0"/>
              <a:t> yang </a:t>
            </a:r>
            <a:r>
              <a:rPr lang="en-US" sz="1600" dirty="0" err="1"/>
              <a:t>ramah</a:t>
            </a:r>
            <a:r>
              <a:rPr lang="en-US" sz="1600" dirty="0"/>
              <a:t> </a:t>
            </a:r>
            <a:r>
              <a:rPr lang="en-US" sz="1600" dirty="0" err="1"/>
              <a:t>lalu</a:t>
            </a:r>
            <a:r>
              <a:rPr lang="en-US" sz="1600" dirty="0"/>
              <a:t> </a:t>
            </a:r>
            <a:r>
              <a:rPr lang="en-US" sz="1600" dirty="0" err="1"/>
              <a:t>disimpulkan</a:t>
            </a:r>
            <a:r>
              <a:rPr lang="en-US" sz="1600" dirty="0"/>
              <a:t> </a:t>
            </a:r>
            <a:r>
              <a:rPr lang="en-US" sz="1600" dirty="0" err="1"/>
              <a:t>bahwa</a:t>
            </a:r>
            <a:r>
              <a:rPr lang="en-US" sz="1600" dirty="0"/>
              <a:t> Perusahaan sangat </a:t>
            </a:r>
            <a:r>
              <a:rPr lang="en-US" sz="1600" dirty="0" err="1"/>
              <a:t>bersahabat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6007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C15F1-8FDB-4802-A8D2-1EC297761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403" y="120650"/>
            <a:ext cx="8229600" cy="857250"/>
          </a:xfrm>
        </p:spPr>
        <p:txBody>
          <a:bodyPr/>
          <a:lstStyle/>
          <a:p>
            <a:r>
              <a:rPr lang="en-US" b="1" dirty="0" err="1">
                <a:latin typeface="Aharoni" panose="02010803020104030203" pitchFamily="2" charset="-79"/>
                <a:cs typeface="Aharoni" panose="02010803020104030203" pitchFamily="2" charset="-79"/>
              </a:rPr>
              <a:t>Pokok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 err="1">
                <a:latin typeface="Aharoni" panose="02010803020104030203" pitchFamily="2" charset="-79"/>
                <a:cs typeface="Aharoni" panose="02010803020104030203" pitchFamily="2" charset="-79"/>
              </a:rPr>
              <a:t>Bahasan</a:t>
            </a: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1D667B1-374A-B8CD-A987-3CBFBFFF21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8720501"/>
              </p:ext>
            </p:extLst>
          </p:nvPr>
        </p:nvGraphicFramePr>
        <p:xfrm>
          <a:off x="469997" y="742950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F34EE4EE-6BC2-E059-1751-1CEBB369AD3C}"/>
              </a:ext>
            </a:extLst>
          </p:cNvPr>
          <p:cNvGrpSpPr/>
          <p:nvPr/>
        </p:nvGrpSpPr>
        <p:grpSpPr>
          <a:xfrm>
            <a:off x="914400" y="3181350"/>
            <a:ext cx="6067194" cy="782737"/>
            <a:chOff x="413559" y="2204637"/>
            <a:chExt cx="6067194" cy="782737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C18DE9E-B5DA-568C-0D89-433F05164F20}"/>
                </a:ext>
              </a:extLst>
            </p:cNvPr>
            <p:cNvSpPr/>
            <p:nvPr/>
          </p:nvSpPr>
          <p:spPr>
            <a:xfrm>
              <a:off x="413559" y="2204637"/>
              <a:ext cx="5760720" cy="5904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Rectangle: Rounded Corners 4">
              <a:extLst>
                <a:ext uri="{FF2B5EF4-FFF2-40B4-BE49-F238E27FC236}">
                  <a16:creationId xmlns:a16="http://schemas.microsoft.com/office/drawing/2014/main" id="{F9EF4C35-0D04-07B5-F4E6-8BFB3EE75E9A}"/>
                </a:ext>
              </a:extLst>
            </p:cNvPr>
            <p:cNvSpPr txBox="1"/>
            <p:nvPr/>
          </p:nvSpPr>
          <p:spPr>
            <a:xfrm>
              <a:off x="413574" y="2425795"/>
              <a:ext cx="6067179" cy="5615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7742" tIns="0" rIns="217742" bIns="0" numCol="1" spcCol="1270" anchor="ctr" anchorCtr="0">
              <a:noAutofit/>
            </a:bodyPr>
            <a:lstStyle/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err="1"/>
                <a:t>Karakteristik</a:t>
              </a:r>
              <a:r>
                <a:rPr lang="en-US" sz="2000" dirty="0"/>
                <a:t> </a:t>
              </a:r>
              <a:r>
                <a:rPr lang="en-US" sz="2000" dirty="0" err="1"/>
                <a:t>Konsumen</a:t>
              </a:r>
              <a:r>
                <a:rPr lang="en-US" sz="2000" dirty="0"/>
                <a:t> yang </a:t>
              </a:r>
              <a:r>
                <a:rPr lang="en-US" sz="2000" dirty="0" err="1"/>
                <a:t>Memengaruhi</a:t>
              </a:r>
              <a:r>
                <a:rPr lang="en-US" sz="2000" dirty="0"/>
                <a:t> </a:t>
              </a:r>
              <a:r>
                <a:rPr lang="en-US" sz="2000" dirty="0" err="1"/>
                <a:t>Persepsi</a:t>
              </a:r>
              <a:endParaRPr lang="fi-FI" sz="2000" dirty="0"/>
            </a:p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+mj-lt"/>
                <a:buNone/>
              </a:pPr>
              <a:endParaRPr lang="en-US" sz="2000" kern="1200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B5CBEE7C-2798-BDFE-155F-629FB98B9210}"/>
              </a:ext>
            </a:extLst>
          </p:cNvPr>
          <p:cNvSpPr/>
          <p:nvPr/>
        </p:nvSpPr>
        <p:spPr>
          <a:xfrm>
            <a:off x="503734" y="4080749"/>
            <a:ext cx="8229600" cy="504000"/>
          </a:xfrm>
          <a:prstGeom prst="rect">
            <a:avLst/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83640A1-3226-1215-1CCF-435AE75A8753}"/>
              </a:ext>
            </a:extLst>
          </p:cNvPr>
          <p:cNvGrpSpPr/>
          <p:nvPr/>
        </p:nvGrpSpPr>
        <p:grpSpPr>
          <a:xfrm>
            <a:off x="880678" y="3855624"/>
            <a:ext cx="5760720" cy="590400"/>
            <a:chOff x="411480" y="390237"/>
            <a:chExt cx="5760720" cy="59040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E640BA48-7EA7-B290-70BA-6981F30BE562}"/>
                </a:ext>
              </a:extLst>
            </p:cNvPr>
            <p:cNvSpPr/>
            <p:nvPr/>
          </p:nvSpPr>
          <p:spPr>
            <a:xfrm>
              <a:off x="411480" y="390237"/>
              <a:ext cx="5760720" cy="5904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Rectangle: Rounded Corners 4">
              <a:extLst>
                <a:ext uri="{FF2B5EF4-FFF2-40B4-BE49-F238E27FC236}">
                  <a16:creationId xmlns:a16="http://schemas.microsoft.com/office/drawing/2014/main" id="{B5BB4B84-8C1E-BE84-0CA9-2909DB979E3D}"/>
                </a:ext>
              </a:extLst>
            </p:cNvPr>
            <p:cNvSpPr txBox="1"/>
            <p:nvPr/>
          </p:nvSpPr>
          <p:spPr>
            <a:xfrm>
              <a:off x="440301" y="419058"/>
              <a:ext cx="5703078" cy="5327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7742" tIns="0" rIns="217742" bIns="0" numCol="1" spcCol="1270" anchor="ctr" anchorCtr="0">
              <a:noAutofit/>
            </a:bodyPr>
            <a:lstStyle/>
            <a:p>
              <a:pPr algn="just" rtl="0" fontAlgn="base">
                <a:spcBef>
                  <a:spcPts val="370"/>
                </a:spcBef>
                <a:spcAft>
                  <a:spcPts val="0"/>
                </a:spcAft>
              </a:pPr>
              <a:r>
                <a:rPr lang="en-US" sz="2000" dirty="0"/>
                <a:t>Proses </a:t>
              </a:r>
              <a:r>
                <a:rPr lang="en-US" sz="2000" dirty="0" err="1"/>
                <a:t>Persepsi</a:t>
              </a:r>
              <a:endParaRPr lang="fi-FI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65622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78133-3A7C-8341-1586-F8891A371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6700"/>
            <a:ext cx="8229600" cy="857250"/>
          </a:xfrm>
        </p:spPr>
        <p:txBody>
          <a:bodyPr/>
          <a:lstStyle/>
          <a:p>
            <a:r>
              <a:rPr lang="en-US" dirty="0" err="1"/>
              <a:t>Definisi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494891-2626-4C61-1198-9365A25A6D67}"/>
              </a:ext>
            </a:extLst>
          </p:cNvPr>
          <p:cNvSpPr/>
          <p:nvPr/>
        </p:nvSpPr>
        <p:spPr>
          <a:xfrm>
            <a:off x="609600" y="1504950"/>
            <a:ext cx="8229600" cy="32765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err="1"/>
              <a:t>Persepsi</a:t>
            </a:r>
            <a:r>
              <a:rPr lang="en-US" b="1" dirty="0"/>
              <a:t> </a:t>
            </a:r>
            <a:r>
              <a:rPr lang="en-US" dirty="0" err="1"/>
              <a:t>adalah</a:t>
            </a:r>
            <a:r>
              <a:rPr lang="en-US" dirty="0"/>
              <a:t> proses di mana </a:t>
            </a:r>
            <a:r>
              <a:rPr lang="en-US" dirty="0" err="1"/>
              <a:t>individu</a:t>
            </a:r>
            <a:r>
              <a:rPr lang="en-US" dirty="0"/>
              <a:t> </a:t>
            </a:r>
            <a:r>
              <a:rPr lang="en-US" dirty="0" err="1"/>
              <a:t>diekspos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menerima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, </a:t>
            </a:r>
            <a:r>
              <a:rPr lang="en-US" dirty="0" err="1"/>
              <a:t>memerhatikan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, dan </a:t>
            </a:r>
            <a:r>
              <a:rPr lang="en-US" dirty="0" err="1"/>
              <a:t>memahaminya</a:t>
            </a: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/>
              <a:t>Persepsi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proses yang </a:t>
            </a:r>
            <a:r>
              <a:rPr lang="en-US" dirty="0" err="1"/>
              <a:t>timbul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sensasi</a:t>
            </a:r>
            <a:r>
              <a:rPr lang="en-US" dirty="0"/>
              <a:t>, di mana </a:t>
            </a:r>
            <a:r>
              <a:rPr lang="en-US" dirty="0" err="1"/>
              <a:t>pengertian</a:t>
            </a:r>
            <a:r>
              <a:rPr lang="en-US" dirty="0"/>
              <a:t> </a:t>
            </a:r>
            <a:r>
              <a:rPr lang="en-US" dirty="0" err="1"/>
              <a:t>sensasi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merasakan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penyebab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emosi</a:t>
            </a:r>
            <a:r>
              <a:rPr lang="en-US" dirty="0"/>
              <a:t> yang </a:t>
            </a:r>
            <a:r>
              <a:rPr lang="en-US" dirty="0" err="1"/>
              <a:t>menggembirakan</a:t>
            </a: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/>
              <a:t>Sensasi</a:t>
            </a:r>
            <a:r>
              <a:rPr lang="en-US" dirty="0"/>
              <a:t> </a:t>
            </a:r>
            <a:r>
              <a:rPr lang="en-US" dirty="0" err="1"/>
              <a:t>diartikan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respons</a:t>
            </a:r>
            <a:r>
              <a:rPr lang="en-US" dirty="0"/>
              <a:t> yang </a:t>
            </a:r>
            <a:r>
              <a:rPr lang="en-US" dirty="0" err="1"/>
              <a:t>cepat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indra</a:t>
            </a:r>
            <a:r>
              <a:rPr lang="en-US" dirty="0"/>
              <a:t> </a:t>
            </a:r>
            <a:r>
              <a:rPr lang="en-US" dirty="0" err="1"/>
              <a:t>penerima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rangsangan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cahaya</a:t>
            </a:r>
            <a:r>
              <a:rPr lang="en-US" dirty="0"/>
              <a:t>, </a:t>
            </a:r>
            <a:r>
              <a:rPr lang="en-US" dirty="0" err="1"/>
              <a:t>warna</a:t>
            </a:r>
            <a:r>
              <a:rPr lang="en-US" dirty="0"/>
              <a:t>, dan </a:t>
            </a:r>
            <a:r>
              <a:rPr lang="en-US" dirty="0" err="1"/>
              <a:t>suara</a:t>
            </a:r>
            <a:r>
              <a:rPr lang="en-US" dirty="0"/>
              <a:t>. </a:t>
            </a:r>
            <a:r>
              <a:rPr lang="en-US" dirty="0" err="1"/>
              <a:t>Kesemuanya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menimbulkan</a:t>
            </a:r>
            <a:r>
              <a:rPr lang="en-US" dirty="0"/>
              <a:t> </a:t>
            </a:r>
            <a:r>
              <a:rPr lang="en-US" dirty="0" err="1"/>
              <a:t>persepsi</a:t>
            </a:r>
            <a:r>
              <a:rPr lang="en-US" dirty="0"/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demikian</a:t>
            </a:r>
            <a:r>
              <a:rPr lang="en-US" dirty="0"/>
              <a:t>, </a:t>
            </a:r>
            <a:r>
              <a:rPr lang="en-US" dirty="0" err="1"/>
              <a:t>persepsi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didefinisikan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proses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rangsangan-rangsangan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diseleksi</a:t>
            </a:r>
            <a:r>
              <a:rPr lang="en-US" dirty="0"/>
              <a:t>, </a:t>
            </a:r>
            <a:r>
              <a:rPr lang="en-US" dirty="0" err="1"/>
              <a:t>diorganisasikan</a:t>
            </a:r>
            <a:r>
              <a:rPr lang="en-US" dirty="0"/>
              <a:t>, dan </a:t>
            </a:r>
            <a:r>
              <a:rPr lang="en-US" dirty="0" err="1"/>
              <a:t>diinterpretasikan</a:t>
            </a:r>
            <a:r>
              <a:rPr lang="en-US" dirty="0"/>
              <a:t>.</a:t>
            </a:r>
          </a:p>
          <a:p>
            <a:pPr algn="ctr"/>
            <a:endParaRPr lang="en-US" dirty="0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1A7EA7CF-2440-001C-F351-561C59FF809A}"/>
              </a:ext>
            </a:extLst>
          </p:cNvPr>
          <p:cNvSpPr/>
          <p:nvPr/>
        </p:nvSpPr>
        <p:spPr>
          <a:xfrm>
            <a:off x="4343400" y="971550"/>
            <a:ext cx="457200" cy="5334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983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90B99-D019-26F4-75D8-29EE8DD43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315200" cy="1200150"/>
          </a:xfrm>
        </p:spPr>
        <p:txBody>
          <a:bodyPr>
            <a:normAutofit/>
          </a:bodyPr>
          <a:lstStyle/>
          <a:p>
            <a:r>
              <a:rPr lang="en-US" sz="3600" dirty="0"/>
              <a:t>Stimuli </a:t>
            </a:r>
            <a:r>
              <a:rPr lang="en-US" sz="3600" dirty="0" err="1"/>
              <a:t>Pemasaran</a:t>
            </a:r>
            <a:r>
              <a:rPr lang="en-US" sz="3600" dirty="0"/>
              <a:t> dan </a:t>
            </a:r>
            <a:r>
              <a:rPr lang="en-US" sz="3600" dirty="0" err="1"/>
              <a:t>Persepsi</a:t>
            </a:r>
            <a:r>
              <a:rPr lang="en-US" sz="3600" dirty="0"/>
              <a:t> </a:t>
            </a:r>
            <a:r>
              <a:rPr lang="en-US" sz="3600" dirty="0" err="1"/>
              <a:t>Konsumen</a:t>
            </a:r>
            <a:endParaRPr lang="en-US" sz="36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51FEB39-BC41-4206-59EF-72F34A76DB21}"/>
              </a:ext>
            </a:extLst>
          </p:cNvPr>
          <p:cNvSpPr/>
          <p:nvPr/>
        </p:nvSpPr>
        <p:spPr>
          <a:xfrm>
            <a:off x="304800" y="1200150"/>
            <a:ext cx="5410200" cy="35849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Stimuli </a:t>
            </a:r>
            <a:r>
              <a:rPr lang="en-US" sz="1600" dirty="0" err="1"/>
              <a:t>atau</a:t>
            </a:r>
            <a:r>
              <a:rPr lang="en-US" sz="1600" dirty="0"/>
              <a:t> stimulus </a:t>
            </a:r>
            <a:r>
              <a:rPr lang="en-US" sz="1600" dirty="0" err="1"/>
              <a:t>merupakan</a:t>
            </a:r>
            <a:r>
              <a:rPr lang="en-US" sz="1600" dirty="0"/>
              <a:t> </a:t>
            </a:r>
            <a:r>
              <a:rPr lang="en-US" sz="1600" dirty="0" err="1"/>
              <a:t>bentuk</a:t>
            </a:r>
            <a:r>
              <a:rPr lang="en-US" sz="1600" dirty="0"/>
              <a:t> </a:t>
            </a:r>
            <a:r>
              <a:rPr lang="en-US" sz="1600" dirty="0" err="1"/>
              <a:t>fisik</a:t>
            </a:r>
            <a:r>
              <a:rPr lang="en-US" sz="1600" dirty="0"/>
              <a:t>, visual,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komunikasi</a:t>
            </a:r>
            <a:r>
              <a:rPr lang="en-US" sz="1600" dirty="0"/>
              <a:t> verbal yang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memengaruhi</a:t>
            </a:r>
            <a:r>
              <a:rPr lang="en-US" sz="1600" dirty="0"/>
              <a:t> </a:t>
            </a:r>
            <a:r>
              <a:rPr lang="en-US" sz="1600" dirty="0" err="1"/>
              <a:t>individu</a:t>
            </a:r>
            <a:r>
              <a:rPr lang="en-US" sz="1600" dirty="0"/>
              <a:t> (Setiadi, 2013).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Respons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reaksi</a:t>
            </a:r>
            <a:r>
              <a:rPr lang="en-US" sz="1600" dirty="0"/>
              <a:t> yang </a:t>
            </a:r>
            <a:r>
              <a:rPr lang="en-US" sz="1600" dirty="0" err="1"/>
              <a:t>dimunculkan</a:t>
            </a:r>
            <a:r>
              <a:rPr lang="en-US" sz="1600" dirty="0"/>
              <a:t> </a:t>
            </a:r>
            <a:r>
              <a:rPr lang="en-US" sz="1600" dirty="0" err="1"/>
              <a:t>individu</a:t>
            </a:r>
            <a:r>
              <a:rPr lang="en-US" sz="1600" dirty="0"/>
              <a:t> </a:t>
            </a:r>
            <a:r>
              <a:rPr lang="en-US" sz="1600" dirty="0" err="1"/>
              <a:t>berupa</a:t>
            </a:r>
            <a:r>
              <a:rPr lang="en-US" sz="1600" dirty="0"/>
              <a:t> </a:t>
            </a:r>
            <a:r>
              <a:rPr lang="en-US" sz="1600" dirty="0" err="1"/>
              <a:t>gerakan</a:t>
            </a:r>
            <a:r>
              <a:rPr lang="en-US" sz="1600" dirty="0"/>
              <a:t>, </a:t>
            </a:r>
            <a:r>
              <a:rPr lang="en-US" sz="1600" dirty="0" err="1"/>
              <a:t>tindakan</a:t>
            </a:r>
            <a:r>
              <a:rPr lang="en-US" sz="1600" dirty="0"/>
              <a:t>, </a:t>
            </a:r>
            <a:r>
              <a:rPr lang="en-US" sz="1600" dirty="0" err="1"/>
              <a:t>sikap</a:t>
            </a:r>
            <a:r>
              <a:rPr lang="en-US" sz="1600" dirty="0"/>
              <a:t>, </a:t>
            </a:r>
            <a:r>
              <a:rPr lang="en-US" sz="1600" dirty="0" err="1"/>
              <a:t>persepsi</a:t>
            </a:r>
            <a:r>
              <a:rPr lang="en-US" sz="1600" dirty="0"/>
              <a:t>, </a:t>
            </a:r>
            <a:r>
              <a:rPr lang="en-US" sz="1600" dirty="0" err="1"/>
              <a:t>perilaku</a:t>
            </a:r>
            <a:r>
              <a:rPr lang="en-US" sz="1600" dirty="0"/>
              <a:t> </a:t>
            </a:r>
            <a:r>
              <a:rPr lang="en-US" sz="1600" dirty="0" err="1"/>
              <a:t>tertentu</a:t>
            </a:r>
            <a:r>
              <a:rPr lang="en-US" sz="1600" dirty="0"/>
              <a:t>, </a:t>
            </a:r>
            <a:r>
              <a:rPr lang="en-US" sz="1600" dirty="0" err="1"/>
              <a:t>dll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Stimulus </a:t>
            </a:r>
            <a:r>
              <a:rPr lang="en-US" sz="1600" dirty="0" err="1"/>
              <a:t>merupakan</a:t>
            </a:r>
            <a:r>
              <a:rPr lang="en-US" sz="1600" dirty="0"/>
              <a:t> </a:t>
            </a:r>
            <a:r>
              <a:rPr lang="en-US" sz="1600" dirty="0" err="1"/>
              <a:t>sebab</a:t>
            </a:r>
            <a:r>
              <a:rPr lang="en-US" sz="1600" dirty="0"/>
              <a:t> dan </a:t>
            </a:r>
            <a:r>
              <a:rPr lang="en-US" sz="1600" dirty="0" err="1"/>
              <a:t>respons</a:t>
            </a:r>
            <a:r>
              <a:rPr lang="en-US" sz="1600" dirty="0"/>
              <a:t> </a:t>
            </a:r>
            <a:r>
              <a:rPr lang="en-US" sz="1600" dirty="0" err="1"/>
              <a:t>merupakan</a:t>
            </a:r>
            <a:r>
              <a:rPr lang="en-US" sz="1600" dirty="0"/>
              <a:t> </a:t>
            </a:r>
            <a:r>
              <a:rPr lang="en-US" sz="1600" dirty="0" err="1"/>
              <a:t>akibat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hasilnya</a:t>
            </a:r>
            <a:r>
              <a:rPr lang="en-US" sz="1600" dirty="0"/>
              <a:t>; stimulus </a:t>
            </a:r>
            <a:r>
              <a:rPr lang="en-US" sz="1600" dirty="0" err="1"/>
              <a:t>bisa</a:t>
            </a:r>
            <a:r>
              <a:rPr lang="en-US" sz="1600" dirty="0"/>
              <a:t> </a:t>
            </a:r>
            <a:r>
              <a:rPr lang="en-US" sz="1600" dirty="0" err="1"/>
              <a:t>jauh</a:t>
            </a:r>
            <a:r>
              <a:rPr lang="en-US" sz="1600" dirty="0"/>
              <a:t>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besar</a:t>
            </a:r>
            <a:r>
              <a:rPr lang="en-US" sz="1600" dirty="0"/>
              <a:t> (</a:t>
            </a:r>
            <a:r>
              <a:rPr lang="en-US" sz="1600" dirty="0" err="1"/>
              <a:t>bentuk</a:t>
            </a:r>
            <a:r>
              <a:rPr lang="en-US" sz="1600" dirty="0"/>
              <a:t>, program, </a:t>
            </a:r>
            <a:r>
              <a:rPr lang="en-US" sz="1600" dirty="0" err="1"/>
              <a:t>kegiatan</a:t>
            </a:r>
            <a:r>
              <a:rPr lang="en-US" sz="1600" dirty="0"/>
              <a:t>, dan lain-lain)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Stimuli </a:t>
            </a:r>
            <a:r>
              <a:rPr lang="en-US" sz="1600" dirty="0" err="1"/>
              <a:t>pemasaran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setiap</a:t>
            </a:r>
            <a:r>
              <a:rPr lang="en-US" sz="1600" dirty="0"/>
              <a:t> </a:t>
            </a:r>
            <a:r>
              <a:rPr lang="en-US" sz="1600" dirty="0" err="1"/>
              <a:t>komunikasi</a:t>
            </a:r>
            <a:r>
              <a:rPr lang="en-US" sz="1600" dirty="0"/>
              <a:t> / stimuli </a:t>
            </a:r>
            <a:r>
              <a:rPr lang="en-US" sz="1600" dirty="0" err="1"/>
              <a:t>fisik</a:t>
            </a:r>
            <a:r>
              <a:rPr lang="en-US" sz="1600" dirty="0"/>
              <a:t> </a:t>
            </a:r>
            <a:r>
              <a:rPr lang="en-US" sz="1600" dirty="0" err="1"/>
              <a:t>yg</a:t>
            </a:r>
            <a:r>
              <a:rPr lang="en-US" sz="1600" dirty="0"/>
              <a:t> </a:t>
            </a:r>
            <a:r>
              <a:rPr lang="en-US" sz="1600" dirty="0" err="1"/>
              <a:t>didesain</a:t>
            </a:r>
            <a:r>
              <a:rPr lang="en-US" sz="1600" dirty="0"/>
              <a:t> </a:t>
            </a:r>
            <a:r>
              <a:rPr lang="en-US" sz="1600" dirty="0" err="1"/>
              <a:t>utk</a:t>
            </a:r>
            <a:r>
              <a:rPr lang="en-US" sz="1600" dirty="0"/>
              <a:t> </a:t>
            </a:r>
            <a:r>
              <a:rPr lang="en-US" sz="1600" dirty="0" err="1"/>
              <a:t>mempengaruhi</a:t>
            </a:r>
            <a:r>
              <a:rPr lang="en-US" sz="1600" dirty="0"/>
              <a:t> </a:t>
            </a:r>
            <a:r>
              <a:rPr lang="en-US" sz="1600" dirty="0" err="1"/>
              <a:t>konsumen</a:t>
            </a:r>
            <a:r>
              <a:rPr lang="en-US" sz="1600" dirty="0"/>
              <a:t>.</a:t>
            </a:r>
          </a:p>
          <a:p>
            <a:pPr algn="ctr"/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475B69-75E4-1381-53B1-C742B1AB4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1428750"/>
            <a:ext cx="3081989" cy="308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714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AE65E-A2D5-C2CC-056C-83A9C174D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9550"/>
            <a:ext cx="5600991" cy="851298"/>
          </a:xfrm>
        </p:spPr>
        <p:txBody>
          <a:bodyPr>
            <a:noAutofit/>
          </a:bodyPr>
          <a:lstStyle/>
          <a:p>
            <a:r>
              <a:rPr lang="en-US" sz="3200" dirty="0" err="1"/>
              <a:t>Karakteristik</a:t>
            </a:r>
            <a:r>
              <a:rPr lang="en-US" sz="3200" dirty="0"/>
              <a:t> Stimulus yang </a:t>
            </a:r>
            <a:r>
              <a:rPr lang="en-US" sz="3200" dirty="0" err="1"/>
              <a:t>Memengaruhi</a:t>
            </a:r>
            <a:r>
              <a:rPr lang="en-US" sz="3200" dirty="0"/>
              <a:t> </a:t>
            </a:r>
            <a:r>
              <a:rPr lang="en-US" sz="3200" dirty="0" err="1"/>
              <a:t>Persepsi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7CF3D-EB6C-A87D-3FC5-C671F0156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err="1"/>
              <a:t>Faktor</a:t>
            </a:r>
            <a:r>
              <a:rPr lang="en-US" b="1" dirty="0"/>
              <a:t> </a:t>
            </a:r>
            <a:r>
              <a:rPr lang="en-US" b="1" dirty="0" err="1"/>
              <a:t>Indrawi</a:t>
            </a:r>
            <a:r>
              <a:rPr lang="en-US" b="1" dirty="0"/>
              <a:t> (sensory) </a:t>
            </a:r>
          </a:p>
          <a:p>
            <a:pPr marL="0" indent="0">
              <a:buNone/>
            </a:pPr>
            <a:r>
              <a:rPr lang="en-US" dirty="0" err="1"/>
              <a:t>Faktor-faktor</a:t>
            </a:r>
            <a:r>
              <a:rPr lang="en-US" dirty="0"/>
              <a:t> </a:t>
            </a:r>
            <a:r>
              <a:rPr lang="en-US" dirty="0" err="1"/>
              <a:t>indrawi</a:t>
            </a:r>
            <a:r>
              <a:rPr lang="en-US" dirty="0"/>
              <a:t> sangat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.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memengaruhi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dirasakan</a:t>
            </a:r>
            <a:r>
              <a:rPr lang="en-US" dirty="0"/>
              <a:t>. </a:t>
            </a:r>
            <a:r>
              <a:rPr lang="en-US" dirty="0" err="1"/>
              <a:t>Faktor-faktor</a:t>
            </a:r>
            <a:r>
              <a:rPr lang="en-US" dirty="0"/>
              <a:t> </a:t>
            </a:r>
            <a:r>
              <a:rPr lang="en-US" dirty="0" err="1"/>
              <a:t>indrawi</a:t>
            </a:r>
            <a:r>
              <a:rPr lang="en-US" dirty="0"/>
              <a:t> </a:t>
            </a:r>
            <a:r>
              <a:rPr lang="en-US" dirty="0" err="1"/>
              <a:t>mencakup</a:t>
            </a:r>
            <a:r>
              <a:rPr lang="en-US" dirty="0"/>
              <a:t>: </a:t>
            </a:r>
            <a:r>
              <a:rPr lang="en-US" dirty="0" err="1"/>
              <a:t>warna</a:t>
            </a:r>
            <a:r>
              <a:rPr lang="en-US" dirty="0"/>
              <a:t>, </a:t>
            </a:r>
            <a:r>
              <a:rPr lang="en-US" dirty="0" err="1"/>
              <a:t>bau</a:t>
            </a:r>
            <a:r>
              <a:rPr lang="en-US" dirty="0"/>
              <a:t>, rasa. </a:t>
            </a:r>
            <a:r>
              <a:rPr lang="en-US" dirty="0" err="1"/>
              <a:t>Ketiga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memengaruhi</a:t>
            </a:r>
            <a:r>
              <a:rPr lang="en-US" dirty="0"/>
              <a:t> </a:t>
            </a:r>
            <a:r>
              <a:rPr lang="en-US" dirty="0" err="1"/>
              <a:t>persepsi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objek</a:t>
            </a:r>
            <a:endParaRPr lang="en-US" dirty="0"/>
          </a:p>
          <a:p>
            <a:r>
              <a:rPr lang="en-US" b="1" dirty="0" err="1"/>
              <a:t>Faktor</a:t>
            </a:r>
            <a:r>
              <a:rPr lang="en-US" b="1" dirty="0"/>
              <a:t> </a:t>
            </a:r>
            <a:r>
              <a:rPr lang="en-US" b="1" dirty="0" err="1"/>
              <a:t>Struktural</a:t>
            </a:r>
            <a:r>
              <a:rPr lang="en-US" b="1" dirty="0"/>
              <a:t> </a:t>
            </a:r>
          </a:p>
          <a:p>
            <a:pPr marL="0" indent="0">
              <a:buNone/>
            </a:pPr>
            <a:r>
              <a:rPr lang="en-US" dirty="0" err="1"/>
              <a:t>Empat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struktural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iklan</a:t>
            </a:r>
            <a:r>
              <a:rPr lang="en-US" dirty="0"/>
              <a:t> </a:t>
            </a:r>
            <a:r>
              <a:rPr lang="en-US" dirty="0" err="1"/>
              <a:t>cetak</a:t>
            </a:r>
            <a:r>
              <a:rPr lang="en-US" dirty="0"/>
              <a:t> yang </a:t>
            </a:r>
            <a:r>
              <a:rPr lang="en-US" dirty="0" err="1"/>
              <a:t>memengaruhi</a:t>
            </a:r>
            <a:r>
              <a:rPr lang="en-US" dirty="0"/>
              <a:t> </a:t>
            </a:r>
            <a:r>
              <a:rPr lang="en-US" dirty="0" err="1"/>
              <a:t>persepsi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 </a:t>
            </a:r>
            <a:r>
              <a:rPr lang="en-US" dirty="0" err="1"/>
              <a:t>diantaranya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, </a:t>
            </a:r>
            <a:r>
              <a:rPr lang="en-US" dirty="0" err="1"/>
              <a:t>posisi</a:t>
            </a:r>
            <a:r>
              <a:rPr lang="en-US" dirty="0"/>
              <a:t>, </a:t>
            </a:r>
            <a:r>
              <a:rPr lang="en-US" dirty="0" err="1"/>
              <a:t>warna</a:t>
            </a:r>
            <a:r>
              <a:rPr lang="en-US" dirty="0"/>
              <a:t>, dan </a:t>
            </a:r>
            <a:r>
              <a:rPr lang="en-US" dirty="0" err="1"/>
              <a:t>kontras</a:t>
            </a:r>
            <a:endParaRPr lang="en-US" dirty="0"/>
          </a:p>
        </p:txBody>
      </p:sp>
      <p:sp>
        <p:nvSpPr>
          <p:cNvPr id="6" name="Arrow: Bent 5">
            <a:extLst>
              <a:ext uri="{FF2B5EF4-FFF2-40B4-BE49-F238E27FC236}">
                <a16:creationId xmlns:a16="http://schemas.microsoft.com/office/drawing/2014/main" id="{79608729-17B5-1FFC-78D2-12651AED0FAB}"/>
              </a:ext>
            </a:extLst>
          </p:cNvPr>
          <p:cNvSpPr/>
          <p:nvPr/>
        </p:nvSpPr>
        <p:spPr>
          <a:xfrm rot="5400000">
            <a:off x="6184846" y="-166501"/>
            <a:ext cx="851299" cy="2248191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185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21DCA-CA87-DF99-C488-CD652466A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 yang </a:t>
            </a:r>
            <a:r>
              <a:rPr lang="en-US" dirty="0" err="1"/>
              <a:t>Memengaruhi</a:t>
            </a:r>
            <a:r>
              <a:rPr lang="en-US" dirty="0"/>
              <a:t> </a:t>
            </a:r>
            <a:r>
              <a:rPr lang="en-US" dirty="0" err="1"/>
              <a:t>Persepsi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C898D-D7CF-A689-9A8A-6434296E1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160" y="1504950"/>
            <a:ext cx="8229600" cy="3394472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err="1"/>
              <a:t>Membedakan</a:t>
            </a:r>
            <a:r>
              <a:rPr lang="en-US" b="1" dirty="0"/>
              <a:t> Stimulus </a:t>
            </a:r>
          </a:p>
          <a:p>
            <a:pPr marL="0" indent="0">
              <a:buNone/>
            </a:pPr>
            <a:r>
              <a:rPr lang="en-US" dirty="0" err="1"/>
              <a:t>Pemasar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membedakan</a:t>
            </a:r>
            <a:r>
              <a:rPr lang="en-US" dirty="0"/>
              <a:t> dua </a:t>
            </a:r>
            <a:r>
              <a:rPr lang="en-US" dirty="0" err="1"/>
              <a:t>rangsangan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.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demikian</a:t>
            </a:r>
            <a:r>
              <a:rPr lang="en-US" dirty="0"/>
              <a:t>, </a:t>
            </a:r>
            <a:r>
              <a:rPr lang="en-US" dirty="0" err="1"/>
              <a:t>promosi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periklanan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menciptakan</a:t>
            </a:r>
            <a:r>
              <a:rPr lang="en-US" dirty="0"/>
              <a:t> </a:t>
            </a: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antarmerek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b="1" dirty="0"/>
              <a:t>Tingkat </a:t>
            </a:r>
            <a:r>
              <a:rPr lang="en-US" b="1" dirty="0" err="1"/>
              <a:t>Ambang</a:t>
            </a:r>
            <a:r>
              <a:rPr lang="en-US" b="1" dirty="0"/>
              <a:t> Batas (Threshold Level) </a:t>
            </a:r>
          </a:p>
          <a:p>
            <a:pPr marL="0" indent="0">
              <a:buNone/>
            </a:pP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mendeteksi</a:t>
            </a:r>
            <a:r>
              <a:rPr lang="en-US" dirty="0"/>
              <a:t> </a:t>
            </a: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, </a:t>
            </a:r>
            <a:r>
              <a:rPr lang="en-US" dirty="0" err="1"/>
              <a:t>cahaya</a:t>
            </a:r>
            <a:r>
              <a:rPr lang="en-US" dirty="0"/>
              <a:t>, </a:t>
            </a:r>
            <a:r>
              <a:rPr lang="en-US" dirty="0" err="1"/>
              <a:t>bau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stimuli </a:t>
            </a:r>
            <a:r>
              <a:rPr lang="en-US" dirty="0" err="1"/>
              <a:t>lainnya</a:t>
            </a:r>
            <a:r>
              <a:rPr lang="en-US" dirty="0"/>
              <a:t> </a:t>
            </a:r>
            <a:r>
              <a:rPr lang="en-US" dirty="0" err="1"/>
              <a:t>ditentukan</a:t>
            </a:r>
            <a:r>
              <a:rPr lang="en-US" dirty="0"/>
              <a:t> oleh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ambang</a:t>
            </a:r>
            <a:r>
              <a:rPr lang="en-US" dirty="0"/>
              <a:t> batas.</a:t>
            </a:r>
          </a:p>
        </p:txBody>
      </p:sp>
    </p:spTree>
    <p:extLst>
      <p:ext uri="{BB962C8B-B14F-4D97-AF65-F5344CB8AC3E}">
        <p14:creationId xmlns:p14="http://schemas.microsoft.com/office/powerpoint/2010/main" val="3616508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D4032-BC02-6A64-4F02-02B717DB9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04800" y="133350"/>
            <a:ext cx="4724400" cy="613171"/>
          </a:xfrm>
        </p:spPr>
        <p:txBody>
          <a:bodyPr>
            <a:normAutofit fontScale="90000"/>
          </a:bodyPr>
          <a:lstStyle/>
          <a:p>
            <a:r>
              <a:rPr lang="en-US" dirty="0"/>
              <a:t>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0B31B-4F4E-9E6E-1BD8-D59BD658B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71550"/>
            <a:ext cx="8229600" cy="3394472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err="1"/>
              <a:t>Persepsi</a:t>
            </a:r>
            <a:r>
              <a:rPr lang="en-US" b="1" dirty="0"/>
              <a:t> Bawah Sadar (Subliminal Perception) </a:t>
            </a:r>
          </a:p>
          <a:p>
            <a:pPr marL="0" indent="0">
              <a:buNone/>
            </a:pPr>
            <a:r>
              <a:rPr lang="en-US" dirty="0" err="1"/>
              <a:t>Pemasar</a:t>
            </a:r>
            <a:r>
              <a:rPr lang="en-US" dirty="0"/>
              <a:t>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berusaha</a:t>
            </a:r>
            <a:r>
              <a:rPr lang="en-US" dirty="0"/>
              <a:t> </a:t>
            </a:r>
            <a:r>
              <a:rPr lang="en-US" dirty="0" err="1"/>
              <a:t>menekankan</a:t>
            </a:r>
            <a:r>
              <a:rPr lang="en-US" dirty="0"/>
              <a:t> </a:t>
            </a:r>
            <a:r>
              <a:rPr lang="en-US" dirty="0" err="1"/>
              <a:t>penciptaan</a:t>
            </a:r>
            <a:r>
              <a:rPr lang="en-US" dirty="0"/>
              <a:t> </a:t>
            </a:r>
            <a:r>
              <a:rPr lang="en-US" dirty="0" err="1"/>
              <a:t>iklan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yang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dideteksi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disadari</a:t>
            </a:r>
            <a:r>
              <a:rPr lang="en-US" dirty="0"/>
              <a:t> oleh </a:t>
            </a:r>
            <a:r>
              <a:rPr lang="en-US" dirty="0" err="1"/>
              <a:t>konsumen</a:t>
            </a:r>
            <a:r>
              <a:rPr lang="en-US" dirty="0"/>
              <a:t>. </a:t>
            </a:r>
            <a:r>
              <a:rPr lang="en-US" dirty="0" err="1"/>
              <a:t>Artinya</a:t>
            </a:r>
            <a:r>
              <a:rPr lang="en-US" dirty="0"/>
              <a:t>, </a:t>
            </a:r>
            <a:r>
              <a:rPr lang="en-US" dirty="0" err="1"/>
              <a:t>pemasar</a:t>
            </a:r>
            <a:r>
              <a:rPr lang="en-US" dirty="0"/>
              <a:t>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berupaya</a:t>
            </a:r>
            <a:r>
              <a:rPr lang="en-US" dirty="0"/>
              <a:t> </a:t>
            </a:r>
            <a:r>
              <a:rPr lang="en-US" dirty="0" err="1"/>
              <a:t>menciptakan</a:t>
            </a:r>
            <a:r>
              <a:rPr lang="en-US" dirty="0"/>
              <a:t> </a:t>
            </a:r>
            <a:r>
              <a:rPr lang="en-US" dirty="0" err="1"/>
              <a:t>iklan</a:t>
            </a:r>
            <a:r>
              <a:rPr lang="en-US" dirty="0"/>
              <a:t> di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ambang</a:t>
            </a:r>
            <a:r>
              <a:rPr lang="en-US" dirty="0"/>
              <a:t> batas </a:t>
            </a:r>
            <a:r>
              <a:rPr lang="en-US" dirty="0" err="1"/>
              <a:t>kesadaran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.</a:t>
            </a:r>
          </a:p>
          <a:p>
            <a:r>
              <a:rPr lang="en-US" b="1" dirty="0"/>
              <a:t>Tingkat </a:t>
            </a:r>
            <a:r>
              <a:rPr lang="en-US" b="1" dirty="0" err="1"/>
              <a:t>Adaptasi</a:t>
            </a:r>
            <a:r>
              <a:rPr lang="en-US" b="1" dirty="0"/>
              <a:t> </a:t>
            </a:r>
          </a:p>
          <a:p>
            <a:pPr marL="0" indent="0">
              <a:buNone/>
            </a:pPr>
            <a:r>
              <a:rPr lang="en-US" dirty="0"/>
              <a:t>Salah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yang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ambang</a:t>
            </a:r>
            <a:r>
              <a:rPr lang="en-US" dirty="0"/>
              <a:t> batas </a:t>
            </a:r>
            <a:r>
              <a:rPr lang="en-US" dirty="0" err="1"/>
              <a:t>absolut</a:t>
            </a:r>
            <a:r>
              <a:rPr lang="en-US" dirty="0"/>
              <a:t> (absolute threshold), di mana </a:t>
            </a:r>
            <a:r>
              <a:rPr lang="en-US" dirty="0" err="1"/>
              <a:t>konsumen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merasa</a:t>
            </a:r>
            <a:r>
              <a:rPr lang="en-US" dirty="0"/>
              <a:t> </a:t>
            </a:r>
            <a:r>
              <a:rPr lang="en-US" dirty="0" err="1"/>
              <a:t>terbiasa</a:t>
            </a:r>
            <a:r>
              <a:rPr lang="en-US" dirty="0"/>
              <a:t> dan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memerhatikan</a:t>
            </a:r>
            <a:r>
              <a:rPr lang="en-US" dirty="0"/>
              <a:t> </a:t>
            </a:r>
            <a:r>
              <a:rPr lang="en-US" dirty="0" err="1"/>
              <a:t>rangsangan</a:t>
            </a:r>
            <a:r>
              <a:rPr lang="en-US" dirty="0"/>
              <a:t>.</a:t>
            </a:r>
          </a:p>
          <a:p>
            <a:r>
              <a:rPr lang="en-US" b="1" dirty="0" err="1"/>
              <a:t>Generalisasi</a:t>
            </a:r>
            <a:r>
              <a:rPr lang="en-US" b="1" dirty="0"/>
              <a:t> Stimulus </a:t>
            </a:r>
          </a:p>
          <a:p>
            <a:pPr marL="0" indent="0">
              <a:buNone/>
            </a:pPr>
            <a:r>
              <a:rPr lang="en-US" dirty="0"/>
              <a:t>Proses </a:t>
            </a:r>
            <a:r>
              <a:rPr lang="en-US" dirty="0" err="1"/>
              <a:t>persepsi</a:t>
            </a:r>
            <a:r>
              <a:rPr lang="en-US" dirty="0"/>
              <a:t> yang </a:t>
            </a:r>
            <a:r>
              <a:rPr lang="en-US" dirty="0" err="1"/>
              <a:t>terjadi</a:t>
            </a:r>
            <a:r>
              <a:rPr lang="en-US" dirty="0"/>
              <a:t> pada </a:t>
            </a:r>
            <a:r>
              <a:rPr lang="en-US" dirty="0" err="1"/>
              <a:t>konsumen</a:t>
            </a:r>
            <a:r>
              <a:rPr lang="en-US" dirty="0"/>
              <a:t> </a:t>
            </a:r>
            <a:r>
              <a:rPr lang="en-US" dirty="0" err="1"/>
              <a:t>sebenarnya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membedakan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rangsangan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rangsangan</a:t>
            </a:r>
            <a:r>
              <a:rPr lang="en-US" dirty="0"/>
              <a:t> yang lain,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 juga </a:t>
            </a:r>
            <a:r>
              <a:rPr lang="en-US" dirty="0" err="1"/>
              <a:t>berupaya</a:t>
            </a:r>
            <a:r>
              <a:rPr lang="en-US" dirty="0"/>
              <a:t> </a:t>
            </a:r>
            <a:r>
              <a:rPr lang="en-US" dirty="0" err="1"/>
              <a:t>menggeneralisasi</a:t>
            </a:r>
            <a:r>
              <a:rPr lang="en-US" dirty="0"/>
              <a:t> </a:t>
            </a:r>
            <a:r>
              <a:rPr lang="en-US" dirty="0" err="1"/>
              <a:t>rangsangan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0777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Proses </a:t>
            </a:r>
            <a:r>
              <a:rPr lang="en-US" dirty="0" err="1"/>
              <a:t>persepsi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8986CD-1B66-C5F8-121D-FB95C6C71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604" y="905920"/>
            <a:ext cx="6648792" cy="405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289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58A27B4-2537-B284-A338-EC2E542A3F61}"/>
              </a:ext>
            </a:extLst>
          </p:cNvPr>
          <p:cNvSpPr/>
          <p:nvPr/>
        </p:nvSpPr>
        <p:spPr>
          <a:xfrm>
            <a:off x="609600" y="895350"/>
            <a:ext cx="8001000" cy="3581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/>
              <a:t>Seleksi</a:t>
            </a:r>
            <a:r>
              <a:rPr lang="en-US" sz="2800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Proses </a:t>
            </a:r>
            <a:r>
              <a:rPr lang="en-US" sz="2400" dirty="0" err="1"/>
              <a:t>persepsi</a:t>
            </a:r>
            <a:r>
              <a:rPr lang="en-US" sz="2400" dirty="0"/>
              <a:t> </a:t>
            </a:r>
            <a:r>
              <a:rPr lang="en-US" sz="2400" dirty="0" err="1"/>
              <a:t>diawali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adanya</a:t>
            </a:r>
            <a:r>
              <a:rPr lang="en-US" sz="2400" dirty="0"/>
              <a:t> stimuli yang </a:t>
            </a:r>
            <a:r>
              <a:rPr lang="en-US" sz="2400" dirty="0" err="1"/>
              <a:t>mengenai</a:t>
            </a:r>
            <a:r>
              <a:rPr lang="en-US" sz="2400" dirty="0"/>
              <a:t> </a:t>
            </a:r>
            <a:r>
              <a:rPr lang="en-US" sz="2400" dirty="0" err="1"/>
              <a:t>panca</a:t>
            </a:r>
            <a:r>
              <a:rPr lang="en-US" sz="2400" dirty="0"/>
              <a:t> Indera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disebut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sensasi</a:t>
            </a:r>
            <a:r>
              <a:rPr lang="en-US" sz="24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Ketika </a:t>
            </a:r>
            <a:r>
              <a:rPr lang="en-US" sz="2400" dirty="0" err="1"/>
              <a:t>konsumen</a:t>
            </a:r>
            <a:r>
              <a:rPr lang="en-US" sz="2400" dirty="0"/>
              <a:t> </a:t>
            </a:r>
            <a:r>
              <a:rPr lang="en-US" sz="2400" dirty="0" err="1"/>
              <a:t>sedang</a:t>
            </a:r>
            <a:r>
              <a:rPr lang="en-US" sz="2400" dirty="0"/>
              <a:t> </a:t>
            </a:r>
            <a:r>
              <a:rPr lang="en-US" sz="2400" dirty="0" err="1"/>
              <a:t>melihat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iklan</a:t>
            </a:r>
            <a:r>
              <a:rPr lang="en-US" sz="2400" dirty="0"/>
              <a:t>, </a:t>
            </a:r>
            <a:r>
              <a:rPr lang="en-US" sz="2400" dirty="0" err="1"/>
              <a:t>tentunya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semua</a:t>
            </a:r>
            <a:r>
              <a:rPr lang="en-US" sz="2400" dirty="0"/>
              <a:t> </a:t>
            </a:r>
            <a:r>
              <a:rPr lang="en-US" sz="2400" dirty="0" err="1"/>
              <a:t>iklan</a:t>
            </a:r>
            <a:r>
              <a:rPr lang="en-US" sz="2400" dirty="0"/>
              <a:t> </a:t>
            </a:r>
            <a:r>
              <a:rPr lang="en-US" sz="2400" dirty="0" err="1"/>
              <a:t>diperhatikan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konsentrasi</a:t>
            </a:r>
            <a:r>
              <a:rPr lang="en-US" sz="2400" dirty="0"/>
              <a:t> yang </a:t>
            </a:r>
            <a:r>
              <a:rPr lang="en-US" sz="2400" dirty="0" err="1"/>
              <a:t>sama</a:t>
            </a:r>
            <a:r>
              <a:rPr lang="en-US" sz="2400" dirty="0"/>
              <a:t>. </a:t>
            </a:r>
            <a:r>
              <a:rPr lang="en-US" sz="2400" dirty="0" err="1"/>
              <a:t>Artinya</a:t>
            </a:r>
            <a:r>
              <a:rPr lang="en-US" sz="2400" dirty="0"/>
              <a:t>: </a:t>
            </a:r>
            <a:r>
              <a:rPr lang="en-US" sz="2400" dirty="0" err="1"/>
              <a:t>konsumen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memilih</a:t>
            </a:r>
            <a:r>
              <a:rPr lang="en-US" sz="2400" dirty="0"/>
              <a:t> stimuli </a:t>
            </a:r>
            <a:r>
              <a:rPr lang="en-US" sz="2400" dirty="0" err="1"/>
              <a:t>iklan</a:t>
            </a:r>
            <a:r>
              <a:rPr lang="en-US" sz="2400" dirty="0"/>
              <a:t> mana yang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diperhatikan</a:t>
            </a:r>
            <a:r>
              <a:rPr lang="en-US" sz="2400" dirty="0"/>
              <a:t>.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28634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2570</TotalTime>
  <Words>817</Words>
  <Application>Microsoft Office PowerPoint</Application>
  <PresentationFormat>On-screen Show (16:9)</PresentationFormat>
  <Paragraphs>61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Aharoni</vt:lpstr>
      <vt:lpstr>Algerian</vt:lpstr>
      <vt:lpstr>Arial</vt:lpstr>
      <vt:lpstr>Calibri</vt:lpstr>
      <vt:lpstr>Office Theme</vt:lpstr>
      <vt:lpstr>PERSEPSI KONSUMEN</vt:lpstr>
      <vt:lpstr>Pokok Bahasan</vt:lpstr>
      <vt:lpstr>Definisi</vt:lpstr>
      <vt:lpstr>Stimuli Pemasaran dan Persepsi Konsumen</vt:lpstr>
      <vt:lpstr>Karakteristik Stimulus yang Memengaruhi Persepsi</vt:lpstr>
      <vt:lpstr>Karakteristik Konsumen yang Memengaruhi Persepsi</vt:lpstr>
      <vt:lpstr>Cont.</vt:lpstr>
      <vt:lpstr>Proses persepsi</vt:lpstr>
      <vt:lpstr>PowerPoint Presentation</vt:lpstr>
      <vt:lpstr>Prinsip Yang Mempengaruhi Proses Seleksi</vt:lpstr>
      <vt:lpstr>PowerPoint Presentation</vt:lpstr>
      <vt:lpstr>Prinsip Pengorganisasian</vt:lpstr>
      <vt:lpstr>PowerPoint Presentation</vt:lpstr>
      <vt:lpstr>Penyebab Kesalahan Dalam Intepretasi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HIMPUNAN</dc:title>
  <dc:creator>SUCI AYU SUDARI</dc:creator>
  <cp:lastModifiedBy>Suci Ayu</cp:lastModifiedBy>
  <cp:revision>82</cp:revision>
  <dcterms:created xsi:type="dcterms:W3CDTF">2020-09-21T01:51:04Z</dcterms:created>
  <dcterms:modified xsi:type="dcterms:W3CDTF">2023-10-31T09:06:01Z</dcterms:modified>
</cp:coreProperties>
</file>