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577" r:id="rId2"/>
    <p:sldId id="532" r:id="rId3"/>
    <p:sldId id="601" r:id="rId4"/>
    <p:sldId id="602" r:id="rId5"/>
    <p:sldId id="603" r:id="rId6"/>
    <p:sldId id="606" r:id="rId7"/>
    <p:sldId id="607" r:id="rId8"/>
    <p:sldId id="608" r:id="rId9"/>
    <p:sldId id="604" r:id="rId10"/>
    <p:sldId id="605" r:id="rId11"/>
    <p:sldId id="609" r:id="rId12"/>
    <p:sldId id="600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3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2EDA573-431E-B84E-9B89-75E6B11CB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16C5D2D-7C0A-D44D-BFBD-AC9CF4BEB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Buat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4A625ACB-1DC8-9D41-B7A1-F81CF17B7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AE185C6-EF16-7540-8F6B-5C7C70B28FA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6980D3A-A6F7-2542-A97B-89167BCD2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1BD3C657-0F4B-FB4A-A3D2-DC9218693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B7CFF732-4E77-3A47-9A68-DB266CCAC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319353-C77F-824F-983F-499552F63D9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55742-B1B4-E945-9F3B-3D75954FFBB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9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1B5098F-AA5A-574B-87AF-82A4CC0A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482725"/>
          </a:xfrm>
        </p:spPr>
        <p:txBody>
          <a:bodyPr/>
          <a:lstStyle/>
          <a:p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 red background with a gavel&#10;&#10;Description automatically generated">
            <a:extLst>
              <a:ext uri="{FF2B5EF4-FFF2-40B4-BE49-F238E27FC236}">
                <a16:creationId xmlns:a16="http://schemas.microsoft.com/office/drawing/2014/main" id="{72B7030D-9875-4389-9FC2-E4D2EA59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6D875BB-57D7-8547-9359-E69030A6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368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PENGANTAR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Irzani</a:t>
            </a:r>
            <a:r>
              <a:rPr lang="en-US" sz="20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EF9B-FA29-4BB9-BCCE-172D5756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D54A-CF60-4B43-8018-7CE52E62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D31E11D-80ED-4F74-B764-0F0E7CDD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F4AD7E-4B71-4913-B381-7F6BA34C50CF}"/>
              </a:ext>
            </a:extLst>
          </p:cNvPr>
          <p:cNvSpPr txBox="1">
            <a:spLocks/>
          </p:cNvSpPr>
          <p:nvPr/>
        </p:nvSpPr>
        <p:spPr bwMode="auto">
          <a:xfrm>
            <a:off x="-210457" y="157163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cabang-cabang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Filsafat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4EBD85-A139-4F99-91A8-366A70AD5B49}"/>
              </a:ext>
            </a:extLst>
          </p:cNvPr>
          <p:cNvSpPr txBox="1">
            <a:spLocks/>
          </p:cNvSpPr>
          <p:nvPr/>
        </p:nvSpPr>
        <p:spPr bwMode="auto">
          <a:xfrm>
            <a:off x="457200" y="116601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2000" dirty="0">
                <a:ea typeface="ＭＳ Ｐゴシック" panose="020B0600070205080204" pitchFamily="34" charset="-128"/>
              </a:rPr>
              <a:t>Cabang-cabang Filsafat ini terkait dengan pergumulan para filsuf dengan 3 (tiga) pertanyaan besar dalam Filsafat yang juga sangat mendasar, yaitu: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defRPr/>
            </a:pPr>
            <a:endParaRPr lang="id-ID" altLang="en-US" sz="2000" dirty="0">
              <a:ea typeface="ＭＳ Ｐゴシック" panose="020B0600070205080204" pitchFamily="34" charset="-128"/>
            </a:endParaRPr>
          </a:p>
          <a:p>
            <a:pPr marL="368300" indent="-355600" algn="just" eaLnBrk="1" hangingPunct="1">
              <a:defRPr/>
            </a:pPr>
            <a:r>
              <a:rPr lang="id-ID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Apa hakikat dari kenyataan ?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368300" indent="-355600" algn="just" eaLnBrk="1" hangingPunct="1">
              <a:defRPr/>
            </a:pPr>
            <a:endParaRPr lang="id-ID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368300" indent="-355600" algn="just" eaLnBrk="1" hangingPunct="1">
              <a:defRPr/>
            </a:pPr>
            <a:r>
              <a:rPr lang="id-ID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Bagaimana kita dapat mengetahui ?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368300" indent="-355600" algn="just" eaLnBrk="1" hangingPunct="1">
              <a:defRPr/>
            </a:pPr>
            <a:endParaRPr lang="id-ID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368300" indent="-355600" algn="just" eaLnBrk="1" hangingPunct="1">
              <a:defRPr/>
            </a:pPr>
            <a:r>
              <a:rPr lang="id-ID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Apa yang harus kita lakukan ?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d-ID" altLang="en-US" sz="12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d-ID" altLang="en-US" sz="12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1300" dirty="0">
                <a:ea typeface="ＭＳ Ｐゴシック" panose="020B0600070205080204" pitchFamily="34" charset="-128"/>
              </a:rPr>
              <a:t>[Garvey, James, Dua puluh Karya Filsafat Terbesar, Penerbit Kanisius, Cetakan ke-5, Yogyakarta 2010, hlm. iii – v.]</a:t>
            </a:r>
            <a:endParaRPr lang="en-US" altLang="en-US" sz="13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2BAD8B9-26FA-4C88-A99E-F4094555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743199"/>
            <a:ext cx="2058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5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EF9B-FA29-4BB9-BCCE-172D5756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D54A-CF60-4B43-8018-7CE52E62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D31E11D-80ED-4F74-B764-0F0E7CDD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FC5C2B-3C72-42CE-97C0-4D416A6A2803}"/>
              </a:ext>
            </a:extLst>
          </p:cNvPr>
          <p:cNvSpPr txBox="1">
            <a:spLocks/>
          </p:cNvSpPr>
          <p:nvPr/>
        </p:nvSpPr>
        <p:spPr bwMode="auto">
          <a:xfrm>
            <a:off x="457200" y="846138"/>
            <a:ext cx="8229600" cy="50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charset="0"/>
              <a:buNone/>
              <a:defRPr/>
            </a:pPr>
            <a:r>
              <a:rPr lang="id-ID" sz="1800" dirty="0"/>
              <a:t>Dari ke-3 pertanyaan besar tersebut, munculah 3 (tiga) cabang dalam Filsafat, yaitu:</a:t>
            </a:r>
            <a:endParaRPr lang="en-US" sz="18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18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18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1800" dirty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id-ID" sz="2000" b="1" dirty="0">
                <a:solidFill>
                  <a:srgbClr val="92D050"/>
                </a:solidFill>
                <a:latin typeface="Papyrus"/>
                <a:cs typeface="Papyrus"/>
              </a:rPr>
              <a:t>Ontologi</a:t>
            </a:r>
            <a:endParaRPr lang="en-US" sz="2000" b="1" dirty="0">
              <a:solidFill>
                <a:srgbClr val="92D050"/>
              </a:solidFill>
              <a:latin typeface="Papyrus"/>
              <a:cs typeface="Papyrus"/>
            </a:endParaRPr>
          </a:p>
          <a:p>
            <a:pPr marL="357188" indent="0" algn="just" eaLnBrk="1" hangingPunct="1">
              <a:buFont typeface="Arial" charset="0"/>
              <a:buNone/>
              <a:defRPr/>
            </a:pPr>
            <a:r>
              <a:rPr lang="id-ID" sz="1800" dirty="0"/>
              <a:t>Cabang Filsafat yang menyelidiki makna (hakikat) </a:t>
            </a:r>
            <a:r>
              <a:rPr lang="id-ID" sz="1800" b="1" dirty="0"/>
              <a:t>ada/keberadaan</a:t>
            </a:r>
            <a:r>
              <a:rPr lang="id-ID" sz="1800" dirty="0"/>
              <a:t>, termasuk keberadaan: alam, manusia, metafisika, dan kosmologi.</a:t>
            </a:r>
            <a:endParaRPr lang="en-US" sz="18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1800" dirty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id-ID" sz="2000" b="1" dirty="0">
                <a:solidFill>
                  <a:srgbClr val="92D050"/>
                </a:solidFill>
                <a:latin typeface="Papyrus"/>
                <a:cs typeface="Papyrus"/>
              </a:rPr>
              <a:t>Epistemologi</a:t>
            </a:r>
            <a:endParaRPr lang="en-US" sz="2000" b="1" dirty="0">
              <a:solidFill>
                <a:srgbClr val="92D050"/>
              </a:solidFill>
              <a:latin typeface="Papyrus"/>
              <a:cs typeface="Papyrus"/>
            </a:endParaRPr>
          </a:p>
          <a:p>
            <a:pPr marL="357188" indent="0" algn="just" eaLnBrk="1" hangingPunct="1">
              <a:buFont typeface="Arial" charset="0"/>
              <a:buNone/>
              <a:defRPr/>
            </a:pPr>
            <a:r>
              <a:rPr lang="id-ID" sz="1800" dirty="0"/>
              <a:t>Cabang Filsafat yang menyelidiki makna (hakikat) </a:t>
            </a:r>
            <a:r>
              <a:rPr lang="id-ID" sz="1800" b="1" dirty="0"/>
              <a:t>ilmu</a:t>
            </a:r>
            <a:r>
              <a:rPr lang="id-ID" sz="1800" dirty="0"/>
              <a:t>; misalnya tentang: sumber, syarat, proses terjadi, dan validitasnya.</a:t>
            </a:r>
            <a:endParaRPr lang="en-US" sz="1800" dirty="0"/>
          </a:p>
          <a:p>
            <a:pPr marL="357188" indent="0" algn="just" eaLnBrk="1" hangingPunct="1">
              <a:buFont typeface="Arial" charset="0"/>
              <a:buNone/>
              <a:defRPr/>
            </a:pPr>
            <a:endParaRPr lang="en-US" sz="1800" dirty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id-ID" sz="2000" b="1" dirty="0">
                <a:solidFill>
                  <a:srgbClr val="92D050"/>
                </a:solidFill>
                <a:latin typeface="Papyrus"/>
                <a:cs typeface="Papyrus"/>
              </a:rPr>
              <a:t>Aksiologi</a:t>
            </a:r>
            <a:endParaRPr lang="en-US" sz="2000" b="1" dirty="0">
              <a:solidFill>
                <a:srgbClr val="92D050"/>
              </a:solidFill>
              <a:latin typeface="Papyrus"/>
              <a:cs typeface="Papyrus"/>
            </a:endParaRPr>
          </a:p>
          <a:p>
            <a:pPr marL="357188" indent="0" algn="just" eaLnBrk="1" hangingPunct="1">
              <a:buFont typeface="Arial" charset="0"/>
              <a:buNone/>
              <a:defRPr/>
            </a:pPr>
            <a:r>
              <a:rPr lang="id-ID" sz="1800" dirty="0"/>
              <a:t>Cabang Filsafat yang menyelidiki makna (hakikat) </a:t>
            </a:r>
            <a:r>
              <a:rPr lang="id-ID" sz="1800" b="1" dirty="0"/>
              <a:t>nilai</a:t>
            </a:r>
            <a:r>
              <a:rPr lang="id-ID" sz="1800" dirty="0"/>
              <a:t>, termasuk di dalamnya estetika dan etika.</a:t>
            </a:r>
            <a:endParaRPr lang="en-US" sz="1800" dirty="0"/>
          </a:p>
          <a:p>
            <a:pPr algn="just" eaLnBrk="1" hangingPunct="1">
              <a:buFont typeface="Arial" charset="0"/>
              <a:buChar char="•"/>
              <a:defRPr/>
            </a:pPr>
            <a:endParaRPr lang="en-US" sz="18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66DCB5E-142C-449D-8583-9E4012BD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79" y="1256619"/>
            <a:ext cx="2605041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89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A49B-6AAA-4AF5-93DE-1694CD8A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background with symbols and text&#10;&#10;Description automatically generated">
            <a:extLst>
              <a:ext uri="{FF2B5EF4-FFF2-40B4-BE49-F238E27FC236}">
                <a16:creationId xmlns:a16="http://schemas.microsoft.com/office/drawing/2014/main" id="{463A76F7-9811-4CB1-9BC7-7B802E32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3513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9E04AA80-4CD3-4BC7-A4FF-D636C43E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5DAEFE-A32D-4869-9431-D52F8FA6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" y="809626"/>
            <a:ext cx="8756650" cy="6323012"/>
          </a:xfrm>
        </p:spPr>
        <p:txBody>
          <a:bodyPr/>
          <a:lstStyle/>
          <a:p>
            <a:pPr algn="just" eaLnBrk="1" hangingPunct="1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Memasuki ranah filsafat sesungguhnya merupakan pengalaman yang sangat menantang dan suatu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pengembaraan yang ‘tiada henti’</a:t>
            </a:r>
            <a:r>
              <a:rPr lang="id-ID" altLang="en-US" sz="1800" dirty="0">
                <a:ea typeface="ＭＳ Ｐゴシック" panose="020B0600070205080204" pitchFamily="34" charset="-128"/>
              </a:rPr>
              <a:t>. </a:t>
            </a:r>
            <a:endParaRPr lang="id-ID" altLang="en-US" sz="1800" u="sng" dirty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altLang="en-US" sz="1800" u="sng" dirty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altLang="en-US" sz="1800" u="sng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d-ID" altLang="en-US" sz="1800" u="sng" dirty="0">
                <a:ea typeface="ＭＳ Ｐゴシック" panose="020B0600070205080204" pitchFamily="34" charset="-128"/>
              </a:rPr>
              <a:t>Sekedar menghafal fakta-fakta tidak cukup</a:t>
            </a:r>
            <a:r>
              <a:rPr lang="id-ID" altLang="en-US" sz="1800" dirty="0">
                <a:ea typeface="ＭＳ Ｐゴシック" panose="020B0600070205080204" pitchFamily="34" charset="-128"/>
              </a:rPr>
              <a:t> untuk studi filsafat; akan tetapi dalam mempelajari filsafat, ada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banyak istilah dan fakta baru yang perlu dihafalkan</a:t>
            </a:r>
            <a:r>
              <a:rPr lang="id-ID" altLang="en-US" sz="1800" dirty="0">
                <a:ea typeface="ＭＳ Ｐゴシック" panose="020B0600070205080204" pitchFamily="34" charset="-128"/>
              </a:rPr>
              <a:t>. 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Cara terbaik untuk memahami filsafat tidak lain adalah dengan</a:t>
            </a:r>
            <a:r>
              <a:rPr lang="id-ID" altLang="en-US" sz="1800" dirty="0">
                <a:ea typeface="ＭＳ Ｐゴシック" panose="020B0600070205080204" pitchFamily="34" charset="-128"/>
              </a:rPr>
              <a:t>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berfilsafat</a:t>
            </a:r>
            <a:r>
              <a:rPr lang="id-ID" altLang="en-US" sz="1800" dirty="0">
                <a:ea typeface="ＭＳ Ｐゴシック" panose="020B0600070205080204" pitchFamily="34" charset="-128"/>
              </a:rPr>
              <a:t>.  </a:t>
            </a:r>
            <a:r>
              <a:rPr lang="id-ID" altLang="en-US" sz="1800" i="1" dirty="0">
                <a:ea typeface="ＭＳ Ｐゴシック" panose="020B0600070205080204" pitchFamily="34" charset="-128"/>
              </a:rPr>
              <a:t>Berfilsafat berarti menyusun dan mempertahankan keyakinan-keyakinan seseorang dengan menggunakan argumentasi rasional</a:t>
            </a:r>
            <a:r>
              <a:rPr lang="id-ID" altLang="en-US" sz="1800" dirty="0">
                <a:ea typeface="ＭＳ Ｐゴシック" panose="020B0600070205080204" pitchFamily="34" charset="-128"/>
              </a:rPr>
              <a:t>.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1200" dirty="0">
                <a:ea typeface="ＭＳ Ｐゴシック" panose="020B0600070205080204" pitchFamily="34" charset="-128"/>
              </a:rPr>
              <a:t>C o n t o h :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d-ID" altLang="en-US" sz="1200" dirty="0">
                <a:ea typeface="ＭＳ Ｐゴシック" panose="020B0600070205080204" pitchFamily="34" charset="-128"/>
              </a:rPr>
              <a:t>Suatu perbuatan korupsi, oleh filsafat tidak dipertanyakan atau dianalisis mengenai berapa kerugiannya, perbuatannya melanggar peraturan perundang-undangan apa, bagaimana prosedur 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pembuktiannnya</a:t>
            </a:r>
            <a:r>
              <a:rPr lang="id-ID" altLang="en-US" sz="1200" dirty="0">
                <a:ea typeface="ＭＳ Ｐゴシック" panose="020B0600070205080204" pitchFamily="34" charset="-128"/>
              </a:rPr>
              <a:t>, dan lain sebagainya. Tetapi mempertanyakan mengenai konsep-konsep apa atau nilai apa yang menyebabkan terjadinya korupsi dengan menggunakan konsep, seperti: </a:t>
            </a:r>
          </a:p>
          <a:p>
            <a:pPr marL="722313" indent="-341313" algn="just" eaLnBrk="1" hangingPunct="1">
              <a:buFont typeface="Wingdings" pitchFamily="2" charset="2"/>
              <a:buChar char="ü"/>
              <a:defRPr/>
            </a:pPr>
            <a:r>
              <a:rPr lang="id-ID" altLang="en-US" sz="1200" dirty="0">
                <a:ea typeface="ＭＳ Ｐゴシック" panose="020B0600070205080204" pitchFamily="34" charset="-128"/>
              </a:rPr>
              <a:t>korupsi sebagai </a:t>
            </a:r>
            <a:r>
              <a:rPr lang="id-ID" altLang="en-US" sz="1200" b="1" dirty="0">
                <a:ea typeface="ＭＳ Ｐゴシック" panose="020B0600070205080204" pitchFamily="34" charset="-128"/>
              </a:rPr>
              <a:t>bentuk konkret dari kehendak untuk berkuasa</a:t>
            </a:r>
            <a:r>
              <a:rPr lang="id-ID" altLang="en-US" sz="1200" dirty="0">
                <a:ea typeface="ＭＳ Ｐゴシック" panose="020B0600070205080204" pitchFamily="34" charset="-128"/>
              </a:rPr>
              <a:t> (</a:t>
            </a:r>
            <a:r>
              <a:rPr lang="id-ID" altLang="en-US" sz="1200" i="1" dirty="0" err="1">
                <a:ea typeface="ＭＳ Ｐゴシック" panose="020B0600070205080204" pitchFamily="34" charset="-128"/>
              </a:rPr>
              <a:t>the</a:t>
            </a:r>
            <a:r>
              <a:rPr lang="id-ID" altLang="en-US" sz="1200" i="1" dirty="0">
                <a:ea typeface="ＭＳ Ｐゴシック" panose="020B0600070205080204" pitchFamily="34" charset="-128"/>
              </a:rPr>
              <a:t> </a:t>
            </a:r>
            <a:r>
              <a:rPr lang="id-ID" altLang="en-US" sz="1200" i="1" dirty="0" err="1">
                <a:ea typeface="ＭＳ Ｐゴシック" panose="020B0600070205080204" pitchFamily="34" charset="-128"/>
              </a:rPr>
              <a:t>will</a:t>
            </a:r>
            <a:r>
              <a:rPr lang="id-ID" altLang="en-US" sz="1200" i="1" dirty="0">
                <a:ea typeface="ＭＳ Ｐゴシック" panose="020B0600070205080204" pitchFamily="34" charset="-128"/>
              </a:rPr>
              <a:t> </a:t>
            </a:r>
            <a:r>
              <a:rPr lang="id-ID" altLang="en-US" sz="1200" i="1" dirty="0" err="1">
                <a:ea typeface="ＭＳ Ｐゴシック" panose="020B0600070205080204" pitchFamily="34" charset="-128"/>
              </a:rPr>
              <a:t>to</a:t>
            </a:r>
            <a:r>
              <a:rPr lang="id-ID" altLang="en-US" sz="1200" i="1" dirty="0">
                <a:ea typeface="ＭＳ Ｐゴシック" panose="020B0600070205080204" pitchFamily="34" charset="-128"/>
              </a:rPr>
              <a:t> </a:t>
            </a:r>
            <a:r>
              <a:rPr lang="id-ID" altLang="en-US" sz="1200" i="1" dirty="0" err="1">
                <a:ea typeface="ＭＳ Ｐゴシック" panose="020B0600070205080204" pitchFamily="34" charset="-128"/>
              </a:rPr>
              <a:t>power</a:t>
            </a:r>
            <a:r>
              <a:rPr lang="id-ID" altLang="en-US" sz="1200" dirty="0">
                <a:ea typeface="ＭＳ Ｐゴシック" panose="020B0600070205080204" pitchFamily="34" charset="-128"/>
              </a:rPr>
              <a:t>) yang tertanam di diri manusia [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Friedrich</a:t>
            </a:r>
            <a:r>
              <a:rPr lang="id-ID" altLang="en-US" sz="1200" dirty="0">
                <a:ea typeface="ＭＳ Ｐゴシック" panose="020B0600070205080204" pitchFamily="34" charset="-128"/>
              </a:rPr>
              <a:t> 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Nietzsche</a:t>
            </a:r>
            <a:r>
              <a:rPr lang="id-ID" altLang="en-US" sz="1200" dirty="0">
                <a:ea typeface="ＭＳ Ｐゴシック" panose="020B0600070205080204" pitchFamily="34" charset="-128"/>
              </a:rPr>
              <a:t>], </a:t>
            </a:r>
          </a:p>
          <a:p>
            <a:pPr marL="722313" indent="-341313" algn="just" eaLnBrk="1" hangingPunct="1">
              <a:buFont typeface="Wingdings" pitchFamily="2" charset="2"/>
              <a:buChar char="ü"/>
              <a:defRPr/>
            </a:pPr>
            <a:r>
              <a:rPr lang="id-ID" altLang="en-US" sz="1200" dirty="0">
                <a:ea typeface="ＭＳ Ｐゴシック" panose="020B0600070205080204" pitchFamily="34" charset="-128"/>
              </a:rPr>
              <a:t>korupsi sebagai </a:t>
            </a:r>
            <a:r>
              <a:rPr lang="id-ID" altLang="en-US" sz="1200" b="1" dirty="0">
                <a:ea typeface="ＭＳ Ｐゴシック" panose="020B0600070205080204" pitchFamily="34" charset="-128"/>
              </a:rPr>
              <a:t>bentuk konkret dari perburuan kenikmatan yang khas manusia </a:t>
            </a:r>
            <a:r>
              <a:rPr lang="id-ID" altLang="en-US" sz="1200" dirty="0">
                <a:ea typeface="ＭＳ Ｐゴシック" panose="020B0600070205080204" pitchFamily="34" charset="-128"/>
              </a:rPr>
              <a:t>[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Marquis</a:t>
            </a:r>
            <a:r>
              <a:rPr lang="id-ID" altLang="en-US" sz="1200" dirty="0">
                <a:ea typeface="ＭＳ Ｐゴシック" panose="020B0600070205080204" pitchFamily="34" charset="-128"/>
              </a:rPr>
              <a:t> 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de</a:t>
            </a:r>
            <a:r>
              <a:rPr lang="id-ID" altLang="en-US" sz="1200" dirty="0">
                <a:ea typeface="ＭＳ Ｐゴシック" panose="020B0600070205080204" pitchFamily="34" charset="-128"/>
              </a:rPr>
              <a:t> Sade], korupsi sebagai </a:t>
            </a:r>
            <a:r>
              <a:rPr lang="id-ID" altLang="en-US" sz="1200" b="1" dirty="0">
                <a:ea typeface="ＭＳ Ｐゴシック" panose="020B0600070205080204" pitchFamily="34" charset="-128"/>
              </a:rPr>
              <a:t>bentuk konkret dari sisi hewani manusia</a:t>
            </a:r>
            <a:r>
              <a:rPr lang="id-ID" altLang="en-US" sz="1200" dirty="0">
                <a:ea typeface="ＭＳ Ｐゴシック" panose="020B0600070205080204" pitchFamily="34" charset="-128"/>
              </a:rPr>
              <a:t> [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Ellias</a:t>
            </a:r>
            <a:r>
              <a:rPr lang="id-ID" altLang="en-US" sz="1200" dirty="0">
                <a:ea typeface="ＭＳ Ｐゴシック" panose="020B0600070205080204" pitchFamily="34" charset="-128"/>
              </a:rPr>
              <a:t> 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Canetti</a:t>
            </a:r>
            <a:r>
              <a:rPr lang="id-ID" altLang="en-US" sz="1200" dirty="0">
                <a:ea typeface="ＭＳ Ｐゴシック" panose="020B0600070205080204" pitchFamily="34" charset="-128"/>
              </a:rPr>
              <a:t>], </a:t>
            </a:r>
          </a:p>
          <a:p>
            <a:pPr marL="722313" indent="-341313" algn="just" eaLnBrk="1" hangingPunct="1">
              <a:buFont typeface="Wingdings" pitchFamily="2" charset="2"/>
              <a:buChar char="ü"/>
              <a:defRPr/>
            </a:pPr>
            <a:r>
              <a:rPr lang="id-ID" altLang="en-US" sz="1200" dirty="0">
                <a:ea typeface="ＭＳ Ｐゴシック" panose="020B0600070205080204" pitchFamily="34" charset="-128"/>
              </a:rPr>
              <a:t>korupsi sebagai </a:t>
            </a:r>
            <a:r>
              <a:rPr lang="id-ID" altLang="en-US" sz="1200" b="1" dirty="0">
                <a:ea typeface="ＭＳ Ｐゴシック" panose="020B0600070205080204" pitchFamily="34" charset="-128"/>
              </a:rPr>
              <a:t>bentuk dari </a:t>
            </a:r>
            <a:r>
              <a:rPr lang="id-ID" altLang="en-US" sz="1200" b="1" dirty="0" err="1">
                <a:ea typeface="ＭＳ Ｐゴシック" panose="020B0600070205080204" pitchFamily="34" charset="-128"/>
              </a:rPr>
              <a:t>ketidakpekaan</a:t>
            </a:r>
            <a:r>
              <a:rPr lang="id-ID" altLang="en-US" sz="1200" b="1" dirty="0">
                <a:ea typeface="ＭＳ Ｐゴシック" panose="020B0600070205080204" pitchFamily="34" charset="-128"/>
              </a:rPr>
              <a:t> terhadap kejahatan</a:t>
            </a:r>
            <a:r>
              <a:rPr lang="id-ID" altLang="en-US" sz="1200" dirty="0">
                <a:ea typeface="ＭＳ Ｐゴシック" panose="020B0600070205080204" pitchFamily="34" charset="-128"/>
              </a:rPr>
              <a:t>, oleh Hannah </a:t>
            </a:r>
            <a:r>
              <a:rPr lang="id-ID" altLang="en-US" sz="1200" dirty="0" err="1">
                <a:ea typeface="ＭＳ Ｐゴシック" panose="020B0600070205080204" pitchFamily="34" charset="-128"/>
              </a:rPr>
              <a:t>Arendt</a:t>
            </a:r>
            <a:r>
              <a:rPr lang="id-ID" altLang="en-US" sz="1200" dirty="0">
                <a:ea typeface="ＭＳ Ｐゴシック" panose="020B0600070205080204" pitchFamily="34" charset="-128"/>
              </a:rPr>
              <a:t> disebut sebagai </a:t>
            </a:r>
            <a:r>
              <a:rPr lang="id-ID" altLang="en-US" sz="1200" b="1" dirty="0" err="1">
                <a:ea typeface="ＭＳ Ｐゴシック" panose="020B0600070205080204" pitchFamily="34" charset="-128"/>
              </a:rPr>
              <a:t>banalitas</a:t>
            </a:r>
            <a:r>
              <a:rPr lang="id-ID" altLang="en-US" sz="1200" b="1" dirty="0">
                <a:ea typeface="ＭＳ Ｐゴシック" panose="020B0600070205080204" pitchFamily="34" charset="-128"/>
              </a:rPr>
              <a:t> kejahatan </a:t>
            </a:r>
            <a:r>
              <a:rPr lang="id-ID" altLang="en-US" sz="1200" dirty="0">
                <a:ea typeface="ＭＳ Ｐゴシック" panose="020B0600070205080204" pitchFamily="34" charset="-128"/>
              </a:rPr>
              <a:t>(kejahatan dilihat sebagai sesuatu yang wajar), dan lain sebagainya.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altLang="en-US" sz="11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12700" indent="-1270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Disimpulkan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Wattimena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Reza A.A,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Anti-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Korupsi_Membedah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Hasrat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Kuasa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Perburuan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Kenikmatan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Sisi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Hewani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Manusia di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Balik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Korupsi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Penerbit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Kanisius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Cetakan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ke-5, Yogyakarta 2012</a:t>
            </a:r>
            <a:r>
              <a:rPr lang="id-ID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hlm.25-26</a:t>
            </a:r>
            <a:r>
              <a:rPr lang="id-ID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]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497CA8A-5F5B-44A2-8E94-DBEABC214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81" y="1304140"/>
            <a:ext cx="879963" cy="8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CE15E491-18CD-4781-9871-3FFB6816D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00" y="1119983"/>
            <a:ext cx="879963" cy="8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5E308A72-3406-4EDE-9E2D-1C8FA374F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19" y="1119983"/>
            <a:ext cx="5032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A9CE227C-B70E-4E06-BFA6-36092B4BE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27" y="1030516"/>
            <a:ext cx="1168328" cy="11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FD2D-5B21-46FE-924E-84BD5E0C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B9A6-B1F5-4D3B-949D-63EA2485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C3DFBF90-A81C-486E-BE93-A0679975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A241CE-F16D-4D19-A05E-F76613079C8C}"/>
              </a:ext>
            </a:extLst>
          </p:cNvPr>
          <p:cNvSpPr txBox="1">
            <a:spLocks/>
          </p:cNvSpPr>
          <p:nvPr/>
        </p:nvSpPr>
        <p:spPr bwMode="auto">
          <a:xfrm>
            <a:off x="457200" y="1047070"/>
            <a:ext cx="82296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id-ID" altLang="en-US" sz="1600" dirty="0">
                <a:ea typeface="ＭＳ Ｐゴシック" panose="020B0600070205080204" pitchFamily="34" charset="-128"/>
              </a:rPr>
              <a:t>Permasalahan filsafat mencakup pertanyaan-pertanyaan mengenai makna, kebenaran, dan hubungan logis antara ide-ide dasar yang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tidak dapat dipecahkan oleh ilmu pengetahuan </a:t>
            </a:r>
            <a:r>
              <a:rPr lang="id-ID" altLang="en-US" sz="1600" b="1" u="sng" dirty="0">
                <a:ea typeface="ＭＳ Ｐゴシック" panose="020B0600070205080204" pitchFamily="34" charset="-128"/>
              </a:rPr>
              <a:t>empiris</a:t>
            </a:r>
            <a:r>
              <a:rPr lang="id-ID" altLang="en-US" sz="1600" dirty="0">
                <a:ea typeface="ＭＳ Ｐゴシック" panose="020B0600070205080204" pitchFamily="34" charset="-128"/>
              </a:rPr>
              <a:t>.  Permasalahan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filsafat</a:t>
            </a:r>
            <a:r>
              <a:rPr lang="id-ID" altLang="en-US" sz="1600" dirty="0">
                <a:ea typeface="ＭＳ Ｐゴシック" panose="020B0600070205080204" pitchFamily="34" charset="-128"/>
              </a:rPr>
              <a:t>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tidak bersifat empiris langsung</a:t>
            </a:r>
            <a:r>
              <a:rPr lang="id-ID" altLang="en-US" sz="1600" dirty="0">
                <a:ea typeface="ＭＳ Ｐゴシック" panose="020B0600070205080204" pitchFamily="34" charset="-128"/>
              </a:rPr>
              <a:t>, tetapi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menganalisis apa </a:t>
            </a:r>
            <a:r>
              <a:rPr lang="id-ID" altLang="en-US" sz="1600" b="1" u="sng" dirty="0">
                <a:ea typeface="ＭＳ Ｐゴシック" panose="020B0600070205080204" pitchFamily="34" charset="-128"/>
              </a:rPr>
              <a:t>dibalik empiris</a:t>
            </a:r>
            <a:r>
              <a:rPr lang="id-ID" altLang="en-US" sz="1600" dirty="0">
                <a:ea typeface="ＭＳ Ｐゴシック" panose="020B0600070205080204" pitchFamily="34" charset="-128"/>
              </a:rPr>
              <a:t> tersebut.  Masalah empiris adalah masalah yang dapat dipecahkan oleh pengalaman, baik secara langsung melalui pengamatan maupun secara tidak langsung melalui eksperimen.  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just" eaLnBrk="1" hangingPunct="1"/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id-ID" altLang="en-US" sz="1600" dirty="0">
                <a:ea typeface="ＭＳ Ｐゴシック" panose="020B0600070205080204" pitchFamily="34" charset="-128"/>
              </a:rPr>
              <a:t>Teori filsafat tidak bermaksud menjelaskan mengapa proses-proses alam atau sosial terjadi seperti ini atau seperti itu.  Teori filsafat tidak menghasilkan prediksi-prediksi empiris.  Berbeda dengan teori ilmiah,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teori filsafat tidak dapat di-</a:t>
            </a:r>
            <a:r>
              <a:rPr lang="id-ID" altLang="en-US" sz="1600" i="1" u="sng" dirty="0">
                <a:ea typeface="ＭＳ Ｐゴシック" panose="020B0600070205080204" pitchFamily="34" charset="-128"/>
              </a:rPr>
              <a:t>falsifikasi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id-ID" altLang="en-US" sz="1600" dirty="0">
                <a:ea typeface="ＭＳ Ｐゴシック" panose="020B0600070205080204" pitchFamily="34" charset="-128"/>
              </a:rPr>
              <a:t>(disangkal kebenarannya)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secara empiris</a:t>
            </a:r>
            <a:r>
              <a:rPr lang="id-ID" altLang="en-US" sz="1600" dirty="0">
                <a:ea typeface="ＭＳ Ｐゴシック" panose="020B0600070205080204" pitchFamily="34" charset="-128"/>
              </a:rPr>
              <a:t>.  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just" eaLnBrk="1" hangingPunct="1"/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id-ID" altLang="en-US" sz="1600" dirty="0">
                <a:ea typeface="ＭＳ Ｐゴシック" panose="020B0600070205080204" pitchFamily="34" charset="-128"/>
              </a:rPr>
              <a:t>Dalam filsafat, menyelesaikan persoalan dan menemukan kebenaran adalah soal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menemukan alasan-alasan terbaik untuk menerima atau menolak sebuah pernyataan</a:t>
            </a:r>
            <a:r>
              <a:rPr lang="id-ID" altLang="en-US" sz="1600" dirty="0">
                <a:ea typeface="ＭＳ Ｐゴシック" panose="020B0600070205080204" pitchFamily="34" charset="-128"/>
              </a:rPr>
              <a:t>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just" eaLnBrk="1" hangingPunct="1"/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id-ID" altLang="en-US" sz="1600" dirty="0">
                <a:ea typeface="ＭＳ Ｐゴシック" panose="020B0600070205080204" pitchFamily="34" charset="-128"/>
              </a:rPr>
              <a:t>Filsafat datang sebelum dan sesudah ilmu-ilmu yang dikenal sekarang ini.  Filsafat menampung semua pertanyaan-pertanyaan yang tidak dapat dijawab oleh ilmu pengetahuan.  Apabila berhasil dijawab oleh Filsafat, bukan berarti pekerjaan Filsafat telah 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selesai.  </a:t>
            </a:r>
            <a:r>
              <a:rPr lang="id-ID" altLang="en-US" sz="16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Jawaban Filsafat tidak pernah abadi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Oleh karenanya, </a:t>
            </a:r>
            <a:r>
              <a:rPr lang="id-ID" altLang="en-US" sz="16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Filsafat tidak pernah selesai dan tidak pernah sampai pada akhir sebuah masalah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20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51DF-0B11-4D7D-810A-17CA6577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7C11-2798-4C2F-84A7-11292EBC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E8B1E94-D908-4D59-87E9-C960107D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A3ED0BC-5A69-4670-BF72-EAB26251B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8921"/>
            <a:ext cx="9144000" cy="65402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b="1" dirty="0"/>
              <a:t>WHY PHILOSOPHY?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200" dirty="0"/>
              <a:t>FILSAFAT ITU RUWET, MENYESATKAN, TAK ADA GUNANYA, BAHKAN BERBAHAYA. </a:t>
            </a:r>
            <a:r>
              <a:rPr lang="en-US" altLang="en-US" sz="1200" dirty="0" err="1"/>
              <a:t>Itu</a:t>
            </a:r>
            <a:r>
              <a:rPr lang="en-US" altLang="en-US" sz="1200" dirty="0"/>
              <a:t> kata orang yang </a:t>
            </a:r>
            <a:r>
              <a:rPr lang="en-US" altLang="en-US" sz="1200" dirty="0" err="1"/>
              <a:t>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mampu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berpikir</a:t>
            </a:r>
            <a:r>
              <a:rPr lang="en-US" altLang="en-US" sz="1200" dirty="0"/>
              <a:t>.</a:t>
            </a:r>
          </a:p>
          <a:p>
            <a:pPr marL="190500" indent="-177800"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200" b="1" dirty="0" err="1"/>
              <a:t>Filsafat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itu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ruwet</a:t>
            </a:r>
            <a:r>
              <a:rPr lang="en-US" altLang="en-US" sz="1200" dirty="0"/>
              <a:t>, </a:t>
            </a:r>
            <a:r>
              <a:rPr lang="en-US" altLang="en-US" sz="1200" u="sng" dirty="0" err="1"/>
              <a:t>tapi</a:t>
            </a:r>
            <a:r>
              <a:rPr lang="en-US" altLang="en-US" sz="1200" u="sng" dirty="0"/>
              <a:t> </a:t>
            </a:r>
            <a:r>
              <a:rPr lang="en-US" altLang="en-US" sz="1200" u="sng" dirty="0" err="1"/>
              <a:t>sebenarnya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hidup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bisa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ruwet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akibat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berpikir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kacau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sistematis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dasarnya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lemah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Filsafat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tampak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ruwet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karena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hendak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menyiangi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benang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kusut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kenyataan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justru</a:t>
            </a:r>
            <a:r>
              <a:rPr lang="en-US" altLang="en-US" sz="1200" dirty="0"/>
              <a:t> agar </a:t>
            </a:r>
            <a:r>
              <a:rPr lang="en-US" altLang="en-US" sz="1200" dirty="0" err="1"/>
              <a:t>petanya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jelas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inti </a:t>
            </a:r>
            <a:r>
              <a:rPr lang="en-US" altLang="en-US" sz="1200" dirty="0" err="1"/>
              <a:t>terdalam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persoalannya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gamblang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Mutu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kesarjanaan</a:t>
            </a:r>
            <a:r>
              <a:rPr lang="en-US" altLang="en-US" sz="1200" dirty="0"/>
              <a:t> di Indonesia </a:t>
            </a:r>
            <a:r>
              <a:rPr lang="en-US" altLang="en-US" sz="1200" dirty="0" err="1"/>
              <a:t>umumnya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rendah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karena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berpikir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seringkali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kacau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sistematis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kemampuan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argumentasinya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rendah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Filsafat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membantu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menata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gagasan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memperdalam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analisis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memperkuat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argumentasi</a:t>
            </a:r>
            <a:r>
              <a:rPr lang="en-US" altLang="en-US" sz="1200" dirty="0"/>
              <a:t>. </a:t>
            </a:r>
          </a:p>
          <a:p>
            <a:pPr marL="190500" indent="-177800"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200" b="1" dirty="0" err="1"/>
              <a:t>Filsafat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itu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menyesatkan</a:t>
            </a:r>
            <a:r>
              <a:rPr lang="en-US" altLang="en-US" sz="1200" dirty="0"/>
              <a:t>, </a:t>
            </a:r>
            <a:r>
              <a:rPr lang="en-US" altLang="en-US" sz="1200" u="sng" dirty="0" err="1"/>
              <a:t>tapi</a:t>
            </a:r>
            <a:r>
              <a:rPr lang="en-US" altLang="en-US" sz="1200" u="sng" dirty="0"/>
              <a:t> </a:t>
            </a:r>
            <a:r>
              <a:rPr lang="en-US" altLang="en-US" sz="1200" u="sng" dirty="0" err="1"/>
              <a:t>sebenarnya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sesat</a:t>
            </a:r>
            <a:r>
              <a:rPr lang="en-US" altLang="en-US" sz="1200" dirty="0"/>
              <a:t> orang yang </a:t>
            </a:r>
            <a:r>
              <a:rPr lang="en-US" altLang="en-US" sz="1200" dirty="0" err="1"/>
              <a:t>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tahu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pendapat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pribadinya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sendiri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karena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segala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pendapatnya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adalah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pendapat</a:t>
            </a:r>
            <a:r>
              <a:rPr lang="en-US" altLang="en-US" sz="1200" dirty="0"/>
              <a:t> orang lain; </a:t>
            </a:r>
            <a:r>
              <a:rPr lang="en-US" altLang="en-US" sz="1200" dirty="0" err="1"/>
              <a:t>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tahu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siapa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dirinya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karena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segala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sikapnya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hanyalah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penyesuaian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sikap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sekelilingnya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sekedar</a:t>
            </a:r>
            <a:r>
              <a:rPr lang="en-US" altLang="en-US" sz="1200" dirty="0"/>
              <a:t> “</a:t>
            </a:r>
            <a:r>
              <a:rPr lang="en-US" altLang="ja-JP" sz="1200" dirty="0" err="1"/>
              <a:t>jaim</a:t>
            </a:r>
            <a:r>
              <a:rPr lang="en-US" altLang="en-US" sz="1200" dirty="0"/>
              <a:t>”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jaga</a:t>
            </a:r>
            <a:r>
              <a:rPr lang="en-US" altLang="ja-JP" sz="1200" dirty="0"/>
              <a:t> image. </a:t>
            </a:r>
            <a:r>
              <a:rPr lang="en-US" altLang="ja-JP" sz="1200" dirty="0" err="1"/>
              <a:t>Lebih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sesat</a:t>
            </a:r>
            <a:r>
              <a:rPr lang="en-US" altLang="ja-JP" sz="1200" dirty="0"/>
              <a:t> </a:t>
            </a:r>
            <a:r>
              <a:rPr lang="en-US" altLang="ja-JP" sz="1200" dirty="0" err="1"/>
              <a:t>lagi</a:t>
            </a:r>
            <a:r>
              <a:rPr lang="en-US" altLang="ja-JP" sz="1200" dirty="0"/>
              <a:t> orang yang </a:t>
            </a:r>
            <a:r>
              <a:rPr lang="en-US" altLang="ja-JP" sz="1200" dirty="0" err="1"/>
              <a:t>terpenjara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oleh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masalah</a:t>
            </a:r>
            <a:r>
              <a:rPr lang="en-US" altLang="ja-JP" sz="1200" dirty="0"/>
              <a:t> yang </a:t>
            </a:r>
            <a:r>
              <a:rPr lang="en-US" altLang="ja-JP" sz="1200" dirty="0" err="1"/>
              <a:t>sebetulnya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bukan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masalah</a:t>
            </a:r>
            <a:r>
              <a:rPr lang="en-US" altLang="ja-JP" sz="1200" dirty="0"/>
              <a:t>. </a:t>
            </a:r>
            <a:r>
              <a:rPr lang="en-US" altLang="ja-JP" sz="1200" dirty="0" err="1"/>
              <a:t>Filsafat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melatih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kita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merumuskan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pendapat</a:t>
            </a:r>
            <a:r>
              <a:rPr lang="en-US" altLang="ja-JP" sz="1200" dirty="0"/>
              <a:t> </a:t>
            </a:r>
            <a:r>
              <a:rPr lang="en-US" altLang="ja-JP" sz="1200" dirty="0" err="1"/>
              <a:t>dan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sikap</a:t>
            </a:r>
            <a:r>
              <a:rPr lang="en-US" altLang="ja-JP" sz="1200" dirty="0"/>
              <a:t> </a:t>
            </a:r>
            <a:r>
              <a:rPr lang="en-US" altLang="ja-JP" sz="1200" dirty="0" err="1"/>
              <a:t>pribadi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sehingga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tak</a:t>
            </a:r>
            <a:r>
              <a:rPr lang="en-US" altLang="ja-JP" sz="1200" dirty="0"/>
              <a:t> </a:t>
            </a:r>
            <a:r>
              <a:rPr lang="en-US" altLang="ja-JP" sz="1200" dirty="0" err="1"/>
              <a:t>diombang-ambingkan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pendapat</a:t>
            </a:r>
            <a:r>
              <a:rPr lang="en-US" altLang="ja-JP" sz="1200" dirty="0"/>
              <a:t> orang lain; </a:t>
            </a:r>
            <a:r>
              <a:rPr lang="en-US" altLang="ja-JP" sz="1200" dirty="0" err="1"/>
              <a:t>menjernihkan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cara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kita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melihat</a:t>
            </a:r>
            <a:r>
              <a:rPr lang="en-US" altLang="ja-JP" sz="1200" dirty="0"/>
              <a:t> mana </a:t>
            </a:r>
            <a:r>
              <a:rPr lang="en-US" altLang="ja-JP" sz="1200" dirty="0" err="1"/>
              <a:t>masalah</a:t>
            </a:r>
            <a:r>
              <a:rPr lang="en-US" altLang="ja-JP" sz="1200" dirty="0"/>
              <a:t> mana </a:t>
            </a:r>
            <a:r>
              <a:rPr lang="en-US" altLang="ja-JP" sz="1200" dirty="0" err="1"/>
              <a:t>bukan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masalah</a:t>
            </a:r>
            <a:r>
              <a:rPr lang="en-US" altLang="ja-JP" sz="1200" dirty="0"/>
              <a:t>, mana yang </a:t>
            </a:r>
            <a:r>
              <a:rPr lang="en-US" altLang="ja-JP" sz="1200" dirty="0" err="1"/>
              <a:t>penting</a:t>
            </a:r>
            <a:r>
              <a:rPr lang="en-US" altLang="ja-JP" sz="1200" dirty="0"/>
              <a:t>, mana yang </a:t>
            </a:r>
            <a:r>
              <a:rPr lang="en-US" altLang="ja-JP" sz="1200" dirty="0" err="1"/>
              <a:t>tidak</a:t>
            </a:r>
            <a:r>
              <a:rPr lang="en-US" altLang="ja-JP" sz="1200" dirty="0"/>
              <a:t> </a:t>
            </a:r>
            <a:r>
              <a:rPr lang="en-US" altLang="ja-JP" sz="1200" dirty="0" err="1"/>
              <a:t>penting</a:t>
            </a:r>
            <a:r>
              <a:rPr lang="en-US" altLang="ja-JP" sz="1200" dirty="0"/>
              <a:t>; </a:t>
            </a:r>
            <a:r>
              <a:rPr lang="en-US" altLang="ja-JP" sz="1200" dirty="0" err="1"/>
              <a:t>melatih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kita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untuk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melihat</a:t>
            </a:r>
            <a:r>
              <a:rPr lang="en-US" altLang="ja-JP" sz="1200" dirty="0"/>
              <a:t> </a:t>
            </a:r>
            <a:r>
              <a:rPr lang="en-US" altLang="ja-JP" sz="1200" dirty="0" err="1"/>
              <a:t>berbagai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kemungkinan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jawaban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untuk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sebuah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persoalan</a:t>
            </a:r>
            <a:r>
              <a:rPr lang="en-US" altLang="ja-JP" sz="1200" dirty="0"/>
              <a:t>. </a:t>
            </a:r>
            <a:r>
              <a:rPr lang="en-US" altLang="ja-JP" sz="1200" dirty="0" err="1"/>
              <a:t>Dalam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kerangka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filsafat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hidup</a:t>
            </a:r>
            <a:r>
              <a:rPr lang="en-US" altLang="ja-JP" sz="1200" dirty="0"/>
              <a:t> </a:t>
            </a:r>
            <a:r>
              <a:rPr lang="en-US" altLang="ja-JP" sz="1200" dirty="0" err="1"/>
              <a:t>adalah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seribu</a:t>
            </a:r>
            <a:r>
              <a:rPr lang="en-US" altLang="ja-JP" sz="1200" dirty="0"/>
              <a:t> </a:t>
            </a:r>
            <a:r>
              <a:rPr lang="en-US" altLang="ja-JP" sz="1200" dirty="0" err="1"/>
              <a:t>kemungkinan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pilihan</a:t>
            </a:r>
            <a:r>
              <a:rPr lang="en-US" altLang="ja-JP" sz="1200" dirty="0"/>
              <a:t>.</a:t>
            </a:r>
            <a:endParaRPr lang="en-US" altLang="en-US" sz="1200" dirty="0"/>
          </a:p>
          <a:p>
            <a:pPr marL="190500" indent="-177800"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200" b="1" dirty="0" err="1"/>
              <a:t>Filsafat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itu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ada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gunanya</a:t>
            </a:r>
            <a:r>
              <a:rPr lang="en-US" altLang="en-US" sz="1200" b="1" dirty="0"/>
              <a:t>, </a:t>
            </a:r>
            <a:r>
              <a:rPr lang="en-US" altLang="en-US" sz="1200" b="1" dirty="0" err="1"/>
              <a:t>spekulasi</a:t>
            </a:r>
            <a:r>
              <a:rPr lang="en-US" altLang="en-US" sz="1200" b="1" dirty="0"/>
              <a:t> teori yang </a:t>
            </a:r>
            <a:r>
              <a:rPr lang="en-US" altLang="en-US" sz="1200" b="1" dirty="0" err="1"/>
              <a:t>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menginjak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bumi</a:t>
            </a:r>
            <a:r>
              <a:rPr lang="en-US" altLang="en-US" sz="1200" b="1" dirty="0"/>
              <a:t>, </a:t>
            </a:r>
            <a:r>
              <a:rPr lang="en-US" altLang="en-US" sz="1200" b="1" dirty="0" err="1"/>
              <a:t>kerjaan</a:t>
            </a:r>
            <a:r>
              <a:rPr lang="en-US" altLang="en-US" sz="1200" b="1" dirty="0"/>
              <a:t> orang-orang </a:t>
            </a:r>
            <a:r>
              <a:rPr lang="en-US" altLang="en-US" sz="1200" b="1" dirty="0" err="1"/>
              <a:t>frustrasi</a:t>
            </a:r>
            <a:r>
              <a:rPr lang="en-US" altLang="en-US" sz="1200" dirty="0"/>
              <a:t>. </a:t>
            </a:r>
            <a:r>
              <a:rPr lang="en-US" altLang="en-US" sz="1200" u="sng" dirty="0" err="1"/>
              <a:t>Tapi</a:t>
            </a:r>
            <a:r>
              <a:rPr lang="en-US" altLang="en-US" sz="1200" u="sng" dirty="0"/>
              <a:t> </a:t>
            </a:r>
            <a:r>
              <a:rPr lang="en-US" altLang="en-US" sz="1200" u="sng" dirty="0" err="1"/>
              <a:t>sebenarnya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gunanya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menyedihkan</a:t>
            </a:r>
            <a:r>
              <a:rPr lang="en-US" altLang="en-US" sz="1200" dirty="0"/>
              <a:t> orang yang </a:t>
            </a:r>
            <a:r>
              <a:rPr lang="en-US" altLang="en-US" sz="1200" dirty="0" err="1"/>
              <a:t>sibuk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bekerja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tahu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apa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sebenarnya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butuhkan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rindukan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menyedihkan</a:t>
            </a:r>
            <a:r>
              <a:rPr lang="en-US" altLang="en-US" sz="1200" dirty="0"/>
              <a:t> orang yang </a:t>
            </a:r>
            <a:r>
              <a:rPr lang="en-US" altLang="en-US" sz="1200" dirty="0" err="1"/>
              <a:t>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bisa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melihat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kemungkinan</a:t>
            </a:r>
            <a:r>
              <a:rPr lang="en-US" altLang="en-US" sz="1200" dirty="0"/>
              <a:t> lain </a:t>
            </a:r>
            <a:r>
              <a:rPr lang="en-US" altLang="en-US" sz="1200" dirty="0" err="1"/>
              <a:t>selain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kenyataan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dijalaninya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pilihan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Filsafat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melatih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kita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berani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mempersoalkan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apa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sesungguhnya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kita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butuhkan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kita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rindukan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apa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tujuan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hidup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kerja</a:t>
            </a:r>
            <a:r>
              <a:rPr lang="en-US" altLang="en-US" sz="1200" dirty="0"/>
              <a:t>, mana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hidup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sukses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hidup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bermakna</a:t>
            </a:r>
            <a:r>
              <a:rPr lang="en-US" altLang="en-US" sz="1200" dirty="0"/>
              <a:t>.</a:t>
            </a:r>
          </a:p>
          <a:p>
            <a:pPr marL="190500" indent="-177800"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200" b="1" dirty="0" err="1"/>
              <a:t>Filsafat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itu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berbahaya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sebab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membawa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ke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arah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ateisme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atau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pemurtadan</a:t>
            </a:r>
            <a:r>
              <a:rPr lang="en-US" altLang="en-US" sz="1200" dirty="0"/>
              <a:t>. </a:t>
            </a:r>
            <a:r>
              <a:rPr lang="en-US" altLang="en-US" sz="1200" u="sng" dirty="0" err="1"/>
              <a:t>Tapi</a:t>
            </a:r>
            <a:r>
              <a:rPr lang="en-US" altLang="en-US" sz="1200" u="sng" dirty="0"/>
              <a:t> </a:t>
            </a:r>
            <a:r>
              <a:rPr lang="en-US" altLang="en-US" sz="1200" u="sng" dirty="0" err="1"/>
              <a:t>sebenarnya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berbahaya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mereka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menghayati</a:t>
            </a:r>
            <a:r>
              <a:rPr lang="en-US" altLang="en-US" sz="1200" dirty="0"/>
              <a:t> agama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penuh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ketakutan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takut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berpikir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takut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berdosa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takut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neraka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takut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dirampok</a:t>
            </a:r>
            <a:r>
              <a:rPr lang="en-US" altLang="en-US" sz="1200" dirty="0"/>
              <a:t> agama lain, </a:t>
            </a:r>
            <a:r>
              <a:rPr lang="en-US" altLang="en-US" sz="1200" dirty="0" err="1"/>
              <a:t>takut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pesona</a:t>
            </a:r>
            <a:r>
              <a:rPr lang="en-US" altLang="en-US" sz="1200" dirty="0"/>
              <a:t> dunia, </a:t>
            </a:r>
            <a:r>
              <a:rPr lang="en-US" altLang="en-US" sz="1200" dirty="0" err="1"/>
              <a:t>dan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akhirnya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takut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kehidupan</a:t>
            </a:r>
            <a:r>
              <a:rPr lang="en-US" altLang="en-US" sz="1200" dirty="0"/>
              <a:t>. Orang </a:t>
            </a:r>
            <a:r>
              <a:rPr lang="en-US" altLang="en-US" sz="1200" dirty="0" err="1"/>
              <a:t>macam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berbahaya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karena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merekalah</a:t>
            </a:r>
            <a:r>
              <a:rPr lang="en-US" altLang="en-US" sz="1200" dirty="0"/>
              <a:t> orang-orang yang paling </a:t>
            </a:r>
            <a:r>
              <a:rPr lang="en-US" altLang="en-US" sz="1200" dirty="0" err="1"/>
              <a:t>siap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melakukan</a:t>
            </a:r>
            <a:r>
              <a:rPr lang="en-US" altLang="en-US" sz="1200" dirty="0"/>
              <a:t> ‘</a:t>
            </a:r>
            <a:r>
              <a:rPr lang="en-US" altLang="ja-JP" sz="1200" dirty="0" err="1"/>
              <a:t>bom</a:t>
            </a:r>
            <a:r>
              <a:rPr lang="en-US" altLang="ja-JP" sz="1200" dirty="0"/>
              <a:t> </a:t>
            </a:r>
            <a:r>
              <a:rPr lang="en-US" altLang="ja-JP" sz="1200" dirty="0" err="1"/>
              <a:t>bunuh</a:t>
            </a:r>
            <a:r>
              <a:rPr lang="en-US" altLang="ja-JP" sz="1200" dirty="0"/>
              <a:t> </a:t>
            </a:r>
            <a:r>
              <a:rPr lang="en-US" altLang="ja-JP" sz="1200" dirty="0" err="1"/>
              <a:t>diri</a:t>
            </a:r>
            <a:r>
              <a:rPr lang="en-US" altLang="en-US" sz="1200" dirty="0"/>
              <a:t>’</a:t>
            </a:r>
            <a:r>
              <a:rPr lang="en-US" altLang="ja-JP" sz="1200" dirty="0"/>
              <a:t> </a:t>
            </a:r>
            <a:r>
              <a:rPr lang="en-US" altLang="ja-JP" sz="1200" dirty="0" err="1"/>
              <a:t>dan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menghancurkan</a:t>
            </a:r>
            <a:r>
              <a:rPr lang="en-US" altLang="ja-JP" sz="1200" dirty="0"/>
              <a:t> orang lain. Orang </a:t>
            </a:r>
            <a:r>
              <a:rPr lang="en-US" altLang="ja-JP" sz="1200" dirty="0" err="1"/>
              <a:t>macam</a:t>
            </a:r>
            <a:r>
              <a:rPr lang="en-US" altLang="ja-JP" sz="1200" dirty="0"/>
              <a:t> </a:t>
            </a:r>
            <a:r>
              <a:rPr lang="en-US" altLang="ja-JP" sz="1200" dirty="0" err="1"/>
              <a:t>ini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berbahaya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karena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gara-gara</a:t>
            </a:r>
            <a:r>
              <a:rPr lang="en-US" altLang="ja-JP" sz="1200" dirty="0"/>
              <a:t> </a:t>
            </a:r>
            <a:r>
              <a:rPr lang="en-US" altLang="ja-JP" sz="1200" dirty="0" err="1"/>
              <a:t>mereka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Tuhan</a:t>
            </a:r>
            <a:r>
              <a:rPr lang="en-US" altLang="ja-JP" sz="1200" dirty="0"/>
              <a:t> dan agama </a:t>
            </a:r>
            <a:r>
              <a:rPr lang="en-US" altLang="ja-JP" sz="1200" dirty="0" err="1"/>
              <a:t>jadi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tampak</a:t>
            </a:r>
            <a:r>
              <a:rPr lang="en-US" altLang="ja-JP" sz="1200" dirty="0"/>
              <a:t> </a:t>
            </a:r>
            <a:r>
              <a:rPr lang="en-US" altLang="ja-JP" sz="1200" dirty="0" err="1"/>
              <a:t>begitu</a:t>
            </a:r>
            <a:r>
              <a:rPr lang="en-US" altLang="ja-JP" sz="1200" dirty="0"/>
              <a:t> </a:t>
            </a:r>
            <a:r>
              <a:rPr lang="en-US" altLang="ja-JP" sz="1200" dirty="0" err="1"/>
              <a:t>dungu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aneh</a:t>
            </a:r>
            <a:r>
              <a:rPr lang="en-US" altLang="ja-JP" sz="1200" dirty="0"/>
              <a:t> dan </a:t>
            </a:r>
            <a:r>
              <a:rPr lang="en-US" altLang="ja-JP" sz="1200" dirty="0" err="1"/>
              <a:t>sakit</a:t>
            </a:r>
            <a:r>
              <a:rPr lang="en-US" altLang="ja-JP" sz="1200" dirty="0"/>
              <a:t>.</a:t>
            </a:r>
            <a:endParaRPr lang="en-US" altLang="en-US" sz="1200" dirty="0"/>
          </a:p>
          <a:p>
            <a:pPr marL="190500" indent="-177800"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200" b="1" dirty="0" err="1"/>
              <a:t>Filsafat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membuat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kita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berani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mempertanyakan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keyakinan-keyakinan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religius</a:t>
            </a:r>
            <a:r>
              <a:rPr lang="en-US" altLang="en-US" sz="1200" b="1" dirty="0"/>
              <a:t> yang </a:t>
            </a:r>
            <a:r>
              <a:rPr lang="en-US" altLang="en-US" sz="1200" b="1" dirty="0" err="1"/>
              <a:t>terlampau</a:t>
            </a:r>
            <a:r>
              <a:rPr lang="en-US" altLang="en-US" sz="1200" b="1" dirty="0"/>
              <a:t> naïf, </a:t>
            </a:r>
            <a:r>
              <a:rPr lang="en-US" altLang="en-US" sz="1200" b="1" dirty="0" err="1"/>
              <a:t>agresif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dan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destruktif</a:t>
            </a:r>
            <a:r>
              <a:rPr lang="en-US" altLang="en-US" sz="1200" b="1" dirty="0"/>
              <a:t>. </a:t>
            </a:r>
            <a:r>
              <a:rPr lang="en-US" altLang="en-US" sz="1200" b="1" dirty="0" err="1"/>
              <a:t>Dengan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cara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itu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filsafat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justru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merupakan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upaya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terus-menerus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untuk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menjaga</a:t>
            </a:r>
            <a:r>
              <a:rPr lang="en-US" altLang="en-US" sz="1200" b="1" dirty="0"/>
              <a:t> agama dan </a:t>
            </a:r>
            <a:r>
              <a:rPr lang="en-US" altLang="en-US" sz="1200" b="1" dirty="0" err="1"/>
              <a:t>spiritualitas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dari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kemungkinan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merusakkan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dirinya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sendiri</a:t>
            </a:r>
            <a:r>
              <a:rPr lang="en-US" altLang="en-US" sz="1200" b="1" dirty="0"/>
              <a:t>, dan </a:t>
            </a:r>
            <a:r>
              <a:rPr lang="en-US" altLang="en-US" sz="1200" b="1" dirty="0" err="1"/>
              <a:t>mengembalikannya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setiap</a:t>
            </a:r>
            <a:r>
              <a:rPr lang="en-US" altLang="en-US" sz="1200" b="1" dirty="0"/>
              <a:t> kali pada inti </a:t>
            </a:r>
            <a:r>
              <a:rPr lang="en-US" altLang="en-US" sz="1200" b="1" dirty="0" err="1"/>
              <a:t>ruhnya</a:t>
            </a:r>
            <a:r>
              <a:rPr lang="en-US" altLang="en-US" sz="1200" b="1" dirty="0"/>
              <a:t> yang </a:t>
            </a:r>
            <a:r>
              <a:rPr lang="en-US" altLang="en-US" sz="1200" b="1" dirty="0" err="1"/>
              <a:t>tertinggi</a:t>
            </a:r>
            <a:r>
              <a:rPr lang="en-US" altLang="en-US" sz="1200" dirty="0"/>
              <a:t>.</a:t>
            </a:r>
          </a:p>
          <a:p>
            <a:pPr marL="190500" indent="-177800" algn="just" eaLnBrk="1" hangingPunct="1">
              <a:spcBef>
                <a:spcPct val="0"/>
              </a:spcBef>
              <a:defRPr/>
            </a:pPr>
            <a:endParaRPr lang="en-US" altLang="en-US" sz="1200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DALAM DUNIA YANG KIAN SAKIT,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FILSAFAT MENJAGA PIKIRAN ANDA TETAP SEHAT DAN JIWA ANDA TETAP KUAT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(</a:t>
            </a:r>
            <a:r>
              <a:rPr lang="en-US" altLang="en-US" sz="1200" b="1" dirty="0">
                <a:solidFill>
                  <a:schemeClr val="bg1"/>
                </a:solidFill>
              </a:rPr>
              <a:t>Prof. Dr. I. Bambang </a:t>
            </a:r>
            <a:r>
              <a:rPr lang="en-US" altLang="en-US" sz="1200" b="1" dirty="0" err="1">
                <a:solidFill>
                  <a:schemeClr val="bg1"/>
                </a:solidFill>
              </a:rPr>
              <a:t>Sugiharto</a:t>
            </a:r>
            <a:r>
              <a:rPr lang="en-US" altLang="en-US" sz="12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00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00" u="sng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87739A-F9D2-4062-A48E-C74A1029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776913"/>
            <a:ext cx="12557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8817-A9D1-4D7C-B48B-7CA8A31E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9FFC-0AB7-44AB-BA8C-DA34A67C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0CDC275-96A2-45C9-B472-313B09C3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A4A4F2-2CFA-4CCA-A5BF-996A75E0E8E7}"/>
              </a:ext>
            </a:extLst>
          </p:cNvPr>
          <p:cNvSpPr txBox="1">
            <a:spLocks/>
          </p:cNvSpPr>
          <p:nvPr/>
        </p:nvSpPr>
        <p:spPr bwMode="auto">
          <a:xfrm>
            <a:off x="224971" y="359229"/>
            <a:ext cx="7745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24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Itu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A7A958-2BAE-43E6-8E62-491D3D10D680}"/>
              </a:ext>
            </a:extLst>
          </p:cNvPr>
          <p:cNvSpPr txBox="1">
            <a:spLocks/>
          </p:cNvSpPr>
          <p:nvPr/>
        </p:nvSpPr>
        <p:spPr bwMode="auto">
          <a:xfrm>
            <a:off x="457200" y="881744"/>
            <a:ext cx="82296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Etimologis</a:t>
            </a:r>
            <a:r>
              <a:rPr lang="en-US" altLang="en-US" sz="1500" dirty="0">
                <a:ea typeface="ＭＳ Ｐゴシック" panose="020B0600070205080204" pitchFamily="34" charset="-128"/>
              </a:rPr>
              <a:t>: 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berasal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bahasa</a:t>
            </a:r>
            <a:r>
              <a:rPr lang="en-US" altLang="en-US" sz="1500" dirty="0">
                <a:ea typeface="ＭＳ Ｐゴシック" panose="020B0600070205080204" pitchFamily="34" charset="-128"/>
              </a:rPr>
              <a:t> Yunani 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500" b="1" i="1" dirty="0">
                <a:ea typeface="ＭＳ Ｐゴシック" panose="020B0600070205080204" pitchFamily="34" charset="-128"/>
                <a:sym typeface="Wingdings" pitchFamily="2" charset="2"/>
              </a:rPr>
              <a:t>Philosophia</a:t>
            </a:r>
          </a:p>
          <a:p>
            <a:pPr algn="just">
              <a:defRPr/>
            </a:pP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Philos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i="1" dirty="0">
                <a:ea typeface="ＭＳ Ｐゴシック" panose="020B0600070205080204" pitchFamily="34" charset="-128"/>
                <a:sym typeface="Wingdings" pitchFamily="2" charset="2"/>
              </a:rPr>
              <a:t>Sophia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…. </a:t>
            </a:r>
          </a:p>
          <a:p>
            <a:pPr algn="just">
              <a:defRPr/>
            </a:pP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Philos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=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Cinta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… ; </a:t>
            </a:r>
          </a:p>
          <a:p>
            <a:pPr algn="just">
              <a:defRPr/>
            </a:pPr>
            <a:r>
              <a:rPr lang="en-US" altLang="en-US" sz="1500" i="1" dirty="0">
                <a:ea typeface="ＭＳ Ｐゴシック" panose="020B0600070205080204" pitchFamily="34" charset="-128"/>
                <a:sym typeface="Wingdings" pitchFamily="2" charset="2"/>
              </a:rPr>
              <a:t>Sophia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=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Kearifan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Pengetahuan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kebenaran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pertama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pengetahuan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luas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kebajikan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intelektual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pertimbangan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sehat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kepandaian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pengrajin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bahkan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kecerdikan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memutuskan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soal-soal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praktis</a:t>
            </a:r>
            <a:endParaRPr lang="en-US" altLang="en-US" sz="15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Harafiah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=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mencintai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endParaRPr lang="en-US" altLang="en-US" sz="1500" b="1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defRPr/>
            </a:pP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Subyek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yg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mencintai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= </a:t>
            </a:r>
            <a:r>
              <a:rPr lang="en-US" altLang="en-US" sz="1500" b="1" i="1" dirty="0" err="1">
                <a:ea typeface="ＭＳ Ｐゴシック" panose="020B0600070205080204" pitchFamily="34" charset="-128"/>
                <a:sym typeface="Wingdings" pitchFamily="2" charset="2"/>
              </a:rPr>
              <a:t>Philosophos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(Yunani) /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Filsuf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(Indonesia)</a:t>
            </a:r>
          </a:p>
          <a:p>
            <a:pPr algn="just">
              <a:defRPr/>
            </a:pPr>
            <a:endParaRPr lang="en-US" altLang="en-US" sz="15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defRPr/>
            </a:pP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pertama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memperkenalkan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istilah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Philosophia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Pythagoras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filsuf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Yunani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kuno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sangat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ahli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bidang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matematika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geometri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)</a:t>
            </a:r>
          </a:p>
          <a:p>
            <a:pPr algn="just">
              <a:defRPr/>
            </a:pPr>
            <a:endParaRPr lang="en-US" altLang="en-US" sz="16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defRPr/>
            </a:pPr>
            <a:endParaRPr lang="en-US" altLang="en-US" sz="1500" b="1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defRPr/>
            </a:pP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Pythagoras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ditanya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oleh orang-orang Yunani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apakah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orang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arif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bijaksana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seorang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telah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memiliki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kebenaran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secara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utuh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sophos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),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rendah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hati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menjawab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bahwa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dirinya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hanyalah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seorang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filsuf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philosophos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), sang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pencinta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kearifan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hidup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bukan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seorang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sophos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seorang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telah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memiliki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kearifan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hidup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secara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penuh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Pythagoras, 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sang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pemilik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kearifan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kebijaksanaan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sejati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hanyalah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Tuhan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semata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bukan</a:t>
            </a:r>
            <a:r>
              <a:rPr lang="en-US" altLang="en-US" sz="15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algn="just">
              <a:defRPr/>
            </a:pPr>
            <a:endParaRPr lang="en-US" altLang="en-US" sz="1600" dirty="0">
              <a:solidFill>
                <a:schemeClr val="bg1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(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Zaprulkhan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Ilmu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Sebuah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Analisis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Kontemporer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Jakarta: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RajaGrafindo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Persada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Cet. Ke-1, 2015,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hlm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 2 - 3)</a:t>
            </a:r>
          </a:p>
          <a:p>
            <a:pPr algn="just">
              <a:defRPr/>
            </a:pP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3" descr="Pythagoras.jpg">
            <a:extLst>
              <a:ext uri="{FF2B5EF4-FFF2-40B4-BE49-F238E27FC236}">
                <a16:creationId xmlns:a16="http://schemas.microsoft.com/office/drawing/2014/main" id="{328F4157-8E64-418C-804B-98ABAD39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354" y="2246166"/>
            <a:ext cx="827087" cy="98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Pythagoras 2.jpg">
            <a:extLst>
              <a:ext uri="{FF2B5EF4-FFF2-40B4-BE49-F238E27FC236}">
                <a16:creationId xmlns:a16="http://schemas.microsoft.com/office/drawing/2014/main" id="{294B2F46-1447-4EF9-ACDA-D90E1CDE57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747" y="3552372"/>
            <a:ext cx="1594373" cy="87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inta.jpg">
            <a:extLst>
              <a:ext uri="{FF2B5EF4-FFF2-40B4-BE49-F238E27FC236}">
                <a16:creationId xmlns:a16="http://schemas.microsoft.com/office/drawing/2014/main" id="{C49EE893-D6BB-43B8-B790-CC064B1FBC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8525" y="950687"/>
            <a:ext cx="1019175" cy="67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117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8817-A9D1-4D7C-B48B-7CA8A31E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9FFC-0AB7-44AB-BA8C-DA34A67C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0CDC275-96A2-45C9-B472-313B09C3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C7456-CDF6-4742-A8B5-450E9B5393A0}"/>
              </a:ext>
            </a:extLst>
          </p:cNvPr>
          <p:cNvSpPr txBox="1">
            <a:spLocks/>
          </p:cNvSpPr>
          <p:nvPr/>
        </p:nvSpPr>
        <p:spPr bwMode="auto">
          <a:xfrm>
            <a:off x="193675" y="1114994"/>
            <a:ext cx="87423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id-ID" altLang="en-US" sz="1700" dirty="0">
                <a:ea typeface="ＭＳ Ｐゴシック" panose="020B0600070205080204" pitchFamily="34" charset="-128"/>
              </a:rPr>
              <a:t>Filsafat dapat diperspektif dalam 2 (dua) arti; yaitu: 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marL="722313" indent="-341313" algn="just" eaLnBrk="1" hangingPunct="1">
              <a:buFont typeface="Wingdings" pitchFamily="2" charset="2"/>
              <a:buChar char="ü"/>
              <a:defRPr/>
            </a:pPr>
            <a:r>
              <a:rPr lang="id-ID" altLang="en-US" sz="1700" dirty="0">
                <a:ea typeface="ＭＳ Ｐゴシック" panose="020B0600070205080204" pitchFamily="34" charset="-128"/>
              </a:rPr>
              <a:t>Filsafat dalam arti produk (=Pandangan Hidup / Ideologi); 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marL="722313" indent="-341313" algn="just" eaLnBrk="1" hangingPunct="1">
              <a:buFont typeface="Wingdings" pitchFamily="2" charset="2"/>
              <a:buChar char="ü"/>
              <a:defRPr/>
            </a:pPr>
            <a:r>
              <a:rPr lang="id-ID" altLang="en-US" sz="1700" dirty="0">
                <a:ea typeface="ＭＳ Ｐゴシック" panose="020B0600070205080204" pitchFamily="34" charset="-128"/>
              </a:rPr>
              <a:t>Filsafat dalam arti proses (=ilmu)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endParaRPr lang="id-ID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d-ID" altLang="en-US" sz="1700" dirty="0">
                <a:ea typeface="ＭＳ Ｐゴシック" panose="020B0600070205080204" pitchFamily="34" charset="-128"/>
              </a:rPr>
              <a:t>Jika Filsafat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diartikan sebagai Pandangan Hidup</a:t>
            </a:r>
            <a:r>
              <a:rPr lang="id-ID" altLang="en-US" sz="1700" dirty="0">
                <a:ea typeface="ＭＳ Ｐゴシック" panose="020B0600070205080204" pitchFamily="34" charset="-128"/>
              </a:rPr>
              <a:t>, maka artinya filsafat tersebut merupakan suatu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produk</a:t>
            </a:r>
            <a:r>
              <a:rPr lang="id-ID" altLang="en-US" sz="1700" dirty="0">
                <a:ea typeface="ＭＳ Ｐゴシック" panose="020B0600070205080204" pitchFamily="34" charset="-128"/>
              </a:rPr>
              <a:t> atau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hasil pilihan</a:t>
            </a:r>
            <a:r>
              <a:rPr lang="id-ID" altLang="en-US" sz="1700" dirty="0">
                <a:ea typeface="ＭＳ Ｐゴシック" panose="020B0600070205080204" pitchFamily="34" charset="-128"/>
              </a:rPr>
              <a:t>,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kesepakatan</a:t>
            </a:r>
            <a:r>
              <a:rPr lang="id-ID" altLang="en-US" sz="1700" dirty="0">
                <a:ea typeface="ＭＳ Ｐゴシック" panose="020B0600070205080204" pitchFamily="34" charset="-128"/>
              </a:rPr>
              <a:t>, atau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perjanjian luhur</a:t>
            </a:r>
            <a:r>
              <a:rPr lang="id-ID" altLang="en-US" sz="1700" dirty="0">
                <a:ea typeface="ＭＳ Ｐゴシック" panose="020B0600070205080204" pitchFamily="34" charset="-128"/>
              </a:rPr>
              <a:t>, sebagai </a:t>
            </a:r>
            <a:r>
              <a:rPr lang="id-ID" altLang="en-US" sz="1700" b="1" i="1" dirty="0">
                <a:ea typeface="ＭＳ Ｐゴシック" panose="020B0600070205080204" pitchFamily="34" charset="-128"/>
              </a:rPr>
              <a:t>genetivus subjectivus</a:t>
            </a:r>
            <a:r>
              <a:rPr lang="id-ID" altLang="en-US" sz="1700" b="1" dirty="0">
                <a:ea typeface="ＭＳ Ｐゴシック" panose="020B0600070205080204" pitchFamily="34" charset="-128"/>
              </a:rPr>
              <a:t> </a:t>
            </a:r>
            <a:r>
              <a:rPr lang="id-ID" altLang="en-US" sz="1700" dirty="0">
                <a:ea typeface="ＭＳ Ｐゴシック" panose="020B0600070205080204" pitchFamily="34" charset="-128"/>
              </a:rPr>
              <a:t>(subyek yang memberi penilaian terhadap segala sesuatu).  Dalam arti ini Filsafat lazim disebut sebagai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Falsafah</a:t>
            </a:r>
            <a:r>
              <a:rPr lang="id-ID" altLang="en-US" sz="1700" dirty="0">
                <a:ea typeface="ＭＳ Ｐゴシック" panose="020B0600070205080204" pitchFamily="34" charset="-128"/>
              </a:rPr>
              <a:t>. 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Pandangan hidup</a:t>
            </a:r>
            <a:r>
              <a:rPr lang="id-ID" altLang="en-US" sz="1700" dirty="0">
                <a:ea typeface="ＭＳ Ｐゴシック" panose="020B0600070205080204" pitchFamily="34" charset="-128"/>
              </a:rPr>
              <a:t> ini dapat berupa pandangan hidup individu, kelompok masyarakat, bangsa, atau negara.  Pandangan hidup suatu bangsa disebut juga dengan ideologi nasional. Pandangan hidup negara disebut juga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ideologi negara</a:t>
            </a:r>
            <a:r>
              <a:rPr lang="id-ID" altLang="en-US" sz="1700" dirty="0">
                <a:ea typeface="ＭＳ Ｐゴシック" panose="020B0600070205080204" pitchFamily="34" charset="-128"/>
              </a:rPr>
              <a:t>.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endParaRPr lang="id-ID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d-ID" altLang="en-US" sz="1700" dirty="0">
                <a:ea typeface="ＭＳ Ｐゴシック" panose="020B0600070205080204" pitchFamily="34" charset="-128"/>
              </a:rPr>
              <a:t>Jika Filsafat </a:t>
            </a:r>
            <a:r>
              <a:rPr lang="id-ID" altLang="en-US" sz="1700" u="sng" dirty="0">
                <a:ea typeface="ＭＳ Ｐゴシック" panose="020B0600070205080204" pitchFamily="34" charset="-128"/>
              </a:rPr>
              <a:t>diartikan sebagai ilmu</a:t>
            </a:r>
            <a:r>
              <a:rPr lang="id-ID" altLang="en-US" sz="1700" dirty="0">
                <a:ea typeface="ＭＳ Ｐゴシック" panose="020B0600070205080204" pitchFamily="34" charset="-128"/>
              </a:rPr>
              <a:t>, maka filsafat diartikan sebagai suatu proses yang memiliki obyek, metode, dan sistematika tertentu, serta bersifat universal; sebagai</a:t>
            </a:r>
            <a:r>
              <a:rPr lang="id-ID" altLang="en-US" sz="1700" i="1" dirty="0">
                <a:ea typeface="ＭＳ Ｐゴシック" panose="020B0600070205080204" pitchFamily="34" charset="-128"/>
              </a:rPr>
              <a:t> </a:t>
            </a:r>
            <a:r>
              <a:rPr lang="id-ID" altLang="en-US" sz="1700" b="1" i="1" dirty="0">
                <a:ea typeface="ＭＳ Ｐゴシック" panose="020B0600070205080204" pitchFamily="34" charset="-128"/>
              </a:rPr>
              <a:t>genetivus objectivus</a:t>
            </a:r>
            <a:r>
              <a:rPr lang="id-ID" altLang="en-US" sz="1700" dirty="0">
                <a:ea typeface="ＭＳ Ｐゴシック" panose="020B0600070205080204" pitchFamily="34" charset="-128"/>
              </a:rPr>
              <a:t>.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endParaRPr lang="id-ID" altLang="en-US" sz="17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d-ID" altLang="en-US" sz="17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Tujuan dari Filsafat</a:t>
            </a:r>
            <a:r>
              <a:rPr lang="id-ID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= tugas dari Filsafat itu sendiri, yaitu: Mencari hakikat kebenaran “sesuatu” dengan cara berpikir sedalam-dalamnya.</a:t>
            </a:r>
          </a:p>
          <a:p>
            <a:pPr algn="just" eaLnBrk="1" hangingPunct="1">
              <a:defRPr/>
            </a:pPr>
            <a:r>
              <a:rPr lang="id-ID" altLang="en-US" sz="17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Obyek dari Filsafat</a:t>
            </a:r>
            <a:r>
              <a:rPr lang="id-ID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sangat luas cakupannya, yaitu segala yang ada dan mungkin ada.</a:t>
            </a:r>
            <a:endParaRPr lang="en-US" altLang="en-US" sz="17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DD06771-AC2B-4A33-8793-D5B880D0E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06" y="1007365"/>
            <a:ext cx="1537377" cy="15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D014B0-10DE-4D86-9E10-A98341EA231B}"/>
              </a:ext>
            </a:extLst>
          </p:cNvPr>
          <p:cNvSpPr txBox="1">
            <a:spLocks/>
          </p:cNvSpPr>
          <p:nvPr/>
        </p:nvSpPr>
        <p:spPr bwMode="auto">
          <a:xfrm>
            <a:off x="224971" y="359229"/>
            <a:ext cx="7745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24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Itu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125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8817-A9D1-4D7C-B48B-7CA8A31E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9FFC-0AB7-44AB-BA8C-DA34A67C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0CDC275-96A2-45C9-B472-313B09C3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AACD07-24FE-4831-97F6-658FE31357B6}"/>
              </a:ext>
            </a:extLst>
          </p:cNvPr>
          <p:cNvSpPr txBox="1">
            <a:spLocks/>
          </p:cNvSpPr>
          <p:nvPr/>
        </p:nvSpPr>
        <p:spPr bwMode="auto">
          <a:xfrm>
            <a:off x="457200" y="984769"/>
            <a:ext cx="82296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FFC000"/>
                </a:solidFill>
                <a:ea typeface="ＭＳ Ｐゴシック" panose="020B0600070205080204" pitchFamily="34" charset="-128"/>
              </a:rPr>
              <a:t>a</a:t>
            </a:r>
            <a:r>
              <a:rPr lang="id-ID" altLang="en-US" b="1" i="1">
                <a:solidFill>
                  <a:srgbClr val="FFC000"/>
                </a:solidFill>
                <a:ea typeface="ＭＳ Ｐゴシック" panose="020B0600070205080204" pitchFamily="34" charset="-128"/>
              </a:rPr>
              <a:t>pa tujuan mempelajari Filsafat</a:t>
            </a:r>
            <a:r>
              <a:rPr lang="en-US" altLang="en-US" b="1" i="1">
                <a:solidFill>
                  <a:srgbClr val="FFC000"/>
                </a:solidFill>
                <a:ea typeface="ＭＳ Ｐゴシック" panose="020B0600070205080204" pitchFamily="34" charset="-128"/>
              </a:rPr>
              <a:t> ?</a:t>
            </a:r>
            <a:endParaRPr lang="en-US" altLang="en-US" b="1" i="1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4AB5CEDE-C814-4127-A2C1-2707F7E10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1436" y="1840963"/>
            <a:ext cx="6941127" cy="428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61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8817-A9D1-4D7C-B48B-7CA8A31E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9FFC-0AB7-44AB-BA8C-DA34A67C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0CDC275-96A2-45C9-B472-313B09C3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15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05DF00-0EAE-4101-BCD0-1BB725C45155}"/>
              </a:ext>
            </a:extLst>
          </p:cNvPr>
          <p:cNvSpPr txBox="1">
            <a:spLocks/>
          </p:cNvSpPr>
          <p:nvPr/>
        </p:nvSpPr>
        <p:spPr bwMode="auto">
          <a:xfrm>
            <a:off x="-181429" y="276905"/>
            <a:ext cx="8229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altLang="en-US" sz="2400" b="1" i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A</a:t>
            </a:r>
            <a:r>
              <a:rPr lang="id-ID" altLang="en-US" sz="2400" b="1" i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pa </a:t>
            </a:r>
            <a:r>
              <a:rPr lang="en-US" altLang="en-US" sz="2400" b="1" i="1" u="sng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T</a:t>
            </a:r>
            <a:r>
              <a:rPr lang="id-ID" altLang="en-US" sz="2400" b="1" i="1" u="sng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ujuan </a:t>
            </a:r>
            <a:r>
              <a:rPr lang="en-US" altLang="en-US" sz="2400" b="1" i="1" u="sng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M</a:t>
            </a:r>
            <a:r>
              <a:rPr lang="id-ID" altLang="en-US" sz="2400" b="1" i="1" u="sng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empelajari</a:t>
            </a:r>
            <a:r>
              <a:rPr lang="id-ID" altLang="en-US" sz="2400" b="1" i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Filsafat</a:t>
            </a:r>
            <a:r>
              <a:rPr lang="en-US" altLang="en-US" sz="2400" b="1" i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BE91A4-C644-46AA-A082-1B96B29E625F}"/>
              </a:ext>
            </a:extLst>
          </p:cNvPr>
          <p:cNvSpPr txBox="1">
            <a:spLocks/>
          </p:cNvSpPr>
          <p:nvPr/>
        </p:nvSpPr>
        <p:spPr bwMode="auto">
          <a:xfrm>
            <a:off x="277018" y="901472"/>
            <a:ext cx="8589963" cy="57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Diharapkan penstudinya akan semakin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mandiri secara intelektual</a:t>
            </a:r>
            <a:r>
              <a:rPr lang="id-ID" altLang="en-US" sz="1500" dirty="0">
                <a:ea typeface="ＭＳ Ｐゴシック" panose="020B0600070205080204" pitchFamily="34" charset="-128"/>
              </a:rPr>
              <a:t>,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lebih toleran terhadap pelbagai perbedaan sudut pandang</a:t>
            </a:r>
            <a:r>
              <a:rPr lang="id-ID" altLang="en-US" sz="1500" dirty="0">
                <a:ea typeface="ＭＳ Ｐゴシック" panose="020B0600070205080204" pitchFamily="34" charset="-128"/>
              </a:rPr>
              <a:t>, dan semakin membebaskan diri dari dogmatisme.  </a:t>
            </a:r>
          </a:p>
          <a:p>
            <a:pPr algn="just" eaLnBrk="1" hangingPunct="1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Diharapkan penstudinya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memiliki kebebasan intelektual</a:t>
            </a:r>
            <a:r>
              <a:rPr lang="id-ID" altLang="en-US" sz="1500" dirty="0">
                <a:ea typeface="ＭＳ Ｐゴシック" panose="020B0600070205080204" pitchFamily="34" charset="-128"/>
              </a:rPr>
              <a:t>.  Filsafat mengajak kita untuk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menguji dan mempersoalkan kembali dogma-dogma yang telah kita anggap benar</a:t>
            </a:r>
            <a:r>
              <a:rPr lang="id-ID" altLang="en-US" sz="1500" dirty="0">
                <a:ea typeface="ＭＳ Ｐゴシック" panose="020B0600070205080204" pitchFamily="34" charset="-128"/>
              </a:rPr>
              <a:t>, mengajak kita untuk mengambil posisi dan menetapkan pendirian.</a:t>
            </a:r>
          </a:p>
          <a:p>
            <a:pPr algn="just" eaLnBrk="1" hangingPunct="1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Diharapkan penstudinya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mengetahui berbagai macam teori</a:t>
            </a:r>
            <a:r>
              <a:rPr lang="id-ID" altLang="en-US" sz="1500" dirty="0">
                <a:ea typeface="ＭＳ Ｐゴシック" panose="020B0600070205080204" pitchFamily="34" charset="-128"/>
              </a:rPr>
              <a:t> dan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memiliki kemampuan untuk memberikan penilaian kritis</a:t>
            </a:r>
            <a:r>
              <a:rPr lang="id-ID" altLang="en-US" sz="1500" dirty="0">
                <a:ea typeface="ＭＳ Ｐゴシック" panose="020B0600070205080204" pitchFamily="34" charset="-128"/>
              </a:rPr>
              <a:t> terhadapnya.  Sikap kritis berarti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tidak menerima begitu saja </a:t>
            </a:r>
            <a:r>
              <a:rPr lang="id-ID" altLang="en-US" sz="1500" dirty="0">
                <a:ea typeface="ＭＳ Ｐゴシック" panose="020B0600070205080204" pitchFamily="34" charset="-128"/>
              </a:rPr>
              <a:t>berdasarkan autoritas, mencermati asumsi-asumsi dan ambiguitas-ambiguitas dalam setiap pernyataan yang dapat dipersoalkan (termasuk pernyataan yang kita buat sendiri), menolak ikut arus pendapat umum, dan mencari penjelasan dan alasan-alasan bagi hal-hal yang oleh orang lain dianggap sudah jelas.  Inilah yang dimaksud kemandirian intelektual.</a:t>
            </a:r>
          </a:p>
          <a:p>
            <a:pPr algn="just" eaLnBrk="1" hangingPunct="1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Diharapkan penstudinya dapat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terhindar dari</a:t>
            </a:r>
            <a:r>
              <a:rPr lang="id-ID" altLang="en-US" sz="1500" dirty="0">
                <a:ea typeface="ＭＳ Ｐゴシック" panose="020B0600070205080204" pitchFamily="34" charset="-128"/>
              </a:rPr>
              <a:t>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“penyakit ketidak berpikiran”</a:t>
            </a:r>
            <a:r>
              <a:rPr lang="id-ID" altLang="ja-JP" sz="1500" dirty="0">
                <a:ea typeface="ＭＳ Ｐゴシック" panose="020B0600070205080204" pitchFamily="34" charset="-128"/>
              </a:rPr>
              <a:t> dan terhindar dari </a:t>
            </a:r>
            <a:r>
              <a:rPr lang="id-ID" altLang="ja-JP" sz="1500" u="sng" dirty="0">
                <a:ea typeface="ＭＳ Ｐゴシック" panose="020B0600070205080204" pitchFamily="34" charset="-128"/>
              </a:rPr>
              <a:t>kemiskinan imajinasi yang mematikan</a:t>
            </a:r>
            <a:r>
              <a:rPr lang="id-ID" altLang="ja-JP" sz="1500" dirty="0">
                <a:ea typeface="ＭＳ Ｐゴシック" panose="020B0600070205080204" pitchFamily="34" charset="-128"/>
              </a:rPr>
              <a:t>.  Artinya, tidak sekedar menjalankan apa yang menjadi suatu perintah atau hukum, bahkan melakukan sesuatu yang tidak baik / jahat sebagai tindakan yang wajar (banal). Tidak berpikir dalam hal ini bukan berarti tidak cerdas, akan tetapi </a:t>
            </a:r>
            <a:r>
              <a:rPr lang="id-ID" altLang="ja-JP" sz="1500" i="1" dirty="0">
                <a:ea typeface="ＭＳ Ｐゴシック" panose="020B0600070205080204" pitchFamily="34" charset="-128"/>
              </a:rPr>
              <a:t>tidak menggunakan kecerdasannya secara maksimal untuk berpkir secara menyeluruh</a:t>
            </a:r>
            <a:r>
              <a:rPr lang="id-ID" altLang="ja-JP" sz="1500" dirty="0">
                <a:ea typeface="ＭＳ Ｐゴシック" panose="020B0600070205080204" pitchFamily="34" charset="-128"/>
              </a:rPr>
              <a:t>, tidak berpikir secara sistemik (bukan sistematis), seringkali </a:t>
            </a:r>
            <a:r>
              <a:rPr lang="id-ID" altLang="ja-JP" sz="1500" i="1" dirty="0">
                <a:ea typeface="ＭＳ Ｐゴシック" panose="020B0600070205080204" pitchFamily="34" charset="-128"/>
              </a:rPr>
              <a:t>tidak sadar bahwa tindakannya itu merupakan suatu yang tidak baik, bahkan jahat</a:t>
            </a:r>
            <a:r>
              <a:rPr lang="id-ID" altLang="ja-JP" sz="1500" dirty="0">
                <a:ea typeface="ＭＳ Ｐゴシック" panose="020B0600070205080204" pitchFamily="34" charset="-128"/>
              </a:rPr>
              <a:t>.</a:t>
            </a:r>
            <a:endParaRPr lang="id-ID" altLang="en-US" sz="1500" dirty="0"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Dengan demikian, inti dari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berfilsafat adalah membentuk pemikiran</a:t>
            </a:r>
            <a:r>
              <a:rPr lang="id-ID" altLang="en-US" sz="1500" dirty="0">
                <a:ea typeface="ＭＳ Ｐゴシック" panose="020B0600070205080204" pitchFamily="34" charset="-128"/>
              </a:rPr>
              <a:t> dan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sikap</a:t>
            </a:r>
            <a:r>
              <a:rPr lang="id-ID" altLang="en-US" sz="1500" dirty="0">
                <a:ea typeface="ＭＳ Ｐゴシック" panose="020B0600070205080204" pitchFamily="34" charset="-128"/>
              </a:rPr>
              <a:t>,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bukan sekedar mengisi kepala dengan fakta-fakta</a:t>
            </a:r>
            <a:r>
              <a:rPr lang="id-ID" altLang="en-US" sz="1500" dirty="0">
                <a:ea typeface="ＭＳ Ｐゴシック" panose="020B0600070205080204" pitchFamily="34" charset="-128"/>
              </a:rPr>
              <a:t>.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id-ID" altLang="en-US" sz="1200" dirty="0">
              <a:ea typeface="ＭＳ Ｐゴシック" panose="020B0600070205080204" pitchFamily="34" charset="-128"/>
            </a:endParaRPr>
          </a:p>
          <a:p>
            <a:pPr marL="12700" indent="-1270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Disimpulkan dari  Wattimena, Reza A.A, Filsafat Anti-Korupsi_Membedah Hasrat Kuasa, Perburuan Kenikmatan, dan Sisi Hewani Manusia di Balik Korupsi, Penerbit Kanisius, Cetakan ke-5, Yogyakarta 2012, hlm.113-114.</a:t>
            </a: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9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A3BB-DA04-49E2-9EEE-2F38B8BF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CBC2-75F4-41CE-9D78-17F7C784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FB17440-557E-4A5B-B378-149FC72C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E3D7A1-ADF6-47C6-82CC-3FF8800EF00B}"/>
              </a:ext>
            </a:extLst>
          </p:cNvPr>
          <p:cNvSpPr txBox="1">
            <a:spLocks/>
          </p:cNvSpPr>
          <p:nvPr/>
        </p:nvSpPr>
        <p:spPr bwMode="auto">
          <a:xfrm>
            <a:off x="-152400" y="163512"/>
            <a:ext cx="8229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id-ID" altLang="en-US" sz="1800" b="1" dirty="0">
                <a:ea typeface="ＭＳ Ｐゴシック" panose="020B0600070205080204" pitchFamily="34" charset="-128"/>
              </a:rPr>
              <a:t>bagaimana cara </a:t>
            </a:r>
            <a:r>
              <a:rPr lang="id-ID" altLang="en-US" sz="1800" b="1" i="1" dirty="0">
                <a:ea typeface="ＭＳ Ｐゴシック" panose="020B0600070205080204" pitchFamily="34" charset="-128"/>
              </a:rPr>
              <a:t>berpikir Filsafat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?  </a:t>
            </a:r>
            <a:br>
              <a:rPr lang="id-ID" altLang="en-US" sz="1800" b="1" dirty="0">
                <a:ea typeface="ＭＳ Ｐゴシック" panose="020B0600070205080204" pitchFamily="34" charset="-128"/>
              </a:rPr>
            </a:br>
            <a:r>
              <a:rPr lang="id-ID" altLang="en-US" sz="1800" b="1" dirty="0">
                <a:ea typeface="ＭＳ Ｐゴシック" panose="020B0600070205080204" pitchFamily="34" charset="-128"/>
              </a:rPr>
              <a:t>apa perbedaannya dengan </a:t>
            </a:r>
            <a:r>
              <a:rPr lang="id-ID" altLang="en-US" sz="1800" b="1" i="1" dirty="0">
                <a:ea typeface="ＭＳ Ｐゴシック" panose="020B0600070205080204" pitchFamily="34" charset="-128"/>
              </a:rPr>
              <a:t>berpikir bukan Filsafat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?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3C8A45-5719-4591-92B9-162E6C9E7E57}"/>
              </a:ext>
            </a:extLst>
          </p:cNvPr>
          <p:cNvSpPr txBox="1">
            <a:spLocks/>
          </p:cNvSpPr>
          <p:nvPr/>
        </p:nvSpPr>
        <p:spPr bwMode="auto">
          <a:xfrm>
            <a:off x="457200" y="1246188"/>
            <a:ext cx="8229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charset="0"/>
              <a:buNone/>
              <a:defRPr/>
            </a:pPr>
            <a:r>
              <a:rPr lang="id-ID" sz="1700" dirty="0"/>
              <a:t>Cara berpikir Filsafat tidak lepas dari </a:t>
            </a:r>
            <a:r>
              <a:rPr lang="id-ID" sz="1700" b="1" dirty="0"/>
              <a:t>ciri-ciri</a:t>
            </a:r>
            <a:r>
              <a:rPr lang="id-ID" sz="1700" dirty="0"/>
              <a:t> atau </a:t>
            </a:r>
            <a:r>
              <a:rPr lang="id-ID" sz="1700" b="1" dirty="0"/>
              <a:t>karakteristik Filsafat</a:t>
            </a:r>
            <a:r>
              <a:rPr lang="id-ID" sz="1700" dirty="0"/>
              <a:t>, yaitu </a:t>
            </a:r>
            <a:r>
              <a:rPr lang="id-ID" sz="1700" b="1" dirty="0"/>
              <a:t>karakteristik berpikir </a:t>
            </a:r>
            <a:r>
              <a:rPr lang="id-ID" sz="1700" dirty="0"/>
              <a:t>yang:</a:t>
            </a:r>
            <a:endParaRPr lang="en-US" sz="1700" dirty="0"/>
          </a:p>
          <a:p>
            <a:pPr marL="0" indent="0" algn="just" eaLnBrk="1" hangingPunct="1">
              <a:buNone/>
              <a:defRPr/>
            </a:pPr>
            <a:endParaRPr lang="id-ID" sz="1700" dirty="0"/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Komprehensif</a:t>
            </a:r>
            <a:r>
              <a:rPr lang="id-ID" sz="1700" dirty="0"/>
              <a:t> : Selalu memandang obyek kajian ilmiahnya secara menyeluruh, yang sering disebut juga dengan berpikir integral atau holistik.</a:t>
            </a:r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Kritis</a:t>
            </a:r>
            <a:r>
              <a:rPr lang="id-ID" sz="1700" dirty="0"/>
              <a:t> : Kemampuan mengambil jarak dari peristiwa yang dialaminya, bersikap skeptik, yang kemudian membuat penilaian secara tepat atas peristiwa tersebut.</a:t>
            </a:r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Reflektif</a:t>
            </a:r>
            <a:r>
              <a:rPr lang="id-ID" sz="1700" dirty="0"/>
              <a:t> : Melihat ke dalam diri sendiri, lalu mengajukan pertanyaan-pertanyaan dan bertanya apakah hal tersebut sudah tepat.</a:t>
            </a:r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Radikal</a:t>
            </a:r>
            <a:r>
              <a:rPr lang="id-ID" sz="1700" dirty="0"/>
              <a:t> : menyentuh akar kenyataan</a:t>
            </a:r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Spekulatif </a:t>
            </a:r>
            <a:r>
              <a:rPr lang="id-ID" sz="1700" dirty="0"/>
              <a:t>: dalam arti positif, yang terarah dan dapat dipertanggung-jawabkan secara ilmiah bukan gambling dan selalu mencari hal yang baru.</a:t>
            </a:r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Esensial</a:t>
            </a:r>
            <a:r>
              <a:rPr lang="id-ID" sz="1700" dirty="0"/>
              <a:t> : menyentuh hakikat kenyataan</a:t>
            </a:r>
          </a:p>
          <a:p>
            <a:pPr marL="368300" indent="-341313" algn="just" eaLnBrk="1" hangingPunct="1">
              <a:buFont typeface="Courier New"/>
              <a:buChar char="o"/>
              <a:defRPr/>
            </a:pPr>
            <a:r>
              <a:rPr lang="id-ID" sz="1700" b="1" dirty="0"/>
              <a:t>Mendasar / fundamental </a:t>
            </a:r>
            <a:r>
              <a:rPr lang="id-ID" sz="1700" dirty="0"/>
              <a:t>: menyentuh dasar kenyataan</a:t>
            </a:r>
            <a:endParaRPr lang="en-US" sz="17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id-ID" sz="14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id-ID" sz="1400" dirty="0"/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id-ID" sz="1800" b="1" dirty="0">
                <a:solidFill>
                  <a:schemeClr val="bg1"/>
                </a:solidFill>
              </a:rPr>
              <a:t>Karakteristik seperti disebut di atas, mengacu pada arti / sifat dari Filsafat sebagai ILMU, bukan Pandangan Hidup (Ideologi) ! </a:t>
            </a:r>
            <a:endParaRPr lang="en-US" sz="1800" b="1" dirty="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1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BD84E5A-BC9E-425F-AAC0-D2DCAA719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92" y="4508544"/>
            <a:ext cx="1192666" cy="11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17331</TotalTime>
  <Words>1884</Words>
  <Application>Microsoft Office PowerPoint</Application>
  <PresentationFormat>On-screen Show (4:3)</PresentationFormat>
  <Paragraphs>112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Papyrus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760</cp:revision>
  <dcterms:created xsi:type="dcterms:W3CDTF">2015-07-03T07:15:25Z</dcterms:created>
  <dcterms:modified xsi:type="dcterms:W3CDTF">2023-09-20T06:58:24Z</dcterms:modified>
</cp:coreProperties>
</file>