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77" r:id="rId2"/>
    <p:sldId id="358" r:id="rId3"/>
    <p:sldId id="532" r:id="rId4"/>
    <p:sldId id="533" r:id="rId5"/>
    <p:sldId id="369" r:id="rId6"/>
    <p:sldId id="372" r:id="rId7"/>
    <p:sldId id="379" r:id="rId8"/>
    <p:sldId id="380" r:id="rId9"/>
    <p:sldId id="378" r:id="rId10"/>
    <p:sldId id="370" r:id="rId11"/>
    <p:sldId id="381" r:id="rId12"/>
    <p:sldId id="382" r:id="rId13"/>
    <p:sldId id="599" r:id="rId14"/>
    <p:sldId id="600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3457"/>
  </p:normalViewPr>
  <p:slideViewPr>
    <p:cSldViewPr snapToGrid="0" snapToObjects="1">
      <p:cViewPr varScale="1">
        <p:scale>
          <a:sx n="61" d="100"/>
          <a:sy n="61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D9C13-6997-7644-94B1-A4C22D641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6BA9-9966-3E48-9DE0-060EA3A9D8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5BAF7D-51AA-2547-85FB-F293317E9FD7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3F5946-5FE5-4144-9FB3-CC2C26FAC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893B3A-8ED9-E945-8E6C-5C889F61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CE4C-8782-E64E-893F-71CABC876F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58FF-B0E0-1C41-BC02-2D18BF21D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755742-B1B4-E945-9F3B-3D75954FF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92EDA573-431E-B84E-9B89-75E6B11CB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F16C5D2D-7C0A-D44D-BFBD-AC9CF4BEB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Buat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4A625ACB-1DC8-9D41-B7A1-F81CF17B7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AE185C6-EF16-7540-8F6B-5C7C70B28FA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6980D3A-A6F7-2542-A97B-89167BCD2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1BD3C657-0F4B-FB4A-A3D2-DC9218693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B7CFF732-4E77-3A47-9A68-DB266CCAC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319353-C77F-824F-983F-499552F63D9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4A1F03C-C7FA-9E4A-90C4-C1BA2D56A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4F126317-F658-BA4B-9A6D-0A973305F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2B6FCD6D-909C-A34F-946E-30BF89A53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E68C37-D0B7-3E41-91F2-2508E7D977D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A277FB99-F561-E14D-9A9D-C6FB201F6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F4688311-D64B-4A4D-A850-7A47F62D65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B6E931B8-79B0-164E-957B-EE3ECE028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0EDD0D-B1BA-5540-91B8-0B26B1F12B5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A847-9788-9340-BBEF-C956E01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7A8-21FF-0A4D-8E4F-0C844B8E6B05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1AFF-5F6E-2440-800D-FBA20DCA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11A8-EEFE-474A-8603-69C87C6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B721-7B63-2540-98D2-96ADE3CE5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1615-82D8-1D4D-B80D-E5E14E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A96-6A04-8341-A61F-0BAAAE947660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D240-B77E-F947-A232-04210F4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DF98-75A6-3047-A349-7980E0DF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E073-6D80-4D4F-8F51-1DE6B03A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A35C-9584-1C46-AA3B-B919EFB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6A6C-5E35-2942-AADF-D5853BACB33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2E42-69B6-3143-A55E-1E94E85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FC41-A343-A746-BFA1-A8EDB4D8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DDD-8867-7340-8F27-ACAC218C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21FF-3267-2444-B113-0B0D8921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5E5F-A0C1-FA47-9FE2-F6F06B4709A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91BC-D87C-8C47-951B-2A520738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8C88-C17F-AC4A-B3C8-1164FADA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7C9C-252F-054A-9404-AC462F07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C30B-2EC5-3540-9AC8-2FA217BB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6A69-C757-F14C-AA60-D2E5B87AB09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C182-0FB1-554E-B347-B2E99B8B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15E3-6F86-FC48-A771-2AEC63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EA5E-F414-0941-A04C-82476E9CB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34E28-5D38-EE4E-A464-33B6411A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1A0B-246B-9D47-A94E-968A43309A03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EFD54-FA3E-BD45-859D-360868C7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F86466-8B3C-4F4C-8C72-6A2ECF2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EE3-1729-D549-9F26-1173E6622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8CEDAB-C966-DC46-80EB-0BDC06D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56D-C41E-C84B-8616-D2C3BC1CA9D6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AC928E-D106-7D4D-9978-2CD2A15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43859-DB62-FA4E-B8FB-DAB001D4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6AAD-34C8-1D47-9135-4AE9A9010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E3793-B367-674D-81A6-590FE0E3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0E5-EEE4-DA45-AFE1-5DA269923D0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98821-FB78-7A40-A61D-8E753BFA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40FF0-3AD5-2D4B-85BA-3063F3A1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112B-7E6E-7945-87C6-0FC10C01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91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2066F-64F4-B34F-BC84-17920FB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20F3-BF33-6A4D-9207-A337461488B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B957EF-106C-7141-B040-F4DCDD2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A5592E-18BA-1648-97CF-C7DF5D9F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7ECB-D716-3248-8C5A-0981580CC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2D89A-B3E4-274A-A921-E8125C1C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AA0-B89B-8B4F-933A-B81AB69B26B9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41CF8-68B1-4F44-9C30-498F3F9A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CB605-8FAE-F94C-BD0F-9002AF00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782E-DFD2-4E4D-811A-03AD07CD7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F3CC0-CEB3-F54D-B832-7D935A7C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63BB-0422-514B-9340-839CD5F76A9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D2E78-52F4-A74A-A2B1-4A0F1BE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2AA6BF-358B-FC48-94C5-CAE438F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D0DD-BA36-214A-A069-9AF1DFB46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8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2CCB74-F819-0144-9C0F-22F701E3E3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8DD5AD-23B4-7148-8284-FE328E6D1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8964-7AF7-D24F-BC6B-2F1BBC378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1DE638-69D4-C145-AAB2-CBB7B0E202DD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B77C-36ED-EF45-AF72-73830D20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3EB83-CF44-454D-845E-48BA4B63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4625AD-4AA6-6348-BFDA-67997495E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1B5098F-AA5A-574B-87AF-82A4CC0A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482725"/>
          </a:xfrm>
        </p:spPr>
        <p:txBody>
          <a:bodyPr/>
          <a:lstStyle/>
          <a:p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A red background with a gavel&#10;&#10;Description automatically generated">
            <a:extLst>
              <a:ext uri="{FF2B5EF4-FFF2-40B4-BE49-F238E27FC236}">
                <a16:creationId xmlns:a16="http://schemas.microsoft.com/office/drawing/2014/main" id="{72B7030D-9875-4389-9FC2-E4D2EA591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6D875BB-57D7-8547-9359-E69030A6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368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b="1" dirty="0">
              <a:solidFill>
                <a:schemeClr val="bg1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Perbedaan</a:t>
            </a:r>
            <a:endParaRPr lang="en-US" altLang="en-US" sz="4400" b="1" dirty="0">
              <a:solidFill>
                <a:schemeClr val="bg1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en-US" sz="4400" b="1" dirty="0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</a:br>
            <a:r>
              <a:rPr lang="en-US" altLang="en-US" sz="4400" b="1" dirty="0" err="1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Filsafat</a:t>
            </a:r>
            <a:r>
              <a:rPr lang="en-US" altLang="en-US" sz="4400" b="1" dirty="0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 Barat &amp; </a:t>
            </a:r>
            <a:r>
              <a:rPr lang="en-US" altLang="en-US" sz="4400" b="1" dirty="0" err="1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Filsafat</a:t>
            </a:r>
            <a:r>
              <a:rPr lang="en-US" altLang="en-US" sz="4400" b="1" dirty="0">
                <a:solidFill>
                  <a:schemeClr val="bg1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 Timur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Dosen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Pengampu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>
                <a:solidFill>
                  <a:schemeClr val="bg1"/>
                </a:solidFill>
                <a:ea typeface="ＭＳ Ｐゴシック" panose="020B0600070205080204" pitchFamily="34" charset="-128"/>
              </a:rPr>
              <a:t>Demson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Tiopan,S.H.,M.H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Irzani</a:t>
            </a:r>
            <a:r>
              <a:rPr lang="en-US" sz="2000" b="1" dirty="0">
                <a:solidFill>
                  <a:schemeClr val="bg1"/>
                </a:solidFill>
              </a:rPr>
              <a:t> Abdulrahman S.H., M.H**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Universitas Kristen Maranatha*- Universitas Muhammadiyah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Kupang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**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4C2CD958-71B8-40CB-9F46-5AF357932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3" name="Content Placeholder 2">
            <a:extLst>
              <a:ext uri="{FF2B5EF4-FFF2-40B4-BE49-F238E27FC236}">
                <a16:creationId xmlns:a16="http://schemas.microsoft.com/office/drawing/2014/main" id="{DAA84C1A-0679-974B-BAC1-9E6DD79F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1338"/>
            <a:ext cx="8229600" cy="5843752"/>
          </a:xfrm>
        </p:spPr>
        <p:txBody>
          <a:bodyPr/>
          <a:lstStyle/>
          <a:p>
            <a:pPr algn="just">
              <a:buFont typeface="Calibri" panose="020F0502020204030204" pitchFamily="34" charset="0"/>
              <a:buAutoNum type="alphaUcPeriod" startAt="2"/>
              <a:defRPr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ABAD PERTENGAHAN </a:t>
            </a:r>
            <a:r>
              <a:rPr lang="en-US" altLang="en-US" sz="1600" dirty="0">
                <a:ea typeface="ＭＳ Ｐゴシック" panose="020B0600070205080204" pitchFamily="34" charset="-128"/>
              </a:rPr>
              <a:t>(400 – 1500 SM)</a:t>
            </a: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16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abad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pertengahan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difungsikan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alat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membenarkan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/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justifikasi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ajaran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agama </a:t>
            </a:r>
            <a:r>
              <a:rPr lang="en-US" altLang="en-US" sz="1600" dirty="0">
                <a:ea typeface="ＭＳ Ｐゴシック" panose="020B0600070205080204" pitchFamily="34" charset="-128"/>
              </a:rPr>
              <a:t>(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the philosophy as a handmaiden of theology</a:t>
            </a:r>
            <a:r>
              <a:rPr lang="en-US" altLang="en-US" sz="1600" dirty="0">
                <a:ea typeface="ＭＳ Ｐゴシック" panose="020B0600070205080204" pitchFamily="34" charset="-128"/>
              </a:rPr>
              <a:t>). 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Sejauh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bisa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melayani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theologi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ia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bisa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diterima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bila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bertentangan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ajaran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agama,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maka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akan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ditolak</a:t>
            </a:r>
            <a:r>
              <a:rPr lang="en-US" altLang="en-US" sz="1600" dirty="0">
                <a:ea typeface="ＭＳ Ｐゴシック" panose="020B0600070205080204" pitchFamily="34" charset="-128"/>
              </a:rPr>
              <a:t>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Dikenal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istilah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‘ancilla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theologia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’ </a:t>
            </a:r>
            <a:r>
              <a:rPr lang="en-US" altLang="en-US" sz="1600" dirty="0">
                <a:ea typeface="ＭＳ Ｐゴシック" panose="020B0600070205080204" pitchFamily="34" charset="-128"/>
              </a:rPr>
              <a:t>(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abdi</a:t>
            </a:r>
            <a:r>
              <a:rPr lang="en-US" altLang="en-US" sz="1600" dirty="0">
                <a:ea typeface="ＭＳ Ｐゴシック" panose="020B0600070205080204" pitchFamily="34" charset="-128"/>
              </a:rPr>
              <a:t> agama).</a:t>
            </a:r>
            <a:endParaRPr lang="en-US" altLang="en-US" sz="1600" i="1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1600" dirty="0" err="1">
                <a:ea typeface="ＭＳ Ｐゴシック" panose="020B0600070205080204" pitchFamily="34" charset="-128"/>
              </a:rPr>
              <a:t>Kebebasan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berpikir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dipangkas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buku-buku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600" dirty="0">
                <a:ea typeface="ＭＳ Ｐゴシック" panose="020B0600070205080204" pitchFamily="34" charset="-128"/>
              </a:rPr>
              <a:t> zaman Yunani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diberangus</a:t>
            </a:r>
            <a:r>
              <a:rPr lang="en-US" altLang="en-US" sz="1600" dirty="0">
                <a:ea typeface="ＭＳ Ｐゴシック" panose="020B0600070205080204" pitchFamily="34" charset="-128"/>
              </a:rPr>
              <a:t>.  </a:t>
            </a: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Zaman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sering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dinamakan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Abad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Kegelapan</a:t>
            </a:r>
            <a:r>
              <a:rPr lang="en-US" altLang="en-US" sz="16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600" dirty="0">
                <a:ea typeface="ＭＳ Ｐゴシック" panose="020B0600070205080204" pitchFamily="34" charset="-128"/>
              </a:rPr>
              <a:t>. 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Relatif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ajaran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baru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.</a:t>
            </a:r>
          </a:p>
          <a:p>
            <a:pPr marL="668338" indent="-341313" algn="just">
              <a:buFont typeface="Wingdings" pitchFamily="2" charset="2"/>
              <a:buChar char="§"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27025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Teori </a:t>
            </a:r>
            <a:r>
              <a:rPr lang="en-US" altLang="en-US" sz="1600" b="1" dirty="0" err="1">
                <a:ea typeface="ＭＳ Ｐゴシック" panose="020B0600070205080204" pitchFamily="34" charset="-128"/>
              </a:rPr>
              <a:t>Kopernikus</a:t>
            </a:r>
            <a:r>
              <a:rPr lang="en-US" altLang="en-US" sz="1600" dirty="0">
                <a:ea typeface="ＭＳ Ｐゴシック" panose="020B0600070205080204" pitchFamily="34" charset="-128"/>
              </a:rPr>
              <a:t> (1473 - 1543)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disebut</a:t>
            </a:r>
            <a:r>
              <a:rPr lang="en-US" altLang="en-US" sz="16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Revolusi</a:t>
            </a:r>
            <a:r>
              <a:rPr lang="en-US" altLang="ja-JP" sz="1600" dirty="0"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Kopernikan</a:t>
            </a:r>
            <a:r>
              <a:rPr lang="en-US" altLang="en-US" sz="1600" dirty="0">
                <a:ea typeface="ＭＳ Ｐゴシック" panose="020B0600070205080204" pitchFamily="34" charset="-128"/>
              </a:rPr>
              <a:t>’</a:t>
            </a:r>
            <a:r>
              <a:rPr lang="en-US" altLang="ja-JP" sz="1600" dirty="0">
                <a:ea typeface="ＭＳ Ｐゴシック" panose="020B0600070205080204" pitchFamily="34" charset="-128"/>
              </a:rPr>
              <a:t> (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matahari</a:t>
            </a:r>
            <a:r>
              <a:rPr lang="en-US" altLang="ja-JP" sz="1600" dirty="0"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</a:rPr>
              <a:t>adalah</a:t>
            </a:r>
            <a:r>
              <a:rPr lang="en-US" altLang="ja-JP" sz="16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pusat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alam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semesta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dan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semua</a:t>
            </a:r>
            <a:r>
              <a:rPr lang="en-US" altLang="ja-JP" sz="1200" dirty="0">
                <a:ea typeface="ＭＳ Ｐゴシック" panose="020B0600070205080204" pitchFamily="34" charset="-128"/>
              </a:rPr>
              <a:t> planet,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termasuk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bumi</a:t>
            </a:r>
            <a:r>
              <a:rPr lang="en-US" altLang="ja-JP" sz="1200" dirty="0">
                <a:ea typeface="ＭＳ Ｐゴシック" panose="020B0600070205080204" pitchFamily="34" charset="-128"/>
              </a:rPr>
              <a:t>,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mengelilingi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matahari</a:t>
            </a:r>
            <a:r>
              <a:rPr lang="en-US" altLang="ja-JP" sz="1200" dirty="0">
                <a:ea typeface="ＭＳ Ｐゴシック" panose="020B0600070205080204" pitchFamily="34" charset="-128"/>
              </a:rPr>
              <a:t> : “</a:t>
            </a:r>
            <a:r>
              <a:rPr lang="en-US" altLang="ja-JP" sz="1200" b="1" dirty="0" err="1">
                <a:ea typeface="ＭＳ Ｐゴシック" panose="020B0600070205080204" pitchFamily="34" charset="-128"/>
              </a:rPr>
              <a:t>Heliosentris</a:t>
            </a:r>
            <a:r>
              <a:rPr lang="en-US" altLang="ja-JP" sz="1200" dirty="0">
                <a:ea typeface="ＭＳ Ｐゴシック" panose="020B0600070205080204" pitchFamily="34" charset="-128"/>
              </a:rPr>
              <a:t>”) </a:t>
            </a:r>
            <a:r>
              <a:rPr lang="en-US" altLang="ja-JP" sz="1200" b="1" dirty="0" err="1">
                <a:ea typeface="ＭＳ Ｐゴシック" panose="020B0600070205080204" pitchFamily="34" charset="-128"/>
              </a:rPr>
              <a:t>ditentang</a:t>
            </a:r>
            <a:r>
              <a:rPr lang="en-US" altLang="ja-JP" sz="1200" dirty="0">
                <a:ea typeface="ＭＳ Ｐゴシック" panose="020B0600070205080204" pitchFamily="34" charset="-128"/>
              </a:rPr>
              <a:t>.  Oleh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karenanya</a:t>
            </a:r>
            <a:r>
              <a:rPr lang="en-US" altLang="ja-JP" sz="1200" dirty="0">
                <a:ea typeface="ＭＳ Ｐゴシック" panose="020B0600070205080204" pitchFamily="34" charset="-128"/>
              </a:rPr>
              <a:t>,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Kopernikus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harus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menahan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diri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untuk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tidak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mempublikasikan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temuannya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secara</a:t>
            </a:r>
            <a:r>
              <a:rPr lang="en-US" altLang="ja-JP" sz="1200" dirty="0">
                <a:ea typeface="ＭＳ Ｐゴシック" panose="020B0600070205080204" pitchFamily="34" charset="-128"/>
              </a:rPr>
              <a:t> </a:t>
            </a:r>
            <a:r>
              <a:rPr lang="en-US" altLang="ja-JP" sz="1200" dirty="0" err="1">
                <a:ea typeface="ＭＳ Ｐゴシック" panose="020B0600070205080204" pitchFamily="34" charset="-128"/>
              </a:rPr>
              <a:t>terbuka</a:t>
            </a:r>
            <a:r>
              <a:rPr lang="en-US" altLang="ja-JP" sz="1200" dirty="0">
                <a:ea typeface="ＭＳ Ｐゴシック" panose="020B0600070205080204" pitchFamily="34" charset="-128"/>
              </a:rPr>
              <a:t>.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1200" dirty="0">
                <a:ea typeface="ＭＳ Ｐゴシック" panose="020B0600070205080204" pitchFamily="34" charset="-128"/>
              </a:rPr>
              <a:t>Di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bidang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u="sng" dirty="0" err="1">
                <a:ea typeface="ＭＳ Ｐゴシック" panose="020B0600070205080204" pitchFamily="34" charset="-128"/>
              </a:rPr>
              <a:t>ciri</a:t>
            </a:r>
            <a:r>
              <a:rPr lang="en-US" altLang="en-US" sz="12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u="sng" dirty="0" err="1">
                <a:ea typeface="ＭＳ Ｐゴシック" panose="020B0600070205080204" pitchFamily="34" charset="-128"/>
              </a:rPr>
              <a:t>khas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nya</a:t>
            </a:r>
            <a:r>
              <a:rPr lang="en-US" altLang="en-US" sz="1200" dirty="0"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yaitu</a:t>
            </a:r>
            <a:r>
              <a:rPr lang="en-US" altLang="en-US" sz="1200" dirty="0">
                <a:ea typeface="ＭＳ Ｐゴシック" panose="020B0600070205080204" pitchFamily="34" charset="-128"/>
              </a:rPr>
              <a:t>: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banyak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membahas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masalah</a:t>
            </a:r>
            <a:r>
              <a:rPr lang="en-US" altLang="en-US" sz="12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berhubungan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keyakinan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(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iman</a:t>
            </a:r>
            <a:r>
              <a:rPr lang="en-US" altLang="en-US" sz="1200" dirty="0">
                <a:ea typeface="ＭＳ Ｐゴシック" panose="020B0600070205080204" pitchFamily="34" charset="-128"/>
              </a:rPr>
              <a:t>)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rasio</a:t>
            </a:r>
            <a:r>
              <a:rPr lang="en-US" altLang="en-US" sz="1200" dirty="0"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keberadaan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kesatuan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Tuhan</a:t>
            </a:r>
            <a:r>
              <a:rPr lang="en-US" altLang="en-US" sz="1200" dirty="0"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theologi</a:t>
            </a:r>
            <a:r>
              <a:rPr lang="en-US" altLang="en-US" sz="1200" dirty="0"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metafisika</a:t>
            </a:r>
            <a:r>
              <a:rPr lang="en-US" altLang="en-US" sz="1200" dirty="0">
                <a:ea typeface="ＭＳ Ｐゴシック" panose="020B0600070205080204" pitchFamily="34" charset="-128"/>
              </a:rPr>
              <a:t>;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persoalan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epistemologis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seperti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pengetahuan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200" dirty="0">
                <a:ea typeface="ＭＳ Ｐゴシック" panose="020B0600070205080204" pitchFamily="34" charset="-128"/>
              </a:rPr>
              <a:t> yang universal </a:t>
            </a:r>
            <a:r>
              <a:rPr lang="en-US" altLang="en-US" sz="12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200" dirty="0">
                <a:ea typeface="ＭＳ Ｐゴシック" panose="020B0600070205080204" pitchFamily="34" charset="-128"/>
              </a:rPr>
              <a:t> individual.</a:t>
            </a:r>
          </a:p>
          <a:p>
            <a:pPr marL="1870075" indent="-327025" algn="just">
              <a:buFont typeface="Wingdings" pitchFamily="2" charset="2"/>
              <a:buChar char="Ø"/>
              <a:defRPr/>
            </a:pP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Filsuf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Katolik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Augustinus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Boethius, Thomas Aquinas, Duns Scotus, William Ockham.</a:t>
            </a:r>
          </a:p>
          <a:p>
            <a:pPr marL="1870075" indent="-327025" algn="just">
              <a:buFont typeface="Wingdings" pitchFamily="2" charset="2"/>
              <a:buChar char="Ø"/>
              <a:defRPr/>
            </a:pP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Filsuf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2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Muslim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Alkindi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Alfarabi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Ibnu</a:t>
            </a:r>
            <a:r>
              <a:rPr lang="en-US" altLang="en-US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Siena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</a:t>
            </a:r>
          </a:p>
          <a:p>
            <a:pPr marL="1870075" indent="-327025" algn="just">
              <a:buFont typeface="Wingdings" pitchFamily="2" charset="2"/>
              <a:buChar char="Ø"/>
              <a:defRPr/>
            </a:pP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Filsuf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Yahudi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Maimonides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Gersonides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49154" name="Picture 1" descr="dark-ages.jpg">
            <a:extLst>
              <a:ext uri="{FF2B5EF4-FFF2-40B4-BE49-F238E27FC236}">
                <a16:creationId xmlns:a16="http://schemas.microsoft.com/office/drawing/2014/main" id="{197B9F93-F5BE-AD49-A5C1-C6B3AD07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002" y="2835056"/>
            <a:ext cx="4081463" cy="159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1" name="Picture 1">
            <a:extLst>
              <a:ext uri="{FF2B5EF4-FFF2-40B4-BE49-F238E27FC236}">
                <a16:creationId xmlns:a16="http://schemas.microsoft.com/office/drawing/2014/main" id="{4FFB4EE2-1AD2-1543-B927-003D74B04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12" y="3028582"/>
            <a:ext cx="1133529" cy="128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AC39B76F-9D84-4B45-A681-A2DF6B22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173D6-0F6E-DB47-ABE1-00E11CE59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8" y="893378"/>
            <a:ext cx="8539162" cy="5964621"/>
          </a:xfrm>
        </p:spPr>
        <p:txBody>
          <a:bodyPr/>
          <a:lstStyle/>
          <a:p>
            <a:pPr algn="just">
              <a:buFont typeface="+mj-lt"/>
              <a:buAutoNum type="alphaUcPeriod" startAt="3"/>
              <a:defRPr/>
            </a:pPr>
            <a:r>
              <a:rPr lang="en-US" sz="1600" b="1" dirty="0"/>
              <a:t>FILSAFAT MODERN </a:t>
            </a:r>
            <a:r>
              <a:rPr lang="en-US" sz="1600" dirty="0"/>
              <a:t>(1600 - 1900)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sz="1600" dirty="0"/>
          </a:p>
          <a:p>
            <a:pPr marL="719138" indent="-366713" algn="just">
              <a:buFont typeface="Wingdings" charset="2"/>
              <a:buChar char="§"/>
              <a:defRPr/>
            </a:pPr>
            <a:r>
              <a:rPr lang="en-US" sz="1600" dirty="0" err="1"/>
              <a:t>Berawal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paruh</a:t>
            </a:r>
            <a:r>
              <a:rPr lang="en-US" sz="1600" dirty="0"/>
              <a:t> ke-2 </a:t>
            </a:r>
            <a:r>
              <a:rPr lang="en-US" sz="1600" dirty="0" err="1"/>
              <a:t>abad</a:t>
            </a:r>
            <a:r>
              <a:rPr lang="en-US" sz="1600" dirty="0"/>
              <a:t> ke-16 </a:t>
            </a:r>
            <a:r>
              <a:rPr lang="en-US" sz="1600" dirty="0" err="1"/>
              <a:t>Masehi</a:t>
            </a:r>
            <a:r>
              <a:rPr lang="en-US" sz="1600" dirty="0"/>
              <a:t>.  </a:t>
            </a:r>
            <a:r>
              <a:rPr lang="en-US" sz="1600" dirty="0" err="1"/>
              <a:t>Terlebih</a:t>
            </a:r>
            <a:r>
              <a:rPr lang="en-US" sz="1600" dirty="0"/>
              <a:t> </a:t>
            </a:r>
            <a:r>
              <a:rPr lang="en-US" sz="1600" dirty="0" err="1"/>
              <a:t>dulu</a:t>
            </a:r>
            <a:r>
              <a:rPr lang="en-US" sz="1600" dirty="0"/>
              <a:t> </a:t>
            </a:r>
            <a:r>
              <a:rPr lang="en-US" sz="1600" dirty="0" err="1"/>
              <a:t>dimulai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b="1" dirty="0"/>
              <a:t>Renaissance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Humanisme</a:t>
            </a:r>
            <a:r>
              <a:rPr lang="en-US" sz="1600" dirty="0"/>
              <a:t> di </a:t>
            </a:r>
            <a:r>
              <a:rPr lang="en-US" sz="1600" dirty="0" err="1"/>
              <a:t>Eropa</a:t>
            </a:r>
            <a:r>
              <a:rPr lang="en-US" sz="1600" dirty="0"/>
              <a:t> Barat (</a:t>
            </a:r>
            <a:r>
              <a:rPr lang="en-US" sz="1600" dirty="0" err="1"/>
              <a:t>pertengahan</a:t>
            </a:r>
            <a:r>
              <a:rPr lang="en-US" sz="1600" dirty="0"/>
              <a:t> tahun 1300-an </a:t>
            </a:r>
            <a:r>
              <a:rPr lang="en-US" sz="1600" dirty="0" err="1"/>
              <a:t>hingga</a:t>
            </a:r>
            <a:r>
              <a:rPr lang="en-US" sz="1600" dirty="0"/>
              <a:t> 1600).  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b="1" dirty="0" err="1"/>
              <a:t>reaksi</a:t>
            </a:r>
            <a:r>
              <a:rPr lang="en-US" sz="1600" b="1" dirty="0"/>
              <a:t> </a:t>
            </a:r>
            <a:r>
              <a:rPr lang="en-US" sz="1600" b="1" dirty="0" err="1"/>
              <a:t>atas</a:t>
            </a:r>
            <a:r>
              <a:rPr lang="en-US" sz="1600" b="1" dirty="0"/>
              <a:t> </a:t>
            </a:r>
            <a:r>
              <a:rPr lang="en-US" sz="1600" b="1" dirty="0" err="1"/>
              <a:t>kekuasaan</a:t>
            </a:r>
            <a:r>
              <a:rPr lang="en-US" sz="1600" b="1" dirty="0"/>
              <a:t> </a:t>
            </a:r>
            <a:r>
              <a:rPr lang="en-US" sz="1600" b="1" dirty="0" err="1"/>
              <a:t>gereja</a:t>
            </a:r>
            <a:r>
              <a:rPr lang="en-US" sz="1600" dirty="0"/>
              <a:t>.</a:t>
            </a:r>
          </a:p>
          <a:p>
            <a:pPr marL="719138" indent="-366713" algn="just">
              <a:buFont typeface="Wingdings" charset="2"/>
              <a:buChar char="§"/>
              <a:defRPr/>
            </a:pP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u="sng" dirty="0"/>
              <a:t>manusia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prinsipnya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u="sng" dirty="0" err="1"/>
              <a:t>pusat</a:t>
            </a:r>
            <a:r>
              <a:rPr lang="en-US" sz="1600" u="sng" dirty="0"/>
              <a:t> dari </a:t>
            </a:r>
            <a:r>
              <a:rPr lang="en-US" sz="1600" u="sng" dirty="0" err="1"/>
              <a:t>alam</a:t>
            </a:r>
            <a:r>
              <a:rPr lang="en-US" sz="1600" u="sng" dirty="0"/>
              <a:t> </a:t>
            </a:r>
            <a:r>
              <a:rPr lang="en-US" sz="1600" u="sng" dirty="0" err="1"/>
              <a:t>semesta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u="sng" dirty="0" err="1"/>
              <a:t>memiliki</a:t>
            </a:r>
            <a:r>
              <a:rPr lang="en-US" sz="1600" u="sng" dirty="0"/>
              <a:t> </a:t>
            </a:r>
            <a:r>
              <a:rPr lang="en-US" sz="1600" u="sng" dirty="0" err="1"/>
              <a:t>kebebasan</a:t>
            </a:r>
            <a:r>
              <a:rPr lang="en-US" sz="1600" u="sng" dirty="0"/>
              <a:t> </a:t>
            </a:r>
            <a:r>
              <a:rPr lang="en-US" sz="1600" u="sng" dirty="0" err="1"/>
              <a:t>untuk</a:t>
            </a:r>
            <a:r>
              <a:rPr lang="en-US" sz="1600" u="sng" dirty="0"/>
              <a:t> </a:t>
            </a:r>
            <a:r>
              <a:rPr lang="en-US" sz="1600" u="sng" dirty="0" err="1"/>
              <a:t>mencari</a:t>
            </a:r>
            <a:r>
              <a:rPr lang="en-US" sz="1600" u="sng" dirty="0"/>
              <a:t> </a:t>
            </a:r>
            <a:r>
              <a:rPr lang="en-US" sz="1600" u="sng" dirty="0" err="1"/>
              <a:t>kebenarannya</a:t>
            </a:r>
            <a:r>
              <a:rPr lang="en-US" sz="1600" u="sng" dirty="0"/>
              <a:t> </a:t>
            </a:r>
            <a:r>
              <a:rPr lang="en-US" sz="1600" u="sng" dirty="0" err="1"/>
              <a:t>sendiri</a:t>
            </a:r>
            <a:r>
              <a:rPr lang="en-US" sz="1600" dirty="0"/>
              <a:t>.  Manusia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hakikatnya</a:t>
            </a:r>
            <a:r>
              <a:rPr lang="en-US" sz="1600" dirty="0"/>
              <a:t>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i="1" dirty="0"/>
              <a:t>viator mundi </a:t>
            </a:r>
            <a:r>
              <a:rPr lang="en-US" sz="1600" dirty="0"/>
              <a:t>(</a:t>
            </a:r>
            <a:r>
              <a:rPr lang="en-US" sz="1600" dirty="0" err="1"/>
              <a:t>penziarah</a:t>
            </a:r>
            <a:r>
              <a:rPr lang="en-US" sz="1600" dirty="0"/>
              <a:t> di </a:t>
            </a:r>
            <a:r>
              <a:rPr lang="en-US" sz="1600" dirty="0" err="1"/>
              <a:t>muka</a:t>
            </a:r>
            <a:r>
              <a:rPr lang="en-US" sz="1600" dirty="0"/>
              <a:t> </a:t>
            </a:r>
            <a:r>
              <a:rPr lang="en-US" sz="1600" dirty="0" err="1"/>
              <a:t>bumi</a:t>
            </a:r>
            <a:r>
              <a:rPr lang="en-US" sz="1600" dirty="0"/>
              <a:t>), </a:t>
            </a:r>
            <a:r>
              <a:rPr lang="en-US" sz="1600" dirty="0" err="1"/>
              <a:t>melainkan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i="1" dirty="0" err="1"/>
              <a:t>vaber</a:t>
            </a:r>
            <a:r>
              <a:rPr lang="en-US" sz="1600" i="1" dirty="0"/>
              <a:t> mundi</a:t>
            </a:r>
            <a:r>
              <a:rPr lang="en-US" sz="1600" dirty="0"/>
              <a:t> (</a:t>
            </a:r>
            <a:r>
              <a:rPr lang="en-US" sz="1600" dirty="0" err="1"/>
              <a:t>pekerja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pencipta</a:t>
            </a:r>
            <a:r>
              <a:rPr lang="en-US" sz="1600" dirty="0"/>
              <a:t> </a:t>
            </a:r>
            <a:r>
              <a:rPr lang="en-US" sz="1600" dirty="0" err="1"/>
              <a:t>dunianya</a:t>
            </a:r>
            <a:r>
              <a:rPr lang="en-US" sz="1600" dirty="0"/>
              <a:t>). 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u="sng" dirty="0"/>
              <a:t>manusia </a:t>
            </a:r>
            <a:r>
              <a:rPr lang="en-US" sz="1600" u="sng" dirty="0" err="1"/>
              <a:t>harus</a:t>
            </a:r>
            <a:r>
              <a:rPr lang="en-US" sz="1600" u="sng" dirty="0"/>
              <a:t> </a:t>
            </a:r>
            <a:r>
              <a:rPr lang="en-US" sz="1600" u="sng" dirty="0" err="1"/>
              <a:t>mencari</a:t>
            </a:r>
            <a:r>
              <a:rPr lang="en-US" sz="1600" u="sng" dirty="0"/>
              <a:t> </a:t>
            </a:r>
            <a:r>
              <a:rPr lang="en-US" sz="1600" u="sng" dirty="0" err="1"/>
              <a:t>kebenarannya</a:t>
            </a:r>
            <a:r>
              <a:rPr lang="en-US" sz="1600" u="sng" dirty="0"/>
              <a:t> </a:t>
            </a:r>
            <a:r>
              <a:rPr lang="en-US" sz="1600" u="sng" dirty="0" err="1"/>
              <a:t>sendiri</a:t>
            </a:r>
            <a:r>
              <a:rPr lang="en-US" sz="1600" dirty="0"/>
              <a:t>, </a:t>
            </a:r>
            <a:r>
              <a:rPr lang="en-US" sz="1600" b="1" dirty="0" err="1"/>
              <a:t>bukan</a:t>
            </a:r>
            <a:r>
              <a:rPr lang="en-US" sz="1600" b="1" dirty="0"/>
              <a:t> </a:t>
            </a:r>
            <a:r>
              <a:rPr lang="en-US" sz="1600" b="1" dirty="0" err="1"/>
              <a:t>bersandar</a:t>
            </a:r>
            <a:r>
              <a:rPr lang="en-US" sz="1600" b="1" dirty="0"/>
              <a:t>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ajaran</a:t>
            </a:r>
            <a:r>
              <a:rPr lang="en-US" sz="1600" b="1" dirty="0"/>
              <a:t> yang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diberikan</a:t>
            </a:r>
            <a:r>
              <a:rPr lang="en-US" sz="1600" b="1" dirty="0"/>
              <a:t> </a:t>
            </a:r>
            <a:r>
              <a:rPr lang="en-US" sz="1600" b="1" dirty="0" err="1"/>
              <a:t>oleh</a:t>
            </a:r>
            <a:r>
              <a:rPr lang="en-US" sz="1600" b="1" dirty="0"/>
              <a:t> </a:t>
            </a:r>
            <a:r>
              <a:rPr lang="en-US" sz="1600" b="1" dirty="0" err="1"/>
              <a:t>gereja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agama</a:t>
            </a:r>
            <a:r>
              <a:rPr lang="en-US" sz="1600" dirty="0"/>
              <a:t>.</a:t>
            </a:r>
          </a:p>
          <a:p>
            <a:pPr marL="719138" indent="-366713" algn="just">
              <a:buFont typeface="Wingdings" charset="2"/>
              <a:buChar char="§"/>
              <a:defRPr/>
            </a:pP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melepaskan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dari </a:t>
            </a:r>
            <a:r>
              <a:rPr lang="en-US" sz="1600" dirty="0" err="1"/>
              <a:t>kekuasaan</a:t>
            </a:r>
            <a:r>
              <a:rPr lang="en-US" sz="1600" dirty="0"/>
              <a:t> </a:t>
            </a:r>
            <a:r>
              <a:rPr lang="en-US" sz="1600" dirty="0" err="1"/>
              <a:t>gereja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b="1" dirty="0" err="1"/>
              <a:t>karya-karya</a:t>
            </a:r>
            <a:r>
              <a:rPr lang="en-US" sz="1600" b="1" dirty="0"/>
              <a:t>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zaman</a:t>
            </a:r>
            <a:r>
              <a:rPr lang="en-US" sz="1600" b="1" dirty="0"/>
              <a:t> </a:t>
            </a:r>
            <a:r>
              <a:rPr lang="en-US" sz="1600" b="1" dirty="0" err="1"/>
              <a:t>Yunani</a:t>
            </a:r>
            <a:r>
              <a:rPr lang="en-US" sz="1600" b="1" dirty="0"/>
              <a:t> </a:t>
            </a:r>
            <a:r>
              <a:rPr lang="en-US" sz="1600" b="1" dirty="0" err="1"/>
              <a:t>Kuno</a:t>
            </a:r>
            <a:r>
              <a:rPr lang="en-US" sz="1600" b="1" dirty="0"/>
              <a:t> </a:t>
            </a:r>
            <a:r>
              <a:rPr lang="en-US" sz="1600" b="1" dirty="0" err="1"/>
              <a:t>digali</a:t>
            </a:r>
            <a:r>
              <a:rPr lang="en-US" sz="1600" b="1" dirty="0"/>
              <a:t> </a:t>
            </a:r>
            <a:r>
              <a:rPr lang="en-US" sz="1600" b="1" dirty="0" err="1"/>
              <a:t>kembali</a:t>
            </a:r>
            <a:r>
              <a:rPr lang="en-US" sz="1600" dirty="0"/>
              <a:t>.  </a:t>
            </a:r>
            <a:r>
              <a:rPr lang="en-US" sz="1600" dirty="0" err="1"/>
              <a:t>Doktrin</a:t>
            </a:r>
            <a:r>
              <a:rPr lang="en-US" sz="1600" dirty="0"/>
              <a:t> </a:t>
            </a:r>
            <a:r>
              <a:rPr lang="en-US" sz="1600" dirty="0" err="1"/>
              <a:t>heliosentris</a:t>
            </a:r>
            <a:r>
              <a:rPr lang="en-US" sz="1600" dirty="0"/>
              <a:t> dari Pythagoras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karya</a:t>
            </a:r>
            <a:r>
              <a:rPr lang="en-US" sz="1600" dirty="0"/>
              <a:t> Archimedes, </a:t>
            </a:r>
            <a:r>
              <a:rPr lang="en-US" sz="1600" dirty="0" err="1"/>
              <a:t>Flippokrates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ahli</a:t>
            </a:r>
            <a:r>
              <a:rPr lang="en-US" sz="1600" dirty="0"/>
              <a:t> </a:t>
            </a:r>
            <a:r>
              <a:rPr lang="en-US" sz="1600" dirty="0" err="1"/>
              <a:t>fisika</a:t>
            </a:r>
            <a:r>
              <a:rPr lang="en-US" sz="1600" dirty="0"/>
              <a:t> </a:t>
            </a:r>
            <a:r>
              <a:rPr lang="en-US" sz="1600" dirty="0" err="1"/>
              <a:t>atomistik</a:t>
            </a:r>
            <a:r>
              <a:rPr lang="en-US" sz="1600" dirty="0"/>
              <a:t> </a:t>
            </a:r>
            <a:r>
              <a:rPr lang="en-US" sz="1600" dirty="0" err="1"/>
              <a:t>digali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dikaji</a:t>
            </a:r>
            <a:r>
              <a:rPr lang="en-US" sz="1600" dirty="0"/>
              <a:t> </a:t>
            </a:r>
            <a:r>
              <a:rPr lang="en-US" sz="1600" dirty="0" err="1"/>
              <a:t>ulang</a:t>
            </a:r>
            <a:r>
              <a:rPr lang="en-US" sz="1600" dirty="0"/>
              <a:t>.  Leonardo da Vinci, </a:t>
            </a:r>
            <a:r>
              <a:rPr lang="en-US" sz="1600" dirty="0" err="1"/>
              <a:t>Kopernikus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Galileo Galilei </a:t>
            </a:r>
            <a:r>
              <a:rPr lang="en-US" sz="1600" dirty="0" err="1"/>
              <a:t>menimba</a:t>
            </a:r>
            <a:r>
              <a:rPr lang="en-US" sz="1600" dirty="0"/>
              <a:t> </a:t>
            </a:r>
            <a:r>
              <a:rPr lang="en-US" sz="1600" dirty="0" err="1"/>
              <a:t>pelajaran</a:t>
            </a:r>
            <a:r>
              <a:rPr lang="en-US" sz="1600" dirty="0"/>
              <a:t> </a:t>
            </a:r>
            <a:r>
              <a:rPr lang="en-US" sz="1600" dirty="0" err="1"/>
              <a:t>berharga</a:t>
            </a:r>
            <a:r>
              <a:rPr lang="en-US" sz="1600" dirty="0"/>
              <a:t> dari </a:t>
            </a:r>
            <a:r>
              <a:rPr lang="en-US" sz="1600" dirty="0" err="1"/>
              <a:t>karya-karya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</a:t>
            </a:r>
          </a:p>
          <a:p>
            <a:pPr marL="719138" indent="-366713" algn="just">
              <a:buFont typeface="Wingdings" charset="2"/>
              <a:buChar char="§"/>
              <a:defRPr/>
            </a:pP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masa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sulit</a:t>
            </a:r>
            <a:r>
              <a:rPr lang="en-US" sz="1400" dirty="0"/>
              <a:t> </a:t>
            </a:r>
            <a:r>
              <a:rPr lang="en-US" sz="1400" dirty="0" err="1"/>
              <a:t>dibedakan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ilmuwan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filsuf</a:t>
            </a:r>
            <a:r>
              <a:rPr lang="en-US" sz="1400" dirty="0"/>
              <a:t>.</a:t>
            </a:r>
          </a:p>
          <a:p>
            <a:pPr marL="719138" indent="-366713" algn="just">
              <a:buFont typeface="Wingdings" charset="2"/>
              <a:buChar char="§"/>
              <a:defRPr/>
            </a:pPr>
            <a:r>
              <a:rPr lang="en-US" sz="1400" dirty="0" err="1"/>
              <a:t>Sampai</a:t>
            </a:r>
            <a:r>
              <a:rPr lang="en-US" sz="1400" dirty="0"/>
              <a:t> </a:t>
            </a:r>
            <a:r>
              <a:rPr lang="en-US" sz="1400" dirty="0" err="1"/>
              <a:t>abad</a:t>
            </a:r>
            <a:r>
              <a:rPr lang="en-US" sz="1400" dirty="0"/>
              <a:t> ke-18 </a:t>
            </a:r>
            <a:r>
              <a:rPr lang="en-US" sz="1400" dirty="0" err="1"/>
              <a:t>apa</a:t>
            </a:r>
            <a:r>
              <a:rPr lang="en-US" sz="1400" dirty="0"/>
              <a:t> yang </a:t>
            </a:r>
            <a:r>
              <a:rPr lang="en-US" sz="1400" dirty="0" err="1"/>
              <a:t>dinamakan</a:t>
            </a:r>
            <a:r>
              <a:rPr lang="en-US" sz="1400" dirty="0"/>
              <a:t>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pengetahuan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</a:t>
            </a:r>
            <a:r>
              <a:rPr lang="en-US" sz="1400" dirty="0" err="1"/>
              <a:t>disebut</a:t>
            </a:r>
            <a:r>
              <a:rPr lang="en-US" sz="1400" dirty="0"/>
              <a:t> filsafat </a:t>
            </a:r>
            <a:r>
              <a:rPr lang="en-US" sz="1400" dirty="0" err="1"/>
              <a:t>alam</a:t>
            </a:r>
            <a:r>
              <a:rPr lang="en-US" sz="1400" dirty="0"/>
              <a:t>.</a:t>
            </a:r>
          </a:p>
          <a:p>
            <a:pPr marL="719138" indent="-366713" algn="just">
              <a:buFont typeface="Wingdings" charset="2"/>
              <a:buChar char="§"/>
              <a:defRPr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 filsafat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kecenderungan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menggali</a:t>
            </a:r>
            <a:r>
              <a:rPr lang="en-US" sz="1400" dirty="0"/>
              <a:t> </a:t>
            </a:r>
            <a:r>
              <a:rPr lang="en-US" sz="1400" dirty="0" err="1"/>
              <a:t>akar-akar</a:t>
            </a:r>
            <a:r>
              <a:rPr lang="en-US" sz="1400" dirty="0"/>
              <a:t> </a:t>
            </a:r>
            <a:r>
              <a:rPr lang="en-US" sz="1400" dirty="0" err="1"/>
              <a:t>pengetahuan</a:t>
            </a:r>
            <a:r>
              <a:rPr lang="en-US" sz="1400" dirty="0"/>
              <a:t> (</a:t>
            </a:r>
            <a:r>
              <a:rPr lang="en-US" sz="1400" dirty="0" err="1"/>
              <a:t>epistemologi</a:t>
            </a:r>
            <a:r>
              <a:rPr lang="en-US" sz="1400" dirty="0"/>
              <a:t>).  </a:t>
            </a:r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pengetahuan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? Dari </a:t>
            </a:r>
            <a:r>
              <a:rPr lang="en-US" sz="1400" dirty="0" err="1"/>
              <a:t>mana</a:t>
            </a:r>
            <a:r>
              <a:rPr lang="en-US" sz="1400" dirty="0"/>
              <a:t> </a:t>
            </a:r>
            <a:r>
              <a:rPr lang="en-US" sz="1400" dirty="0" err="1"/>
              <a:t>sumbernya</a:t>
            </a:r>
            <a:r>
              <a:rPr lang="en-US" sz="1400" dirty="0"/>
              <a:t>? </a:t>
            </a:r>
            <a:r>
              <a:rPr lang="en-US" sz="1400" dirty="0" err="1"/>
              <a:t>Berasal</a:t>
            </a:r>
            <a:r>
              <a:rPr lang="en-US" sz="1400" dirty="0"/>
              <a:t> dari </a:t>
            </a:r>
            <a:r>
              <a:rPr lang="en-US" sz="1400" dirty="0" err="1"/>
              <a:t>pengalaman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rasio</a:t>
            </a:r>
            <a:r>
              <a:rPr lang="en-US" sz="1400" dirty="0"/>
              <a:t> manusia? </a:t>
            </a:r>
            <a:r>
              <a:rPr lang="en-US" sz="1400" dirty="0" err="1"/>
              <a:t>Pertanyaan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memunculkan</a:t>
            </a:r>
            <a:r>
              <a:rPr lang="en-US" sz="1400" dirty="0"/>
              <a:t> </a:t>
            </a:r>
            <a:r>
              <a:rPr lang="en-US" sz="1400" dirty="0" err="1"/>
              <a:t>aliran-aliran</a:t>
            </a:r>
            <a:r>
              <a:rPr lang="en-US" sz="1400" dirty="0"/>
              <a:t> </a:t>
            </a:r>
            <a:r>
              <a:rPr lang="en-US" sz="1400" dirty="0" err="1"/>
              <a:t>rasionalisme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empirisme</a:t>
            </a:r>
            <a:r>
              <a:rPr lang="en-US" sz="1600" dirty="0"/>
              <a:t>.</a:t>
            </a:r>
          </a:p>
          <a:p>
            <a:pPr marL="719138" indent="-366713" algn="just">
              <a:buFont typeface="Wingdings" charset="2"/>
              <a:buChar char="§"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2989263" indent="0" algn="just"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/>
                </a:solidFill>
              </a:rPr>
              <a:t>Filsuf-filsuf </a:t>
            </a:r>
            <a:r>
              <a:rPr lang="en-US" sz="1200" dirty="0" err="1">
                <a:solidFill>
                  <a:schemeClr val="bg1"/>
                </a:solidFill>
              </a:rPr>
              <a:t>jaman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: Francis Bacon, Thomas Hobbes, Rene Descartes, Spinoza, John Locke, Leibniz, Berkeley, Hume, Kant, Fichte, Hegel, Bentham, Schopenhauer, Comte, John Stuart Mill, Kierkegaard, Marx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Engels, Nietzsche, James</a:t>
            </a:r>
            <a:r>
              <a:rPr lang="en-US" sz="1400" dirty="0"/>
              <a:t>.</a:t>
            </a:r>
          </a:p>
        </p:txBody>
      </p:sp>
      <p:pic>
        <p:nvPicPr>
          <p:cNvPr id="38914" name="Picture 1">
            <a:extLst>
              <a:ext uri="{FF2B5EF4-FFF2-40B4-BE49-F238E27FC236}">
                <a16:creationId xmlns:a16="http://schemas.microsoft.com/office/drawing/2014/main" id="{4A658536-3900-C44C-BBC7-19D01EB3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29" y="5735458"/>
            <a:ext cx="802015" cy="99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35B33F92-8742-437A-8E32-795C2485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1" name="Content Placeholder 2">
            <a:extLst>
              <a:ext uri="{FF2B5EF4-FFF2-40B4-BE49-F238E27FC236}">
                <a16:creationId xmlns:a16="http://schemas.microsoft.com/office/drawing/2014/main" id="{C618824E-7907-0041-9AEB-25A5EFCA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9297"/>
            <a:ext cx="8229600" cy="5882016"/>
          </a:xfrm>
        </p:spPr>
        <p:txBody>
          <a:bodyPr/>
          <a:lstStyle/>
          <a:p>
            <a:pPr>
              <a:buFont typeface="Calibri" panose="020F0502020204030204" pitchFamily="34" charset="0"/>
              <a:buAutoNum type="alphaUcPeriod" startAt="4"/>
              <a:defRPr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FILSAFAT KONTEMPORER </a:t>
            </a:r>
            <a:r>
              <a:rPr lang="en-US" altLang="en-US" sz="2000" dirty="0">
                <a:ea typeface="ＭＳ Ｐゴシック" panose="020B0600070205080204" pitchFamily="34" charset="-128"/>
              </a:rPr>
              <a:t>(1900 –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Dewasa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ini</a:t>
            </a:r>
            <a:r>
              <a:rPr lang="en-US" altLang="en-US" sz="2000" dirty="0">
                <a:ea typeface="ＭＳ Ｐゴシック" panose="020B0600070205080204" pitchFamily="34" charset="-128"/>
              </a:rPr>
              <a:t>)</a:t>
            </a:r>
          </a:p>
          <a:p>
            <a:pPr>
              <a:buFont typeface="Calibri" panose="020F0502020204030204" pitchFamily="34" charset="0"/>
              <a:buAutoNum type="alphaUcPeriod" startAt="4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kontemporer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diawali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abad</a:t>
            </a:r>
            <a:r>
              <a:rPr lang="en-US" altLang="en-US" sz="2000" dirty="0">
                <a:ea typeface="ＭＳ Ｐゴシック" panose="020B0600070205080204" pitchFamily="34" charset="-128"/>
              </a:rPr>
              <a:t> ke-20</a:t>
            </a:r>
          </a:p>
          <a:p>
            <a:pPr marL="668338" indent="-341313" algn="just">
              <a:buFont typeface="Wingdings" pitchFamily="2" charset="2"/>
              <a:buChar char="§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2000" u="sng" dirty="0" err="1">
                <a:ea typeface="ＭＳ Ｐゴシック" panose="020B0600070205080204" pitchFamily="34" charset="-128"/>
              </a:rPr>
              <a:t>Ditandai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oleh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variasi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sangat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beragam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kaya</a:t>
            </a:r>
            <a:r>
              <a:rPr lang="en-US" altLang="en-US" sz="2000" dirty="0">
                <a:ea typeface="ＭＳ Ｐゴシック" panose="020B0600070205080204" pitchFamily="34" charset="-128"/>
              </a:rPr>
              <a:t>.  </a:t>
            </a:r>
          </a:p>
          <a:p>
            <a:pPr marL="668338" indent="-341313" algn="just">
              <a:buFont typeface="Wingdings" pitchFamily="2" charset="2"/>
              <a:buChar char="§"/>
              <a:defRPr/>
            </a:pPr>
            <a:endParaRPr lang="en-US" altLang="en-US" sz="2000" i="1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2000" i="1" dirty="0" err="1">
                <a:ea typeface="ＭＳ Ｐゴシック" panose="020B0600070205080204" pitchFamily="34" charset="-128"/>
              </a:rPr>
              <a:t>Tema-tema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dibahas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2000" dirty="0">
                <a:ea typeface="ＭＳ Ｐゴシック" panose="020B0600070205080204" pitchFamily="34" charset="-128"/>
              </a:rPr>
              <a:t> lain: manusia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bahasa</a:t>
            </a:r>
            <a:r>
              <a:rPr lang="en-US" altLang="en-US" sz="2000" dirty="0">
                <a:ea typeface="ＭＳ Ｐゴシック" panose="020B0600070205080204" pitchFamily="34" charset="-128"/>
              </a:rPr>
              <a:t> manusia,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ilmu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pengetahuan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kesetaraan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gender,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kuasa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struktur</a:t>
            </a:r>
            <a:r>
              <a:rPr lang="en-US" altLang="en-US" sz="20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mengungkung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hidup</a:t>
            </a:r>
            <a:r>
              <a:rPr lang="en-US" altLang="en-US" sz="2000" dirty="0">
                <a:ea typeface="ＭＳ Ｐゴシック" panose="020B0600070205080204" pitchFamily="34" charset="-128"/>
              </a:rPr>
              <a:t> manusia,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isu-isu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aktual</a:t>
            </a:r>
            <a:r>
              <a:rPr lang="en-US" altLang="en-US" sz="20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berkaitan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budaya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ekonomi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teknologi</a:t>
            </a:r>
            <a:r>
              <a:rPr lang="en-US" altLang="en-US" sz="2000" dirty="0">
                <a:ea typeface="ＭＳ Ｐゴシック" panose="020B0600070205080204" pitchFamily="34" charset="-128"/>
              </a:rPr>
              <a:t>, moral,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ilmu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pengetahuan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hak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asasi</a:t>
            </a:r>
            <a:r>
              <a:rPr lang="en-US" altLang="en-US" sz="2000" dirty="0">
                <a:ea typeface="ＭＳ Ｐゴシック" panose="020B0600070205080204" pitchFamily="34" charset="-128"/>
              </a:rPr>
              <a:t> manusia.  </a:t>
            </a:r>
          </a:p>
          <a:p>
            <a:pPr marL="668338" indent="-341313" algn="just">
              <a:buFont typeface="Wingdings" pitchFamily="2" charset="2"/>
              <a:buChar char="§"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Para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filsuf</a:t>
            </a:r>
            <a:r>
              <a:rPr lang="en-US" altLang="en-US" sz="2000" dirty="0">
                <a:ea typeface="ＭＳ Ｐゴシック" panose="020B0600070205080204" pitchFamily="34" charset="-128"/>
              </a:rPr>
              <a:t> juga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membentuk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asosiasi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profesional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sesuai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minat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bidang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keahlian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mereka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masing-masing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marL="668338" indent="-341313" algn="just">
              <a:buFont typeface="Wingdings" pitchFamily="2" charset="2"/>
              <a:buChar char="§"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668338" indent="-341313" algn="just">
              <a:buFont typeface="Wingdings" pitchFamily="2" charset="2"/>
              <a:buChar char="§"/>
              <a:defRPr/>
            </a:pP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Filsuf-filsufnya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antara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lain: Wilhelm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Dilthey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Edmund Husserl, Henri Bergson, Ernst Cassirer, Bertrand Russell, Ludwig Wittgenstein, Thomas Kuhn, Gilbert Ryle, Martin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Heideger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Jean Paul Sartre, Simone de Beauvoir, Richard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Rorty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Paul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Ricouer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Theodor W. Adorno, Jacques Lacan, Foucault, Levi-Strauss, Karl Popper, Jurgen Habermas,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Slavoj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Zizek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lain-lain.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51202" name="Picture 1">
            <a:extLst>
              <a:ext uri="{FF2B5EF4-FFF2-40B4-BE49-F238E27FC236}">
                <a16:creationId xmlns:a16="http://schemas.microsoft.com/office/drawing/2014/main" id="{BFB53D90-69D4-0849-BC84-C2DC67F1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8375" y="304800"/>
            <a:ext cx="19113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FC34B0C3-0982-477E-BBD0-F2AD7206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5" name="Title 1">
            <a:extLst>
              <a:ext uri="{FF2B5EF4-FFF2-40B4-BE49-F238E27FC236}">
                <a16:creationId xmlns:a16="http://schemas.microsoft.com/office/drawing/2014/main" id="{0D73885E-994C-F845-B6BB-9B99961F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08" y="225425"/>
            <a:ext cx="5602015" cy="457200"/>
          </a:xfrm>
        </p:spPr>
        <p:txBody>
          <a:bodyPr/>
          <a:lstStyle/>
          <a:p>
            <a:r>
              <a:rPr lang="en-US" altLang="en-US" sz="32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postmodernisme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32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postmodernitas</a:t>
            </a: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32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post-truth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0C1824A2-259D-EF47-A855-831CEF86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1034"/>
            <a:ext cx="8229600" cy="5654566"/>
          </a:xfrm>
        </p:spPr>
        <p:txBody>
          <a:bodyPr/>
          <a:lstStyle/>
          <a:p>
            <a:pPr algn="just">
              <a:defRPr/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Postmodernisme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2000" u="sng" dirty="0" err="1">
                <a:ea typeface="ＭＳ Ｐゴシック" panose="020B0600070205080204" pitchFamily="34" charset="-128"/>
                <a:sym typeface="Wingdings" pitchFamily="2" charset="2"/>
              </a:rPr>
              <a:t>menunjuk</a:t>
            </a:r>
            <a:r>
              <a:rPr lang="en-US" altLang="en-US" sz="20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  <a:sym typeface="Wingdings" pitchFamily="2" charset="2"/>
              </a:rPr>
              <a:t>pada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kritik-kritik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filosofis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atas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gambaran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dunia </a:t>
            </a:r>
            <a:r>
              <a:rPr lang="en-US" altLang="en-US" sz="2000" i="1" dirty="0">
                <a:ea typeface="ＭＳ Ｐゴシック" panose="020B0600070205080204" pitchFamily="34" charset="-128"/>
                <a:sym typeface="Wingdings" pitchFamily="2" charset="2"/>
              </a:rPr>
              <a:t>(world view)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epistemologi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ideologi-ideologi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modern.</a:t>
            </a:r>
          </a:p>
          <a:p>
            <a:pPr algn="just">
              <a:defRPr/>
            </a:pP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Postmodernitas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 </a:t>
            </a:r>
            <a:r>
              <a:rPr lang="en-US" altLang="en-US" sz="2000" u="sng" dirty="0" err="1">
                <a:ea typeface="ＭＳ Ｐゴシック" panose="020B0600070205080204" pitchFamily="34" charset="-128"/>
                <a:sym typeface="Wingdings" pitchFamily="2" charset="2"/>
              </a:rPr>
              <a:t>menunjuk</a:t>
            </a:r>
            <a:r>
              <a:rPr lang="en-US" altLang="en-US" sz="20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  <a:sym typeface="Wingdings" pitchFamily="2" charset="2"/>
              </a:rPr>
              <a:t>pada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situasi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2000" b="1" dirty="0">
                <a:ea typeface="ＭＳ Ｐゴシック" panose="020B0600070205080204" pitchFamily="34" charset="-128"/>
                <a:sym typeface="Wingdings" pitchFamily="2" charset="2"/>
              </a:rPr>
              <a:t> tata </a:t>
            </a:r>
            <a:r>
              <a:rPr lang="en-US" altLang="en-US" sz="2000" b="1" dirty="0" err="1">
                <a:ea typeface="ＭＳ Ｐゴシック" panose="020B0600070205080204" pitchFamily="34" charset="-128"/>
                <a:sym typeface="Wingdings" pitchFamily="2" charset="2"/>
              </a:rPr>
              <a:t>sosial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produk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teknologi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informasi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globalisasi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fragmentasi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gaya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hidup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konsumerisme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berlebihan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deregulasi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pasar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uang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sarana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publik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usangnya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negara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bangsa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penggalian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kembali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inspirasi-inspirasi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  <a:sym typeface="Wingdings" pitchFamily="2" charset="2"/>
              </a:rPr>
              <a:t>tradisi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algn="just">
              <a:defRPr/>
            </a:pPr>
            <a:endParaRPr lang="en-US" altLang="en-US" sz="20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algn="just">
              <a:defRPr/>
            </a:pPr>
            <a:endParaRPr lang="en-ID" sz="1400" dirty="0"/>
          </a:p>
          <a:p>
            <a:pPr algn="just">
              <a:defRPr/>
            </a:pPr>
            <a:r>
              <a:rPr lang="en-ID" sz="1400" dirty="0">
                <a:solidFill>
                  <a:schemeClr val="bg1"/>
                </a:solidFill>
              </a:rPr>
              <a:t>Pada </a:t>
            </a:r>
            <a:r>
              <a:rPr lang="en-ID" sz="1400" dirty="0" err="1">
                <a:solidFill>
                  <a:schemeClr val="bg1"/>
                </a:solidFill>
              </a:rPr>
              <a:t>tahun</a:t>
            </a:r>
            <a:r>
              <a:rPr lang="en-ID" sz="1400" dirty="0">
                <a:solidFill>
                  <a:schemeClr val="bg1"/>
                </a:solidFill>
              </a:rPr>
              <a:t> 2016, </a:t>
            </a:r>
            <a:r>
              <a:rPr lang="en-ID" sz="1400" dirty="0" err="1">
                <a:solidFill>
                  <a:schemeClr val="bg1"/>
                </a:solidFill>
              </a:rPr>
              <a:t>Kamus</a:t>
            </a:r>
            <a:r>
              <a:rPr lang="en-ID" sz="1400" dirty="0">
                <a:solidFill>
                  <a:schemeClr val="bg1"/>
                </a:solidFill>
              </a:rPr>
              <a:t> Oxford </a:t>
            </a:r>
            <a:r>
              <a:rPr lang="en-ID" sz="1400" dirty="0" err="1">
                <a:solidFill>
                  <a:schemeClr val="bg1"/>
                </a:solidFill>
              </a:rPr>
              <a:t>mentasbihkan</a:t>
            </a:r>
            <a:r>
              <a:rPr lang="en-ID" sz="1400" dirty="0">
                <a:solidFill>
                  <a:schemeClr val="bg1"/>
                </a:solidFill>
              </a:rPr>
              <a:t> kata "</a:t>
            </a:r>
            <a:r>
              <a:rPr lang="en-ID" sz="1400" b="1" i="1" dirty="0">
                <a:solidFill>
                  <a:schemeClr val="bg1"/>
                </a:solidFill>
              </a:rPr>
              <a:t>post-truth</a:t>
            </a:r>
            <a:r>
              <a:rPr lang="en-ID" sz="1400" dirty="0">
                <a:solidFill>
                  <a:schemeClr val="bg1"/>
                </a:solidFill>
              </a:rPr>
              <a:t>" </a:t>
            </a:r>
            <a:r>
              <a:rPr lang="en-ID" sz="1400" dirty="0" err="1">
                <a:solidFill>
                  <a:schemeClr val="bg1"/>
                </a:solidFill>
              </a:rPr>
              <a:t>sebagai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i="1" dirty="0">
                <a:solidFill>
                  <a:schemeClr val="bg1"/>
                </a:solidFill>
              </a:rPr>
              <a:t>“international word of the year</a:t>
            </a:r>
            <a:r>
              <a:rPr lang="en-ID" sz="1400" dirty="0">
                <a:solidFill>
                  <a:schemeClr val="bg1"/>
                </a:solidFill>
              </a:rPr>
              <a:t>”</a:t>
            </a:r>
            <a:r>
              <a:rPr lang="en-ID" sz="1400" i="1" dirty="0">
                <a:solidFill>
                  <a:schemeClr val="bg1"/>
                </a:solidFill>
              </a:rPr>
              <a:t>.</a:t>
            </a:r>
            <a:r>
              <a:rPr lang="en-ID" sz="1400" dirty="0">
                <a:solidFill>
                  <a:schemeClr val="bg1"/>
                </a:solidFill>
              </a:rPr>
              <a:t> Dari </a:t>
            </a:r>
            <a:r>
              <a:rPr lang="en-ID" sz="1400" dirty="0" err="1">
                <a:solidFill>
                  <a:schemeClr val="bg1"/>
                </a:solidFill>
              </a:rPr>
              <a:t>kamus</a:t>
            </a:r>
            <a:r>
              <a:rPr lang="en-ID" sz="1400" dirty="0">
                <a:solidFill>
                  <a:schemeClr val="bg1"/>
                </a:solidFill>
              </a:rPr>
              <a:t> Oxford </a:t>
            </a:r>
            <a:r>
              <a:rPr lang="en-ID" sz="1400" dirty="0" err="1">
                <a:solidFill>
                  <a:schemeClr val="bg1"/>
                </a:solidFill>
              </a:rPr>
              <a:t>dijelaskan</a:t>
            </a:r>
            <a:r>
              <a:rPr lang="en-ID" sz="1400" dirty="0">
                <a:solidFill>
                  <a:schemeClr val="bg1"/>
                </a:solidFill>
              </a:rPr>
              <a:t>, kata </a:t>
            </a:r>
            <a:r>
              <a:rPr lang="en-ID" sz="1400" dirty="0" err="1">
                <a:solidFill>
                  <a:schemeClr val="bg1"/>
                </a:solidFill>
              </a:rPr>
              <a:t>ini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untuk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mendefinisikan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situasi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dimana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keyakinan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dan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perasaan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pribadi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lebih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berpengaruh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dalam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pembentukan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opini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publik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dibandingkan</a:t>
            </a:r>
            <a:r>
              <a:rPr lang="en-ID" sz="1400" b="1" dirty="0">
                <a:solidFill>
                  <a:schemeClr val="bg1"/>
                </a:solidFill>
              </a:rPr>
              <a:t> </a:t>
            </a:r>
            <a:r>
              <a:rPr lang="en-ID" sz="1400" b="1" dirty="0" err="1">
                <a:solidFill>
                  <a:schemeClr val="bg1"/>
                </a:solidFill>
              </a:rPr>
              <a:t>fakta-fakta</a:t>
            </a:r>
            <a:r>
              <a:rPr lang="en-ID" sz="1400" b="1" dirty="0">
                <a:solidFill>
                  <a:schemeClr val="bg1"/>
                </a:solidFill>
              </a:rPr>
              <a:t> yang </a:t>
            </a:r>
            <a:r>
              <a:rPr lang="en-ID" sz="1400" b="1" dirty="0" err="1">
                <a:solidFill>
                  <a:schemeClr val="bg1"/>
                </a:solidFill>
              </a:rPr>
              <a:t>obyektif</a:t>
            </a:r>
            <a:r>
              <a:rPr lang="en-ID" sz="1400" dirty="0">
                <a:solidFill>
                  <a:schemeClr val="bg1"/>
                </a:solidFill>
              </a:rPr>
              <a:t>.</a:t>
            </a:r>
            <a:endParaRPr lang="en-US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2227" name="Picture 1">
            <a:extLst>
              <a:ext uri="{FF2B5EF4-FFF2-40B4-BE49-F238E27FC236}">
                <a16:creationId xmlns:a16="http://schemas.microsoft.com/office/drawing/2014/main" id="{DF83DA36-66CD-0140-AD30-D7409873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3" y="3032070"/>
            <a:ext cx="461486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>
            <a:extLst>
              <a:ext uri="{FF2B5EF4-FFF2-40B4-BE49-F238E27FC236}">
                <a16:creationId xmlns:a16="http://schemas.microsoft.com/office/drawing/2014/main" id="{451B4036-98EB-CE4B-B9C1-32E29846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1746">
            <a:off x="5953125" y="3576638"/>
            <a:ext cx="173037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A49B-6AAA-4AF5-93DE-1694CD8A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d background with symbols and text&#10;&#10;Description automatically generated">
            <a:extLst>
              <a:ext uri="{FF2B5EF4-FFF2-40B4-BE49-F238E27FC236}">
                <a16:creationId xmlns:a16="http://schemas.microsoft.com/office/drawing/2014/main" id="{463A76F7-9811-4CB1-9BC7-7B802E322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3513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6210F6-8442-B949-8997-97FC616BFC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19100"/>
          <a:ext cx="8229600" cy="628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Filsafat</a:t>
                      </a:r>
                      <a:r>
                        <a:rPr lang="en-US" sz="1800" dirty="0"/>
                        <a:t> Barat</a:t>
                      </a:r>
                    </a:p>
                    <a:p>
                      <a:pPr algn="ctr"/>
                      <a:r>
                        <a:rPr lang="id-ID" sz="1000" dirty="0">
                          <a:latin typeface="Calibri" charset="0"/>
                        </a:rPr>
                        <a:t>Ilmu, yang memiliki obyek, sistematika, dan metode </a:t>
                      </a:r>
                      <a:endParaRPr lang="en-US" sz="1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Filsafat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Timur</a:t>
                      </a:r>
                      <a:endParaRPr lang="en-US" sz="1800" dirty="0"/>
                    </a:p>
                    <a:p>
                      <a:pPr algn="ctr"/>
                      <a:r>
                        <a:rPr lang="id-ID" sz="1000" dirty="0">
                          <a:latin typeface="Calibri" charset="0"/>
                        </a:rPr>
                        <a:t>Pandangan hidup / Ideologi</a:t>
                      </a:r>
                      <a:endParaRPr lang="en-US" sz="10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Kedudukan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Manusia (</a:t>
                      </a: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Individu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)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Manusia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lepas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atau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terpisah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dari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lingkungan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alam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Manusia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merupakan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bagian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yang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tak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terpisahkan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dari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lingkungan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alam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Keberadaan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Tuhan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Sebagian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filsuf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menolak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mengakui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keberadaan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Tuhan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Tuhan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terpisah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berbeda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dari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alam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Mayoritas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filsuf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mengakui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membahas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keberadaan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Tuhan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(Dewa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atau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dewa-dewa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Tuhan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merupakan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bagian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yang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tidak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terpisahkan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dari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alam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Realitas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Sebagian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besar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filsuf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menilai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realitas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sebagai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sesuatu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yang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objektif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mereka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dapat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menarik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diri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dari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realitas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yang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dipikirkanya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Karena manusia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merupakan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bagian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dari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realitas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maka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realitas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tidak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dapat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dipikirkan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secara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obyektif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.  Manusia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tidak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dapat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menarik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diri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darinya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Agama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Kecuali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pada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abad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pertengahan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agama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terpisah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dari filsafat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Filsafat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agama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tidak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dapat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dipisahkan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Ciri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khas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filsafat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Filsafat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sebagai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aktifitas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intelektual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Filsafat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sebagai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aktifitas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kontemplasi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kehidupan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Metode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Pengalaman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empiris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rasio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adalah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untuk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menyusun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pengetahuan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(filsafat)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Pengalaman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rasio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penting,tapi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penghayatan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intuisi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pengalaman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langsung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tanpa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metode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teori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atau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konsep-konsep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teoretis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lebih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penting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Sistematika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Sistematis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misalnya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ada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pembedaan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tegas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antara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metafisika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epistemologi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aksiologi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beserta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cabang-cabangnya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Tidak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memiliki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sistematika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seperti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filsafat Barat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Terapan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filsafat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/>
                          <a:ea typeface="Calibri"/>
                          <a:cs typeface="Tahoma"/>
                        </a:rPr>
                        <a:t>Berhubungan erat dengan ilmu pengetahuan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Menjadi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landasan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kehidupan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sehari-hari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Pusat/</a:t>
                      </a: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aktifitas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berfilsafat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Terutama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di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lingkungan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akademik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universitas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Lingkungan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non-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akademik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(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antara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lain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tempat-tempat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ibadat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Beberapa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contoh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aliran-aliran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atau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jenis-jenis</a:t>
                      </a:r>
                      <a:r>
                        <a:rPr lang="en-US" sz="1100" b="1" dirty="0">
                          <a:effectLst/>
                          <a:latin typeface="Tahoma"/>
                          <a:ea typeface="Calibri"/>
                          <a:cs typeface="Tahoma"/>
                        </a:rPr>
                        <a:t> filsafat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Idealisme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matrealisme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empirisme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rasionalisme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pragmatisme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eksistensialisme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lain-lain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Taoisme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Confusionisme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(China), Shinto (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Jepang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),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Budhisme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Hinduisme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(India), </a:t>
                      </a:r>
                      <a:r>
                        <a:rPr lang="en-US" sz="1100" dirty="0" err="1">
                          <a:effectLst/>
                          <a:latin typeface="Tahoma"/>
                          <a:ea typeface="Calibri"/>
                          <a:cs typeface="Tahoma"/>
                        </a:rPr>
                        <a:t>dan</a:t>
                      </a:r>
                      <a:r>
                        <a:rPr lang="en-US" sz="1100" dirty="0">
                          <a:effectLst/>
                          <a:latin typeface="Tahoma"/>
                          <a:ea typeface="Calibri"/>
                          <a:cs typeface="Tahoma"/>
                        </a:rPr>
                        <a:t> lain-lain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939" name="TextBox 6">
            <a:extLst>
              <a:ext uri="{FF2B5EF4-FFF2-40B4-BE49-F238E27FC236}">
                <a16:creationId xmlns:a16="http://schemas.microsoft.com/office/drawing/2014/main" id="{44DF6146-ADCB-0B47-A740-9E9E3595D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31750"/>
            <a:ext cx="3741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perbedaan filsafat barat dan filsafat timur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9E04AA80-4CD3-4BC7-A4FF-D636C43E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3" name="Title 1">
            <a:extLst>
              <a:ext uri="{FF2B5EF4-FFF2-40B4-BE49-F238E27FC236}">
                <a16:creationId xmlns:a16="http://schemas.microsoft.com/office/drawing/2014/main" id="{AEBCEF9D-37CF-7543-86D1-9C0AD6AE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088" y="225997"/>
            <a:ext cx="5391150" cy="541257"/>
          </a:xfrm>
        </p:spPr>
        <p:txBody>
          <a:bodyPr/>
          <a:lstStyle/>
          <a:p>
            <a:pPr algn="r"/>
            <a:r>
              <a:rPr lang="en-US" altLang="en-US" sz="18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8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timur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100" dirty="0"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Asmoro</a:t>
            </a: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Achmadi</a:t>
            </a:r>
            <a:r>
              <a:rPr lang="en-US" altLang="en-US" sz="1100" dirty="0"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ea typeface="ＭＳ Ｐゴシック" panose="020B0600070205080204" pitchFamily="34" charset="-128"/>
              </a:rPr>
              <a:t>Umum</a:t>
            </a:r>
            <a:r>
              <a:rPr lang="en-US" altLang="en-US" sz="1100" dirty="0">
                <a:ea typeface="ＭＳ Ｐゴシック" panose="020B0600070205080204" pitchFamily="34" charset="-128"/>
              </a:rPr>
              <a:t>,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Rajawali</a:t>
            </a:r>
            <a:r>
              <a:rPr lang="en-US" altLang="en-US" sz="1100" dirty="0">
                <a:ea typeface="ＭＳ Ｐゴシック" panose="020B0600070205080204" pitchFamily="34" charset="-128"/>
              </a:rPr>
              <a:t> Pers, Depok, 2016,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hal</a:t>
            </a:r>
            <a:r>
              <a:rPr lang="en-US" altLang="en-US" sz="1100" dirty="0">
                <a:ea typeface="ＭＳ Ｐゴシック" panose="020B0600070205080204" pitchFamily="34" charset="-128"/>
              </a:rPr>
              <a:t>. 85 - 106.]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8C994DD8-DD17-364F-8A30-8637A065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5" y="867349"/>
            <a:ext cx="8570913" cy="4809552"/>
          </a:xfrm>
        </p:spPr>
        <p:txBody>
          <a:bodyPr/>
          <a:lstStyle/>
          <a:p>
            <a:pPr marL="12700" indent="0" algn="just">
              <a:buFont typeface="Arial" panose="020B0604020202020204" pitchFamily="34" charset="0"/>
              <a:buNone/>
              <a:defRPr/>
            </a:pPr>
            <a:endParaRPr lang="en-US" altLang="en-US" sz="1200" b="1" dirty="0">
              <a:ea typeface="ＭＳ Ｐゴシック" panose="020B0600070205080204" pitchFamily="34" charset="-128"/>
            </a:endParaRPr>
          </a:p>
          <a:p>
            <a:pPr marL="368300" indent="-355600" algn="just">
              <a:buFont typeface="Calibri" panose="020F0502020204030204" pitchFamily="34" charset="0"/>
              <a:buAutoNum type="alphaUcPeriod"/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FILSAFAT INDIA</a:t>
            </a:r>
          </a:p>
          <a:p>
            <a:pPr marL="627063" indent="-217488" algn="just">
              <a:defRPr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00" dirty="0">
                <a:ea typeface="ＭＳ Ｐゴシック" panose="020B0600070205080204" pitchFamily="34" charset="-128"/>
              </a:rPr>
              <a:t> India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berkembang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1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agama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Karenanya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pemikiran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filsafatnya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bersifat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religius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tujuan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akhirnya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adalah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mencari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keselamatan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akhirat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627063" indent="-217488" algn="just">
              <a:defRPr/>
            </a:pP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India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terbagi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menjadi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5 zaman:</a:t>
            </a:r>
          </a:p>
          <a:p>
            <a:pPr marL="982663" indent="-314325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Zaman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Weda</a:t>
            </a:r>
            <a:r>
              <a:rPr lang="en-US" altLang="en-US" sz="1400" dirty="0">
                <a:ea typeface="ＭＳ Ｐゴシック" panose="020B0600070205080204" pitchFamily="34" charset="-128"/>
              </a:rPr>
              <a:t> (1500 – 600 SM)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Muncul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benih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pemikiran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berupa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mantera-mantera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pujian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keagamaan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terdapat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sastra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Brahmana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Upanishad.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982663" indent="-314325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Zaman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Wiracarita</a:t>
            </a:r>
            <a:r>
              <a:rPr lang="en-US" altLang="en-US" sz="1400" dirty="0">
                <a:ea typeface="ＭＳ Ｐゴシック" panose="020B0600070205080204" pitchFamily="34" charset="-128"/>
              </a:rPr>
              <a:t> (600 – 200 SM)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diisi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pemikiran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berupa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Upanishad :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tulisan-tulisan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tentang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kepahlawanan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tentang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hubungan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antara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manusia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dewa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982663" indent="-314325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Zaman Sastra Sutra (200 SM – 1400 M)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semakin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banyak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pemikiran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tentang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(sutra).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982663" indent="-314325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Zaman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kemunduran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(1400 - 1800)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sz="1400" b="1" dirty="0" err="1">
                <a:ea typeface="ＭＳ Ｐゴシック" panose="020B0600070205080204" pitchFamily="34" charset="-128"/>
                <a:sym typeface="Wingdings" pitchFamily="2" charset="2"/>
              </a:rPr>
              <a:t>kemunduran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karena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para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pemikirnya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menirukan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pemikiran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lampau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dan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pertemuan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antara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pemikiran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India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budaya</a:t>
            </a:r>
            <a:r>
              <a:rPr lang="en-US" altLang="en-US" sz="14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  <a:sym typeface="Wingdings" pitchFamily="2" charset="2"/>
              </a:rPr>
              <a:t>barat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982663" indent="-314325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Zaman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Pembaharuan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(1800 – 1950 M)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400" b="1" dirty="0" err="1">
                <a:ea typeface="ＭＳ Ｐゴシック" panose="020B0600070205080204" pitchFamily="34" charset="-128"/>
                <a:sym typeface="Wingdings" pitchFamily="2" charset="2"/>
              </a:rPr>
              <a:t>kebangkitan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pemikiran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India.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Pelopornya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400" i="1" dirty="0">
                <a:ea typeface="ＭＳ Ｐゴシック" panose="020B0600070205080204" pitchFamily="34" charset="-128"/>
                <a:sym typeface="Wingdings" pitchFamily="2" charset="2"/>
              </a:rPr>
              <a:t>Ram Mohan Ray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yang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mendapat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pendidikan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di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barat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  <a:r>
              <a:rPr lang="en-US" altLang="en-US" sz="1400" i="1" dirty="0">
                <a:ea typeface="ＭＳ Ｐゴシック" panose="020B0600070205080204" pitchFamily="34" charset="-128"/>
                <a:sym typeface="Wingdings" pitchFamily="2" charset="2"/>
              </a:rPr>
              <a:t>Mahatma Gandhi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untuk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mencari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kemenangan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harus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Satyagraha (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kekuatan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  <a:sym typeface="Wingdings" pitchFamily="2" charset="2"/>
              </a:rPr>
              <a:t>kebenaran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); </a:t>
            </a:r>
            <a:r>
              <a:rPr lang="en-US" altLang="en-US" sz="1400" i="1" dirty="0" err="1">
                <a:ea typeface="ＭＳ Ｐゴシック" panose="020B0600070205080204" pitchFamily="34" charset="-128"/>
                <a:sym typeface="Wingdings" pitchFamily="2" charset="2"/>
              </a:rPr>
              <a:t>kejahatan</a:t>
            </a:r>
            <a:r>
              <a:rPr lang="en-US" altLang="en-US" sz="14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  <a:sym typeface="Wingdings" pitchFamily="2" charset="2"/>
              </a:rPr>
              <a:t>harus</a:t>
            </a:r>
            <a:r>
              <a:rPr lang="en-US" altLang="en-US" sz="14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  <a:sym typeface="Wingdings" pitchFamily="2" charset="2"/>
              </a:rPr>
              <a:t>dilawan</a:t>
            </a:r>
            <a:r>
              <a:rPr lang="en-US" altLang="en-US" sz="14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4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  <a:sym typeface="Wingdings" pitchFamily="2" charset="2"/>
              </a:rPr>
              <a:t>kebaikan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368300" indent="-355600" algn="just">
              <a:buFont typeface="Calibri" panose="020F0502020204030204" pitchFamily="34" charset="0"/>
              <a:buAutoNum type="alphaUcPeriod" startAt="2"/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FILSAFAT TIONGKOK</a:t>
            </a:r>
          </a:p>
          <a:p>
            <a:pPr marL="1160463" indent="-219075" algn="just">
              <a:defRPr/>
            </a:pPr>
            <a:r>
              <a:rPr lang="en-US" altLang="en-US" sz="1400" u="sng" dirty="0" err="1">
                <a:ea typeface="ＭＳ Ｐゴシック" panose="020B0600070205080204" pitchFamily="34" charset="-128"/>
              </a:rPr>
              <a:t>Fungsi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kehidupan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manusia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mempertinggi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tingkat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rohani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1160463" indent="-219075" algn="just">
              <a:defRPr/>
            </a:pPr>
            <a:r>
              <a:rPr lang="en-US" altLang="en-US" sz="1400" u="sng" dirty="0" err="1">
                <a:ea typeface="ＭＳ Ｐゴシック" panose="020B0600070205080204" pitchFamily="34" charset="-128"/>
              </a:rPr>
              <a:t>Akar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pikiran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rakyat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Tiongkok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Taoisme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Confucianisme</a:t>
            </a:r>
            <a:r>
              <a:rPr lang="en-US" altLang="en-US" sz="1400" dirty="0">
                <a:ea typeface="ＭＳ Ｐゴシック" panose="020B0600070205080204" pitchFamily="34" charset="-128"/>
              </a:rPr>
              <a:t>. 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Taoisme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pandangan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hidup</a:t>
            </a:r>
            <a:r>
              <a:rPr lang="en-US" altLang="en-US" sz="14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menitikberatkan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pada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hal-hal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sifatnya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naturalistik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berada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diri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1160463" indent="-219075" algn="just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 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Confucianisme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adalah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suatu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pandangan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hidup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menitikberatkan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pada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organisasi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sosial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14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menekankan</a:t>
            </a:r>
            <a:r>
              <a:rPr lang="en-US" altLang="en-US" sz="14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tanggung</a:t>
            </a:r>
            <a:r>
              <a:rPr lang="en-US" altLang="en-US" sz="14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jawab</a:t>
            </a:r>
            <a:r>
              <a:rPr lang="en-US" altLang="en-US" sz="14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manusia </a:t>
            </a:r>
            <a:r>
              <a:rPr lang="en-US" altLang="en-US" sz="14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terhadap</a:t>
            </a:r>
            <a:r>
              <a:rPr lang="en-US" altLang="en-US" sz="14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masyarakat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buFont typeface="Calibri" panose="020F0502020204030204" pitchFamily="34" charset="0"/>
              <a:buAutoNum type="alphaUcPeriod"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D675D25D-FEDE-4E44-8230-4E689304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413250"/>
            <a:ext cx="53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A061DC37-6C2C-4F49-A21B-DBA33B19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373563"/>
            <a:ext cx="71596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5CD873F-4D31-7D4B-A2FC-EADA4B79A4C6}"/>
              </a:ext>
            </a:extLst>
          </p:cNvPr>
          <p:cNvSpPr/>
          <p:nvPr/>
        </p:nvSpPr>
        <p:spPr>
          <a:xfrm>
            <a:off x="2605088" y="867349"/>
            <a:ext cx="6248400" cy="3603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anose="020B0604020202020204" pitchFamily="34" charset="0"/>
              <a:buNone/>
              <a:defRPr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Pemikiran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timur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terbagi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4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: India,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Tiongkok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, Islam, Indonesia.</a:t>
            </a: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14C68FE4-E77E-1A46-A1D6-96350AC90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73663"/>
            <a:ext cx="11096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0BDC4-C77C-6E40-9609-F9DC66E8A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452258"/>
            <a:ext cx="997961" cy="114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0" decel="50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0" decel="50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5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5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decel="5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decel="5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B387CE5C-3FAB-485F-860C-F44949737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1" name="Title 1">
            <a:extLst>
              <a:ext uri="{FF2B5EF4-FFF2-40B4-BE49-F238E27FC236}">
                <a16:creationId xmlns:a16="http://schemas.microsoft.com/office/drawing/2014/main" id="{8AEF3CB3-F9F4-5542-B5B2-48B6CB9F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256"/>
            <a:ext cx="7667297" cy="484187"/>
          </a:xfrm>
        </p:spPr>
        <p:txBody>
          <a:bodyPr/>
          <a:lstStyle/>
          <a:p>
            <a:pPr algn="r"/>
            <a:r>
              <a:rPr lang="en-US" altLang="en-US" sz="18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800" b="1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timur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100" dirty="0"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Asmoro</a:t>
            </a: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Achmadi</a:t>
            </a:r>
            <a:r>
              <a:rPr lang="en-US" altLang="en-US" sz="1100" dirty="0"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ea typeface="ＭＳ Ｐゴシック" panose="020B0600070205080204" pitchFamily="34" charset="-128"/>
              </a:rPr>
              <a:t>Umum</a:t>
            </a:r>
            <a:r>
              <a:rPr lang="en-US" altLang="en-US" sz="1100" dirty="0">
                <a:ea typeface="ＭＳ Ｐゴシック" panose="020B0600070205080204" pitchFamily="34" charset="-128"/>
              </a:rPr>
              <a:t>,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Rajawali</a:t>
            </a:r>
            <a:r>
              <a:rPr lang="en-US" altLang="en-US" sz="1100" dirty="0">
                <a:ea typeface="ＭＳ Ｐゴシック" panose="020B0600070205080204" pitchFamily="34" charset="-128"/>
              </a:rPr>
              <a:t> Pers, Depok, 2016,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hal</a:t>
            </a:r>
            <a:r>
              <a:rPr lang="en-US" altLang="en-US" sz="1100" dirty="0">
                <a:ea typeface="ＭＳ Ｐゴシック" panose="020B0600070205080204" pitchFamily="34" charset="-128"/>
              </a:rPr>
              <a:t>. 85 - 106.]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8050C0EB-8392-4847-B3F0-541D6B33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9963"/>
            <a:ext cx="8229600" cy="573405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55600" algn="just">
              <a:buFont typeface="Calibri" panose="020F0502020204030204" pitchFamily="34" charset="0"/>
              <a:buAutoNum type="alphaUcPeriod" startAt="3"/>
              <a:defRPr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FILSAFAT ISLAM</a:t>
            </a:r>
          </a:p>
          <a:p>
            <a:pPr marL="409575" indent="0" algn="just"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……………………….</a:t>
            </a:r>
          </a:p>
          <a:p>
            <a:pPr marL="0" indent="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55600" algn="just">
              <a:buFont typeface="Calibri" panose="020F0502020204030204" pitchFamily="34" charset="0"/>
              <a:buAutoNum type="alphaUcPeriod" startAt="4"/>
              <a:defRPr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FILSAFAT INDONESIA</a:t>
            </a:r>
          </a:p>
          <a:p>
            <a:pPr marL="804863" indent="-395288" algn="just"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 	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Akan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dibahas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secara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khusus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langsung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membahas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‘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hukum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Pancasila’</a:t>
            </a:r>
            <a:endParaRPr lang="en-US" altLang="en-US" sz="1400" i="1" dirty="0">
              <a:ea typeface="ＭＳ Ｐゴシック" panose="020B0600070205080204" pitchFamily="34" charset="-12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5944E85-7E4A-684E-89FD-2AED2E8F049B}"/>
              </a:ext>
            </a:extLst>
          </p:cNvPr>
          <p:cNvSpPr/>
          <p:nvPr/>
        </p:nvSpPr>
        <p:spPr>
          <a:xfrm>
            <a:off x="2438400" y="973138"/>
            <a:ext cx="6248400" cy="3603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anose="020B0604020202020204" pitchFamily="34" charset="0"/>
              <a:buNone/>
              <a:defRPr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Pemikiran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timur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terbagi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4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 : India, </a:t>
            </a:r>
            <a:r>
              <a:rPr lang="en-US" altLang="en-US" sz="1400" i="1" dirty="0" err="1">
                <a:ea typeface="ＭＳ Ｐゴシック" panose="020B0600070205080204" pitchFamily="34" charset="-128"/>
              </a:rPr>
              <a:t>Tiongkok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, Islam, Indonesia.</a:t>
            </a: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CA255-9F0D-9E42-B65D-31171F3EA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563" y="3837709"/>
            <a:ext cx="4866051" cy="286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accel="100000" fill="hold">
                                          <p:stCondLst>
                                            <p:cond delay="9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AA63010A-B5DE-4605-B1FC-781566ED4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09" name="Title 1">
            <a:extLst>
              <a:ext uri="{FF2B5EF4-FFF2-40B4-BE49-F238E27FC236}">
                <a16:creationId xmlns:a16="http://schemas.microsoft.com/office/drawing/2014/main" id="{79F10716-DB24-7041-AA70-F352A56E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68" y="178676"/>
            <a:ext cx="5349765" cy="466724"/>
          </a:xfrm>
        </p:spPr>
        <p:txBody>
          <a:bodyPr/>
          <a:lstStyle/>
          <a:p>
            <a:pPr algn="r"/>
            <a:r>
              <a:rPr lang="en-US" altLang="en-US" sz="2000" b="1" dirty="0" err="1">
                <a:ea typeface="ＭＳ Ｐゴシック" panose="020B0600070205080204" pitchFamily="34" charset="-128"/>
              </a:rPr>
              <a:t>ringkasan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barat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100" dirty="0"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ea typeface="ＭＳ Ｐゴシック" panose="020B0600070205080204" pitchFamily="34" charset="-128"/>
              </a:rPr>
              <a:t> Zainal Abidin, </a:t>
            </a:r>
            <a:r>
              <a:rPr lang="en-US" altLang="en-US" sz="1100" i="1" dirty="0" err="1">
                <a:ea typeface="ＭＳ Ｐゴシック" panose="020B0600070205080204" pitchFamily="34" charset="-128"/>
              </a:rPr>
              <a:t>Pengantar</a:t>
            </a:r>
            <a:r>
              <a:rPr lang="en-US" altLang="en-US" sz="1100" i="1" dirty="0">
                <a:ea typeface="ＭＳ Ｐゴシック" panose="020B0600070205080204" pitchFamily="34" charset="-128"/>
              </a:rPr>
              <a:t>  </a:t>
            </a:r>
            <a:r>
              <a:rPr lang="en-US" altLang="en-US" sz="1100" i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ea typeface="ＭＳ Ｐゴシック" panose="020B0600070205080204" pitchFamily="34" charset="-128"/>
              </a:rPr>
              <a:t> Barat, PT </a:t>
            </a:r>
            <a:r>
              <a:rPr lang="en-US" altLang="en-US" sz="1100" i="1" dirty="0" err="1">
                <a:ea typeface="ＭＳ Ｐゴシック" panose="020B0600070205080204" pitchFamily="34" charset="-128"/>
              </a:rPr>
              <a:t>RajaGrafindo</a:t>
            </a:r>
            <a:r>
              <a:rPr lang="en-US" altLang="en-US" sz="11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ea typeface="ＭＳ Ｐゴシック" panose="020B0600070205080204" pitchFamily="34" charset="-128"/>
              </a:rPr>
              <a:t>Persada</a:t>
            </a:r>
            <a:r>
              <a:rPr lang="en-US" altLang="en-US" sz="1100" dirty="0">
                <a:ea typeface="ＭＳ Ｐゴシック" panose="020B0600070205080204" pitchFamily="34" charset="-128"/>
              </a:rPr>
              <a:t>, Cet.ke-1, Jakarta</a:t>
            </a:r>
            <a:r>
              <a:rPr lang="en-US" altLang="en-US" sz="1100" i="1" dirty="0">
                <a:ea typeface="ＭＳ Ｐゴシック" panose="020B0600070205080204" pitchFamily="34" charset="-128"/>
              </a:rPr>
              <a:t>,  </a:t>
            </a:r>
            <a:r>
              <a:rPr lang="en-US" altLang="en-US" sz="1100" dirty="0">
                <a:ea typeface="ＭＳ Ｐゴシック" panose="020B0600070205080204" pitchFamily="34" charset="-128"/>
              </a:rPr>
              <a:t>2011, </a:t>
            </a:r>
            <a:r>
              <a:rPr lang="en-US" altLang="en-US" sz="1100" dirty="0" err="1">
                <a:ea typeface="ＭＳ Ｐゴシック" panose="020B0600070205080204" pitchFamily="34" charset="-128"/>
              </a:rPr>
              <a:t>hal</a:t>
            </a:r>
            <a:r>
              <a:rPr lang="en-US" altLang="en-US" sz="1100" dirty="0">
                <a:ea typeface="ＭＳ Ｐゴシック" panose="020B0600070205080204" pitchFamily="34" charset="-128"/>
              </a:rPr>
              <a:t>. 81 – 131.]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DED226B-38CA-7C43-A99C-1A466794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00075"/>
            <a:ext cx="8853487" cy="6257925"/>
          </a:xfrm>
        </p:spPr>
        <p:txBody>
          <a:bodyPr/>
          <a:lstStyle/>
          <a:p>
            <a:pPr marL="1270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273050" indent="-260350" algn="just">
              <a:buFont typeface="Calibri" panose="020F0502020204030204" pitchFamily="34" charset="0"/>
              <a:buAutoNum type="alphaUcPeriod"/>
              <a:defRPr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YUNANI KUNO</a:t>
            </a:r>
            <a:r>
              <a:rPr lang="en-US" altLang="en-US" sz="1600" dirty="0">
                <a:ea typeface="ＭＳ Ｐゴシック" panose="020B0600070205080204" pitchFamily="34" charset="-128"/>
              </a:rPr>
              <a:t> (600 SM – 500 SM)</a:t>
            </a:r>
          </a:p>
          <a:p>
            <a:pPr marL="409575" indent="-177800" algn="just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Dimulai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sejak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abad</a:t>
            </a:r>
            <a:r>
              <a:rPr lang="en-US" altLang="en-US" sz="1400" dirty="0">
                <a:ea typeface="ＭＳ Ｐゴシック" panose="020B0600070205080204" pitchFamily="34" charset="-128"/>
              </a:rPr>
              <a:t> ke-6 SM. 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Menurut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Bertens</a:t>
            </a:r>
            <a:r>
              <a:rPr lang="en-US" altLang="en-US" sz="1400" dirty="0">
                <a:ea typeface="ＭＳ Ｐゴシック" panose="020B0600070205080204" pitchFamily="34" charset="-128"/>
              </a:rPr>
              <a:t> (1975),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ada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ea typeface="ＭＳ Ｐゴシック" panose="020B0600070205080204" pitchFamily="34" charset="-128"/>
              </a:rPr>
              <a:t>beberapa</a:t>
            </a:r>
            <a:r>
              <a:rPr lang="en-US" altLang="en-US" sz="14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ea typeface="ＭＳ Ｐゴシック" panose="020B0600070205080204" pitchFamily="34" charset="-128"/>
              </a:rPr>
              <a:t>kondisi</a:t>
            </a:r>
            <a:r>
              <a:rPr lang="en-US" altLang="en-US" sz="1400" b="1" u="sng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400" b="1" u="sng" dirty="0" err="1">
                <a:ea typeface="ＭＳ Ｐゴシック" panose="020B0600070205080204" pitchFamily="34" charset="-128"/>
              </a:rPr>
              <a:t>berperan</a:t>
            </a:r>
            <a:r>
              <a:rPr lang="en-US" altLang="en-US" sz="14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4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ea typeface="ＭＳ Ｐゴシック" panose="020B0600070205080204" pitchFamily="34" charset="-128"/>
              </a:rPr>
              <a:t>kemunculan</a:t>
            </a:r>
            <a:r>
              <a:rPr lang="en-US" altLang="en-US" sz="14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1400" b="1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00" b="1" u="sng" dirty="0">
                <a:ea typeface="ＭＳ Ｐゴシック" panose="020B0600070205080204" pitchFamily="34" charset="-128"/>
              </a:rPr>
              <a:t> Yunani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yaitu</a:t>
            </a:r>
            <a:r>
              <a:rPr lang="en-US" altLang="en-US" sz="1400" dirty="0">
                <a:ea typeface="ＭＳ Ｐゴシック" panose="020B0600070205080204" pitchFamily="34" charset="-128"/>
              </a:rPr>
              <a:t>: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Mitologi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Kesusasteraan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Pengaruh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Ilmu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Pengetahuan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Bangsa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Timur</a:t>
            </a:r>
            <a:r>
              <a:rPr lang="en-US" altLang="en-US" sz="1400" dirty="0">
                <a:ea typeface="ＭＳ Ｐゴシック" panose="020B0600070205080204" pitchFamily="34" charset="-128"/>
              </a:rPr>
              <a:t> (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Mesir</a:t>
            </a:r>
            <a:r>
              <a:rPr lang="en-US" altLang="en-US" sz="1400" dirty="0">
                <a:ea typeface="ＭＳ Ｐゴシック" panose="020B0600070205080204" pitchFamily="34" charset="-128"/>
              </a:rPr>
              <a:t> &amp;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Babilonia</a:t>
            </a:r>
            <a:r>
              <a:rPr lang="en-US" altLang="en-US" sz="1400" dirty="0">
                <a:ea typeface="ＭＳ Ｐゴシック" panose="020B0600070205080204" pitchFamily="34" charset="-128"/>
              </a:rPr>
              <a:t>),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Politik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722313" indent="-312738" algn="just">
              <a:buFont typeface="Wingdings" pitchFamily="2" charset="2"/>
              <a:buChar char="q"/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MITOLOGI</a:t>
            </a:r>
          </a:p>
          <a:p>
            <a:pPr marL="900113" indent="-177800" algn="just">
              <a:buFontTx/>
              <a:buChar char="-"/>
              <a:defRPr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Sebelum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lahir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masyarakat</a:t>
            </a:r>
            <a:r>
              <a:rPr lang="en-US" altLang="en-US" sz="1400" dirty="0">
                <a:ea typeface="ＭＳ Ｐゴシック" panose="020B0600070205080204" pitchFamily="34" charset="-128"/>
              </a:rPr>
              <a:t> Yunani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telah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mengenal</a:t>
            </a:r>
            <a:r>
              <a:rPr lang="en-US" altLang="en-US" sz="1400" dirty="0">
                <a:ea typeface="ＭＳ Ｐゴシック" panose="020B0600070205080204" pitchFamily="34" charset="-128"/>
              </a:rPr>
              <a:t> mite-mite, yang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berfungsi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jawaban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atas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pertanyaan-pertanyaan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alam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semesta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kehidupan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900113" indent="-177800" algn="just">
              <a:buFontTx/>
              <a:buChar char="-"/>
              <a:defRPr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Contoh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mitos</a:t>
            </a:r>
            <a:r>
              <a:rPr lang="en-US" altLang="en-US" sz="1400" dirty="0">
                <a:ea typeface="ＭＳ Ｐゴシック" panose="020B0600070205080204" pitchFamily="34" charset="-128"/>
              </a:rPr>
              <a:t>: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Mengapa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terjadi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gempa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bumi</a:t>
            </a:r>
            <a:r>
              <a:rPr lang="en-US" altLang="en-US" sz="1400" dirty="0">
                <a:ea typeface="ＭＳ Ｐゴシック" panose="020B0600070205080204" pitchFamily="34" charset="-128"/>
              </a:rPr>
              <a:t>?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Dewa Poseidon </a:t>
            </a:r>
            <a:r>
              <a:rPr lang="en-US" altLang="en-US" sz="1400" dirty="0">
                <a:ea typeface="ＭＳ Ｐゴシック" panose="020B0600070205080204" pitchFamily="34" charset="-128"/>
              </a:rPr>
              <a:t>(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dewa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penjaga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bumi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laut</a:t>
            </a:r>
            <a:r>
              <a:rPr lang="en-US" altLang="en-US" sz="1400" dirty="0">
                <a:ea typeface="ＭＳ Ｐゴシック" panose="020B0600070205080204" pitchFamily="34" charset="-128"/>
              </a:rPr>
              <a:t>)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sedang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marah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ingin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memberi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hukuman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penghuni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bumi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cara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menggoyang-goyang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bumi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722313" indent="-312738" algn="just">
              <a:buFont typeface="Wingdings" pitchFamily="2" charset="2"/>
              <a:buChar char="q"/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KESUSASTERAAN</a:t>
            </a:r>
          </a:p>
          <a:p>
            <a:pPr marL="900113" indent="-177800" algn="just">
              <a:buFontTx/>
              <a:buChar char="-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Masyarakat Yunani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telah</a:t>
            </a:r>
            <a:r>
              <a:rPr lang="en-US" altLang="en-US" sz="1400" dirty="0">
                <a:ea typeface="ＭＳ Ｐゴシック" panose="020B0600070205080204" pitchFamily="34" charset="-128"/>
              </a:rPr>
              <a:t> lama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mengenal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kesenian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khususnya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kesusasteraan</a:t>
            </a:r>
            <a:r>
              <a:rPr lang="en-US" altLang="en-US" sz="1400" dirty="0">
                <a:ea typeface="ＭＳ Ｐゴシック" panose="020B0600070205080204" pitchFamily="34" charset="-128"/>
              </a:rPr>
              <a:t>. </a:t>
            </a:r>
          </a:p>
          <a:p>
            <a:pPr marL="900113" indent="-177800" algn="just">
              <a:buFontTx/>
              <a:buChar char="-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Tahun 850 SM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terbit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puisi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Homeros</a:t>
            </a:r>
            <a:r>
              <a:rPr lang="en-US" altLang="en-US" sz="14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berjudul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Ilias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Odysse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722313" indent="-312738" algn="just">
              <a:buFont typeface="Wingdings" pitchFamily="2" charset="2"/>
              <a:buChar char="q"/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PENGARUH ILMU PENGETAHUAN DARI BANGSA TIMUR (MESIR DAN BABILONIA)</a:t>
            </a:r>
          </a:p>
          <a:p>
            <a:pPr marL="900113" indent="-177800" algn="just">
              <a:buFontTx/>
              <a:buChar char="-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Di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Mesir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telah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berkembang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ilmu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ukur</a:t>
            </a:r>
            <a:r>
              <a:rPr lang="en-US" altLang="en-US" sz="1400" dirty="0">
                <a:ea typeface="ＭＳ Ｐゴシック" panose="020B0600070205080204" pitchFamily="34" charset="-128"/>
              </a:rPr>
              <a:t>, yang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berawal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upaya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pengukuran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ketinggian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air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sungai</a:t>
            </a:r>
            <a:r>
              <a:rPr lang="en-US" altLang="en-US" sz="1400" dirty="0">
                <a:ea typeface="ＭＳ Ｐゴシック" panose="020B0600070205080204" pitchFamily="34" charset="-128"/>
              </a:rPr>
              <a:t> Nil, yang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berguna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perdagangan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perjalanan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900113" indent="-177800" algn="just">
              <a:buFontTx/>
              <a:buChar char="-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Orang Yunani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menggunakan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ilmu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kegiatan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praktis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semata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tetapi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mengembangkannya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722313" indent="-312738" algn="just">
              <a:buFont typeface="Wingdings" pitchFamily="2" charset="2"/>
              <a:buChar char="q"/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SOSIAL POLITIK</a:t>
            </a:r>
          </a:p>
          <a:p>
            <a:pPr marL="900113" indent="-177800" algn="just">
              <a:buFontTx/>
              <a:buChar char="-"/>
              <a:defRPr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Pemerintahan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Yunani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Kuno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sering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disebut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cikal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bakal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pemerintahan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demokratis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900113" indent="-177800" algn="just">
              <a:buFontTx/>
              <a:buChar char="-"/>
              <a:defRPr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Ciri-ciri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kehidupan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politiknya</a:t>
            </a:r>
            <a:r>
              <a:rPr lang="en-US" altLang="en-US" sz="1400" dirty="0">
                <a:ea typeface="ＭＳ Ｐゴシック" panose="020B0600070205080204" pitchFamily="34" charset="-128"/>
              </a:rPr>
              <a:t>:</a:t>
            </a:r>
          </a:p>
          <a:p>
            <a:pPr marL="900113" indent="-177800" algn="just">
              <a:buFontTx/>
              <a:buChar char="-"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1077913" indent="-177800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Setiap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warga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negara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memiliki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otonomi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bidang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memiliki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kemerdekaan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politik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untuk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mengemukakan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pendapat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1077913" indent="-177800"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Ada ‘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negara-negara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bagian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disebut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Polis.  Di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setiap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Polis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ada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Agora (=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pasar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),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tempat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di mana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warga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negara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bukan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hanya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melakukan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transaksi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ekonomi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tetapi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juga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tempat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belajar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dan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memberi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pengajaran</a:t>
            </a:r>
            <a:r>
              <a:rPr lang="en-US" altLang="ja-JP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1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Font typeface="Courier New" panose="02070309020205020404" pitchFamily="49" charset="0"/>
              <a:buChar char="o"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019786-A9C8-F545-BE32-412B2B2CABD5}"/>
              </a:ext>
            </a:extLst>
          </p:cNvPr>
          <p:cNvSpPr/>
          <p:nvPr/>
        </p:nvSpPr>
        <p:spPr>
          <a:xfrm>
            <a:off x="3403874" y="778750"/>
            <a:ext cx="4825726" cy="4667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2700" algn="just">
              <a:buFont typeface="Arial" panose="020B0604020202020204" pitchFamily="34" charset="0"/>
              <a:buNone/>
              <a:defRPr/>
            </a:pPr>
            <a:r>
              <a:rPr lang="en-US" altLang="en-US" sz="1050" b="1" dirty="0">
                <a:ea typeface="ＭＳ Ｐゴシック" panose="020B0600070205080204" pitchFamily="34" charset="-128"/>
              </a:rPr>
              <a:t>Sejarah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barat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terbagi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 4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periode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 : Yunani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Kuno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, Abad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Pertengahan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Moderen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Kontemporer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 (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abad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 ke-20 </a:t>
            </a:r>
            <a:r>
              <a:rPr lang="en-US" altLang="en-US" sz="1050" b="1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1050" b="1" dirty="0">
                <a:ea typeface="ＭＳ Ｐゴシック" panose="020B0600070205080204" pitchFamily="34" charset="-128"/>
              </a:rPr>
              <a:t> 21).</a:t>
            </a: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217A6F4-6299-4B74-BCC5-C41F4C3A3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793" name="Content Placeholder 10" descr="dewa poseidon 8.jpg">
            <a:extLst>
              <a:ext uri="{FF2B5EF4-FFF2-40B4-BE49-F238E27FC236}">
                <a16:creationId xmlns:a16="http://schemas.microsoft.com/office/drawing/2014/main" id="{C94A5AEB-AE0B-D14E-A7E3-1120B64B5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2132" b="12132"/>
          <a:stretch>
            <a:fillRect/>
          </a:stretch>
        </p:blipFill>
        <p:spPr>
          <a:xfrm>
            <a:off x="2151063" y="4300538"/>
            <a:ext cx="2425700" cy="1836737"/>
          </a:xfr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3794" name="Picture 4" descr="dewa poseidon 2.jpg">
            <a:extLst>
              <a:ext uri="{FF2B5EF4-FFF2-40B4-BE49-F238E27FC236}">
                <a16:creationId xmlns:a16="http://schemas.microsoft.com/office/drawing/2014/main" id="{1C34004C-CB58-B845-98D7-F5F600E69A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069" y="825500"/>
            <a:ext cx="1722270" cy="145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5" descr="dewa pesoidon 3.jpg">
            <a:extLst>
              <a:ext uri="{FF2B5EF4-FFF2-40B4-BE49-F238E27FC236}">
                <a16:creationId xmlns:a16="http://schemas.microsoft.com/office/drawing/2014/main" id="{49FB68C4-3728-1E43-97A6-3C8A97DC48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3" y="2279650"/>
            <a:ext cx="2425700" cy="334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6" descr="dewa pesoidon 4.jpg">
            <a:extLst>
              <a:ext uri="{FF2B5EF4-FFF2-40B4-BE49-F238E27FC236}">
                <a16:creationId xmlns:a16="http://schemas.microsoft.com/office/drawing/2014/main" id="{413B4892-D0EA-B04E-972F-0A33D21418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3250" y="825500"/>
            <a:ext cx="3251200" cy="191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1" name="Picture 7">
            <a:extLst>
              <a:ext uri="{FF2B5EF4-FFF2-40B4-BE49-F238E27FC236}">
                <a16:creationId xmlns:a16="http://schemas.microsoft.com/office/drawing/2014/main" id="{CE6A0421-501B-A641-AE52-6E0FE3E39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825500"/>
            <a:ext cx="2603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dewa pesoidon 7.jpg">
            <a:extLst>
              <a:ext uri="{FF2B5EF4-FFF2-40B4-BE49-F238E27FC236}">
                <a16:creationId xmlns:a16="http://schemas.microsoft.com/office/drawing/2014/main" id="{4F54BD05-9FBA-E94B-A79A-BA2E2C83B9A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16513" y="3055938"/>
            <a:ext cx="2844800" cy="28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D3AEEE80-583C-4B79-A462-35C0759B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4817" name="Content Placeholder 2">
            <a:extLst>
              <a:ext uri="{FF2B5EF4-FFF2-40B4-BE49-F238E27FC236}">
                <a16:creationId xmlns:a16="http://schemas.microsoft.com/office/drawing/2014/main" id="{DE3CE25A-1C33-3149-975F-3853EF719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FF0000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      Agora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4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40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agora 1.jpg">
            <a:extLst>
              <a:ext uri="{FF2B5EF4-FFF2-40B4-BE49-F238E27FC236}">
                <a16:creationId xmlns:a16="http://schemas.microsoft.com/office/drawing/2014/main" id="{032882F7-0D76-7C4E-94DE-B2135F13A6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5084763"/>
            <a:ext cx="5264150" cy="1625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4" descr="agora 2.jpg">
            <a:extLst>
              <a:ext uri="{FF2B5EF4-FFF2-40B4-BE49-F238E27FC236}">
                <a16:creationId xmlns:a16="http://schemas.microsoft.com/office/drawing/2014/main" id="{12C83600-2454-604A-A2D8-8167C402C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3" y="845343"/>
            <a:ext cx="3568700" cy="252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gora 3.jpg">
            <a:extLst>
              <a:ext uri="{FF2B5EF4-FFF2-40B4-BE49-F238E27FC236}">
                <a16:creationId xmlns:a16="http://schemas.microsoft.com/office/drawing/2014/main" id="{5CCBB492-B56C-CA48-B4FA-C2630EBD1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4000" y="265113"/>
            <a:ext cx="3965903" cy="3000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6085" name="Picture 6">
            <a:extLst>
              <a:ext uri="{FF2B5EF4-FFF2-40B4-BE49-F238E27FC236}">
                <a16:creationId xmlns:a16="http://schemas.microsoft.com/office/drawing/2014/main" id="{1DA27373-4EA3-6B4D-A39F-559F45569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371850"/>
            <a:ext cx="37020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79F95D0E-0D65-42DE-A1E8-46C9E0EC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kaum sofis.jpg">
            <a:extLst>
              <a:ext uri="{FF2B5EF4-FFF2-40B4-BE49-F238E27FC236}">
                <a16:creationId xmlns:a16="http://schemas.microsoft.com/office/drawing/2014/main" id="{933B3A70-7D01-5947-8857-777234D56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36" y="731807"/>
            <a:ext cx="5620522" cy="479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1DEDF2A0-7BAC-4779-B2AE-8C5D6226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09" name="Content Placeholder 2">
            <a:extLst>
              <a:ext uri="{FF2B5EF4-FFF2-40B4-BE49-F238E27FC236}">
                <a16:creationId xmlns:a16="http://schemas.microsoft.com/office/drawing/2014/main" id="{0ADBD478-7779-7A40-B9BA-9214B1EC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0725"/>
            <a:ext cx="8229600" cy="540543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3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filsuf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 paling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terkemuka</a:t>
            </a:r>
            <a:r>
              <a:rPr lang="en-US" altLang="en-US" sz="2000" dirty="0">
                <a:ea typeface="ＭＳ Ｐゴシック" panose="020B0600070205080204" pitchFamily="34" charset="-128"/>
              </a:rPr>
              <a:t>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Sokrates</a:t>
            </a:r>
            <a:r>
              <a:rPr lang="en-US" altLang="en-US" sz="2000" dirty="0">
                <a:ea typeface="ＭＳ Ｐゴシック" panose="020B0600070205080204" pitchFamily="34" charset="-128"/>
              </a:rPr>
              <a:t>, Plato,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Aristoteles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2000" dirty="0" err="1">
                <a:ea typeface="ＭＳ Ｐゴシック" panose="020B0600070205080204" pitchFamily="34" charset="-128"/>
              </a:rPr>
              <a:t>Hidup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pada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jaman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para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Sofis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hidup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dan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u="sng" dirty="0" err="1">
                <a:ea typeface="ＭＳ Ｐゴシック" panose="020B0600070205080204" pitchFamily="34" charset="-128"/>
              </a:rPr>
              <a:t>dibesarkan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diantara</a:t>
            </a:r>
            <a:r>
              <a:rPr lang="en-US" altLang="en-US" sz="2000" dirty="0">
                <a:ea typeface="ＭＳ Ｐゴシック" panose="020B0600070205080204" pitchFamily="34" charset="-128"/>
              </a:rPr>
              <a:t> para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Sofis</a:t>
            </a:r>
            <a:r>
              <a:rPr lang="en-US" altLang="en-US" sz="2000" dirty="0">
                <a:ea typeface="ＭＳ Ｐゴシック" panose="020B0600070205080204" pitchFamily="34" charset="-128"/>
              </a:rPr>
              <a:t>.</a:t>
            </a:r>
          </a:p>
          <a:p>
            <a:pPr algn="just"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48130" name="Picture 1">
            <a:extLst>
              <a:ext uri="{FF2B5EF4-FFF2-40B4-BE49-F238E27FC236}">
                <a16:creationId xmlns:a16="http://schemas.microsoft.com/office/drawing/2014/main" id="{A722F5D6-A798-314A-9F3A-91C3D43D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858963"/>
            <a:ext cx="76755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17309</TotalTime>
  <Words>1722</Words>
  <Application>Microsoft Office PowerPoint</Application>
  <PresentationFormat>On-screen Show (4:3)</PresentationFormat>
  <Paragraphs>146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Chalkduster</vt:lpstr>
      <vt:lpstr>Courier New</vt:lpstr>
      <vt:lpstr>Papyrus</vt:lpstr>
      <vt:lpstr>Symbol</vt:lpstr>
      <vt:lpstr>Tahoma</vt:lpstr>
      <vt:lpstr>Wingdings</vt:lpstr>
      <vt:lpstr>Office Theme</vt:lpstr>
      <vt:lpstr>PowerPoint Presentation</vt:lpstr>
      <vt:lpstr>PowerPoint Presentation</vt:lpstr>
      <vt:lpstr>Pemikiran filsafat timur [Diintisarikan dari Asmoro Achmadi, Filsafat Umum, Rajawali Pers, Depok, 2016, hal. 85 - 106.]</vt:lpstr>
      <vt:lpstr>Pemikiran filsafat timur [Diintisarikan dari Asmoro Achmadi, Filsafat Umum, Rajawali Pers, Depok, 2016, hal. 85 - 106.]</vt:lpstr>
      <vt:lpstr>ringkasan sejarah filsafat barat [Diintisarikan dari Zainal Abidin, Pengantar  Filsafat Barat, PT RajaGrafindo Persada, Cet.ke-1, Jakarta,  2011, hal. 81 – 131.]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postmodernisme – postmodernitas – post-truth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 Hukum</dc:title>
  <dc:creator>Agus Setiawan</dc:creator>
  <cp:lastModifiedBy>demson tiopan</cp:lastModifiedBy>
  <cp:revision>755</cp:revision>
  <dcterms:created xsi:type="dcterms:W3CDTF">2015-07-03T07:15:25Z</dcterms:created>
  <dcterms:modified xsi:type="dcterms:W3CDTF">2023-09-20T06:51:28Z</dcterms:modified>
</cp:coreProperties>
</file>