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577" r:id="rId2"/>
    <p:sldId id="602" r:id="rId3"/>
    <p:sldId id="603" r:id="rId4"/>
    <p:sldId id="604" r:id="rId5"/>
    <p:sldId id="605" r:id="rId6"/>
    <p:sldId id="606" r:id="rId7"/>
    <p:sldId id="607" r:id="rId8"/>
    <p:sldId id="608" r:id="rId9"/>
    <p:sldId id="626" r:id="rId10"/>
    <p:sldId id="611" r:id="rId11"/>
    <p:sldId id="600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/>
    <p:restoredTop sz="93457"/>
  </p:normalViewPr>
  <p:slideViewPr>
    <p:cSldViewPr snapToGrid="0" snapToObjects="1">
      <p:cViewPr varScale="1">
        <p:scale>
          <a:sx n="61" d="100"/>
          <a:sy n="61" d="100"/>
        </p:scale>
        <p:origin x="15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6D9C13-6997-7644-94B1-A4C22D641D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F6BA9-9966-3E48-9DE0-060EA3A9D8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5BAF7D-51AA-2547-85FB-F293317E9FD7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3F5946-5FE5-4144-9FB3-CC2C26FACA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893B3A-8ED9-E945-8E6C-5C889F615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3CE4C-8782-E64E-893F-71CABC876F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F58FF-B0E0-1C41-BC02-2D18BF21D7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755742-B1B4-E945-9F3B-3D75954FF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530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92EDA573-431E-B84E-9B89-75E6B11CB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F16C5D2D-7C0A-D44D-BFBD-AC9CF4BEB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Buat 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4A625ACB-1DC8-9D41-B7A1-F81CF17B7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AE185C6-EF16-7540-8F6B-5C7C70B28FA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7" name="Slide Image Placeholder 1">
            <a:extLst>
              <a:ext uri="{FF2B5EF4-FFF2-40B4-BE49-F238E27FC236}">
                <a16:creationId xmlns:a16="http://schemas.microsoft.com/office/drawing/2014/main" id="{5422992F-1F03-0E43-BCD6-D4FD91E0FB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7378" name="Notes Placeholder 2">
            <a:extLst>
              <a:ext uri="{FF2B5EF4-FFF2-40B4-BE49-F238E27FC236}">
                <a16:creationId xmlns:a16="http://schemas.microsoft.com/office/drawing/2014/main" id="{88068C6E-8B99-234E-8B20-829D04FDA2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66</a:t>
            </a:r>
          </a:p>
        </p:txBody>
      </p:sp>
      <p:sp>
        <p:nvSpPr>
          <p:cNvPr id="357379" name="Slide Number Placeholder 3">
            <a:extLst>
              <a:ext uri="{FF2B5EF4-FFF2-40B4-BE49-F238E27FC236}">
                <a16:creationId xmlns:a16="http://schemas.microsoft.com/office/drawing/2014/main" id="{4FDE2570-9631-194D-86F7-A389DFB0EA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AAD8042-147A-8549-84D9-A637B48AB407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755742-B1B4-E945-9F3B-3D75954FFBB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16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A847-9788-9340-BBEF-C956E016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87A8-21FF-0A4D-8E4F-0C844B8E6B05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F1AFF-5F6E-2440-800D-FBA20DCA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811A8-EEFE-474A-8603-69C87C65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B721-7B63-2540-98D2-96ADE3CE5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8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71615-82D8-1D4D-B80D-E5E14E2F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9A96-6A04-8341-A61F-0BAAAE947660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3D240-B77E-F947-A232-04210F4F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5DF98-75A6-3047-A349-7980E0DF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E073-6D80-4D4F-8F51-1DE6B03AC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28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CA35C-9584-1C46-AA3B-B919EFB7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6A6C-5E35-2942-AADF-D5853BACB338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2E42-69B6-3143-A55E-1E94E858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DFC41-A343-A746-BFA1-A8EDB4D8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FDDD-8867-7340-8F27-ACAC218C8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11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B21FF-3267-2444-B113-0B0D8921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5E5F-A0C1-FA47-9FE2-F6F06B4709AF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791BC-D87C-8C47-951B-2A520738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F8C88-C17F-AC4A-B3C8-1164FADA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37C9C-252F-054A-9404-AC462F070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9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CC30B-2EC5-3540-9AC8-2FA217BB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6A69-C757-F14C-AA60-D2E5B87AB091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C182-0FB1-554E-B347-B2E99B8B7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15E3-6F86-FC48-A771-2AEC63C9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AEA5E-F414-0941-A04C-82476E9CB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95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534E28-5D38-EE4E-A464-33B6411A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B1A0B-246B-9D47-A94E-968A43309A03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4EFD54-FA3E-BD45-859D-360868C7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F86466-8B3C-4F4C-8C72-6A2ECF2B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3EE3-1729-D549-9F26-1173E6622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2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8CEDAB-C966-DC46-80EB-0BDC06D9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E56D-C41E-C84B-8616-D2C3BC1CA9D6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AC928E-D106-7D4D-9978-2CD2A157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D543859-DB62-FA4E-B8FB-DAB001D4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6AAD-34C8-1D47-9135-4AE9A9010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88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7E3793-B367-674D-81A6-590FE0E38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70E5-EEE4-DA45-AFE1-5DA269923D01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998821-FB78-7A40-A61D-8E753BFA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740FF0-3AD5-2D4B-85BA-3063F3A1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112B-7E6E-7945-87C6-0FC10C0169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91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62066F-64F4-B34F-BC84-17920FB7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20F3-BF33-6A4D-9207-A337461488B8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AB957EF-106C-7141-B040-F4DCDD2E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A5592E-18BA-1648-97CF-C7DF5D9F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E7ECB-D716-3248-8C5A-0981580CC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04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C2D89A-B3E4-274A-A921-E8125C1C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1AA0-B89B-8B4F-933A-B81AB69B26B9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441CF8-68B1-4F44-9C30-498F3F9A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9CB605-8FAE-F94C-BD0F-9002AF00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782E-DFD2-4E4D-811A-03AD07CD7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36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4F3CC0-CEB3-F54D-B832-7D935A7C7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63BB-0422-514B-9340-839CD5F76A9F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FD2E78-52F4-A74A-A2B1-4A0F1BEE9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2AA6BF-358B-FC48-94C5-CAE438F0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D0DD-BA36-214A-A069-9AF1DFB46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81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2CCB74-F819-0144-9C0F-22F701E3E3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8DD5AD-23B4-7148-8284-FE328E6D18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A8964-7AF7-D24F-BC6B-2F1BBC378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1DE638-69D4-C145-AAB2-CBB7B0E202DD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3B77C-36ED-EF45-AF72-73830D20B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3EB83-CF44-454D-845E-48BA4B636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4625AD-4AA6-6348-BFDA-67997495E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21B5098F-AA5A-574B-87AF-82A4CC0A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9238"/>
            <a:ext cx="8229600" cy="1482725"/>
          </a:xfrm>
        </p:spPr>
        <p:txBody>
          <a:bodyPr/>
          <a:lstStyle/>
          <a:p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pic>
        <p:nvPicPr>
          <p:cNvPr id="5" name="Picture 4" descr="A red background with a gavel&#10;&#10;Description automatically generated">
            <a:extLst>
              <a:ext uri="{FF2B5EF4-FFF2-40B4-BE49-F238E27FC236}">
                <a16:creationId xmlns:a16="http://schemas.microsoft.com/office/drawing/2014/main" id="{72B7030D-9875-4389-9FC2-E4D2EA591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56D875BB-57D7-8547-9359-E69030A6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3688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PARADIGMA ILMU HUKUM INDONESIA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14ECE-D7B4-47E0-8E98-C6FB460C243C}"/>
              </a:ext>
            </a:extLst>
          </p:cNvPr>
          <p:cNvSpPr txBox="1"/>
          <p:nvPr/>
        </p:nvSpPr>
        <p:spPr>
          <a:xfrm>
            <a:off x="2233449" y="3121572"/>
            <a:ext cx="46771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4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Dosen</a:t>
            </a:r>
            <a:r>
              <a:rPr lang="en-US" altLang="en-US" sz="2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Pengampu</a:t>
            </a:r>
            <a:r>
              <a:rPr lang="en-US" altLang="en-US" sz="2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Demson </a:t>
            </a:r>
            <a:r>
              <a:rPr lang="en-US" altLang="en-US" sz="24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Tiopan,S.H.,M.H</a:t>
            </a:r>
            <a:r>
              <a:rPr lang="en-US" altLang="en-US" sz="2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*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Irzani</a:t>
            </a:r>
            <a:r>
              <a:rPr lang="en-US" sz="2400" b="1" dirty="0">
                <a:solidFill>
                  <a:schemeClr val="bg1"/>
                </a:solidFill>
              </a:rPr>
              <a:t> Abdulrahman S.H., M.H**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0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Universitas Kristen Maranatha*- Universitas Muhammadiyah </a:t>
            </a:r>
            <a:r>
              <a:rPr lang="en-US" altLang="en-US" sz="20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Kupang</a:t>
            </a:r>
            <a:r>
              <a:rPr lang="en-US" altLang="en-US" sz="20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**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5672BE0-FAC8-9648-BA30-F192629C7E88}"/>
              </a:ext>
            </a:extLst>
          </p:cNvPr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>
                <a:ea typeface="ＭＳ Ｐゴシック" panose="020B0600070205080204" pitchFamily="34" charset="-128"/>
              </a:rPr>
              <a:t>The End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379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A49B-6AAA-4AF5-93DE-1694CD8A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red background with symbols and text&#10;&#10;Description automatically generated">
            <a:extLst>
              <a:ext uri="{FF2B5EF4-FFF2-40B4-BE49-F238E27FC236}">
                <a16:creationId xmlns:a16="http://schemas.microsoft.com/office/drawing/2014/main" id="{463A76F7-9811-4CB1-9BC7-7B802E322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83513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2A4BDF3-43AA-444D-A67A-2A1DBB44FE82}"/>
              </a:ext>
            </a:extLst>
          </p:cNvPr>
          <p:cNvSpPr txBox="1">
            <a:spLocks/>
          </p:cNvSpPr>
          <p:nvPr/>
        </p:nvSpPr>
        <p:spPr bwMode="auto">
          <a:xfrm>
            <a:off x="-70832" y="184485"/>
            <a:ext cx="822960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altLang="en-US" sz="2200" dirty="0" err="1">
                <a:ea typeface="ＭＳ Ｐゴシック" panose="020B0600070205080204" pitchFamily="34" charset="-128"/>
              </a:rPr>
              <a:t>SINTESA</a:t>
            </a:r>
            <a:r>
              <a:rPr lang="en-US" altLang="en-US" sz="2200" dirty="0">
                <a:ea typeface="ＭＳ Ｐゴシック" panose="020B0600070205080204" pitchFamily="34" charset="-128"/>
              </a:rPr>
              <a:t> Prof. Dr. B.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ARIEF</a:t>
            </a:r>
            <a:r>
              <a:rPr lang="en-US" altLang="en-US" sz="2200" dirty="0">
                <a:ea typeface="ＭＳ Ｐゴシック" panose="020B0600070205080204" pitchFamily="34" charset="-128"/>
              </a:rPr>
              <a:t>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SIDHARTA</a:t>
            </a:r>
            <a:r>
              <a:rPr lang="en-US" altLang="en-US" sz="2200" dirty="0">
                <a:ea typeface="ＭＳ Ｐゴシック" panose="020B0600070205080204" pitchFamily="34" charset="-128"/>
              </a:rPr>
              <a:t>,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S.H</a:t>
            </a:r>
            <a:r>
              <a:rPr lang="en-US" altLang="en-US" sz="2200" dirty="0">
                <a:ea typeface="ＭＳ Ｐゴシック" panose="020B0600070205080204" pitchFamily="34" charset="-128"/>
              </a:rPr>
              <a:t>.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255EF6F2-1E27-4044-A698-F128D70347D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77" r="-2977"/>
          <a:stretch>
            <a:fillRect/>
          </a:stretch>
        </p:blipFill>
        <p:spPr bwMode="auto">
          <a:xfrm>
            <a:off x="5573713" y="914713"/>
            <a:ext cx="2308157" cy="158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529CF586-2952-6448-86D7-597E5F5EA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2643343"/>
            <a:ext cx="847090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B. </a:t>
            </a:r>
            <a:r>
              <a:rPr lang="en-US" altLang="en-US" sz="1800" dirty="0" err="1"/>
              <a:t>Arief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Sidharta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mengemukakan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suatu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paradigma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pengembanan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ilmu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disebutnya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sebagai</a:t>
            </a:r>
            <a:r>
              <a:rPr lang="en-US" altLang="en-US" sz="1800" dirty="0"/>
              <a:t> ‘</a:t>
            </a:r>
            <a:r>
              <a:rPr lang="en-US" altLang="ja-JP" sz="1800" dirty="0" err="1"/>
              <a:t>PARADIGMA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ILMU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HUKUM</a:t>
            </a:r>
            <a:r>
              <a:rPr lang="en-US" altLang="ja-JP" sz="1800" dirty="0"/>
              <a:t> INDONESIA</a:t>
            </a:r>
            <a:r>
              <a:rPr lang="en-US" altLang="en-US" sz="1800" dirty="0"/>
              <a:t>’</a:t>
            </a:r>
            <a:r>
              <a:rPr lang="en-US" altLang="ja-JP" sz="1800" dirty="0"/>
              <a:t>.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Paradigma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tersebut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dikemukakannya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dijadikan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sebagai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landasan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kerangka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umum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pengembanan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pengembangan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Ilmu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Indonesia.  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Paradigma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Ilmu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Indonesia </a:t>
            </a:r>
            <a:r>
              <a:rPr lang="en-US" altLang="en-US" sz="1800" dirty="0" err="1"/>
              <a:t>mencakup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beberapa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konsep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yakni</a:t>
            </a:r>
            <a:r>
              <a:rPr lang="en-US" altLang="en-US" sz="1800" dirty="0"/>
              <a:t>: </a:t>
            </a:r>
            <a:r>
              <a:rPr lang="en-US" altLang="en-US" sz="1800" dirty="0" err="1"/>
              <a:t>cita-hukum</a:t>
            </a:r>
            <a:r>
              <a:rPr lang="en-US" altLang="en-US" sz="1800" dirty="0"/>
              <a:t> Pancasila,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Pancasila </a:t>
            </a:r>
            <a:r>
              <a:rPr lang="en-US" altLang="en-US" sz="1800" dirty="0" err="1"/>
              <a:t>sebagai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tata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hukumnya</a:t>
            </a:r>
            <a:r>
              <a:rPr lang="en-US" altLang="en-US" sz="1800" dirty="0"/>
              <a:t> Negara </a:t>
            </a:r>
            <a:r>
              <a:rPr lang="en-US" altLang="en-US" sz="1800" dirty="0" err="1"/>
              <a:t>Kesatuan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Republik</a:t>
            </a:r>
            <a:r>
              <a:rPr lang="en-US" altLang="en-US" sz="1800" dirty="0"/>
              <a:t> Indonesia, </a:t>
            </a:r>
            <a:r>
              <a:rPr lang="en-US" altLang="en-US" sz="1800" dirty="0" err="1"/>
              <a:t>Pengayoman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Perlindungan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sebagai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tujuan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hukumnya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konsepsi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negara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kesejahteraan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ilmu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Indonesia.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B. </a:t>
            </a:r>
            <a:r>
              <a:rPr lang="en-US" altLang="en-US" sz="1400" dirty="0" err="1">
                <a:solidFill>
                  <a:schemeClr val="bg1"/>
                </a:solidFill>
              </a:rPr>
              <a:t>Arief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Sidharta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i="1" dirty="0" err="1">
                <a:solidFill>
                  <a:schemeClr val="bg1"/>
                </a:solidFill>
              </a:rPr>
              <a:t>Ilmu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Hukum</a:t>
            </a:r>
            <a:r>
              <a:rPr lang="en-US" altLang="en-US" sz="1400" i="1" dirty="0">
                <a:solidFill>
                  <a:schemeClr val="bg1"/>
                </a:solidFill>
              </a:rPr>
              <a:t> Indonesia – </a:t>
            </a:r>
            <a:r>
              <a:rPr lang="en-US" altLang="en-US" sz="1400" i="1" dirty="0" err="1">
                <a:solidFill>
                  <a:schemeClr val="bg1"/>
                </a:solidFill>
              </a:rPr>
              <a:t>Upaya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Pengembangan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Ilmu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Hukum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Sistematik</a:t>
            </a:r>
            <a:r>
              <a:rPr lang="en-US" altLang="en-US" sz="1400" i="1" dirty="0">
                <a:solidFill>
                  <a:schemeClr val="bg1"/>
                </a:solidFill>
              </a:rPr>
              <a:t> Yang </a:t>
            </a:r>
            <a:r>
              <a:rPr lang="en-US" altLang="en-US" sz="1400" i="1" dirty="0" err="1">
                <a:solidFill>
                  <a:schemeClr val="bg1"/>
                </a:solidFill>
              </a:rPr>
              <a:t>Responsif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Terhadap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Perubahan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Masyarakat</a:t>
            </a:r>
            <a:r>
              <a:rPr lang="en-US" altLang="en-US" sz="1400" dirty="0">
                <a:solidFill>
                  <a:schemeClr val="bg1"/>
                </a:solidFill>
              </a:rPr>
              <a:t>, Cet. </a:t>
            </a:r>
            <a:r>
              <a:rPr lang="en-US" altLang="en-US" sz="1400" dirty="0" err="1">
                <a:solidFill>
                  <a:schemeClr val="bg1"/>
                </a:solidFill>
              </a:rPr>
              <a:t>Pertama</a:t>
            </a:r>
            <a:r>
              <a:rPr lang="en-US" altLang="en-US" sz="1400" dirty="0">
                <a:solidFill>
                  <a:schemeClr val="bg1"/>
                </a:solidFill>
              </a:rPr>
              <a:t>, Yogyakarta: </a:t>
            </a:r>
            <a:r>
              <a:rPr lang="en-US" altLang="en-US" sz="1400" dirty="0" err="1">
                <a:solidFill>
                  <a:schemeClr val="bg1"/>
                </a:solidFill>
              </a:rPr>
              <a:t>Genta</a:t>
            </a:r>
            <a:r>
              <a:rPr lang="en-US" altLang="en-US" sz="1400" dirty="0">
                <a:solidFill>
                  <a:schemeClr val="bg1"/>
                </a:solidFill>
              </a:rPr>
              <a:t> Publishing, 2013.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40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968290E-ADDB-CE45-A622-5100DA467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" y="1155389"/>
            <a:ext cx="8396288" cy="547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B. </a:t>
            </a:r>
            <a:r>
              <a:rPr lang="en-US" altLang="en-US" sz="1800" dirty="0" err="1"/>
              <a:t>Arief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Sidharta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memaknai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Cita-hukum</a:t>
            </a:r>
            <a:r>
              <a:rPr lang="en-US" altLang="en-US" sz="1800" dirty="0"/>
              <a:t> (</a:t>
            </a:r>
            <a:r>
              <a:rPr lang="en-US" altLang="en-US" sz="1800" i="1" dirty="0" err="1"/>
              <a:t>rechtsidee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</a:t>
            </a:r>
            <a:r>
              <a:rPr lang="en-US" altLang="en-US" sz="1800" i="1" dirty="0"/>
              <a:t> the idea of law</a:t>
            </a:r>
            <a:r>
              <a:rPr lang="en-US" altLang="en-US" sz="1800" dirty="0"/>
              <a:t>) </a:t>
            </a:r>
            <a:r>
              <a:rPr lang="en-US" altLang="en-US" sz="1800" dirty="0" err="1"/>
              <a:t>sebagai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berikut</a:t>
            </a:r>
            <a:r>
              <a:rPr lang="en-US" altLang="en-US" sz="18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“</a:t>
            </a:r>
            <a:r>
              <a:rPr lang="en-US" altLang="ja-JP" sz="1800" dirty="0" err="1"/>
              <a:t>Jadi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cita-hukum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itu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adalah</a:t>
            </a:r>
            <a:r>
              <a:rPr lang="en-US" altLang="ja-JP" sz="1800" dirty="0"/>
              <a:t> </a:t>
            </a:r>
            <a:r>
              <a:rPr lang="en-US" altLang="ja-JP" sz="1800" dirty="0" err="1"/>
              <a:t>gagasan</a:t>
            </a:r>
            <a:r>
              <a:rPr lang="en-US" altLang="ja-JP" sz="1800" dirty="0"/>
              <a:t>, rasa, </a:t>
            </a:r>
            <a:r>
              <a:rPr lang="en-US" altLang="ja-JP" sz="1800" dirty="0" err="1"/>
              <a:t>karsa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cipta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pikiran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berkenaan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dengan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hukum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atau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persepsi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tentang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makna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hukum</a:t>
            </a:r>
            <a:r>
              <a:rPr lang="en-US" altLang="ja-JP" sz="1800" dirty="0"/>
              <a:t>, yang </a:t>
            </a:r>
            <a:r>
              <a:rPr lang="en-US" altLang="ja-JP" sz="1800" dirty="0" err="1"/>
              <a:t>dalam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intinya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terdiri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atas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tiga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unsur</a:t>
            </a:r>
            <a:r>
              <a:rPr lang="en-US" altLang="ja-JP" sz="1800" dirty="0"/>
              <a:t>: </a:t>
            </a:r>
            <a:r>
              <a:rPr lang="en-US" altLang="ja-JP" sz="1800" dirty="0" err="1"/>
              <a:t>keadilan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kehasil-gunaan</a:t>
            </a:r>
            <a:r>
              <a:rPr lang="en-US" altLang="ja-JP" sz="1800" dirty="0"/>
              <a:t> (</a:t>
            </a:r>
            <a:r>
              <a:rPr lang="en-US" altLang="ja-JP" sz="1800" i="1" dirty="0" err="1"/>
              <a:t>doelmatigheid</a:t>
            </a:r>
            <a:r>
              <a:rPr lang="en-US" altLang="ja-JP" sz="1800" dirty="0"/>
              <a:t>) </a:t>
            </a:r>
            <a:r>
              <a:rPr lang="en-US" altLang="ja-JP" sz="1800" dirty="0" err="1"/>
              <a:t>dan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kepastian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hukum</a:t>
            </a:r>
            <a:r>
              <a:rPr lang="en-US" altLang="ja-JP" sz="1800" dirty="0"/>
              <a:t>.  </a:t>
            </a:r>
            <a:r>
              <a:rPr lang="en-US" altLang="ja-JP" sz="1800" dirty="0" err="1"/>
              <a:t>Cita-hukum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terbentuk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dalam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pikiran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sanubari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manusia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sebagai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hasil</a:t>
            </a:r>
            <a:r>
              <a:rPr lang="en-US" altLang="ja-JP" sz="1800" dirty="0"/>
              <a:t> </a:t>
            </a:r>
            <a:r>
              <a:rPr lang="en-US" altLang="ja-JP" sz="1800" dirty="0" err="1"/>
              <a:t>berpadunya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pandangan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hidup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keyakinan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keagamaan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dan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kenyataan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kemasyarakatan</a:t>
            </a:r>
            <a:r>
              <a:rPr lang="en-US" altLang="ja-JP" sz="1800" dirty="0"/>
              <a:t> yang </a:t>
            </a:r>
            <a:r>
              <a:rPr lang="en-US" altLang="ja-JP" sz="1800" dirty="0" err="1"/>
              <a:t>diproyeksikan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pada</a:t>
            </a:r>
            <a:r>
              <a:rPr lang="en-US" altLang="ja-JP" sz="1800" dirty="0"/>
              <a:t> proses </a:t>
            </a:r>
            <a:r>
              <a:rPr lang="en-US" altLang="ja-JP" sz="1800" dirty="0" err="1"/>
              <a:t>pengkaidahan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perilaku</a:t>
            </a:r>
            <a:r>
              <a:rPr lang="en-US" altLang="ja-JP" sz="1800" dirty="0"/>
              <a:t> </a:t>
            </a:r>
            <a:r>
              <a:rPr lang="en-US" altLang="ja-JP" sz="1800" dirty="0" err="1"/>
              <a:t>warga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masyarakat</a:t>
            </a:r>
            <a:r>
              <a:rPr lang="en-US" altLang="ja-JP" sz="1800" dirty="0"/>
              <a:t> yang </a:t>
            </a:r>
            <a:r>
              <a:rPr lang="en-US" altLang="ja-JP" sz="1800" dirty="0" err="1"/>
              <a:t>mewujudkan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tiga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unsur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tersebut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tadi</a:t>
            </a:r>
            <a:r>
              <a:rPr lang="en-US" altLang="ja-JP" sz="1800" dirty="0"/>
              <a:t>.</a:t>
            </a:r>
            <a:r>
              <a:rPr lang="en-US" altLang="en-US" sz="1800" dirty="0"/>
              <a:t>”</a:t>
            </a:r>
            <a:endParaRPr lang="en-US" altLang="ja-JP" sz="1800" dirty="0"/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B. </a:t>
            </a:r>
            <a:r>
              <a:rPr lang="en-US" altLang="en-US" sz="1400" dirty="0" err="1">
                <a:solidFill>
                  <a:schemeClr val="bg1"/>
                </a:solidFill>
              </a:rPr>
              <a:t>Arief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Sidharta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i="1" dirty="0" err="1">
                <a:solidFill>
                  <a:schemeClr val="bg1"/>
                </a:solidFill>
              </a:rPr>
              <a:t>Refleksi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Tentang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Struktur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Ilmu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Hukum</a:t>
            </a:r>
            <a:r>
              <a:rPr lang="en-US" altLang="en-US" sz="1400" i="1" dirty="0">
                <a:solidFill>
                  <a:schemeClr val="bg1"/>
                </a:solidFill>
              </a:rPr>
              <a:t> – </a:t>
            </a:r>
            <a:r>
              <a:rPr lang="en-US" altLang="en-US" sz="1400" i="1" dirty="0" err="1">
                <a:solidFill>
                  <a:schemeClr val="bg1"/>
                </a:solidFill>
              </a:rPr>
              <a:t>Sebuah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penelitian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tentang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fundasi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kefilsafatan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dan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sifat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kelimuan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Ilmu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Hukum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sebagai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landasan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pengembangan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Ilmu</a:t>
            </a:r>
            <a:r>
              <a:rPr lang="en-US" altLang="en-US" sz="1400" i="1" dirty="0">
                <a:solidFill>
                  <a:schemeClr val="bg1"/>
                </a:solidFill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</a:rPr>
              <a:t>Hukum</a:t>
            </a:r>
            <a:r>
              <a:rPr lang="en-US" altLang="en-US" sz="1400" i="1" dirty="0">
                <a:solidFill>
                  <a:schemeClr val="bg1"/>
                </a:solidFill>
              </a:rPr>
              <a:t> Nasional Indonesia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i="1" dirty="0">
                <a:solidFill>
                  <a:schemeClr val="bg1"/>
                </a:solidFill>
              </a:rPr>
              <a:t>Cet. </a:t>
            </a:r>
            <a:r>
              <a:rPr lang="en-US" altLang="en-US" sz="1400" i="1" dirty="0" err="1">
                <a:solidFill>
                  <a:schemeClr val="bg1"/>
                </a:solidFill>
              </a:rPr>
              <a:t>Ketiga</a:t>
            </a:r>
            <a:r>
              <a:rPr lang="en-US" altLang="en-US" sz="1400" i="1" dirty="0">
                <a:solidFill>
                  <a:schemeClr val="bg1"/>
                </a:solidFill>
              </a:rPr>
              <a:t>, </a:t>
            </a:r>
            <a:r>
              <a:rPr lang="en-US" altLang="en-US" sz="1400" dirty="0">
                <a:solidFill>
                  <a:schemeClr val="bg1"/>
                </a:solidFill>
              </a:rPr>
              <a:t>Bandung: </a:t>
            </a:r>
            <a:r>
              <a:rPr lang="en-US" altLang="en-US" sz="1400" dirty="0" err="1">
                <a:solidFill>
                  <a:schemeClr val="bg1"/>
                </a:solidFill>
              </a:rPr>
              <a:t>Mandar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Maju</a:t>
            </a:r>
            <a:r>
              <a:rPr lang="en-US" altLang="en-US" sz="1400" dirty="0">
                <a:solidFill>
                  <a:schemeClr val="bg1"/>
                </a:solidFill>
              </a:rPr>
              <a:t>, 2009.</a:t>
            </a:r>
          </a:p>
        </p:txBody>
      </p:sp>
    </p:spTree>
    <p:extLst>
      <p:ext uri="{BB962C8B-B14F-4D97-AF65-F5344CB8AC3E}">
        <p14:creationId xmlns:p14="http://schemas.microsoft.com/office/powerpoint/2010/main" val="71379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1EAC9EB3-FA78-0241-82AF-9AA71FF63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7" y="1127930"/>
            <a:ext cx="83661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Konsepsi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tentang</a:t>
            </a:r>
            <a:r>
              <a:rPr lang="en-US" altLang="en-US" sz="1800" dirty="0"/>
              <a:t> </a:t>
            </a:r>
            <a:r>
              <a:rPr lang="en-US" altLang="en-US" sz="1800" i="1" dirty="0"/>
              <a:t>‘</a:t>
            </a:r>
            <a:r>
              <a:rPr lang="en-US" altLang="ja-JP" sz="1800" i="1" dirty="0" err="1"/>
              <a:t>Hukum</a:t>
            </a:r>
            <a:r>
              <a:rPr lang="en-US" altLang="ja-JP" sz="1800" i="1" dirty="0"/>
              <a:t> Pancasila</a:t>
            </a:r>
            <a:r>
              <a:rPr lang="en-US" altLang="en-US" sz="1800" i="1" dirty="0"/>
              <a:t>’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sebagai</a:t>
            </a:r>
            <a:r>
              <a:rPr lang="en-US" altLang="ja-JP" sz="1800" dirty="0"/>
              <a:t> Tata </a:t>
            </a:r>
            <a:r>
              <a:rPr lang="en-US" altLang="ja-JP" sz="1800" dirty="0" err="1"/>
              <a:t>Hukum-nya</a:t>
            </a:r>
            <a:r>
              <a:rPr lang="en-US" altLang="ja-JP" sz="1800" dirty="0"/>
              <a:t> Indonesia.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Cita-hukum</a:t>
            </a:r>
            <a:r>
              <a:rPr lang="en-US" altLang="en-US" sz="1800" dirty="0"/>
              <a:t> Pancasila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uraian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atas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merupakan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bagian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dari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pembahasan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Filsafat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Pancasila. 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Filsafat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Pancasila </a:t>
            </a:r>
            <a:r>
              <a:rPr lang="en-US" altLang="en-US" sz="1800" dirty="0" err="1"/>
              <a:t>terdapat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pembahasan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mengenai</a:t>
            </a:r>
            <a:r>
              <a:rPr lang="en-US" altLang="en-US" sz="1800" dirty="0"/>
              <a:t> ‘</a:t>
            </a:r>
            <a:r>
              <a:rPr lang="en-US" altLang="ja-JP" sz="1800" dirty="0" err="1"/>
              <a:t>Hukum</a:t>
            </a:r>
            <a:r>
              <a:rPr lang="en-US" altLang="ja-JP" sz="1800" dirty="0"/>
              <a:t> Pancasila</a:t>
            </a:r>
            <a:r>
              <a:rPr lang="en-US" altLang="en-US" sz="1800" dirty="0"/>
              <a:t>’</a:t>
            </a:r>
            <a:r>
              <a:rPr lang="en-US" altLang="ja-JP" sz="1800" dirty="0"/>
              <a:t> yang </a:t>
            </a:r>
            <a:r>
              <a:rPr lang="en-US" altLang="ja-JP" sz="1800" dirty="0" err="1"/>
              <a:t>merupakan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tata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hukum-nya</a:t>
            </a:r>
            <a:r>
              <a:rPr lang="en-US" altLang="ja-JP" sz="1800" dirty="0"/>
              <a:t> Indonesia.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Mengenai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tata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Indonesia </a:t>
            </a:r>
            <a:r>
              <a:rPr lang="en-US" altLang="en-US" sz="1800" dirty="0" err="1"/>
              <a:t>tersebut</a:t>
            </a:r>
            <a:r>
              <a:rPr lang="en-US" altLang="en-US" sz="1800" dirty="0"/>
              <a:t>, B. </a:t>
            </a:r>
            <a:r>
              <a:rPr lang="en-US" altLang="en-US" sz="1800" dirty="0" err="1"/>
              <a:t>Arief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Sidharta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mengemukakan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bahwa</a:t>
            </a:r>
            <a:r>
              <a:rPr lang="en-US" altLang="en-US" sz="18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“... </a:t>
            </a:r>
            <a:r>
              <a:rPr lang="en-US" altLang="en-US" sz="1800" dirty="0" err="1"/>
              <a:t>penerapan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realisasi</a:t>
            </a:r>
            <a:r>
              <a:rPr lang="en-US" altLang="en-US" sz="1800" dirty="0"/>
              <a:t> Pancasila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bidang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kehidupan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menumbuhkan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ketentuan-ketentuan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dijiwai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diwarnai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oleh</a:t>
            </a:r>
            <a:r>
              <a:rPr lang="en-US" altLang="en-US" sz="1800" dirty="0"/>
              <a:t> Pancasila.  </a:t>
            </a:r>
            <a:r>
              <a:rPr lang="en-US" altLang="en-US" sz="1800" dirty="0" err="1"/>
              <a:t>Keseluruhan</a:t>
            </a:r>
            <a:r>
              <a:rPr lang="en-US" altLang="en-US" sz="1800" dirty="0"/>
              <a:t> Tata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sebagai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suatu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sistem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aturan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positif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merupakan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penjabaran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penerapan</a:t>
            </a:r>
            <a:r>
              <a:rPr lang="en-US" altLang="en-US" sz="1800" dirty="0"/>
              <a:t> Pancasila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bidang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dapat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disebut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Hukum</a:t>
            </a:r>
            <a:r>
              <a:rPr lang="en-US" altLang="en-US" sz="1800" dirty="0"/>
              <a:t> Pancasila.”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B. </a:t>
            </a:r>
            <a:r>
              <a:rPr lang="en-US" altLang="en-US" sz="1600" dirty="0" err="1"/>
              <a:t>Arief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Sidharta</a:t>
            </a:r>
            <a:r>
              <a:rPr lang="en-US" altLang="en-US" sz="1600" dirty="0"/>
              <a:t>, </a:t>
            </a:r>
            <a:r>
              <a:rPr lang="en-US" altLang="en-US" sz="1600" i="1" dirty="0" err="1"/>
              <a:t>Filsafat</a:t>
            </a:r>
            <a:r>
              <a:rPr lang="en-US" altLang="en-US" sz="1600" i="1" dirty="0"/>
              <a:t> </a:t>
            </a:r>
            <a:r>
              <a:rPr lang="en-US" altLang="en-US" sz="1600" i="1" dirty="0" err="1"/>
              <a:t>Hukum</a:t>
            </a:r>
            <a:r>
              <a:rPr lang="en-US" altLang="en-US" sz="1600" i="1" dirty="0"/>
              <a:t> Pancasila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tidak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dipublikasikan</a:t>
            </a:r>
            <a:r>
              <a:rPr lang="en-US" alt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379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70868276-B48B-9543-A972-0C0A2E21D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" y="1012264"/>
            <a:ext cx="83216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Konsepsi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mengenai</a:t>
            </a:r>
            <a:r>
              <a:rPr lang="en-US" altLang="en-US" sz="1800" dirty="0"/>
              <a:t> ‘</a:t>
            </a:r>
            <a:r>
              <a:rPr lang="en-US" altLang="ja-JP" sz="1800" i="1" dirty="0" err="1"/>
              <a:t>Pengayoman</a:t>
            </a:r>
            <a:r>
              <a:rPr lang="en-US" altLang="en-US" sz="1800" i="1" dirty="0"/>
              <a:t>’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atau</a:t>
            </a:r>
            <a:r>
              <a:rPr lang="en-US" altLang="ja-JP" sz="1800" dirty="0"/>
              <a:t> </a:t>
            </a:r>
            <a:r>
              <a:rPr lang="en-US" altLang="en-US" sz="1800" dirty="0"/>
              <a:t>‘</a:t>
            </a:r>
            <a:r>
              <a:rPr lang="en-US" altLang="ja-JP" sz="1800" i="1" dirty="0" err="1"/>
              <a:t>Perlindungan</a:t>
            </a:r>
            <a:r>
              <a:rPr lang="en-US" altLang="en-US" sz="1800" i="1" dirty="0"/>
              <a:t>’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sebagai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tujuan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hukum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negara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Republik</a:t>
            </a:r>
            <a:r>
              <a:rPr lang="en-US" altLang="ja-JP" sz="1800" dirty="0"/>
              <a:t> Indonesia.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B. </a:t>
            </a:r>
            <a:r>
              <a:rPr lang="en-US" altLang="en-US" sz="1800" dirty="0" err="1"/>
              <a:t>Arief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Sidharta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mengemukakan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bahwa</a:t>
            </a:r>
            <a:r>
              <a:rPr lang="en-US" altLang="en-US" sz="18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“</a:t>
            </a:r>
            <a:r>
              <a:rPr lang="en-US" altLang="ja-JP" sz="1800" dirty="0" err="1"/>
              <a:t>Tujuan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hukum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berdasarkan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Cita-hukum</a:t>
            </a:r>
            <a:r>
              <a:rPr lang="en-US" altLang="ja-JP" sz="1800" dirty="0"/>
              <a:t> Pancasila </a:t>
            </a:r>
            <a:r>
              <a:rPr lang="en-US" altLang="ja-JP" sz="1800" dirty="0" err="1"/>
              <a:t>adalah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mewujudkan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pengayoman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bagi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manusia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yakni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melindungi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manusia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secara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pasif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dengan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mencegah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tindakan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sewenang-wenang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dan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secara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aktif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dengan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menciptakan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kondisi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kemasyarakatan</a:t>
            </a:r>
            <a:r>
              <a:rPr lang="en-US" altLang="ja-JP" sz="1800" dirty="0"/>
              <a:t> yang </a:t>
            </a:r>
            <a:r>
              <a:rPr lang="en-US" altLang="ja-JP" sz="1800" dirty="0" err="1"/>
              <a:t>manusiawi</a:t>
            </a:r>
            <a:r>
              <a:rPr lang="en-US" altLang="ja-JP" sz="1800" dirty="0"/>
              <a:t> yang </a:t>
            </a:r>
            <a:r>
              <a:rPr lang="en-US" altLang="ja-JP" sz="1800" dirty="0" err="1"/>
              <a:t>memungkinkan</a:t>
            </a:r>
            <a:r>
              <a:rPr lang="en-US" altLang="ja-JP" sz="1800" dirty="0"/>
              <a:t> proses </a:t>
            </a:r>
            <a:r>
              <a:rPr lang="en-US" altLang="ja-JP" sz="1800" dirty="0" err="1"/>
              <a:t>kemasyarakatan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berlangsung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secara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wajar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sehingga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secara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adil</a:t>
            </a:r>
            <a:r>
              <a:rPr lang="en-US" altLang="ja-JP" sz="1800" dirty="0"/>
              <a:t> </a:t>
            </a:r>
            <a:r>
              <a:rPr lang="en-US" altLang="ja-JP" sz="1800" dirty="0" err="1"/>
              <a:t>tiap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manusia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memperoleh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kesempatan</a:t>
            </a:r>
            <a:r>
              <a:rPr lang="en-US" altLang="ja-JP" sz="1800" dirty="0"/>
              <a:t> yang </a:t>
            </a:r>
            <a:r>
              <a:rPr lang="en-US" altLang="ja-JP" sz="1800" dirty="0" err="1"/>
              <a:t>luas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sama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untuk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mengembangkan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seluruh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potensi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kemanusiaannya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secara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utuh</a:t>
            </a:r>
            <a:r>
              <a:rPr lang="en-US" altLang="ja-JP" sz="1800" dirty="0"/>
              <a:t>... </a:t>
            </a:r>
            <a:r>
              <a:rPr lang="en-US" altLang="ja-JP" sz="1800" dirty="0" err="1"/>
              <a:t>termasuk</a:t>
            </a:r>
            <a:r>
              <a:rPr lang="en-US" altLang="ja-JP" sz="1800" dirty="0"/>
              <a:t> juga </a:t>
            </a:r>
            <a:r>
              <a:rPr lang="en-US" altLang="ja-JP" sz="1800" dirty="0" err="1"/>
              <a:t>tujuan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untuk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memelihara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mengembangkan</a:t>
            </a:r>
            <a:r>
              <a:rPr lang="en-US" altLang="ja-JP" sz="1800" dirty="0"/>
              <a:t> </a:t>
            </a:r>
            <a:r>
              <a:rPr lang="en-US" altLang="en-US" sz="1800" dirty="0"/>
              <a:t>“</a:t>
            </a:r>
            <a:r>
              <a:rPr lang="en-US" altLang="ja-JP" sz="1800" dirty="0" err="1"/>
              <a:t>budi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pekerti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kemanusiaan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serta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cita-cita</a:t>
            </a:r>
            <a:r>
              <a:rPr lang="en-US" altLang="ja-JP" sz="1800" dirty="0"/>
              <a:t> moral </a:t>
            </a:r>
            <a:r>
              <a:rPr lang="en-US" altLang="ja-JP" sz="1800" dirty="0" err="1"/>
              <a:t>rakyat</a:t>
            </a:r>
            <a:r>
              <a:rPr lang="en-US" altLang="ja-JP" sz="1800" dirty="0"/>
              <a:t> yang </a:t>
            </a:r>
            <a:r>
              <a:rPr lang="en-US" altLang="ja-JP" sz="1800" dirty="0" err="1"/>
              <a:t>luhur</a:t>
            </a:r>
            <a:r>
              <a:rPr lang="en-US" altLang="ja-JP" sz="1800" dirty="0"/>
              <a:t> </a:t>
            </a:r>
            <a:r>
              <a:rPr lang="en-US" altLang="ja-JP" sz="1800" dirty="0" err="1"/>
              <a:t>berdasarkan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Ketuhanan</a:t>
            </a:r>
            <a:r>
              <a:rPr lang="en-US" altLang="ja-JP" sz="1800" dirty="0"/>
              <a:t> Yang </a:t>
            </a:r>
            <a:r>
              <a:rPr lang="en-US" altLang="ja-JP" sz="1800" dirty="0" err="1"/>
              <a:t>Maha</a:t>
            </a:r>
            <a:r>
              <a:rPr lang="en-US" altLang="ja-JP" sz="1800" dirty="0"/>
              <a:t> </a:t>
            </a:r>
            <a:r>
              <a:rPr lang="en-US" altLang="ja-JP" sz="1800" dirty="0" err="1"/>
              <a:t>Esa</a:t>
            </a:r>
            <a:r>
              <a:rPr lang="en-US" altLang="en-US" sz="1800" dirty="0"/>
              <a:t>”</a:t>
            </a:r>
            <a:r>
              <a:rPr lang="en-US" altLang="ja-JP" sz="1800" dirty="0"/>
              <a:t> (</a:t>
            </a:r>
            <a:r>
              <a:rPr lang="en-US" altLang="ja-JP" sz="1800" dirty="0" err="1"/>
              <a:t>Penjelasan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UUD</a:t>
            </a:r>
            <a:r>
              <a:rPr lang="en-US" altLang="ja-JP" sz="1800" dirty="0"/>
              <a:t> 1945).</a:t>
            </a:r>
            <a:r>
              <a:rPr lang="en-US" altLang="en-US" sz="1800" dirty="0"/>
              <a:t>”</a:t>
            </a:r>
            <a:endParaRPr lang="en-US" altLang="ja-JP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B. </a:t>
            </a:r>
            <a:r>
              <a:rPr lang="en-US" altLang="en-US" sz="1800" dirty="0" err="1"/>
              <a:t>Arief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Sidharta</a:t>
            </a:r>
            <a:r>
              <a:rPr lang="en-US" altLang="en-US" sz="1800" dirty="0"/>
              <a:t>, </a:t>
            </a:r>
            <a:r>
              <a:rPr lang="en-US" altLang="en-US" sz="1800" i="1" dirty="0" err="1"/>
              <a:t>Ilmu</a:t>
            </a:r>
            <a:r>
              <a:rPr lang="en-US" altLang="en-US" sz="1800" i="1" dirty="0"/>
              <a:t> </a:t>
            </a:r>
            <a:r>
              <a:rPr lang="en-US" altLang="en-US" sz="1800" i="1" dirty="0" err="1"/>
              <a:t>Hukum</a:t>
            </a:r>
            <a:r>
              <a:rPr lang="en-US" altLang="en-US" sz="1800" i="1" dirty="0"/>
              <a:t> Indonesia..., </a:t>
            </a:r>
            <a:r>
              <a:rPr lang="en-US" altLang="en-US" sz="1800" i="1" dirty="0" err="1"/>
              <a:t>Op.Cit</a:t>
            </a:r>
            <a:r>
              <a:rPr lang="en-US" altLang="en-US" sz="1800" i="1" dirty="0"/>
              <a:t>.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hlm</a:t>
            </a:r>
            <a:r>
              <a:rPr lang="en-US" altLang="en-US" sz="1800" dirty="0"/>
              <a:t>. 105.</a:t>
            </a:r>
          </a:p>
        </p:txBody>
      </p:sp>
    </p:spTree>
    <p:extLst>
      <p:ext uri="{BB962C8B-B14F-4D97-AF65-F5344CB8AC3E}">
        <p14:creationId xmlns:p14="http://schemas.microsoft.com/office/powerpoint/2010/main" val="71379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218DA46-C6F6-B14A-BF06-35A536FEF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913818"/>
            <a:ext cx="83058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 err="1"/>
              <a:t>Konsepsi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mengenai</a:t>
            </a:r>
            <a:r>
              <a:rPr lang="en-US" altLang="en-US" sz="1500" dirty="0"/>
              <a:t> ‘</a:t>
            </a:r>
            <a:r>
              <a:rPr lang="en-US" altLang="ja-JP" sz="1500" i="1" dirty="0"/>
              <a:t>Negara </a:t>
            </a:r>
            <a:r>
              <a:rPr lang="en-US" altLang="ja-JP" sz="1500" i="1" dirty="0" err="1"/>
              <a:t>Kesejahteraan</a:t>
            </a:r>
            <a:r>
              <a:rPr lang="en-US" altLang="en-US" sz="1500" dirty="0"/>
              <a:t>’</a:t>
            </a:r>
            <a:r>
              <a:rPr lang="en-US" altLang="ja-JP" sz="1500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5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 B. </a:t>
            </a:r>
            <a:r>
              <a:rPr lang="en-US" altLang="en-US" sz="1500" dirty="0" err="1"/>
              <a:t>Arief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Sidharta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memaknai</a:t>
            </a:r>
            <a:r>
              <a:rPr lang="en-US" altLang="en-US" sz="1500" dirty="0"/>
              <a:t> ‘Negara </a:t>
            </a:r>
            <a:r>
              <a:rPr lang="en-US" altLang="en-US" sz="1500" dirty="0" err="1"/>
              <a:t>Kesejahteraan</a:t>
            </a:r>
            <a:r>
              <a:rPr lang="en-US" altLang="en-US" sz="1500" dirty="0"/>
              <a:t>’ </a:t>
            </a:r>
            <a:r>
              <a:rPr lang="en-US" altLang="en-US" sz="1500" dirty="0" err="1"/>
              <a:t>sebagai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berikut</a:t>
            </a:r>
            <a:r>
              <a:rPr lang="en-US" altLang="en-US" sz="15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5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“... </a:t>
            </a:r>
            <a:r>
              <a:rPr lang="en-US" altLang="en-US" sz="1500" dirty="0" err="1"/>
              <a:t>berdasarkan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pandangan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hidup</a:t>
            </a:r>
            <a:r>
              <a:rPr lang="en-US" altLang="en-US" sz="1500" dirty="0"/>
              <a:t> Pancasila, </a:t>
            </a:r>
            <a:r>
              <a:rPr lang="en-US" altLang="en-US" sz="1500" dirty="0" err="1"/>
              <a:t>maka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negara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itu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adalah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negara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kesejahteraan</a:t>
            </a:r>
            <a:r>
              <a:rPr lang="en-US" altLang="en-US" sz="1500" dirty="0"/>
              <a:t>, </a:t>
            </a:r>
            <a:r>
              <a:rPr lang="en-US" altLang="en-US" sz="1500" dirty="0" err="1"/>
              <a:t>yakni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organisasi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kemasyarakatan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berbentuk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badan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hukum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publik</a:t>
            </a:r>
            <a:r>
              <a:rPr lang="en-US" altLang="en-US" sz="1500" dirty="0"/>
              <a:t> yang </a:t>
            </a:r>
            <a:r>
              <a:rPr lang="en-US" altLang="en-US" sz="1500" dirty="0" err="1"/>
              <a:t>dalam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semangat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kebersamaan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berupaya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untuk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mewujudkan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kesejahteraan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masyarakat</a:t>
            </a:r>
            <a:r>
              <a:rPr lang="en-US" altLang="en-US" sz="1500" dirty="0"/>
              <a:t>, </a:t>
            </a:r>
            <a:r>
              <a:rPr lang="en-US" altLang="en-US" sz="1500" dirty="0" err="1"/>
              <a:t>masyarakat</a:t>
            </a:r>
            <a:r>
              <a:rPr lang="en-US" altLang="en-US" sz="1500" dirty="0"/>
              <a:t> </a:t>
            </a:r>
            <a:r>
              <a:rPr lang="en-US" altLang="en-US" sz="1500" dirty="0" err="1"/>
              <a:t>adil</a:t>
            </a:r>
            <a:r>
              <a:rPr lang="en-US" altLang="en-US" sz="1500" dirty="0"/>
              <a:t> </a:t>
            </a:r>
            <a:r>
              <a:rPr lang="en-US" altLang="en-US" sz="1500" dirty="0" err="1"/>
              <a:t>dan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makmur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bagi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semua</a:t>
            </a:r>
            <a:r>
              <a:rPr lang="en-US" altLang="en-US" sz="1500" dirty="0"/>
              <a:t> orang </a:t>
            </a:r>
            <a:r>
              <a:rPr lang="en-US" altLang="en-US" sz="1500" dirty="0" err="1"/>
              <a:t>oleh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semua</a:t>
            </a:r>
            <a:r>
              <a:rPr lang="en-US" altLang="en-US" sz="1500" dirty="0"/>
              <a:t> orang </a:t>
            </a:r>
            <a:r>
              <a:rPr lang="en-US" altLang="en-US" sz="1500" dirty="0" err="1"/>
              <a:t>secara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bersama-sama</a:t>
            </a:r>
            <a:r>
              <a:rPr lang="en-US" altLang="en-US" sz="1500" dirty="0"/>
              <a:t>.  </a:t>
            </a:r>
            <a:r>
              <a:rPr lang="en-US" altLang="en-US" sz="1500" dirty="0" err="1"/>
              <a:t>Jadi</a:t>
            </a:r>
            <a:r>
              <a:rPr lang="en-US" altLang="en-US" sz="1500" dirty="0"/>
              <a:t>, </a:t>
            </a:r>
            <a:r>
              <a:rPr lang="en-US" altLang="en-US" sz="1500" dirty="0" err="1"/>
              <a:t>negara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itu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adalah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organisasi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kesejahteraan</a:t>
            </a:r>
            <a:r>
              <a:rPr lang="en-US" altLang="en-US" sz="1500" dirty="0"/>
              <a:t>, </a:t>
            </a:r>
            <a:r>
              <a:rPr lang="en-US" altLang="en-US" sz="1500" dirty="0" err="1"/>
              <a:t>dan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bukan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organisasi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kekuasaan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seperti</a:t>
            </a:r>
            <a:r>
              <a:rPr lang="en-US" altLang="en-US" sz="1500" dirty="0"/>
              <a:t> yang </a:t>
            </a:r>
            <a:r>
              <a:rPr lang="en-US" altLang="en-US" sz="1500" dirty="0" err="1"/>
              <a:t>dianut</a:t>
            </a:r>
            <a:r>
              <a:rPr lang="en-US" altLang="en-US" sz="1500" dirty="0"/>
              <a:t> </a:t>
            </a:r>
            <a:r>
              <a:rPr lang="en-US" altLang="en-US" sz="1500" dirty="0" err="1"/>
              <a:t>dalam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pandangan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hidup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barat</a:t>
            </a:r>
            <a:r>
              <a:rPr lang="en-US" altLang="en-US" sz="1500" dirty="0"/>
              <a:t> yang </a:t>
            </a:r>
            <a:r>
              <a:rPr lang="en-US" altLang="en-US" sz="1500" dirty="0" err="1"/>
              <a:t>disebut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individualisme</a:t>
            </a:r>
            <a:r>
              <a:rPr lang="en-US" altLang="en-US" sz="1500" dirty="0"/>
              <a:t>.”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5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 err="1"/>
              <a:t>Selanjutnya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mengenai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kedudukan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pemerintahnya</a:t>
            </a:r>
            <a:r>
              <a:rPr lang="en-US" altLang="en-US" sz="1500" dirty="0"/>
              <a:t>, B. </a:t>
            </a:r>
            <a:r>
              <a:rPr lang="en-US" altLang="en-US" sz="1500" dirty="0" err="1"/>
              <a:t>Arief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Sidharta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mengemukakan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bahwa</a:t>
            </a:r>
            <a:r>
              <a:rPr lang="en-US" altLang="en-US" sz="15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5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“</a:t>
            </a:r>
            <a:r>
              <a:rPr lang="en-US" altLang="ja-JP" sz="1500" dirty="0" err="1"/>
              <a:t>Pemerintah</a:t>
            </a:r>
            <a:r>
              <a:rPr lang="en-US" altLang="ja-JP" sz="1500" dirty="0"/>
              <a:t> </a:t>
            </a:r>
            <a:r>
              <a:rPr lang="en-US" altLang="ja-JP" sz="1500" dirty="0" err="1"/>
              <a:t>berkedudukan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sebagai</a:t>
            </a:r>
            <a:r>
              <a:rPr lang="en-US" altLang="ja-JP" sz="1500" dirty="0"/>
              <a:t> </a:t>
            </a:r>
            <a:r>
              <a:rPr lang="en-US" altLang="ja-JP" sz="1500" i="1" dirty="0"/>
              <a:t>primus </a:t>
            </a:r>
            <a:r>
              <a:rPr lang="en-US" altLang="ja-JP" sz="1500" i="1" dirty="0" err="1"/>
              <a:t>interpares</a:t>
            </a:r>
            <a:r>
              <a:rPr lang="en-US" altLang="ja-JP" sz="1500" i="1" dirty="0"/>
              <a:t> </a:t>
            </a:r>
            <a:r>
              <a:rPr lang="en-US" altLang="ja-JP" sz="1500" dirty="0"/>
              <a:t>(</a:t>
            </a:r>
            <a:r>
              <a:rPr lang="en-US" altLang="ja-JP" sz="1500" dirty="0" err="1"/>
              <a:t>bukan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sebagai</a:t>
            </a:r>
            <a:r>
              <a:rPr lang="en-US" altLang="ja-JP" sz="1500" dirty="0"/>
              <a:t> </a:t>
            </a:r>
            <a:r>
              <a:rPr lang="en-US" altLang="ja-JP" sz="1500" dirty="0" err="1"/>
              <a:t>pemilik</a:t>
            </a:r>
            <a:r>
              <a:rPr lang="en-US" altLang="ja-JP" sz="1500" dirty="0"/>
              <a:t> </a:t>
            </a:r>
            <a:r>
              <a:rPr lang="en-US" altLang="ja-JP" sz="1500" dirty="0" err="1"/>
              <a:t>atau</a:t>
            </a:r>
            <a:r>
              <a:rPr lang="en-US" altLang="ja-JP" sz="1500" dirty="0"/>
              <a:t> </a:t>
            </a:r>
            <a:r>
              <a:rPr lang="en-US" altLang="ja-JP" sz="1500" dirty="0" err="1"/>
              <a:t>penguasa</a:t>
            </a:r>
            <a:r>
              <a:rPr lang="en-US" altLang="ja-JP" sz="1500" dirty="0"/>
              <a:t> </a:t>
            </a:r>
            <a:r>
              <a:rPr lang="en-US" altLang="ja-JP" sz="1500" dirty="0" err="1"/>
              <a:t>negara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rakyat</a:t>
            </a:r>
            <a:r>
              <a:rPr lang="en-US" altLang="ja-JP" sz="1500" dirty="0"/>
              <a:t>), </a:t>
            </a:r>
            <a:r>
              <a:rPr lang="en-US" altLang="ja-JP" sz="1500" dirty="0" err="1"/>
              <a:t>sebagai</a:t>
            </a:r>
            <a:r>
              <a:rPr lang="en-US" altLang="ja-JP" sz="1500" dirty="0"/>
              <a:t> </a:t>
            </a:r>
            <a:r>
              <a:rPr lang="en-US" altLang="ja-JP" sz="1500" dirty="0" err="1"/>
              <a:t>pamong</a:t>
            </a:r>
            <a:r>
              <a:rPr lang="en-US" altLang="ja-JP" sz="1500" dirty="0"/>
              <a:t>, yang </a:t>
            </a:r>
            <a:r>
              <a:rPr lang="en-US" altLang="ja-JP" sz="1500" dirty="0" err="1"/>
              <a:t>mengemban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tugas</a:t>
            </a:r>
            <a:r>
              <a:rPr lang="en-US" altLang="ja-JP" sz="1500" dirty="0"/>
              <a:t> </a:t>
            </a:r>
            <a:r>
              <a:rPr lang="en-US" altLang="ja-JP" sz="1500" dirty="0" err="1"/>
              <a:t>memimpin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masyarakat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dalam</a:t>
            </a:r>
            <a:r>
              <a:rPr lang="en-US" altLang="ja-JP" sz="1500" dirty="0"/>
              <a:t> </a:t>
            </a:r>
            <a:r>
              <a:rPr lang="en-US" altLang="ja-JP" sz="1500" dirty="0" err="1"/>
              <a:t>menyelenggarakan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kehidupan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bermasyarakat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bernegara</a:t>
            </a:r>
            <a:r>
              <a:rPr lang="en-US" altLang="ja-JP" sz="1500" dirty="0"/>
              <a:t>, </a:t>
            </a:r>
            <a:r>
              <a:rPr lang="en-US" altLang="ja-JP" sz="1500" dirty="0" err="1"/>
              <a:t>khususnya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dalam</a:t>
            </a:r>
            <a:r>
              <a:rPr lang="en-US" altLang="ja-JP" sz="1500" dirty="0"/>
              <a:t> </a:t>
            </a:r>
            <a:r>
              <a:rPr lang="en-US" altLang="ja-JP" sz="1500" dirty="0" err="1"/>
              <a:t>berikhtiar</a:t>
            </a:r>
            <a:r>
              <a:rPr lang="en-US" altLang="ja-JP" sz="1500" dirty="0"/>
              <a:t> </a:t>
            </a:r>
            <a:r>
              <a:rPr lang="en-US" altLang="ja-JP" sz="1500" dirty="0" err="1"/>
              <a:t>untuk</a:t>
            </a:r>
            <a:r>
              <a:rPr lang="en-US" altLang="ja-JP" sz="1500" dirty="0"/>
              <a:t> </a:t>
            </a:r>
            <a:r>
              <a:rPr lang="en-US" altLang="ja-JP" sz="1500" dirty="0" err="1"/>
              <a:t>mewujudkan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tujuan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bernegara</a:t>
            </a:r>
            <a:r>
              <a:rPr lang="en-US" altLang="ja-JP" sz="1500" dirty="0"/>
              <a:t>, </a:t>
            </a:r>
            <a:r>
              <a:rPr lang="en-US" altLang="ja-JP" sz="1500" dirty="0" err="1"/>
              <a:t>dan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sebagai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demikian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berkewajiban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untuk</a:t>
            </a:r>
            <a:r>
              <a:rPr lang="en-US" altLang="ja-JP" sz="1500" dirty="0"/>
              <a:t> </a:t>
            </a:r>
            <a:r>
              <a:rPr lang="en-US" altLang="ja-JP" sz="1500" dirty="0" err="1"/>
              <a:t>mempartisipasikan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rakyat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dalam</a:t>
            </a:r>
            <a:r>
              <a:rPr lang="en-US" altLang="ja-JP" sz="1500" dirty="0"/>
              <a:t> proses </a:t>
            </a:r>
            <a:r>
              <a:rPr lang="en-US" altLang="ja-JP" sz="1500" dirty="0" err="1"/>
              <a:t>pengambilan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putusan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rasional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dalam</a:t>
            </a:r>
            <a:r>
              <a:rPr lang="en-US" altLang="ja-JP" sz="1500" dirty="0"/>
              <a:t> </a:t>
            </a:r>
            <a:r>
              <a:rPr lang="en-US" altLang="ja-JP" sz="1500" dirty="0" err="1"/>
              <a:t>mewujudkan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masyarakat</a:t>
            </a:r>
            <a:r>
              <a:rPr lang="en-US" altLang="ja-JP" sz="1500" dirty="0"/>
              <a:t> </a:t>
            </a:r>
            <a:r>
              <a:rPr lang="en-US" altLang="ja-JP" sz="1500" dirty="0" err="1"/>
              <a:t>sejahtera</a:t>
            </a:r>
            <a:r>
              <a:rPr lang="en-US" altLang="ja-JP" sz="1500" dirty="0"/>
              <a:t> yang </a:t>
            </a:r>
            <a:r>
              <a:rPr lang="en-US" altLang="ja-JP" sz="1500" dirty="0" err="1"/>
              <a:t>adil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makmur</a:t>
            </a:r>
            <a:r>
              <a:rPr lang="en-US" altLang="ja-JP" sz="1500" dirty="0"/>
              <a:t>.</a:t>
            </a:r>
            <a:r>
              <a:rPr lang="en-US" altLang="en-US" sz="1500" dirty="0"/>
              <a:t>”</a:t>
            </a:r>
            <a:endParaRPr lang="en-US" altLang="ja-JP" sz="15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 err="1"/>
              <a:t>Adapun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mengenai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pelaksanaannya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menurut</a:t>
            </a:r>
            <a:r>
              <a:rPr lang="en-US" altLang="en-US" sz="1500" dirty="0"/>
              <a:t> B. </a:t>
            </a:r>
            <a:r>
              <a:rPr lang="en-US" altLang="en-US" sz="1500" dirty="0" err="1"/>
              <a:t>Arief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Sidharta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dijelaskan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sebagai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berikut</a:t>
            </a:r>
            <a:r>
              <a:rPr lang="en-US" altLang="en-US" sz="15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5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“</a:t>
            </a:r>
            <a:r>
              <a:rPr lang="en-US" altLang="ja-JP" sz="1500" dirty="0" err="1"/>
              <a:t>Pelaksanaan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berbagai</a:t>
            </a:r>
            <a:r>
              <a:rPr lang="en-US" altLang="ja-JP" sz="1500" dirty="0"/>
              <a:t> </a:t>
            </a:r>
            <a:r>
              <a:rPr lang="en-US" altLang="ja-JP" sz="1500" dirty="0" err="1"/>
              <a:t>tugas</a:t>
            </a:r>
            <a:r>
              <a:rPr lang="en-US" altLang="ja-JP" sz="1500" dirty="0"/>
              <a:t> </a:t>
            </a:r>
            <a:r>
              <a:rPr lang="en-US" altLang="ja-JP" sz="1500" dirty="0" err="1"/>
              <a:t>pemerintah</a:t>
            </a:r>
            <a:r>
              <a:rPr lang="en-US" altLang="ja-JP" sz="1500" dirty="0"/>
              <a:t> </a:t>
            </a:r>
            <a:r>
              <a:rPr lang="en-US" altLang="ja-JP" sz="1500" dirty="0" err="1"/>
              <a:t>itu</a:t>
            </a:r>
            <a:r>
              <a:rPr lang="en-US" altLang="ja-JP" sz="1500" dirty="0"/>
              <a:t> </a:t>
            </a:r>
            <a:r>
              <a:rPr lang="en-US" altLang="ja-JP" sz="1500" dirty="0" err="1"/>
              <a:t>harus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dilaksanakan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berdasarkan</a:t>
            </a:r>
            <a:r>
              <a:rPr lang="en-US" altLang="ja-JP" sz="1500" dirty="0"/>
              <a:t>, </a:t>
            </a:r>
            <a:r>
              <a:rPr lang="en-US" altLang="ja-JP" sz="1500" dirty="0" err="1"/>
              <a:t>bersaranakan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dan</a:t>
            </a:r>
            <a:r>
              <a:rPr lang="en-US" altLang="ja-JP" sz="1500" dirty="0"/>
              <a:t> </a:t>
            </a:r>
            <a:r>
              <a:rPr lang="en-US" altLang="ja-JP" sz="1500" dirty="0" err="1"/>
              <a:t>tunduk</a:t>
            </a:r>
            <a:r>
              <a:rPr lang="en-US" altLang="ja-JP" sz="1500" dirty="0"/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pada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aturan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hukum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positif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dengan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mengacu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cita-hukum</a:t>
            </a:r>
            <a:r>
              <a:rPr lang="en-US" altLang="ja-JP" sz="1500" dirty="0">
                <a:solidFill>
                  <a:schemeClr val="bg1"/>
                </a:solidFill>
              </a:rPr>
              <a:t>, </a:t>
            </a:r>
            <a:r>
              <a:rPr lang="en-US" altLang="ja-JP" sz="1500" dirty="0" err="1">
                <a:solidFill>
                  <a:schemeClr val="bg1"/>
                </a:solidFill>
              </a:rPr>
              <a:t>cita-negara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dan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tujuan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bernegara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secara</a:t>
            </a:r>
            <a:r>
              <a:rPr lang="en-US" altLang="ja-JP" sz="1500" dirty="0">
                <a:solidFill>
                  <a:schemeClr val="bg1"/>
                </a:solidFill>
              </a:rPr>
              <a:t> </a:t>
            </a:r>
            <a:r>
              <a:rPr lang="en-US" altLang="ja-JP" sz="1500" dirty="0" err="1">
                <a:solidFill>
                  <a:schemeClr val="bg1"/>
                </a:solidFill>
              </a:rPr>
              <a:t>kontekstual</a:t>
            </a:r>
            <a:r>
              <a:rPr lang="en-US" altLang="ja-JP" sz="1500" dirty="0">
                <a:solidFill>
                  <a:schemeClr val="bg1"/>
                </a:solidFill>
              </a:rPr>
              <a:t>.</a:t>
            </a:r>
            <a:r>
              <a:rPr lang="en-US" altLang="en-US" sz="1500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379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D6D118F-6827-8142-AB42-C14F907EC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46991"/>
            <a:ext cx="83820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/>
              <a:t>Konsepsi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mengenai</a:t>
            </a:r>
            <a:r>
              <a:rPr lang="en-US" altLang="en-US" sz="1400" dirty="0"/>
              <a:t> ‘</a:t>
            </a:r>
            <a:r>
              <a:rPr lang="en-US" altLang="ja-JP" sz="1400" i="1" dirty="0" err="1"/>
              <a:t>Ilmu</a:t>
            </a:r>
            <a:r>
              <a:rPr lang="en-US" altLang="ja-JP" sz="1400" i="1" dirty="0"/>
              <a:t> </a:t>
            </a:r>
            <a:r>
              <a:rPr lang="en-US" altLang="ja-JP" sz="1400" i="1" dirty="0" err="1"/>
              <a:t>Hukum</a:t>
            </a:r>
            <a:r>
              <a:rPr lang="en-US" altLang="en-US" sz="1400" dirty="0"/>
              <a:t>’</a:t>
            </a:r>
            <a:r>
              <a:rPr lang="en-US" altLang="ja-JP" sz="1400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/>
              <a:t>Ilmu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sebuah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eksemplar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normologi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termasuk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Ilmu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Praktis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pada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analisis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terakhir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terarah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untuk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menawarkan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penyelesaian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terhadap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bertumpu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dalam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kerangka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tatanan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berlaku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selalu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mengacu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pada</a:t>
            </a:r>
            <a:r>
              <a:rPr lang="en-US" altLang="en-US" sz="1400" dirty="0"/>
              <a:t>: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putusan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otoritatif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positivitas</a:t>
            </a:r>
            <a:r>
              <a:rPr lang="en-US" altLang="en-US" sz="1400" dirty="0"/>
              <a:t>),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suatu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tatanan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koherensi</a:t>
            </a:r>
            <a:r>
              <a:rPr lang="en-US" altLang="en-US" sz="1400" dirty="0"/>
              <a:t>),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pengaturan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hubungan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antar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manusia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tepat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keadilan</a:t>
            </a:r>
            <a:r>
              <a:rPr lang="en-US" altLang="en-US" sz="1400" dirty="0"/>
              <a:t>),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nilai-nilai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kemanusiaan</a:t>
            </a:r>
            <a:r>
              <a:rPr lang="en-US" altLang="en-US" sz="1400" dirty="0"/>
              <a:t> yang fundamental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luhur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martabat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manusia</a:t>
            </a:r>
            <a:r>
              <a:rPr lang="en-US" altLang="en-US" sz="1400" dirty="0"/>
              <a:t>).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/>
              <a:t>Masalah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berintikan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pertanyaan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tentang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apa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hukumnya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apa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menjadi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kewajiban</a:t>
            </a:r>
            <a:r>
              <a:rPr lang="en-US" altLang="en-US" sz="1400" dirty="0"/>
              <a:t> orang </a:t>
            </a:r>
            <a:r>
              <a:rPr lang="en-US" altLang="en-US" sz="1400" dirty="0" err="1"/>
              <a:t>dalam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situasi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kemasyarakatan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tertentu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berdasarkan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itu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apa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seharusnya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dilakukan</a:t>
            </a:r>
            <a:r>
              <a:rPr lang="en-US" altLang="en-US" sz="1400" dirty="0"/>
              <a:t> orang, yang </a:t>
            </a:r>
            <a:r>
              <a:rPr lang="en-US" altLang="en-US" sz="1400" dirty="0" err="1"/>
              <a:t>kepatuhannya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tidak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diserahkan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pada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kemauan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bebas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berangkutan</a:t>
            </a:r>
            <a:r>
              <a:rPr lang="en-US" altLang="en-US" sz="1400" dirty="0"/>
              <a:t>.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/>
              <a:t>Masalah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dibedakan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dalam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mikro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makro</a:t>
            </a:r>
            <a:r>
              <a:rPr lang="en-US" altLang="en-US" sz="1400" dirty="0"/>
              <a:t>.  </a:t>
            </a:r>
            <a:r>
              <a:rPr lang="en-US" altLang="en-US" sz="1400" dirty="0" err="1"/>
              <a:t>Masalah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mikro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berkenaan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hubungan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antarsubyek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, yang </a:t>
            </a:r>
            <a:r>
              <a:rPr lang="en-US" altLang="en-US" sz="1400" dirty="0" err="1"/>
              <a:t>penyelesaiannya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dilakukan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penemuan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penerapan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secara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kontekstual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mengacu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tujuan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mau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dicapai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aturan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bersangkutan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dalam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kerangka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tujuan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pada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umumnya</a:t>
            </a:r>
            <a:r>
              <a:rPr lang="en-US" altLang="en-US" sz="1400" dirty="0"/>
              <a:t>.  </a:t>
            </a:r>
            <a:r>
              <a:rPr lang="en-US" altLang="en-US" sz="1400" dirty="0" err="1"/>
              <a:t>Pertanyaan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intinya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apa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kaidah</a:t>
            </a:r>
            <a:r>
              <a:rPr lang="en-US" altLang="en-US" sz="1400" dirty="0"/>
              <a:t>) </a:t>
            </a:r>
            <a:r>
              <a:rPr lang="en-US" altLang="en-US" sz="1400" dirty="0" err="1"/>
              <a:t>hukumnya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bagi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situasi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konkrit</a:t>
            </a:r>
            <a:r>
              <a:rPr lang="en-US" altLang="en-US" sz="1400" dirty="0"/>
              <a:t> individual </a:t>
            </a:r>
            <a:r>
              <a:rPr lang="en-US" altLang="en-US" sz="1400" dirty="0" err="1"/>
              <a:t>tertentu</a:t>
            </a:r>
            <a:r>
              <a:rPr lang="en-US" altLang="en-US" sz="1400" dirty="0"/>
              <a:t>.  </a:t>
            </a:r>
            <a:r>
              <a:rPr lang="en-US" altLang="en-US" sz="1400" dirty="0" err="1"/>
              <a:t>Masalah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makro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berkenaan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masyarakat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keseluruhan</a:t>
            </a:r>
            <a:r>
              <a:rPr lang="en-US" altLang="en-US" sz="1400" dirty="0"/>
              <a:t>, yang </a:t>
            </a:r>
            <a:r>
              <a:rPr lang="en-US" altLang="en-US" sz="1400" dirty="0" err="1"/>
              <a:t>berintikan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ihwal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menentukan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menata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pola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hubungan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antarmanusia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berkekuatan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normatif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secara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rasional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memungkinkan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masing-masing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mencapai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tujuannya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secara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wajar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sehingga</a:t>
            </a:r>
            <a:r>
              <a:rPr lang="en-US" altLang="en-US" sz="1400" dirty="0"/>
              <a:t> di </a:t>
            </a:r>
            <a:r>
              <a:rPr lang="en-US" altLang="en-US" sz="1400" dirty="0" err="1"/>
              <a:t>satu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pihak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penyelenggaraan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ketertiban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berkeadilan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tetap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terjamin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di lain </a:t>
            </a:r>
            <a:r>
              <a:rPr lang="en-US" altLang="en-US" sz="1400" dirty="0" err="1"/>
              <a:t>pihak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mendorong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kemajuan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masyarakat</a:t>
            </a:r>
            <a:r>
              <a:rPr lang="en-US" altLang="en-US" sz="1400" dirty="0"/>
              <a:t>.  </a:t>
            </a:r>
            <a:r>
              <a:rPr lang="en-US" altLang="en-US" sz="1400" dirty="0" err="1"/>
              <a:t>Pertanyaan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intinya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perangkat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aturan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apa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diperlukan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masyarakat</a:t>
            </a:r>
            <a:r>
              <a:rPr lang="en-US" altLang="en-US" sz="1400" dirty="0"/>
              <a:t>.  </a:t>
            </a:r>
            <a:r>
              <a:rPr lang="en-US" altLang="en-US" sz="1400" dirty="0" err="1"/>
              <a:t>Penyelesaian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terhadap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masalah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makro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dilakukan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pembentukan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hukum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secara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kontekstual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mengantisipasi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perkembangan</a:t>
            </a:r>
            <a:r>
              <a:rPr lang="en-US" altLang="en-US" sz="1400" dirty="0">
                <a:solidFill>
                  <a:schemeClr val="bg1"/>
                </a:solidFill>
              </a:rPr>
              <a:t> di masa </a:t>
            </a:r>
            <a:r>
              <a:rPr lang="en-US" altLang="en-US" sz="1400" dirty="0" err="1">
                <a:solidFill>
                  <a:schemeClr val="bg1"/>
                </a:solidFill>
              </a:rPr>
              <a:t>depan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dalam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kerangka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tujuan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hukum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pada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umumnya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dengan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mengacu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cita-hukum</a:t>
            </a:r>
            <a:r>
              <a:rPr lang="en-US" altLang="en-US" sz="1400" dirty="0">
                <a:solidFill>
                  <a:schemeClr val="bg1"/>
                </a:solidFill>
              </a:rPr>
              <a:t>, yang </a:t>
            </a:r>
            <a:r>
              <a:rPr lang="en-US" altLang="en-US" sz="1400" dirty="0" err="1">
                <a:solidFill>
                  <a:schemeClr val="bg1"/>
                </a:solidFill>
              </a:rPr>
              <a:t>produknya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berupa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aturan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hukum</a:t>
            </a:r>
            <a:r>
              <a:rPr lang="en-US" altLang="en-US" sz="1400" dirty="0">
                <a:solidFill>
                  <a:schemeClr val="bg1"/>
                </a:solidFill>
              </a:rPr>
              <a:t> yang </a:t>
            </a:r>
            <a:r>
              <a:rPr lang="en-US" altLang="en-US" sz="1400" dirty="0" err="1">
                <a:solidFill>
                  <a:schemeClr val="bg1"/>
                </a:solidFill>
              </a:rPr>
              <a:t>secara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obyektif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berlaku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umum</a:t>
            </a:r>
            <a:r>
              <a:rPr lang="en-US" altLang="en-US" sz="1400" dirty="0">
                <a:solidFill>
                  <a:schemeClr val="bg1"/>
                </a:solidFill>
              </a:rPr>
              <a:t> (</a:t>
            </a:r>
            <a:r>
              <a:rPr lang="en-US" altLang="en-US" sz="1400" dirty="0" err="1">
                <a:solidFill>
                  <a:schemeClr val="bg1"/>
                </a:solidFill>
              </a:rPr>
              <a:t>perundang-undangan</a:t>
            </a:r>
            <a:r>
              <a:rPr lang="en-US" altLang="en-US" sz="1400" dirty="0">
                <a:solidFill>
                  <a:schemeClr val="bg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1379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5BC76C8-796C-BD40-9CBC-61CC77732B18}"/>
              </a:ext>
            </a:extLst>
          </p:cNvPr>
          <p:cNvSpPr/>
          <p:nvPr/>
        </p:nvSpPr>
        <p:spPr>
          <a:xfrm>
            <a:off x="4411662" y="981075"/>
            <a:ext cx="4040188" cy="5876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Papyrus"/>
                <a:cs typeface="Papyrus"/>
              </a:rPr>
              <a:t>NEGARA KESEJAHTERAAN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A297F14-AD7C-8342-9113-9A0AD23984C7}"/>
              </a:ext>
            </a:extLst>
          </p:cNvPr>
          <p:cNvSpPr/>
          <p:nvPr/>
        </p:nvSpPr>
        <p:spPr>
          <a:xfrm rot="486519">
            <a:off x="776443" y="1115879"/>
            <a:ext cx="2797175" cy="9144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ASAS HUKUM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2F48AB-6E97-5649-A864-8610CF6DF15E}"/>
              </a:ext>
            </a:extLst>
          </p:cNvPr>
          <p:cNvSpPr txBox="1">
            <a:spLocks/>
          </p:cNvSpPr>
          <p:nvPr/>
        </p:nvSpPr>
        <p:spPr bwMode="auto">
          <a:xfrm>
            <a:off x="-259076" y="362866"/>
            <a:ext cx="822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400" b="1" i="1" dirty="0" err="1">
                <a:ea typeface="+mj-ea"/>
                <a:cs typeface="+mj-cs"/>
              </a:rPr>
              <a:t>kerangka</a:t>
            </a:r>
            <a:r>
              <a:rPr lang="en-US" sz="2400" i="1" dirty="0">
                <a:ea typeface="+mj-ea"/>
                <a:cs typeface="+mj-cs"/>
              </a:rPr>
              <a:t> </a:t>
            </a:r>
            <a:r>
              <a:rPr lang="en-US" sz="2400" b="1" i="1" dirty="0" err="1">
                <a:ea typeface="+mj-ea"/>
                <a:cs typeface="+mj-cs"/>
              </a:rPr>
              <a:t>pemikiran</a:t>
            </a:r>
            <a:endParaRPr lang="en-US" sz="2400" b="1" i="1" dirty="0">
              <a:ea typeface="+mj-ea"/>
              <a:cs typeface="+mj-cs"/>
            </a:endParaRPr>
          </a:p>
        </p:txBody>
      </p:sp>
      <p:sp>
        <p:nvSpPr>
          <p:cNvPr id="8" name="Vertical Scroll 7">
            <a:extLst>
              <a:ext uri="{FF2B5EF4-FFF2-40B4-BE49-F238E27FC236}">
                <a16:creationId xmlns:a16="http://schemas.microsoft.com/office/drawing/2014/main" id="{78FE3F7B-8D54-0B44-9077-70580A5A4438}"/>
              </a:ext>
            </a:extLst>
          </p:cNvPr>
          <p:cNvSpPr/>
          <p:nvPr/>
        </p:nvSpPr>
        <p:spPr>
          <a:xfrm>
            <a:off x="5351462" y="3028950"/>
            <a:ext cx="2747963" cy="1143000"/>
          </a:xfrm>
          <a:prstGeom prst="vertic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HUKUM  PANCASILA</a:t>
            </a:r>
          </a:p>
        </p:txBody>
      </p:sp>
      <p:sp>
        <p:nvSpPr>
          <p:cNvPr id="9" name="Curved Left Arrow 8">
            <a:extLst>
              <a:ext uri="{FF2B5EF4-FFF2-40B4-BE49-F238E27FC236}">
                <a16:creationId xmlns:a16="http://schemas.microsoft.com/office/drawing/2014/main" id="{ED6E821A-7B44-BB40-9F8E-78257BF6EBA6}"/>
              </a:ext>
            </a:extLst>
          </p:cNvPr>
          <p:cNvSpPr/>
          <p:nvPr/>
        </p:nvSpPr>
        <p:spPr>
          <a:xfrm rot="18968781">
            <a:off x="6307137" y="2157412"/>
            <a:ext cx="695325" cy="1384300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93671E1B-0BBF-6F4D-A4BB-567690C82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1837" y="4835525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D5940042-FAC4-BE42-84B4-6D0D5753353F}"/>
              </a:ext>
            </a:extLst>
          </p:cNvPr>
          <p:cNvSpPr/>
          <p:nvPr/>
        </p:nvSpPr>
        <p:spPr>
          <a:xfrm>
            <a:off x="6518275" y="4289425"/>
            <a:ext cx="484187" cy="5461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Curved Down Ribbon 11">
            <a:extLst>
              <a:ext uri="{FF2B5EF4-FFF2-40B4-BE49-F238E27FC236}">
                <a16:creationId xmlns:a16="http://schemas.microsoft.com/office/drawing/2014/main" id="{3415422B-8DBA-2B4B-B03C-5E201AB26556}"/>
              </a:ext>
            </a:extLst>
          </p:cNvPr>
          <p:cNvSpPr/>
          <p:nvPr/>
        </p:nvSpPr>
        <p:spPr>
          <a:xfrm>
            <a:off x="5016500" y="4619625"/>
            <a:ext cx="3435350" cy="1439862"/>
          </a:xfrm>
          <a:prstGeom prst="ellipseRibb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TUJUAN HUKUM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PENGAYOMAN</a:t>
            </a:r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D278FD2B-F57E-4441-B435-A1D3FA31FEBA}"/>
              </a:ext>
            </a:extLst>
          </p:cNvPr>
          <p:cNvSpPr/>
          <p:nvPr/>
        </p:nvSpPr>
        <p:spPr>
          <a:xfrm rot="20132705">
            <a:off x="4268787" y="1974850"/>
            <a:ext cx="2166938" cy="1452562"/>
          </a:xfrm>
          <a:prstGeom prst="cloudCallout">
            <a:avLst>
              <a:gd name="adj1" fmla="val -43156"/>
              <a:gd name="adj2" fmla="val -13394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CITA-HUKUM  PANCASILA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F1B3906-67B5-684B-A60E-1A67038F43FA}"/>
              </a:ext>
            </a:extLst>
          </p:cNvPr>
          <p:cNvSpPr/>
          <p:nvPr/>
        </p:nvSpPr>
        <p:spPr>
          <a:xfrm rot="1558526">
            <a:off x="6370637" y="1976437"/>
            <a:ext cx="1887538" cy="5381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>
                <a:solidFill>
                  <a:schemeClr val="tx1"/>
                </a:solidFill>
              </a:rPr>
              <a:t>Ilmu</a:t>
            </a:r>
            <a:r>
              <a:rPr lang="en-US" sz="1800" dirty="0">
                <a:solidFill>
                  <a:schemeClr val="tx1"/>
                </a:solidFill>
              </a:rPr>
              <a:t> Hukum</a:t>
            </a:r>
          </a:p>
        </p:txBody>
      </p:sp>
    </p:spTree>
    <p:extLst>
      <p:ext uri="{BB962C8B-B14F-4D97-AF65-F5344CB8AC3E}">
        <p14:creationId xmlns:p14="http://schemas.microsoft.com/office/powerpoint/2010/main" val="71379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2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12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12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2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900"/>
                            </p:stCondLst>
                            <p:childTnLst>
                              <p:par>
                                <p:cTn id="17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1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11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11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1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00"/>
                            </p:stCondLst>
                            <p:childTnLst>
                              <p:par>
                                <p:cTn id="2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9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9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9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9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100"/>
                            </p:stCondLst>
                            <p:childTnLst>
                              <p:par>
                                <p:cTn id="2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6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6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6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6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56353" name="Title 1">
            <a:extLst>
              <a:ext uri="{FF2B5EF4-FFF2-40B4-BE49-F238E27FC236}">
                <a16:creationId xmlns:a16="http://schemas.microsoft.com/office/drawing/2014/main" id="{2BB815A9-BE30-8244-8FAC-71FDD930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590" y="129482"/>
            <a:ext cx="8229600" cy="536575"/>
          </a:xfrm>
        </p:spPr>
        <p:txBody>
          <a:bodyPr/>
          <a:lstStyle/>
          <a:p>
            <a:pPr algn="r" eaLnBrk="1" hangingPunct="1"/>
            <a:r>
              <a:rPr lang="en-US" altLang="en-US" sz="1800" b="1" dirty="0">
                <a:ea typeface="ＭＳ Ｐゴシック" panose="020B0600070205080204" pitchFamily="34" charset="-128"/>
              </a:rPr>
              <a:t>‘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Paradigma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Ilmu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Indonesia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’</a:t>
            </a:r>
            <a:br>
              <a:rPr lang="en-US" altLang="ja-JP" sz="1800" b="1" dirty="0">
                <a:ea typeface="ＭＳ Ｐゴシック" panose="020B0600070205080204" pitchFamily="34" charset="-128"/>
              </a:rPr>
            </a:br>
            <a:r>
              <a:rPr lang="en-US" altLang="ja-JP" sz="1800" dirty="0">
                <a:ea typeface="ＭＳ Ｐゴシック" panose="020B0600070205080204" pitchFamily="34" charset="-128"/>
              </a:rPr>
              <a:t>B.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Arief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Sidharta</a:t>
            </a:r>
            <a:endParaRPr lang="en-US" altLang="en-US" sz="1800" b="1" dirty="0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867A6A-B534-974E-94E6-B08777AA8AA3}"/>
              </a:ext>
            </a:extLst>
          </p:cNvPr>
          <p:cNvSpPr/>
          <p:nvPr/>
        </p:nvSpPr>
        <p:spPr>
          <a:xfrm>
            <a:off x="5510213" y="885209"/>
            <a:ext cx="3421062" cy="19945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HUKUM PANCASILA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sebagai </a:t>
            </a:r>
            <a:r>
              <a:rPr lang="en-US" sz="1200" dirty="0" err="1"/>
              <a:t>tata</a:t>
            </a:r>
            <a:r>
              <a:rPr lang="en-US" sz="1200" dirty="0"/>
              <a:t> </a:t>
            </a:r>
            <a:r>
              <a:rPr lang="en-US" sz="1200" dirty="0" err="1"/>
              <a:t>hukum</a:t>
            </a:r>
            <a:r>
              <a:rPr lang="en-US" sz="1200" dirty="0"/>
              <a:t> Indonesia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/>
              <a:t>Menggali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kebiasaan</a:t>
            </a:r>
            <a:r>
              <a:rPr lang="en-US" sz="1400" dirty="0"/>
              <a:t> dan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adat</a:t>
            </a:r>
            <a:r>
              <a:rPr lang="en-US" sz="1400" dirty="0"/>
              <a:t> yang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tindakan</a:t>
            </a:r>
            <a:r>
              <a:rPr lang="en-US" sz="1400" dirty="0"/>
              <a:t> </a:t>
            </a:r>
            <a:r>
              <a:rPr lang="en-US" sz="1400" dirty="0" err="1"/>
              <a:t>nyata</a:t>
            </a:r>
            <a:r>
              <a:rPr lang="en-US" sz="1400" dirty="0"/>
              <a:t> </a:t>
            </a:r>
            <a:r>
              <a:rPr lang="en-US" sz="1400" dirty="0" err="1"/>
              <a:t>para</a:t>
            </a:r>
            <a:r>
              <a:rPr lang="en-US" sz="1400" dirty="0"/>
              <a:t> </a:t>
            </a:r>
            <a:r>
              <a:rPr lang="en-US" sz="1400" dirty="0" err="1"/>
              <a:t>warga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menjalani</a:t>
            </a:r>
            <a:r>
              <a:rPr lang="en-US" sz="1400" dirty="0"/>
              <a:t> </a:t>
            </a:r>
            <a:r>
              <a:rPr lang="en-US" sz="1400" dirty="0" err="1"/>
              <a:t>kehidupan</a:t>
            </a:r>
            <a:r>
              <a:rPr lang="en-US" sz="1400" dirty="0"/>
              <a:t> </a:t>
            </a:r>
            <a:r>
              <a:rPr lang="en-US" sz="1400" dirty="0" err="1"/>
              <a:t>sehari-hari</a:t>
            </a:r>
            <a:r>
              <a:rPr lang="en-US" sz="1400" dirty="0"/>
              <a:t> yang </a:t>
            </a:r>
            <a:r>
              <a:rPr lang="en-US" sz="1400" dirty="0" err="1"/>
              <a:t>nampak</a:t>
            </a:r>
            <a:r>
              <a:rPr lang="en-US" sz="1400" dirty="0"/>
              <a:t> dari </a:t>
            </a:r>
            <a:r>
              <a:rPr lang="en-US" sz="1400" dirty="0" err="1"/>
              <a:t>perulangan</a:t>
            </a:r>
            <a:r>
              <a:rPr lang="en-US" sz="1400" dirty="0"/>
              <a:t> </a:t>
            </a:r>
            <a:r>
              <a:rPr lang="en-US" sz="1400" dirty="0" err="1"/>
              <a:t>perilaku</a:t>
            </a:r>
            <a:r>
              <a:rPr lang="en-US" sz="1400" dirty="0"/>
              <a:t> yang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tiap</a:t>
            </a:r>
            <a:r>
              <a:rPr lang="en-US" sz="1400" dirty="0"/>
              <a:t> kali </a:t>
            </a: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situasi</a:t>
            </a:r>
            <a:r>
              <a:rPr lang="en-US" sz="1400" dirty="0"/>
              <a:t> </a:t>
            </a:r>
            <a:r>
              <a:rPr lang="en-US" sz="1400" dirty="0" err="1"/>
              <a:t>kemasyarakatan</a:t>
            </a:r>
            <a:r>
              <a:rPr lang="en-US" sz="1400" dirty="0"/>
              <a:t> yang </a:t>
            </a:r>
            <a:r>
              <a:rPr lang="en-US" sz="1400" dirty="0" err="1"/>
              <a:t>sama</a:t>
            </a:r>
            <a:r>
              <a:rPr lang="en-US" sz="1400" dirty="0"/>
              <a:t>.</a:t>
            </a:r>
            <a:endParaRPr lang="en-US" sz="1200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343A08-A214-1C4C-AA82-0027EEAB9578}"/>
              </a:ext>
            </a:extLst>
          </p:cNvPr>
          <p:cNvSpPr/>
          <p:nvPr/>
        </p:nvSpPr>
        <p:spPr>
          <a:xfrm>
            <a:off x="5510213" y="3055938"/>
            <a:ext cx="3421062" cy="1465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PENGAYOMAN / PERLINDUNGAN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sebagai </a:t>
            </a:r>
            <a:r>
              <a:rPr lang="en-US" sz="1400" dirty="0" err="1"/>
              <a:t>Tujuan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endParaRPr lang="en-US" sz="1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b="1" dirty="0" err="1"/>
              <a:t>mampu</a:t>
            </a:r>
            <a:r>
              <a:rPr lang="en-US" sz="1400" b="1" dirty="0"/>
              <a:t> </a:t>
            </a:r>
            <a:r>
              <a:rPr lang="en-US" sz="1400" b="1" dirty="0" err="1"/>
              <a:t>menghadirkan</a:t>
            </a:r>
            <a:r>
              <a:rPr lang="en-US" sz="1400" b="1" dirty="0"/>
              <a:t> </a:t>
            </a:r>
            <a:r>
              <a:rPr lang="en-US" sz="1400" dirty="0" err="1"/>
              <a:t>ketertiban</a:t>
            </a:r>
            <a:r>
              <a:rPr lang="en-US" sz="1400" dirty="0"/>
              <a:t> dan </a:t>
            </a:r>
            <a:r>
              <a:rPr lang="en-US" sz="1400" dirty="0" err="1"/>
              <a:t>keteraturan</a:t>
            </a:r>
            <a:r>
              <a:rPr lang="en-US" sz="1400" dirty="0"/>
              <a:t>, </a:t>
            </a:r>
            <a:r>
              <a:rPr lang="en-US" sz="1400" dirty="0" err="1"/>
              <a:t>kedamaian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keadilan</a:t>
            </a:r>
            <a:r>
              <a:rPr lang="en-US" sz="1400" dirty="0"/>
              <a:t>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26FF05-40BC-354F-A1F3-BD88D900F3F5}"/>
              </a:ext>
            </a:extLst>
          </p:cNvPr>
          <p:cNvCxnSpPr>
            <a:cxnSpLocks noChangeShapeType="1"/>
            <a:stCxn id="4" idx="0"/>
            <a:endCxn id="6" idx="1"/>
          </p:cNvCxnSpPr>
          <p:nvPr/>
        </p:nvCxnSpPr>
        <p:spPr bwMode="auto">
          <a:xfrm flipV="1">
            <a:off x="3165476" y="1882467"/>
            <a:ext cx="2344737" cy="554346"/>
          </a:xfrm>
          <a:prstGeom prst="line">
            <a:avLst/>
          </a:prstGeom>
          <a:noFill/>
          <a:ln w="25400">
            <a:solidFill>
              <a:srgbClr val="8EB4E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ACBA46-666C-F747-A5A1-A96EFD72BB96}"/>
              </a:ext>
            </a:extLst>
          </p:cNvPr>
          <p:cNvCxnSpPr>
            <a:cxnSpLocks noChangeShapeType="1"/>
            <a:stCxn id="4" idx="2"/>
            <a:endCxn id="7" idx="1"/>
          </p:cNvCxnSpPr>
          <p:nvPr/>
        </p:nvCxnSpPr>
        <p:spPr bwMode="auto">
          <a:xfrm>
            <a:off x="3165475" y="3544888"/>
            <a:ext cx="2344738" cy="244475"/>
          </a:xfrm>
          <a:prstGeom prst="line">
            <a:avLst/>
          </a:prstGeom>
          <a:noFill/>
          <a:ln w="25400">
            <a:solidFill>
              <a:srgbClr val="8EB4E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9D706C-2243-7E4E-9F1F-538F45EFAFAF}"/>
              </a:ext>
            </a:extLst>
          </p:cNvPr>
          <p:cNvCxnSpPr>
            <a:cxnSpLocks noChangeShapeType="1"/>
            <a:stCxn id="4" idx="2"/>
            <a:endCxn id="8" idx="1"/>
          </p:cNvCxnSpPr>
          <p:nvPr/>
        </p:nvCxnSpPr>
        <p:spPr bwMode="auto">
          <a:xfrm>
            <a:off x="3165475" y="3544888"/>
            <a:ext cx="1858963" cy="2135187"/>
          </a:xfrm>
          <a:prstGeom prst="line">
            <a:avLst/>
          </a:prstGeom>
          <a:noFill/>
          <a:ln w="25400">
            <a:solidFill>
              <a:srgbClr val="8EB4E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6D22382-45EE-3642-980A-7CFA0E98CB09}"/>
              </a:ext>
            </a:extLst>
          </p:cNvPr>
          <p:cNvSpPr/>
          <p:nvPr/>
        </p:nvSpPr>
        <p:spPr>
          <a:xfrm>
            <a:off x="5024438" y="4703763"/>
            <a:ext cx="3906837" cy="19542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NEGARA KESEJAHTERAAN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000000"/>
                </a:solidFill>
              </a:rPr>
              <a:t>Pengemban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profesi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hukum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harus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menjadi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pamong</a:t>
            </a:r>
            <a:r>
              <a:rPr lang="en-US" sz="1400" b="1" dirty="0">
                <a:solidFill>
                  <a:srgbClr val="000000"/>
                </a:solidFill>
              </a:rPr>
              <a:t> yang </a:t>
            </a:r>
            <a:r>
              <a:rPr lang="en-US" sz="1400" b="1" dirty="0" err="1">
                <a:solidFill>
                  <a:srgbClr val="000000"/>
                </a:solidFill>
              </a:rPr>
              <a:t>mampu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mengarahkan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perilaku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masyarakat</a:t>
            </a:r>
            <a:r>
              <a:rPr lang="en-US" sz="1400" dirty="0">
                <a:solidFill>
                  <a:srgbClr val="000000"/>
                </a:solidFill>
              </a:rPr>
              <a:t>  </a:t>
            </a:r>
            <a:r>
              <a:rPr lang="en-US" sz="1400" dirty="0" err="1">
                <a:solidFill>
                  <a:srgbClr val="000000"/>
                </a:solidFill>
              </a:rPr>
              <a:t>serta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menciptakan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kondisi</a:t>
            </a:r>
            <a:r>
              <a:rPr lang="en-US" sz="1400" dirty="0">
                <a:solidFill>
                  <a:srgbClr val="000000"/>
                </a:solidFill>
              </a:rPr>
              <a:t> yang </a:t>
            </a:r>
            <a:r>
              <a:rPr lang="en-US" sz="1400" dirty="0" err="1">
                <a:solidFill>
                  <a:srgbClr val="000000"/>
                </a:solidFill>
              </a:rPr>
              <a:t>tertib</a:t>
            </a:r>
            <a:r>
              <a:rPr lang="en-US" sz="1400" dirty="0">
                <a:solidFill>
                  <a:srgbClr val="000000"/>
                </a:solidFill>
              </a:rPr>
              <a:t> dan </a:t>
            </a:r>
            <a:r>
              <a:rPr lang="en-US" sz="1400" dirty="0" err="1">
                <a:solidFill>
                  <a:srgbClr val="000000"/>
                </a:solidFill>
              </a:rPr>
              <a:t>adil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melalui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setiap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putusan </a:t>
            </a:r>
            <a:r>
              <a:rPr lang="en-US" sz="1400" dirty="0" err="1">
                <a:solidFill>
                  <a:srgbClr val="000000"/>
                </a:solidFill>
              </a:rPr>
              <a:t>hukum</a:t>
            </a:r>
            <a:r>
              <a:rPr lang="en-US" sz="1400" dirty="0">
                <a:solidFill>
                  <a:srgbClr val="000000"/>
                </a:solidFill>
              </a:rPr>
              <a:t> yang </a:t>
            </a:r>
            <a:r>
              <a:rPr lang="en-US" sz="1400" dirty="0" err="1">
                <a:solidFill>
                  <a:srgbClr val="000000"/>
                </a:solidFill>
              </a:rPr>
              <a:t>dibuatnya</a:t>
            </a:r>
            <a:r>
              <a:rPr lang="en-US" sz="1400" dirty="0">
                <a:solidFill>
                  <a:srgbClr val="000000"/>
                </a:solidFill>
              </a:rPr>
              <a:t>.</a:t>
            </a:r>
            <a:endParaRPr lang="en-US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D4EBFA-DD12-7E4A-91FF-2696040380B1}"/>
              </a:ext>
            </a:extLst>
          </p:cNvPr>
          <p:cNvSpPr/>
          <p:nvPr/>
        </p:nvSpPr>
        <p:spPr>
          <a:xfrm>
            <a:off x="239713" y="885209"/>
            <a:ext cx="3919537" cy="13112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CITA-HUKUM PANCASILA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b="1" dirty="0" err="1"/>
              <a:t>merujuk</a:t>
            </a:r>
            <a:r>
              <a:rPr lang="en-US" sz="1400" b="1" dirty="0"/>
              <a:t> </a:t>
            </a:r>
            <a:r>
              <a:rPr lang="en-US" sz="1400" b="1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keadilan</a:t>
            </a:r>
            <a:r>
              <a:rPr lang="en-US" sz="1400" dirty="0"/>
              <a:t>, </a:t>
            </a:r>
            <a:r>
              <a:rPr lang="en-US" sz="1400" dirty="0" err="1"/>
              <a:t>kehasil-gunaan</a:t>
            </a:r>
            <a:r>
              <a:rPr lang="en-US" sz="1400" dirty="0"/>
              <a:t> (</a:t>
            </a:r>
            <a:r>
              <a:rPr lang="en-US" sz="1400" i="1" dirty="0" err="1"/>
              <a:t>doelmatigheid</a:t>
            </a:r>
            <a:r>
              <a:rPr lang="en-US" sz="1400" dirty="0"/>
              <a:t>) dan </a:t>
            </a:r>
            <a:r>
              <a:rPr lang="en-US" sz="1400" dirty="0" err="1"/>
              <a:t>kepastian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endParaRPr lang="en-US" sz="14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D75E96-AC9F-294D-92E3-91740EDE1D3B}"/>
              </a:ext>
            </a:extLst>
          </p:cNvPr>
          <p:cNvCxnSpPr>
            <a:cxnSpLocks noChangeShapeType="1"/>
            <a:stCxn id="4" idx="0"/>
            <a:endCxn id="17" idx="2"/>
          </p:cNvCxnSpPr>
          <p:nvPr/>
        </p:nvCxnSpPr>
        <p:spPr bwMode="auto">
          <a:xfrm flipH="1" flipV="1">
            <a:off x="2199482" y="2196484"/>
            <a:ext cx="965994" cy="240329"/>
          </a:xfrm>
          <a:prstGeom prst="line">
            <a:avLst/>
          </a:prstGeom>
          <a:noFill/>
          <a:ln w="25400">
            <a:solidFill>
              <a:srgbClr val="8EB4E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BC667FAE-1CC6-8947-B024-20380D55176B}"/>
              </a:ext>
            </a:extLst>
          </p:cNvPr>
          <p:cNvSpPr/>
          <p:nvPr/>
        </p:nvSpPr>
        <p:spPr>
          <a:xfrm>
            <a:off x="1306513" y="2436813"/>
            <a:ext cx="3717925" cy="1108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PARADIGMA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ILMU HUKUM INDONESIA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(B. </a:t>
            </a:r>
            <a:r>
              <a:rPr lang="en-US" sz="1400" dirty="0" err="1"/>
              <a:t>Arief</a:t>
            </a:r>
            <a:r>
              <a:rPr lang="en-US" sz="1400" dirty="0"/>
              <a:t> </a:t>
            </a:r>
            <a:r>
              <a:rPr lang="en-US" sz="1400" dirty="0" err="1"/>
              <a:t>Sidharta</a:t>
            </a:r>
            <a:r>
              <a:rPr lang="en-US" sz="1400" dirty="0"/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3326CD-3B0D-9546-A03E-77981B5A0098}"/>
              </a:ext>
            </a:extLst>
          </p:cNvPr>
          <p:cNvSpPr/>
          <p:nvPr/>
        </p:nvSpPr>
        <p:spPr>
          <a:xfrm>
            <a:off x="239713" y="4019550"/>
            <a:ext cx="4240212" cy="26384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ILMU HUKUM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000000"/>
                </a:solidFill>
              </a:rPr>
              <a:t>Pengemban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profesi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hukum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harus </a:t>
            </a:r>
            <a:r>
              <a:rPr lang="en-US" sz="1400" b="1" dirty="0" err="1">
                <a:solidFill>
                  <a:srgbClr val="000000"/>
                </a:solidFill>
              </a:rPr>
              <a:t>mampu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menawarkan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penyelesaian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terhadap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masalah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hukum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dengan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bertumpu</a:t>
            </a:r>
            <a:r>
              <a:rPr lang="en-US" sz="1400" dirty="0">
                <a:solidFill>
                  <a:srgbClr val="000000"/>
                </a:solidFill>
              </a:rPr>
              <a:t> dan </a:t>
            </a:r>
            <a:r>
              <a:rPr lang="en-US" sz="1400" dirty="0" err="1">
                <a:solidFill>
                  <a:srgbClr val="000000"/>
                </a:solidFill>
              </a:rPr>
              <a:t>dalam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kerangka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tatanan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hukum</a:t>
            </a:r>
            <a:r>
              <a:rPr lang="en-US" sz="1400" dirty="0">
                <a:solidFill>
                  <a:srgbClr val="000000"/>
                </a:solidFill>
              </a:rPr>
              <a:t> yang </a:t>
            </a:r>
            <a:r>
              <a:rPr lang="en-US" sz="1400" dirty="0" err="1">
                <a:solidFill>
                  <a:srgbClr val="000000"/>
                </a:solidFill>
              </a:rPr>
              <a:t>berlaku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dengan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mengacu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pada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/>
              <a:t>hukum</a:t>
            </a:r>
            <a:r>
              <a:rPr lang="en-US" sz="1400" dirty="0"/>
              <a:t> sebagai </a:t>
            </a:r>
            <a:r>
              <a:rPr lang="en-US" sz="1400" dirty="0" err="1"/>
              <a:t>putusan</a:t>
            </a:r>
            <a:r>
              <a:rPr lang="en-US" sz="1400" dirty="0"/>
              <a:t> </a:t>
            </a:r>
            <a:r>
              <a:rPr lang="en-US" sz="1400" dirty="0" err="1"/>
              <a:t>otoritatif</a:t>
            </a:r>
            <a:r>
              <a:rPr lang="en-US" sz="1400" dirty="0"/>
              <a:t> (</a:t>
            </a:r>
            <a:r>
              <a:rPr lang="en-US" sz="1400" dirty="0" err="1"/>
              <a:t>positivitas</a:t>
            </a:r>
            <a:r>
              <a:rPr lang="en-US" sz="1400" dirty="0"/>
              <a:t>), </a:t>
            </a:r>
            <a:r>
              <a:rPr lang="en-US" sz="1400" dirty="0" err="1"/>
              <a:t>hukum</a:t>
            </a:r>
            <a:r>
              <a:rPr lang="en-US" sz="1400" dirty="0"/>
              <a:t> sebagai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tatanan</a:t>
            </a:r>
            <a:r>
              <a:rPr lang="en-US" sz="1400" dirty="0"/>
              <a:t> (</a:t>
            </a:r>
            <a:r>
              <a:rPr lang="en-US" sz="1400" dirty="0" err="1"/>
              <a:t>koherensi</a:t>
            </a:r>
            <a:r>
              <a:rPr lang="en-US" sz="1400" dirty="0"/>
              <a:t>), </a:t>
            </a:r>
            <a:r>
              <a:rPr lang="en-US" sz="1400" dirty="0" err="1"/>
              <a:t>hukum</a:t>
            </a:r>
            <a:r>
              <a:rPr lang="en-US" sz="1400" dirty="0"/>
              <a:t> sebagai </a:t>
            </a:r>
            <a:r>
              <a:rPr lang="en-US" sz="1400" dirty="0" err="1"/>
              <a:t>pengaturan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antar</a:t>
            </a:r>
            <a:r>
              <a:rPr lang="en-US" sz="1400" dirty="0"/>
              <a:t> manusia yang </a:t>
            </a:r>
            <a:r>
              <a:rPr lang="en-US" sz="1400" dirty="0" err="1"/>
              <a:t>tepat</a:t>
            </a:r>
            <a:r>
              <a:rPr lang="en-US" sz="1400" dirty="0"/>
              <a:t> (</a:t>
            </a:r>
            <a:r>
              <a:rPr lang="en-US" sz="1400" dirty="0" err="1"/>
              <a:t>keadilan</a:t>
            </a:r>
            <a:r>
              <a:rPr lang="en-US" sz="1400" dirty="0"/>
              <a:t>), dan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kemanusiaan</a:t>
            </a:r>
            <a:r>
              <a:rPr lang="en-US" sz="1400" dirty="0"/>
              <a:t> yang fundamental dan </a:t>
            </a:r>
            <a:r>
              <a:rPr lang="en-US" sz="1400" dirty="0" err="1"/>
              <a:t>luhur</a:t>
            </a:r>
            <a:r>
              <a:rPr lang="en-US" sz="1400" dirty="0"/>
              <a:t> (</a:t>
            </a:r>
            <a:r>
              <a:rPr lang="en-US" sz="1400" dirty="0" err="1"/>
              <a:t>martabat</a:t>
            </a:r>
            <a:r>
              <a:rPr lang="en-US" sz="1400" dirty="0"/>
              <a:t> manusia) dan </a:t>
            </a:r>
            <a:r>
              <a:rPr lang="en-US" sz="1400" b="1" dirty="0" err="1"/>
              <a:t>meningkatkan</a:t>
            </a:r>
            <a:r>
              <a:rPr lang="en-US" sz="1400" b="1" dirty="0"/>
              <a:t> </a:t>
            </a:r>
            <a:r>
              <a:rPr lang="en-US" sz="1400" b="1" dirty="0" err="1"/>
              <a:t>keilmuannya</a:t>
            </a:r>
            <a:r>
              <a:rPr lang="en-US" sz="1400" dirty="0"/>
              <a:t>.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817CC6-50B9-8742-B6B5-0460AFA945F9}"/>
              </a:ext>
            </a:extLst>
          </p:cNvPr>
          <p:cNvCxnSpPr>
            <a:cxnSpLocks noChangeShapeType="1"/>
            <a:stCxn id="4" idx="2"/>
            <a:endCxn id="16" idx="0"/>
          </p:cNvCxnSpPr>
          <p:nvPr/>
        </p:nvCxnSpPr>
        <p:spPr bwMode="auto">
          <a:xfrm flipH="1">
            <a:off x="2359025" y="3544888"/>
            <a:ext cx="806450" cy="474662"/>
          </a:xfrm>
          <a:prstGeom prst="line">
            <a:avLst/>
          </a:prstGeom>
          <a:noFill/>
          <a:ln w="25400">
            <a:solidFill>
              <a:srgbClr val="8EB4E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66363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17332</TotalTime>
  <Words>1213</Words>
  <Application>Microsoft Office PowerPoint</Application>
  <PresentationFormat>On-screen Show (4:3)</PresentationFormat>
  <Paragraphs>112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Papyrus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‘Paradigma Ilmu Hukum Indonesia’ B. Arief Sidharta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 Hukum</dc:title>
  <dc:creator>Agus Setiawan</dc:creator>
  <cp:lastModifiedBy>demson tiopan</cp:lastModifiedBy>
  <cp:revision>760</cp:revision>
  <dcterms:created xsi:type="dcterms:W3CDTF">2015-07-03T07:15:25Z</dcterms:created>
  <dcterms:modified xsi:type="dcterms:W3CDTF">2023-09-20T06:58:14Z</dcterms:modified>
</cp:coreProperties>
</file>