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2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95156" y="2348032"/>
            <a:ext cx="4896088" cy="3533418"/>
          </a:xfrm>
          <a:prstGeom prst="rect">
            <a:avLst/>
          </a:prstGeom>
        </p:spPr>
      </p:pic>
      <p:sp>
        <p:nvSpPr>
          <p:cNvPr id="6" name="Text 2"/>
          <p:cNvSpPr/>
          <p:nvPr/>
        </p:nvSpPr>
        <p:spPr>
          <a:xfrm>
            <a:off x="6312694" y="650438"/>
            <a:ext cx="7491413" cy="2874645"/>
          </a:xfrm>
          <a:prstGeom prst="rect">
            <a:avLst/>
          </a:prstGeom>
          <a:noFill/>
          <a:ln/>
        </p:spPr>
        <p:txBody>
          <a:bodyPr wrap="square" rtlCol="0" anchor="t"/>
          <a:lstStyle/>
          <a:p>
            <a:pPr marL="0" indent="0">
              <a:lnSpc>
                <a:spcPts val="7546"/>
              </a:lnSpc>
              <a:buNone/>
            </a:pPr>
            <a:r>
              <a:rPr lang="en-US" sz="6036" dirty="0">
                <a:solidFill>
                  <a:srgbClr val="38512F"/>
                </a:solidFill>
                <a:latin typeface="Lora" pitchFamily="34" charset="0"/>
                <a:ea typeface="Lora" pitchFamily="34" charset="-122"/>
                <a:cs typeface="Lora" pitchFamily="34" charset="-120"/>
              </a:rPr>
              <a:t>Pentingnya Etika Bisnis bagi Mahasiswa</a:t>
            </a:r>
            <a:endParaRPr lang="en-US" sz="6036" dirty="0"/>
          </a:p>
        </p:txBody>
      </p:sp>
      <p:sp>
        <p:nvSpPr>
          <p:cNvPr id="7" name="Text 3"/>
          <p:cNvSpPr/>
          <p:nvPr/>
        </p:nvSpPr>
        <p:spPr>
          <a:xfrm>
            <a:off x="6312694" y="3879175"/>
            <a:ext cx="7491413" cy="3021330"/>
          </a:xfrm>
          <a:prstGeom prst="rect">
            <a:avLst/>
          </a:prstGeom>
          <a:noFill/>
          <a:ln/>
        </p:spPr>
        <p:txBody>
          <a:bodyPr wrap="square" rtlCol="0" anchor="t"/>
          <a:lstStyle/>
          <a:p>
            <a:pPr marL="0" indent="0">
              <a:lnSpc>
                <a:spcPts val="2975"/>
              </a:lnSpc>
              <a:buNone/>
            </a:pPr>
            <a:r>
              <a:rPr lang="en-US" sz="1859" dirty="0">
                <a:solidFill>
                  <a:srgbClr val="3A3630"/>
                </a:solidFill>
                <a:latin typeface="Source Sans Pro" pitchFamily="34" charset="0"/>
                <a:ea typeface="Source Sans Pro" pitchFamily="34" charset="-122"/>
                <a:cs typeface="Source Sans Pro" pitchFamily="34" charset="-120"/>
              </a:rPr>
              <a:t>Dalam dunia bisnis yang dinamis dan kompetitif, etika menjadi pondasi yang tak ternilai. Mahasiswa sebagai calon pemimpin bisnis masa depan perlu memiliki pemahaman yang mendalam tentang prinsip-prinsip etika bisnis. Etika bisnis bukan sekadar teori belaka, melainkan panduan moral yang membentuk perilaku dan keputusan bisnis yang bertanggung jawab. Dengan memahami etika bisnis, mahasiswa dapat membangun fondasi yang kuat untuk karier profesional mereka, membangun kepercayaan dengan stakeholders, dan berkontribusi positif bagi masyarakat.</a:t>
            </a:r>
            <a:endParaRPr lang="en-US" sz="1859" dirty="0"/>
          </a:p>
        </p:txBody>
      </p:sp>
      <p:sp>
        <p:nvSpPr>
          <p:cNvPr id="9" name="Text 5"/>
          <p:cNvSpPr/>
          <p:nvPr/>
        </p:nvSpPr>
        <p:spPr>
          <a:xfrm>
            <a:off x="6434495" y="7323773"/>
            <a:ext cx="134064" cy="97512"/>
          </a:xfrm>
          <a:prstGeom prst="rect">
            <a:avLst/>
          </a:prstGeom>
          <a:noFill/>
          <a:ln/>
        </p:spPr>
        <p:txBody>
          <a:bodyPr wrap="none" rtlCol="0" anchor="t"/>
          <a:lstStyle/>
          <a:p>
            <a:pPr marL="0" indent="0" algn="ctr">
              <a:lnSpc>
                <a:spcPts val="768"/>
              </a:lnSpc>
              <a:buNone/>
            </a:pPr>
            <a:r>
              <a:rPr lang="en-US" sz="768" dirty="0">
                <a:solidFill>
                  <a:srgbClr val="FFFFFF"/>
                </a:solidFill>
                <a:latin typeface="Source Sans Pro" pitchFamily="34" charset="0"/>
                <a:ea typeface="Source Sans Pro" pitchFamily="34" charset="-122"/>
                <a:cs typeface="Source Sans Pro" pitchFamily="34" charset="-120"/>
              </a:rPr>
              <a:t>nm</a:t>
            </a:r>
            <a:endParaRPr lang="en-US" sz="76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572929" y="235506"/>
            <a:ext cx="4340423" cy="7758589"/>
          </a:xfrm>
          <a:prstGeom prst="rect">
            <a:avLst/>
          </a:prstGeom>
        </p:spPr>
      </p:pic>
      <p:sp>
        <p:nvSpPr>
          <p:cNvPr id="6" name="Text 2"/>
          <p:cNvSpPr/>
          <p:nvPr/>
        </p:nvSpPr>
        <p:spPr>
          <a:xfrm>
            <a:off x="6145887" y="971312"/>
            <a:ext cx="7825026" cy="1108472"/>
          </a:xfrm>
          <a:prstGeom prst="rect">
            <a:avLst/>
          </a:prstGeom>
          <a:noFill/>
          <a:ln/>
        </p:spPr>
        <p:txBody>
          <a:bodyPr wrap="square" rtlCol="0" anchor="t"/>
          <a:lstStyle/>
          <a:p>
            <a:pPr marL="0" indent="0">
              <a:lnSpc>
                <a:spcPts val="4364"/>
              </a:lnSpc>
              <a:buNone/>
            </a:pPr>
            <a:r>
              <a:rPr lang="en-US" sz="3491" dirty="0">
                <a:solidFill>
                  <a:srgbClr val="38512F"/>
                </a:solidFill>
                <a:latin typeface="Lora" pitchFamily="34" charset="0"/>
                <a:ea typeface="Lora" pitchFamily="34" charset="-122"/>
                <a:cs typeface="Lora" pitchFamily="34" charset="-120"/>
              </a:rPr>
              <a:t>Studi Kasus: Penerapan Etika Bisnis di Perusahaan X</a:t>
            </a:r>
            <a:endParaRPr lang="en-US" sz="3491" dirty="0"/>
          </a:p>
        </p:txBody>
      </p:sp>
      <p:sp>
        <p:nvSpPr>
          <p:cNvPr id="7" name="Text 3"/>
          <p:cNvSpPr/>
          <p:nvPr/>
        </p:nvSpPr>
        <p:spPr>
          <a:xfrm>
            <a:off x="6145887" y="2362319"/>
            <a:ext cx="7825026" cy="904399"/>
          </a:xfrm>
          <a:prstGeom prst="rect">
            <a:avLst/>
          </a:prstGeom>
          <a:noFill/>
          <a:ln/>
        </p:spPr>
        <p:txBody>
          <a:bodyPr wrap="square" rtlCol="0" anchor="t"/>
          <a:lstStyle/>
          <a:p>
            <a:pPr marL="0" indent="0">
              <a:lnSpc>
                <a:spcPts val="2374"/>
              </a:lnSpc>
              <a:buNone/>
            </a:pPr>
            <a:r>
              <a:rPr lang="en-US" sz="1484" dirty="0">
                <a:solidFill>
                  <a:srgbClr val="3A3630"/>
                </a:solidFill>
                <a:latin typeface="Source Sans Pro" pitchFamily="34" charset="0"/>
                <a:ea typeface="Source Sans Pro" pitchFamily="34" charset="-122"/>
                <a:cs typeface="Source Sans Pro" pitchFamily="34" charset="-120"/>
              </a:rPr>
              <a:t>Sebagai ilustrasi, mari kita tinjau studi kasus tentang penerapan etika bisnis di Perusahaan X. Perusahaan ini bergerak di bidang ... Dalam menjalankan bisnisnya, Perusahaan X mengimplementasikan beberapa prinsip etika seperti:</a:t>
            </a:r>
            <a:endParaRPr lang="en-US" sz="1484" dirty="0"/>
          </a:p>
        </p:txBody>
      </p:sp>
      <p:sp>
        <p:nvSpPr>
          <p:cNvPr id="8" name="Shape 4"/>
          <p:cNvSpPr/>
          <p:nvPr/>
        </p:nvSpPr>
        <p:spPr>
          <a:xfrm>
            <a:off x="6145887" y="3690580"/>
            <a:ext cx="423862" cy="423863"/>
          </a:xfrm>
          <a:prstGeom prst="roundRect">
            <a:avLst>
              <a:gd name="adj" fmla="val 6668"/>
            </a:avLst>
          </a:prstGeom>
          <a:solidFill>
            <a:srgbClr val="F3E7D4"/>
          </a:solidFill>
          <a:ln/>
        </p:spPr>
      </p:sp>
      <p:sp>
        <p:nvSpPr>
          <p:cNvPr id="9" name="Text 5"/>
          <p:cNvSpPr/>
          <p:nvPr/>
        </p:nvSpPr>
        <p:spPr>
          <a:xfrm>
            <a:off x="6309360" y="3769519"/>
            <a:ext cx="96917" cy="265986"/>
          </a:xfrm>
          <a:prstGeom prst="rect">
            <a:avLst/>
          </a:prstGeom>
          <a:noFill/>
          <a:ln/>
        </p:spPr>
        <p:txBody>
          <a:bodyPr wrap="none" rtlCol="0" anchor="t"/>
          <a:lstStyle/>
          <a:p>
            <a:pPr marL="0" indent="0" algn="ctr">
              <a:lnSpc>
                <a:spcPts val="2095"/>
              </a:lnSpc>
              <a:buNone/>
            </a:pPr>
            <a:r>
              <a:rPr lang="en-US" sz="2095" dirty="0">
                <a:solidFill>
                  <a:srgbClr val="3A3630"/>
                </a:solidFill>
                <a:latin typeface="Lora" pitchFamily="34" charset="0"/>
                <a:ea typeface="Lora" pitchFamily="34" charset="-122"/>
                <a:cs typeface="Lora" pitchFamily="34" charset="-120"/>
              </a:rPr>
              <a:t>1</a:t>
            </a:r>
            <a:endParaRPr lang="en-US" sz="2095" dirty="0"/>
          </a:p>
        </p:txBody>
      </p:sp>
      <p:sp>
        <p:nvSpPr>
          <p:cNvPr id="10" name="Text 6"/>
          <p:cNvSpPr/>
          <p:nvPr/>
        </p:nvSpPr>
        <p:spPr>
          <a:xfrm>
            <a:off x="6758107" y="3690580"/>
            <a:ext cx="3206115" cy="554117"/>
          </a:xfrm>
          <a:prstGeom prst="rect">
            <a:avLst/>
          </a:prstGeom>
          <a:noFill/>
          <a:ln/>
        </p:spPr>
        <p:txBody>
          <a:bodyPr wrap="square" rtlCol="0" anchor="t"/>
          <a:lstStyle/>
          <a:p>
            <a:pPr marL="0" indent="0">
              <a:lnSpc>
                <a:spcPts val="2182"/>
              </a:lnSpc>
              <a:buNone/>
            </a:pPr>
            <a:r>
              <a:rPr lang="en-US" sz="1746" dirty="0">
                <a:solidFill>
                  <a:srgbClr val="3A3630"/>
                </a:solidFill>
                <a:latin typeface="Lora" pitchFamily="34" charset="0"/>
                <a:ea typeface="Lora" pitchFamily="34" charset="-122"/>
                <a:cs typeface="Lora" pitchFamily="34" charset="-120"/>
              </a:rPr>
              <a:t>Transparansi dalam Informasi Produk</a:t>
            </a:r>
            <a:endParaRPr lang="en-US" sz="1746" dirty="0"/>
          </a:p>
        </p:txBody>
      </p:sp>
      <p:sp>
        <p:nvSpPr>
          <p:cNvPr id="11" name="Text 7"/>
          <p:cNvSpPr/>
          <p:nvPr/>
        </p:nvSpPr>
        <p:spPr>
          <a:xfrm>
            <a:off x="6758107" y="4357688"/>
            <a:ext cx="3206115" cy="1507331"/>
          </a:xfrm>
          <a:prstGeom prst="rect">
            <a:avLst/>
          </a:prstGeom>
          <a:noFill/>
          <a:ln/>
        </p:spPr>
        <p:txBody>
          <a:bodyPr wrap="square" rtlCol="0" anchor="t"/>
          <a:lstStyle/>
          <a:p>
            <a:pPr marL="0" indent="0">
              <a:lnSpc>
                <a:spcPts val="2374"/>
              </a:lnSpc>
              <a:buNone/>
            </a:pPr>
            <a:r>
              <a:rPr lang="en-US" sz="1484" dirty="0">
                <a:solidFill>
                  <a:srgbClr val="3A3630"/>
                </a:solidFill>
                <a:latin typeface="Source Sans Pro" pitchFamily="34" charset="0"/>
                <a:ea typeface="Source Sans Pro" pitchFamily="34" charset="-122"/>
                <a:cs typeface="Source Sans Pro" pitchFamily="34" charset="-120"/>
              </a:rPr>
              <a:t>Perusahaan X memberikan informasi yang lengkap dan jujur tentang produknya kepada pelanggan, termasuk bahan-bahan yang digunakan dan potensi risiko.</a:t>
            </a:r>
            <a:endParaRPr lang="en-US" sz="1484" dirty="0"/>
          </a:p>
        </p:txBody>
      </p:sp>
      <p:sp>
        <p:nvSpPr>
          <p:cNvPr id="12" name="Shape 8"/>
          <p:cNvSpPr/>
          <p:nvPr/>
        </p:nvSpPr>
        <p:spPr>
          <a:xfrm>
            <a:off x="10152578" y="3690580"/>
            <a:ext cx="423862" cy="423863"/>
          </a:xfrm>
          <a:prstGeom prst="roundRect">
            <a:avLst>
              <a:gd name="adj" fmla="val 6668"/>
            </a:avLst>
          </a:prstGeom>
          <a:solidFill>
            <a:srgbClr val="F3E7D4"/>
          </a:solidFill>
          <a:ln/>
        </p:spPr>
      </p:sp>
      <p:sp>
        <p:nvSpPr>
          <p:cNvPr id="13" name="Text 9"/>
          <p:cNvSpPr/>
          <p:nvPr/>
        </p:nvSpPr>
        <p:spPr>
          <a:xfrm>
            <a:off x="10293072" y="3769519"/>
            <a:ext cx="142875" cy="265986"/>
          </a:xfrm>
          <a:prstGeom prst="rect">
            <a:avLst/>
          </a:prstGeom>
          <a:noFill/>
          <a:ln/>
        </p:spPr>
        <p:txBody>
          <a:bodyPr wrap="none" rtlCol="0" anchor="t"/>
          <a:lstStyle/>
          <a:p>
            <a:pPr marL="0" indent="0" algn="ctr">
              <a:lnSpc>
                <a:spcPts val="2095"/>
              </a:lnSpc>
              <a:buNone/>
            </a:pPr>
            <a:r>
              <a:rPr lang="en-US" sz="2095" dirty="0">
                <a:solidFill>
                  <a:srgbClr val="3A3630"/>
                </a:solidFill>
                <a:latin typeface="Lora" pitchFamily="34" charset="0"/>
                <a:ea typeface="Lora" pitchFamily="34" charset="-122"/>
                <a:cs typeface="Lora" pitchFamily="34" charset="-120"/>
              </a:rPr>
              <a:t>2</a:t>
            </a:r>
            <a:endParaRPr lang="en-US" sz="2095" dirty="0"/>
          </a:p>
        </p:txBody>
      </p:sp>
      <p:sp>
        <p:nvSpPr>
          <p:cNvPr id="14" name="Text 10"/>
          <p:cNvSpPr/>
          <p:nvPr/>
        </p:nvSpPr>
        <p:spPr>
          <a:xfrm>
            <a:off x="10764798" y="3690580"/>
            <a:ext cx="3206115" cy="554117"/>
          </a:xfrm>
          <a:prstGeom prst="rect">
            <a:avLst/>
          </a:prstGeom>
          <a:noFill/>
          <a:ln/>
        </p:spPr>
        <p:txBody>
          <a:bodyPr wrap="square" rtlCol="0" anchor="t"/>
          <a:lstStyle/>
          <a:p>
            <a:pPr marL="0" indent="0">
              <a:lnSpc>
                <a:spcPts val="2182"/>
              </a:lnSpc>
              <a:buNone/>
            </a:pPr>
            <a:r>
              <a:rPr lang="en-US" sz="1746" dirty="0">
                <a:solidFill>
                  <a:srgbClr val="3A3630"/>
                </a:solidFill>
                <a:latin typeface="Lora" pitchFamily="34" charset="0"/>
                <a:ea typeface="Lora" pitchFamily="34" charset="-122"/>
                <a:cs typeface="Lora" pitchFamily="34" charset="-120"/>
              </a:rPr>
              <a:t>Keadilan dalam Perlakuan Terhadap Karyawan</a:t>
            </a:r>
            <a:endParaRPr lang="en-US" sz="1746" dirty="0"/>
          </a:p>
        </p:txBody>
      </p:sp>
      <p:sp>
        <p:nvSpPr>
          <p:cNvPr id="15" name="Text 11"/>
          <p:cNvSpPr/>
          <p:nvPr/>
        </p:nvSpPr>
        <p:spPr>
          <a:xfrm>
            <a:off x="10764798" y="4357688"/>
            <a:ext cx="3206115" cy="1205865"/>
          </a:xfrm>
          <a:prstGeom prst="rect">
            <a:avLst/>
          </a:prstGeom>
          <a:noFill/>
          <a:ln/>
        </p:spPr>
        <p:txBody>
          <a:bodyPr wrap="square" rtlCol="0" anchor="t"/>
          <a:lstStyle/>
          <a:p>
            <a:pPr marL="0" indent="0">
              <a:lnSpc>
                <a:spcPts val="2374"/>
              </a:lnSpc>
              <a:buNone/>
            </a:pPr>
            <a:r>
              <a:rPr lang="en-US" sz="1484" dirty="0">
                <a:solidFill>
                  <a:srgbClr val="3A3630"/>
                </a:solidFill>
                <a:latin typeface="Source Sans Pro" pitchFamily="34" charset="0"/>
                <a:ea typeface="Source Sans Pro" pitchFamily="34" charset="-122"/>
                <a:cs typeface="Source Sans Pro" pitchFamily="34" charset="-120"/>
              </a:rPr>
              <a:t>Perusahaan X memberikan kesempatan yang sama kepada semua karyawan, menghindari diskriminasi, dan memberikan kompensasi yang adil.</a:t>
            </a:r>
            <a:endParaRPr lang="en-US" sz="1484" dirty="0"/>
          </a:p>
        </p:txBody>
      </p:sp>
      <p:sp>
        <p:nvSpPr>
          <p:cNvPr id="16" name="Shape 12"/>
          <p:cNvSpPr/>
          <p:nvPr/>
        </p:nvSpPr>
        <p:spPr>
          <a:xfrm>
            <a:off x="6145887" y="6265307"/>
            <a:ext cx="423862" cy="423863"/>
          </a:xfrm>
          <a:prstGeom prst="roundRect">
            <a:avLst>
              <a:gd name="adj" fmla="val 6668"/>
            </a:avLst>
          </a:prstGeom>
          <a:solidFill>
            <a:srgbClr val="F3E7D4"/>
          </a:solidFill>
          <a:ln/>
        </p:spPr>
      </p:sp>
      <p:sp>
        <p:nvSpPr>
          <p:cNvPr id="17" name="Text 13"/>
          <p:cNvSpPr/>
          <p:nvPr/>
        </p:nvSpPr>
        <p:spPr>
          <a:xfrm>
            <a:off x="6283643" y="6344245"/>
            <a:ext cx="148233" cy="265986"/>
          </a:xfrm>
          <a:prstGeom prst="rect">
            <a:avLst/>
          </a:prstGeom>
          <a:noFill/>
          <a:ln/>
        </p:spPr>
        <p:txBody>
          <a:bodyPr wrap="none" rtlCol="0" anchor="t"/>
          <a:lstStyle/>
          <a:p>
            <a:pPr marL="0" indent="0" algn="ctr">
              <a:lnSpc>
                <a:spcPts val="2095"/>
              </a:lnSpc>
              <a:buNone/>
            </a:pPr>
            <a:r>
              <a:rPr lang="en-US" sz="2095" dirty="0">
                <a:solidFill>
                  <a:srgbClr val="3A3630"/>
                </a:solidFill>
                <a:latin typeface="Lora" pitchFamily="34" charset="0"/>
                <a:ea typeface="Lora" pitchFamily="34" charset="-122"/>
                <a:cs typeface="Lora" pitchFamily="34" charset="-120"/>
              </a:rPr>
              <a:t>3</a:t>
            </a:r>
            <a:endParaRPr lang="en-US" sz="2095" dirty="0"/>
          </a:p>
        </p:txBody>
      </p:sp>
      <p:sp>
        <p:nvSpPr>
          <p:cNvPr id="18" name="Text 14"/>
          <p:cNvSpPr/>
          <p:nvPr/>
        </p:nvSpPr>
        <p:spPr>
          <a:xfrm>
            <a:off x="6758107" y="6265307"/>
            <a:ext cx="4593312" cy="277058"/>
          </a:xfrm>
          <a:prstGeom prst="rect">
            <a:avLst/>
          </a:prstGeom>
          <a:noFill/>
          <a:ln/>
        </p:spPr>
        <p:txBody>
          <a:bodyPr wrap="none" rtlCol="0" anchor="t"/>
          <a:lstStyle/>
          <a:p>
            <a:pPr marL="0" indent="0">
              <a:lnSpc>
                <a:spcPts val="2182"/>
              </a:lnSpc>
              <a:buNone/>
            </a:pPr>
            <a:r>
              <a:rPr lang="en-US" sz="1746" dirty="0">
                <a:solidFill>
                  <a:srgbClr val="3A3630"/>
                </a:solidFill>
                <a:latin typeface="Lora" pitchFamily="34" charset="0"/>
                <a:ea typeface="Lora" pitchFamily="34" charset="-122"/>
                <a:cs typeface="Lora" pitchFamily="34" charset="-120"/>
              </a:rPr>
              <a:t>Tanggung Jawab Sosial terhadap Lingkungan</a:t>
            </a:r>
            <a:endParaRPr lang="en-US" sz="1746" dirty="0"/>
          </a:p>
        </p:txBody>
      </p:sp>
      <p:sp>
        <p:nvSpPr>
          <p:cNvPr id="19" name="Text 15"/>
          <p:cNvSpPr/>
          <p:nvPr/>
        </p:nvSpPr>
        <p:spPr>
          <a:xfrm>
            <a:off x="6758107" y="6655356"/>
            <a:ext cx="7212806" cy="602933"/>
          </a:xfrm>
          <a:prstGeom prst="rect">
            <a:avLst/>
          </a:prstGeom>
          <a:noFill/>
          <a:ln/>
        </p:spPr>
        <p:txBody>
          <a:bodyPr wrap="square" rtlCol="0" anchor="t"/>
          <a:lstStyle/>
          <a:p>
            <a:pPr marL="0" indent="0">
              <a:lnSpc>
                <a:spcPts val="2374"/>
              </a:lnSpc>
              <a:buNone/>
            </a:pPr>
            <a:r>
              <a:rPr lang="en-US" sz="1484" dirty="0">
                <a:solidFill>
                  <a:srgbClr val="3A3630"/>
                </a:solidFill>
                <a:latin typeface="Source Sans Pro" pitchFamily="34" charset="0"/>
                <a:ea typeface="Source Sans Pro" pitchFamily="34" charset="-122"/>
                <a:cs typeface="Source Sans Pro" pitchFamily="34" charset="-120"/>
              </a:rPr>
              <a:t>Perusahaan X menerapkan praktik bisnis yang ramah lingkungan dan melakukan program CSR untuk membantu masyarakat sekitar.</a:t>
            </a:r>
            <a:endParaRPr lang="en-US" sz="148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30981" y="2553057"/>
            <a:ext cx="5024318" cy="3123486"/>
          </a:xfrm>
          <a:prstGeom prst="rect">
            <a:avLst/>
          </a:prstGeom>
        </p:spPr>
      </p:pic>
      <p:sp>
        <p:nvSpPr>
          <p:cNvPr id="6" name="Text 2"/>
          <p:cNvSpPr/>
          <p:nvPr/>
        </p:nvSpPr>
        <p:spPr>
          <a:xfrm>
            <a:off x="6133148" y="1395651"/>
            <a:ext cx="5469017" cy="543520"/>
          </a:xfrm>
          <a:prstGeom prst="rect">
            <a:avLst/>
          </a:prstGeom>
          <a:noFill/>
          <a:ln/>
        </p:spPr>
        <p:txBody>
          <a:bodyPr wrap="none" rtlCol="0" anchor="t"/>
          <a:lstStyle/>
          <a:p>
            <a:pPr marL="0" indent="0">
              <a:lnSpc>
                <a:spcPts val="4280"/>
              </a:lnSpc>
              <a:buNone/>
            </a:pPr>
            <a:r>
              <a:rPr lang="en-US" sz="3424" dirty="0">
                <a:solidFill>
                  <a:srgbClr val="38512F"/>
                </a:solidFill>
                <a:latin typeface="Lora" pitchFamily="34" charset="0"/>
                <a:ea typeface="Lora" pitchFamily="34" charset="-122"/>
                <a:cs typeface="Lora" pitchFamily="34" charset="-120"/>
              </a:rPr>
              <a:t>Prinsip-Prinsip Etika Bisnis</a:t>
            </a:r>
            <a:endParaRPr lang="en-US" sz="3424" dirty="0"/>
          </a:p>
        </p:txBody>
      </p:sp>
      <p:sp>
        <p:nvSpPr>
          <p:cNvPr id="7" name="Shape 3"/>
          <p:cNvSpPr/>
          <p:nvPr/>
        </p:nvSpPr>
        <p:spPr>
          <a:xfrm>
            <a:off x="6133148" y="2424232"/>
            <a:ext cx="415766" cy="415766"/>
          </a:xfrm>
          <a:prstGeom prst="roundRect">
            <a:avLst>
              <a:gd name="adj" fmla="val 6667"/>
            </a:avLst>
          </a:prstGeom>
          <a:solidFill>
            <a:srgbClr val="F3E7D4"/>
          </a:solidFill>
          <a:ln/>
        </p:spPr>
      </p:sp>
      <p:sp>
        <p:nvSpPr>
          <p:cNvPr id="8" name="Text 4"/>
          <p:cNvSpPr/>
          <p:nvPr/>
        </p:nvSpPr>
        <p:spPr>
          <a:xfrm>
            <a:off x="6293525" y="2501622"/>
            <a:ext cx="95012" cy="260866"/>
          </a:xfrm>
          <a:prstGeom prst="rect">
            <a:avLst/>
          </a:prstGeom>
          <a:noFill/>
          <a:ln/>
        </p:spPr>
        <p:txBody>
          <a:bodyPr wrap="none" rtlCol="0" anchor="t"/>
          <a:lstStyle/>
          <a:p>
            <a:pPr marL="0" indent="0" algn="ctr">
              <a:lnSpc>
                <a:spcPts val="2054"/>
              </a:lnSpc>
              <a:buNone/>
            </a:pPr>
            <a:r>
              <a:rPr lang="en-US" sz="2054" dirty="0">
                <a:solidFill>
                  <a:srgbClr val="3A3630"/>
                </a:solidFill>
                <a:latin typeface="Lora" pitchFamily="34" charset="0"/>
                <a:ea typeface="Lora" pitchFamily="34" charset="-122"/>
                <a:cs typeface="Lora" pitchFamily="34" charset="-120"/>
              </a:rPr>
              <a:t>1</a:t>
            </a:r>
            <a:endParaRPr lang="en-US" sz="2054" dirty="0"/>
          </a:p>
        </p:txBody>
      </p:sp>
      <p:sp>
        <p:nvSpPr>
          <p:cNvPr id="9" name="Text 5"/>
          <p:cNvSpPr/>
          <p:nvPr/>
        </p:nvSpPr>
        <p:spPr>
          <a:xfrm>
            <a:off x="6733699" y="2424232"/>
            <a:ext cx="2174081" cy="271701"/>
          </a:xfrm>
          <a:prstGeom prst="rect">
            <a:avLst/>
          </a:prstGeom>
          <a:noFill/>
          <a:ln/>
        </p:spPr>
        <p:txBody>
          <a:bodyPr wrap="none" rtlCol="0" anchor="t"/>
          <a:lstStyle/>
          <a:p>
            <a:pPr marL="0" indent="0">
              <a:lnSpc>
                <a:spcPts val="2140"/>
              </a:lnSpc>
              <a:buNone/>
            </a:pPr>
            <a:r>
              <a:rPr lang="en-US" sz="1712" dirty="0">
                <a:solidFill>
                  <a:srgbClr val="3A3630"/>
                </a:solidFill>
                <a:latin typeface="Lora" pitchFamily="34" charset="0"/>
                <a:ea typeface="Lora" pitchFamily="34" charset="-122"/>
                <a:cs typeface="Lora" pitchFamily="34" charset="-120"/>
              </a:rPr>
              <a:t>Kejujuran</a:t>
            </a:r>
            <a:endParaRPr lang="en-US" sz="1712" dirty="0"/>
          </a:p>
        </p:txBody>
      </p:sp>
      <p:sp>
        <p:nvSpPr>
          <p:cNvPr id="10" name="Text 6"/>
          <p:cNvSpPr/>
          <p:nvPr/>
        </p:nvSpPr>
        <p:spPr>
          <a:xfrm>
            <a:off x="6733699" y="2806779"/>
            <a:ext cx="3232309" cy="1478161"/>
          </a:xfrm>
          <a:prstGeom prst="rect">
            <a:avLst/>
          </a:prstGeom>
          <a:noFill/>
          <a:ln/>
        </p:spPr>
        <p:txBody>
          <a:bodyPr wrap="square" rtlCol="0" anchor="t"/>
          <a:lstStyle/>
          <a:p>
            <a:pPr marL="0" indent="0">
              <a:lnSpc>
                <a:spcPts val="2328"/>
              </a:lnSpc>
              <a:buNone/>
            </a:pPr>
            <a:r>
              <a:rPr lang="en-US" sz="1455" dirty="0">
                <a:solidFill>
                  <a:srgbClr val="3A3630"/>
                </a:solidFill>
                <a:latin typeface="Source Sans Pro" pitchFamily="34" charset="0"/>
                <a:ea typeface="Source Sans Pro" pitchFamily="34" charset="-122"/>
                <a:cs typeface="Source Sans Pro" pitchFamily="34" charset="-120"/>
              </a:rPr>
              <a:t>Kejujuran merupakan landasan utama etika bisnis. Menjalankan bisnis dengan jujur berarti bersikap transparan, jujur dalam informasi yang diberikan, dan menghindari penipuan atau manipulasi.</a:t>
            </a:r>
            <a:endParaRPr lang="en-US" sz="1455" dirty="0"/>
          </a:p>
        </p:txBody>
      </p:sp>
      <p:sp>
        <p:nvSpPr>
          <p:cNvPr id="11" name="Shape 7"/>
          <p:cNvSpPr/>
          <p:nvPr/>
        </p:nvSpPr>
        <p:spPr>
          <a:xfrm>
            <a:off x="10150793" y="2424232"/>
            <a:ext cx="415766" cy="415766"/>
          </a:xfrm>
          <a:prstGeom prst="roundRect">
            <a:avLst>
              <a:gd name="adj" fmla="val 6667"/>
            </a:avLst>
          </a:prstGeom>
          <a:solidFill>
            <a:srgbClr val="F3E7D4"/>
          </a:solidFill>
          <a:ln/>
        </p:spPr>
      </p:sp>
      <p:sp>
        <p:nvSpPr>
          <p:cNvPr id="12" name="Text 8"/>
          <p:cNvSpPr/>
          <p:nvPr/>
        </p:nvSpPr>
        <p:spPr>
          <a:xfrm>
            <a:off x="10288548" y="2501622"/>
            <a:ext cx="140137" cy="260866"/>
          </a:xfrm>
          <a:prstGeom prst="rect">
            <a:avLst/>
          </a:prstGeom>
          <a:noFill/>
          <a:ln/>
        </p:spPr>
        <p:txBody>
          <a:bodyPr wrap="none" rtlCol="0" anchor="t"/>
          <a:lstStyle/>
          <a:p>
            <a:pPr marL="0" indent="0" algn="ctr">
              <a:lnSpc>
                <a:spcPts val="2054"/>
              </a:lnSpc>
              <a:buNone/>
            </a:pPr>
            <a:r>
              <a:rPr lang="en-US" sz="2054" dirty="0">
                <a:solidFill>
                  <a:srgbClr val="3A3630"/>
                </a:solidFill>
                <a:latin typeface="Lora" pitchFamily="34" charset="0"/>
                <a:ea typeface="Lora" pitchFamily="34" charset="-122"/>
                <a:cs typeface="Lora" pitchFamily="34" charset="-120"/>
              </a:rPr>
              <a:t>2</a:t>
            </a:r>
            <a:endParaRPr lang="en-US" sz="2054" dirty="0"/>
          </a:p>
        </p:txBody>
      </p:sp>
      <p:sp>
        <p:nvSpPr>
          <p:cNvPr id="13" name="Text 9"/>
          <p:cNvSpPr/>
          <p:nvPr/>
        </p:nvSpPr>
        <p:spPr>
          <a:xfrm>
            <a:off x="10751344" y="2424232"/>
            <a:ext cx="2174081" cy="271701"/>
          </a:xfrm>
          <a:prstGeom prst="rect">
            <a:avLst/>
          </a:prstGeom>
          <a:noFill/>
          <a:ln/>
        </p:spPr>
        <p:txBody>
          <a:bodyPr wrap="none" rtlCol="0" anchor="t"/>
          <a:lstStyle/>
          <a:p>
            <a:pPr marL="0" indent="0">
              <a:lnSpc>
                <a:spcPts val="2140"/>
              </a:lnSpc>
              <a:buNone/>
            </a:pPr>
            <a:r>
              <a:rPr lang="en-US" sz="1712" dirty="0">
                <a:solidFill>
                  <a:srgbClr val="3A3630"/>
                </a:solidFill>
                <a:latin typeface="Lora" pitchFamily="34" charset="0"/>
                <a:ea typeface="Lora" pitchFamily="34" charset="-122"/>
                <a:cs typeface="Lora" pitchFamily="34" charset="-120"/>
              </a:rPr>
              <a:t>Integritas</a:t>
            </a:r>
            <a:endParaRPr lang="en-US" sz="1712" dirty="0"/>
          </a:p>
        </p:txBody>
      </p:sp>
      <p:sp>
        <p:nvSpPr>
          <p:cNvPr id="14" name="Text 10"/>
          <p:cNvSpPr/>
          <p:nvPr/>
        </p:nvSpPr>
        <p:spPr>
          <a:xfrm>
            <a:off x="10751344" y="2806779"/>
            <a:ext cx="3232309" cy="1773793"/>
          </a:xfrm>
          <a:prstGeom prst="rect">
            <a:avLst/>
          </a:prstGeom>
          <a:noFill/>
          <a:ln/>
        </p:spPr>
        <p:txBody>
          <a:bodyPr wrap="square" rtlCol="0" anchor="t"/>
          <a:lstStyle/>
          <a:p>
            <a:pPr marL="0" indent="0">
              <a:lnSpc>
                <a:spcPts val="2328"/>
              </a:lnSpc>
              <a:buNone/>
            </a:pPr>
            <a:r>
              <a:rPr lang="en-US" sz="1455" dirty="0">
                <a:solidFill>
                  <a:srgbClr val="3A3630"/>
                </a:solidFill>
                <a:latin typeface="Source Sans Pro" pitchFamily="34" charset="0"/>
                <a:ea typeface="Source Sans Pro" pitchFamily="34" charset="-122"/>
                <a:cs typeface="Source Sans Pro" pitchFamily="34" charset="-120"/>
              </a:rPr>
              <a:t>Integritas menunjuk pada konsistensi antara ucapan dan tindakan. Ini berarti bahwa seseorang harus bertindak sesuai dengan nilai-nilai yang diyakininya, baik dalam situasi yang menguntungkan maupun merugikan.</a:t>
            </a:r>
            <a:endParaRPr lang="en-US" sz="1455" dirty="0"/>
          </a:p>
        </p:txBody>
      </p:sp>
      <p:sp>
        <p:nvSpPr>
          <p:cNvPr id="15" name="Shape 11"/>
          <p:cNvSpPr/>
          <p:nvPr/>
        </p:nvSpPr>
        <p:spPr>
          <a:xfrm>
            <a:off x="6133148" y="4973241"/>
            <a:ext cx="415766" cy="415766"/>
          </a:xfrm>
          <a:prstGeom prst="roundRect">
            <a:avLst>
              <a:gd name="adj" fmla="val 6667"/>
            </a:avLst>
          </a:prstGeom>
          <a:solidFill>
            <a:srgbClr val="F3E7D4"/>
          </a:solidFill>
          <a:ln/>
        </p:spPr>
      </p:sp>
      <p:sp>
        <p:nvSpPr>
          <p:cNvPr id="16" name="Text 12"/>
          <p:cNvSpPr/>
          <p:nvPr/>
        </p:nvSpPr>
        <p:spPr>
          <a:xfrm>
            <a:off x="6268403" y="5050631"/>
            <a:ext cx="145256" cy="260866"/>
          </a:xfrm>
          <a:prstGeom prst="rect">
            <a:avLst/>
          </a:prstGeom>
          <a:noFill/>
          <a:ln/>
        </p:spPr>
        <p:txBody>
          <a:bodyPr wrap="none" rtlCol="0" anchor="t"/>
          <a:lstStyle/>
          <a:p>
            <a:pPr marL="0" indent="0" algn="ctr">
              <a:lnSpc>
                <a:spcPts val="2054"/>
              </a:lnSpc>
              <a:buNone/>
            </a:pPr>
            <a:r>
              <a:rPr lang="en-US" sz="2054" dirty="0">
                <a:solidFill>
                  <a:srgbClr val="3A3630"/>
                </a:solidFill>
                <a:latin typeface="Lora" pitchFamily="34" charset="0"/>
                <a:ea typeface="Lora" pitchFamily="34" charset="-122"/>
                <a:cs typeface="Lora" pitchFamily="34" charset="-120"/>
              </a:rPr>
              <a:t>3</a:t>
            </a:r>
            <a:endParaRPr lang="en-US" sz="2054" dirty="0"/>
          </a:p>
        </p:txBody>
      </p:sp>
      <p:sp>
        <p:nvSpPr>
          <p:cNvPr id="17" name="Text 13"/>
          <p:cNvSpPr/>
          <p:nvPr/>
        </p:nvSpPr>
        <p:spPr>
          <a:xfrm>
            <a:off x="6733699" y="4973241"/>
            <a:ext cx="2174081" cy="271701"/>
          </a:xfrm>
          <a:prstGeom prst="rect">
            <a:avLst/>
          </a:prstGeom>
          <a:noFill/>
          <a:ln/>
        </p:spPr>
        <p:txBody>
          <a:bodyPr wrap="none" rtlCol="0" anchor="t"/>
          <a:lstStyle/>
          <a:p>
            <a:pPr marL="0" indent="0">
              <a:lnSpc>
                <a:spcPts val="2140"/>
              </a:lnSpc>
              <a:buNone/>
            </a:pPr>
            <a:r>
              <a:rPr lang="en-US" sz="1712" dirty="0">
                <a:solidFill>
                  <a:srgbClr val="3A3630"/>
                </a:solidFill>
                <a:latin typeface="Lora" pitchFamily="34" charset="0"/>
                <a:ea typeface="Lora" pitchFamily="34" charset="-122"/>
                <a:cs typeface="Lora" pitchFamily="34" charset="-120"/>
              </a:rPr>
              <a:t>Transparansi</a:t>
            </a:r>
            <a:endParaRPr lang="en-US" sz="1712" dirty="0"/>
          </a:p>
        </p:txBody>
      </p:sp>
      <p:sp>
        <p:nvSpPr>
          <p:cNvPr id="18" name="Text 14"/>
          <p:cNvSpPr/>
          <p:nvPr/>
        </p:nvSpPr>
        <p:spPr>
          <a:xfrm>
            <a:off x="6733699" y="5355788"/>
            <a:ext cx="3232309" cy="1478161"/>
          </a:xfrm>
          <a:prstGeom prst="rect">
            <a:avLst/>
          </a:prstGeom>
          <a:noFill/>
          <a:ln/>
        </p:spPr>
        <p:txBody>
          <a:bodyPr wrap="square" rtlCol="0" anchor="t"/>
          <a:lstStyle/>
          <a:p>
            <a:pPr marL="0" indent="0">
              <a:lnSpc>
                <a:spcPts val="2328"/>
              </a:lnSpc>
              <a:buNone/>
            </a:pPr>
            <a:r>
              <a:rPr lang="en-US" sz="1455" dirty="0">
                <a:solidFill>
                  <a:srgbClr val="3A3630"/>
                </a:solidFill>
                <a:latin typeface="Source Sans Pro" pitchFamily="34" charset="0"/>
                <a:ea typeface="Source Sans Pro" pitchFamily="34" charset="-122"/>
                <a:cs typeface="Source Sans Pro" pitchFamily="34" charset="-120"/>
              </a:rPr>
              <a:t>Transparansi dalam bisnis berarti membuka diri terhadap stakeholders, memberikan informasi yang jelas dan akurat, dan menghindari tindakan yang tersembunyi atau tidak jujur.</a:t>
            </a:r>
            <a:endParaRPr lang="en-US" sz="1455" dirty="0"/>
          </a:p>
        </p:txBody>
      </p:sp>
      <p:sp>
        <p:nvSpPr>
          <p:cNvPr id="19" name="Shape 15"/>
          <p:cNvSpPr/>
          <p:nvPr/>
        </p:nvSpPr>
        <p:spPr>
          <a:xfrm>
            <a:off x="10150793" y="4973241"/>
            <a:ext cx="415766" cy="415766"/>
          </a:xfrm>
          <a:prstGeom prst="roundRect">
            <a:avLst>
              <a:gd name="adj" fmla="val 6667"/>
            </a:avLst>
          </a:prstGeom>
          <a:solidFill>
            <a:srgbClr val="F3E7D4"/>
          </a:solidFill>
          <a:ln/>
        </p:spPr>
      </p:sp>
      <p:sp>
        <p:nvSpPr>
          <p:cNvPr id="20" name="Text 16"/>
          <p:cNvSpPr/>
          <p:nvPr/>
        </p:nvSpPr>
        <p:spPr>
          <a:xfrm>
            <a:off x="10287953" y="5050631"/>
            <a:ext cx="141327" cy="260866"/>
          </a:xfrm>
          <a:prstGeom prst="rect">
            <a:avLst/>
          </a:prstGeom>
          <a:noFill/>
          <a:ln/>
        </p:spPr>
        <p:txBody>
          <a:bodyPr wrap="none" rtlCol="0" anchor="t"/>
          <a:lstStyle/>
          <a:p>
            <a:pPr marL="0" indent="0" algn="ctr">
              <a:lnSpc>
                <a:spcPts val="2054"/>
              </a:lnSpc>
              <a:buNone/>
            </a:pPr>
            <a:r>
              <a:rPr lang="en-US" sz="2054" dirty="0">
                <a:solidFill>
                  <a:srgbClr val="3A3630"/>
                </a:solidFill>
                <a:latin typeface="Lora" pitchFamily="34" charset="0"/>
                <a:ea typeface="Lora" pitchFamily="34" charset="-122"/>
                <a:cs typeface="Lora" pitchFamily="34" charset="-120"/>
              </a:rPr>
              <a:t>4</a:t>
            </a:r>
            <a:endParaRPr lang="en-US" sz="2054" dirty="0"/>
          </a:p>
        </p:txBody>
      </p:sp>
      <p:sp>
        <p:nvSpPr>
          <p:cNvPr id="21" name="Text 17"/>
          <p:cNvSpPr/>
          <p:nvPr/>
        </p:nvSpPr>
        <p:spPr>
          <a:xfrm>
            <a:off x="10751344" y="4973241"/>
            <a:ext cx="2174081" cy="271701"/>
          </a:xfrm>
          <a:prstGeom prst="rect">
            <a:avLst/>
          </a:prstGeom>
          <a:noFill/>
          <a:ln/>
        </p:spPr>
        <p:txBody>
          <a:bodyPr wrap="none" rtlCol="0" anchor="t"/>
          <a:lstStyle/>
          <a:p>
            <a:pPr marL="0" indent="0">
              <a:lnSpc>
                <a:spcPts val="2140"/>
              </a:lnSpc>
              <a:buNone/>
            </a:pPr>
            <a:r>
              <a:rPr lang="en-US" sz="1712" dirty="0">
                <a:solidFill>
                  <a:srgbClr val="3A3630"/>
                </a:solidFill>
                <a:latin typeface="Lora" pitchFamily="34" charset="0"/>
                <a:ea typeface="Lora" pitchFamily="34" charset="-122"/>
                <a:cs typeface="Lora" pitchFamily="34" charset="-120"/>
              </a:rPr>
              <a:t>Keadilan</a:t>
            </a:r>
            <a:endParaRPr lang="en-US" sz="1712" dirty="0"/>
          </a:p>
        </p:txBody>
      </p:sp>
      <p:sp>
        <p:nvSpPr>
          <p:cNvPr id="22" name="Text 18"/>
          <p:cNvSpPr/>
          <p:nvPr/>
        </p:nvSpPr>
        <p:spPr>
          <a:xfrm>
            <a:off x="10751344" y="5355788"/>
            <a:ext cx="3232309" cy="1182529"/>
          </a:xfrm>
          <a:prstGeom prst="rect">
            <a:avLst/>
          </a:prstGeom>
          <a:noFill/>
          <a:ln/>
        </p:spPr>
        <p:txBody>
          <a:bodyPr wrap="square" rtlCol="0" anchor="t"/>
          <a:lstStyle/>
          <a:p>
            <a:pPr marL="0" indent="0">
              <a:lnSpc>
                <a:spcPts val="2328"/>
              </a:lnSpc>
              <a:buNone/>
            </a:pPr>
            <a:r>
              <a:rPr lang="en-US" sz="1455" dirty="0">
                <a:solidFill>
                  <a:srgbClr val="3A3630"/>
                </a:solidFill>
                <a:latin typeface="Source Sans Pro" pitchFamily="34" charset="0"/>
                <a:ea typeface="Source Sans Pro" pitchFamily="34" charset="-122"/>
                <a:cs typeface="Source Sans Pro" pitchFamily="34" charset="-120"/>
              </a:rPr>
              <a:t>Keadilan dalam bisnis berarti bersikap adil dalam perlakuan terhadap semua stakeholders, termasuk karyawan, pelanggan, dan pemasok.</a:t>
            </a:r>
            <a:endParaRPr lang="en-US" sz="145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
        <p:nvSpPr>
          <p:cNvPr id="4" name="Text 2"/>
          <p:cNvSpPr/>
          <p:nvPr/>
        </p:nvSpPr>
        <p:spPr>
          <a:xfrm>
            <a:off x="837724" y="1349216"/>
            <a:ext cx="5632490" cy="704017"/>
          </a:xfrm>
          <a:prstGeom prst="rect">
            <a:avLst/>
          </a:prstGeom>
          <a:noFill/>
          <a:ln/>
        </p:spPr>
        <p:txBody>
          <a:bodyPr wrap="none" rtlCol="0" anchor="t"/>
          <a:lstStyle/>
          <a:p>
            <a:pPr marL="0" indent="0">
              <a:lnSpc>
                <a:spcPts val="5544"/>
              </a:lnSpc>
              <a:buNone/>
            </a:pPr>
            <a:r>
              <a:rPr lang="en-US" sz="4435" dirty="0">
                <a:solidFill>
                  <a:srgbClr val="38512F"/>
                </a:solidFill>
                <a:latin typeface="Lora" pitchFamily="34" charset="0"/>
                <a:ea typeface="Lora" pitchFamily="34" charset="-122"/>
                <a:cs typeface="Lora" pitchFamily="34" charset="-120"/>
              </a:rPr>
              <a:t>Kejujuran</a:t>
            </a:r>
            <a:endParaRPr lang="en-US" sz="4435" dirty="0"/>
          </a:p>
        </p:txBody>
      </p:sp>
      <p:sp>
        <p:nvSpPr>
          <p:cNvPr id="5" name="Text 3"/>
          <p:cNvSpPr/>
          <p:nvPr/>
        </p:nvSpPr>
        <p:spPr>
          <a:xfrm>
            <a:off x="837724" y="2531983"/>
            <a:ext cx="12954952" cy="766048"/>
          </a:xfrm>
          <a:prstGeom prst="rect">
            <a:avLst/>
          </a:prstGeom>
          <a:noFill/>
          <a:ln/>
        </p:spPr>
        <p:txBody>
          <a:bodyPr wrap="square" rtlCol="0" anchor="t"/>
          <a:lstStyle/>
          <a:p>
            <a:pPr marL="0" indent="0">
              <a:lnSpc>
                <a:spcPts val="3016"/>
              </a:lnSpc>
              <a:buNone/>
            </a:pPr>
            <a:r>
              <a:rPr lang="en-US" sz="1885" dirty="0">
                <a:solidFill>
                  <a:srgbClr val="3A3630"/>
                </a:solidFill>
                <a:latin typeface="Source Sans Pro" pitchFamily="34" charset="0"/>
                <a:ea typeface="Source Sans Pro" pitchFamily="34" charset="-122"/>
                <a:cs typeface="Source Sans Pro" pitchFamily="34" charset="-120"/>
              </a:rPr>
              <a:t>Kejujuran merupakan pondasi utama etika bisnis. Menjalankan bisnis dengan jujur berarti bersikap transparan, jujur dalam informasi yang diberikan, dan menghindari penipuan atau manipulasi. Kejujuran mencakup aspek-aspek seperti:</a:t>
            </a:r>
            <a:endParaRPr lang="en-US" sz="1885" dirty="0"/>
          </a:p>
        </p:txBody>
      </p:sp>
      <p:sp>
        <p:nvSpPr>
          <p:cNvPr id="6" name="Text 4"/>
          <p:cNvSpPr/>
          <p:nvPr/>
        </p:nvSpPr>
        <p:spPr>
          <a:xfrm>
            <a:off x="837724" y="3806547"/>
            <a:ext cx="3431143" cy="351949"/>
          </a:xfrm>
          <a:prstGeom prst="rect">
            <a:avLst/>
          </a:prstGeom>
          <a:noFill/>
          <a:ln/>
        </p:spPr>
        <p:txBody>
          <a:bodyPr wrap="none" rtlCol="0" anchor="t"/>
          <a:lstStyle/>
          <a:p>
            <a:pPr marL="0" indent="0">
              <a:lnSpc>
                <a:spcPts val="2772"/>
              </a:lnSpc>
              <a:buNone/>
            </a:pPr>
            <a:r>
              <a:rPr lang="en-US" sz="2218" dirty="0">
                <a:solidFill>
                  <a:srgbClr val="38512F"/>
                </a:solidFill>
                <a:latin typeface="Lora" pitchFamily="34" charset="0"/>
                <a:ea typeface="Lora" pitchFamily="34" charset="-122"/>
                <a:cs typeface="Lora" pitchFamily="34" charset="-120"/>
              </a:rPr>
              <a:t>Kejujuran dalam informasi</a:t>
            </a:r>
            <a:endParaRPr lang="en-US" sz="2218" dirty="0"/>
          </a:p>
        </p:txBody>
      </p:sp>
      <p:sp>
        <p:nvSpPr>
          <p:cNvPr id="7" name="Text 5"/>
          <p:cNvSpPr/>
          <p:nvPr/>
        </p:nvSpPr>
        <p:spPr>
          <a:xfrm>
            <a:off x="837724" y="4397812"/>
            <a:ext cx="3928586" cy="1915120"/>
          </a:xfrm>
          <a:prstGeom prst="rect">
            <a:avLst/>
          </a:prstGeom>
          <a:noFill/>
          <a:ln/>
        </p:spPr>
        <p:txBody>
          <a:bodyPr wrap="square" rtlCol="0" anchor="t"/>
          <a:lstStyle/>
          <a:p>
            <a:pPr marL="0" indent="0">
              <a:lnSpc>
                <a:spcPts val="3016"/>
              </a:lnSpc>
              <a:buNone/>
            </a:pPr>
            <a:r>
              <a:rPr lang="en-US" sz="1885" dirty="0">
                <a:solidFill>
                  <a:srgbClr val="3A3630"/>
                </a:solidFill>
                <a:latin typeface="Source Sans Pro" pitchFamily="34" charset="0"/>
                <a:ea typeface="Source Sans Pro" pitchFamily="34" charset="-122"/>
                <a:cs typeface="Source Sans Pro" pitchFamily="34" charset="-120"/>
              </a:rPr>
              <a:t>Memberikan informasi yang akurat dan lengkap tentang produk, layanan, dan kondisi bisnis. Menghindari penyembunyian informasi penting atau menyesatkan.</a:t>
            </a:r>
            <a:endParaRPr lang="en-US" sz="1885" dirty="0"/>
          </a:p>
        </p:txBody>
      </p:sp>
      <p:sp>
        <p:nvSpPr>
          <p:cNvPr id="8" name="Text 6"/>
          <p:cNvSpPr/>
          <p:nvPr/>
        </p:nvSpPr>
        <p:spPr>
          <a:xfrm>
            <a:off x="5357813" y="3806547"/>
            <a:ext cx="3375660" cy="351949"/>
          </a:xfrm>
          <a:prstGeom prst="rect">
            <a:avLst/>
          </a:prstGeom>
          <a:noFill/>
          <a:ln/>
        </p:spPr>
        <p:txBody>
          <a:bodyPr wrap="none" rtlCol="0" anchor="t"/>
          <a:lstStyle/>
          <a:p>
            <a:pPr marL="0" indent="0">
              <a:lnSpc>
                <a:spcPts val="2772"/>
              </a:lnSpc>
              <a:buNone/>
            </a:pPr>
            <a:r>
              <a:rPr lang="en-US" sz="2218" dirty="0">
                <a:solidFill>
                  <a:srgbClr val="38512F"/>
                </a:solidFill>
                <a:latin typeface="Lora" pitchFamily="34" charset="0"/>
                <a:ea typeface="Lora" pitchFamily="34" charset="-122"/>
                <a:cs typeface="Lora" pitchFamily="34" charset="-120"/>
              </a:rPr>
              <a:t>Kejujuran dalam transaksi</a:t>
            </a:r>
            <a:endParaRPr lang="en-US" sz="2218" dirty="0"/>
          </a:p>
        </p:txBody>
      </p:sp>
      <p:sp>
        <p:nvSpPr>
          <p:cNvPr id="9" name="Text 7"/>
          <p:cNvSpPr/>
          <p:nvPr/>
        </p:nvSpPr>
        <p:spPr>
          <a:xfrm>
            <a:off x="5357813" y="4397812"/>
            <a:ext cx="3928586" cy="1915120"/>
          </a:xfrm>
          <a:prstGeom prst="rect">
            <a:avLst/>
          </a:prstGeom>
          <a:noFill/>
          <a:ln/>
        </p:spPr>
        <p:txBody>
          <a:bodyPr wrap="square" rtlCol="0" anchor="t"/>
          <a:lstStyle/>
          <a:p>
            <a:pPr marL="0" indent="0">
              <a:lnSpc>
                <a:spcPts val="3016"/>
              </a:lnSpc>
              <a:buNone/>
            </a:pPr>
            <a:r>
              <a:rPr lang="en-US" sz="1885" dirty="0">
                <a:solidFill>
                  <a:srgbClr val="3A3630"/>
                </a:solidFill>
                <a:latin typeface="Source Sans Pro" pitchFamily="34" charset="0"/>
                <a:ea typeface="Source Sans Pro" pitchFamily="34" charset="-122"/>
                <a:cs typeface="Source Sans Pro" pitchFamily="34" charset="-120"/>
              </a:rPr>
              <a:t>Melakukan transaksi bisnis dengan cara yang fair dan transparan, menghindari penipuan, manipulasi, atau tindakan yang merugikan pihak lain.</a:t>
            </a:r>
            <a:endParaRPr lang="en-US" sz="1885" dirty="0"/>
          </a:p>
        </p:txBody>
      </p:sp>
      <p:sp>
        <p:nvSpPr>
          <p:cNvPr id="10" name="Text 8"/>
          <p:cNvSpPr/>
          <p:nvPr/>
        </p:nvSpPr>
        <p:spPr>
          <a:xfrm>
            <a:off x="9877901" y="3806547"/>
            <a:ext cx="3928586" cy="703898"/>
          </a:xfrm>
          <a:prstGeom prst="rect">
            <a:avLst/>
          </a:prstGeom>
          <a:noFill/>
          <a:ln/>
        </p:spPr>
        <p:txBody>
          <a:bodyPr wrap="square" rtlCol="0" anchor="t"/>
          <a:lstStyle/>
          <a:p>
            <a:pPr marL="0" indent="0">
              <a:lnSpc>
                <a:spcPts val="2772"/>
              </a:lnSpc>
              <a:buNone/>
            </a:pPr>
            <a:r>
              <a:rPr lang="en-US" sz="2218" dirty="0">
                <a:solidFill>
                  <a:srgbClr val="38512F"/>
                </a:solidFill>
                <a:latin typeface="Lora" pitchFamily="34" charset="0"/>
                <a:ea typeface="Lora" pitchFamily="34" charset="-122"/>
                <a:cs typeface="Lora" pitchFamily="34" charset="-120"/>
              </a:rPr>
              <a:t>Kejujuran dalam hubungan bisnis</a:t>
            </a:r>
            <a:endParaRPr lang="en-US" sz="2218" dirty="0"/>
          </a:p>
        </p:txBody>
      </p:sp>
      <p:sp>
        <p:nvSpPr>
          <p:cNvPr id="11" name="Text 9"/>
          <p:cNvSpPr/>
          <p:nvPr/>
        </p:nvSpPr>
        <p:spPr>
          <a:xfrm>
            <a:off x="9877901" y="4749760"/>
            <a:ext cx="3928586" cy="1915120"/>
          </a:xfrm>
          <a:prstGeom prst="rect">
            <a:avLst/>
          </a:prstGeom>
          <a:noFill/>
          <a:ln/>
        </p:spPr>
        <p:txBody>
          <a:bodyPr wrap="square" rtlCol="0" anchor="t"/>
          <a:lstStyle/>
          <a:p>
            <a:pPr marL="0" indent="0">
              <a:lnSpc>
                <a:spcPts val="3016"/>
              </a:lnSpc>
              <a:buNone/>
            </a:pPr>
            <a:r>
              <a:rPr lang="en-US" sz="1885" dirty="0">
                <a:solidFill>
                  <a:srgbClr val="3A3630"/>
                </a:solidFill>
                <a:latin typeface="Source Sans Pro" pitchFamily="34" charset="0"/>
                <a:ea typeface="Source Sans Pro" pitchFamily="34" charset="-122"/>
                <a:cs typeface="Source Sans Pro" pitchFamily="34" charset="-120"/>
              </a:rPr>
              <a:t>Membangun hubungan bisnis yang didasarkan pada kepercayaan dan kejujuran. Menghindari tindakan yang dapat merusak kepercayaan dan hubungan bisnis.</a:t>
            </a:r>
            <a:endParaRPr lang="en-US" sz="188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51579" y="1481971"/>
            <a:ext cx="4983123" cy="5265539"/>
          </a:xfrm>
          <a:prstGeom prst="rect">
            <a:avLst/>
          </a:prstGeom>
        </p:spPr>
      </p:pic>
      <p:sp>
        <p:nvSpPr>
          <p:cNvPr id="6" name="Text 2"/>
          <p:cNvSpPr/>
          <p:nvPr/>
        </p:nvSpPr>
        <p:spPr>
          <a:xfrm>
            <a:off x="6191012" y="1024057"/>
            <a:ext cx="4737497" cy="592098"/>
          </a:xfrm>
          <a:prstGeom prst="rect">
            <a:avLst/>
          </a:prstGeom>
          <a:noFill/>
          <a:ln/>
        </p:spPr>
        <p:txBody>
          <a:bodyPr wrap="none" rtlCol="0" anchor="t"/>
          <a:lstStyle/>
          <a:p>
            <a:pPr marL="0" indent="0">
              <a:lnSpc>
                <a:spcPts val="4663"/>
              </a:lnSpc>
              <a:buNone/>
            </a:pPr>
            <a:r>
              <a:rPr lang="en-US" sz="3730" dirty="0">
                <a:solidFill>
                  <a:srgbClr val="38512F"/>
                </a:solidFill>
                <a:latin typeface="Lora" pitchFamily="34" charset="0"/>
                <a:ea typeface="Lora" pitchFamily="34" charset="-122"/>
                <a:cs typeface="Lora" pitchFamily="34" charset="-120"/>
              </a:rPr>
              <a:t>Integritas</a:t>
            </a:r>
            <a:endParaRPr lang="en-US" sz="3730" dirty="0"/>
          </a:p>
        </p:txBody>
      </p:sp>
      <p:sp>
        <p:nvSpPr>
          <p:cNvPr id="7" name="Text 3"/>
          <p:cNvSpPr/>
          <p:nvPr/>
        </p:nvSpPr>
        <p:spPr>
          <a:xfrm>
            <a:off x="6191012" y="1918097"/>
            <a:ext cx="7734776" cy="966192"/>
          </a:xfrm>
          <a:prstGeom prst="rect">
            <a:avLst/>
          </a:prstGeom>
          <a:noFill/>
          <a:ln/>
        </p:spPr>
        <p:txBody>
          <a:bodyPr wrap="square" rtlCol="0" anchor="t"/>
          <a:lstStyle/>
          <a:p>
            <a:pPr marL="0" indent="0">
              <a:lnSpc>
                <a:spcPts val="2537"/>
              </a:lnSpc>
              <a:buNone/>
            </a:pPr>
            <a:r>
              <a:rPr lang="en-US" sz="1585" dirty="0">
                <a:solidFill>
                  <a:srgbClr val="3A3630"/>
                </a:solidFill>
                <a:latin typeface="Source Sans Pro" pitchFamily="34" charset="0"/>
                <a:ea typeface="Source Sans Pro" pitchFamily="34" charset="-122"/>
                <a:cs typeface="Source Sans Pro" pitchFamily="34" charset="-120"/>
              </a:rPr>
              <a:t>Integritas dalam bisnis berarti konsistensi antara ucapan dan tindakan. Seseorang yang memiliki integritas akan bertindak sesuai dengan nilai-nilai yang diyakininya, baik dalam situasi yang menguntungkan maupun merugikan. Integritas mencakup:</a:t>
            </a:r>
            <a:endParaRPr lang="en-US" sz="1585" dirty="0"/>
          </a:p>
        </p:txBody>
      </p:sp>
      <p:sp>
        <p:nvSpPr>
          <p:cNvPr id="8" name="Shape 4"/>
          <p:cNvSpPr/>
          <p:nvPr/>
        </p:nvSpPr>
        <p:spPr>
          <a:xfrm>
            <a:off x="6191012" y="3110746"/>
            <a:ext cx="3766780" cy="2429828"/>
          </a:xfrm>
          <a:prstGeom prst="roundRect">
            <a:avLst>
              <a:gd name="adj" fmla="val 1243"/>
            </a:avLst>
          </a:prstGeom>
          <a:solidFill>
            <a:srgbClr val="F3E7D4"/>
          </a:solidFill>
          <a:ln/>
        </p:spPr>
      </p:sp>
      <p:sp>
        <p:nvSpPr>
          <p:cNvPr id="9" name="Text 5"/>
          <p:cNvSpPr/>
          <p:nvPr/>
        </p:nvSpPr>
        <p:spPr>
          <a:xfrm>
            <a:off x="6392347" y="3312081"/>
            <a:ext cx="3312438" cy="296108"/>
          </a:xfrm>
          <a:prstGeom prst="rect">
            <a:avLst/>
          </a:prstGeom>
          <a:noFill/>
          <a:ln/>
        </p:spPr>
        <p:txBody>
          <a:bodyPr wrap="none" rtlCol="0" anchor="t"/>
          <a:lstStyle/>
          <a:p>
            <a:pPr marL="0" indent="0">
              <a:lnSpc>
                <a:spcPts val="2332"/>
              </a:lnSpc>
              <a:buNone/>
            </a:pPr>
            <a:r>
              <a:rPr lang="en-US" sz="1865" dirty="0">
                <a:solidFill>
                  <a:srgbClr val="3A3630"/>
                </a:solidFill>
                <a:latin typeface="Lora" pitchFamily="34" charset="0"/>
                <a:ea typeface="Lora" pitchFamily="34" charset="-122"/>
                <a:cs typeface="Lora" pitchFamily="34" charset="-120"/>
              </a:rPr>
              <a:t>Komitmen terhadap nilai-nilai</a:t>
            </a:r>
            <a:endParaRPr lang="en-US" sz="1865" dirty="0"/>
          </a:p>
        </p:txBody>
      </p:sp>
      <p:sp>
        <p:nvSpPr>
          <p:cNvPr id="10" name="Text 6"/>
          <p:cNvSpPr/>
          <p:nvPr/>
        </p:nvSpPr>
        <p:spPr>
          <a:xfrm>
            <a:off x="6392347" y="3728918"/>
            <a:ext cx="3364111" cy="1610320"/>
          </a:xfrm>
          <a:prstGeom prst="rect">
            <a:avLst/>
          </a:prstGeom>
          <a:noFill/>
          <a:ln/>
        </p:spPr>
        <p:txBody>
          <a:bodyPr wrap="square" rtlCol="0" anchor="t"/>
          <a:lstStyle/>
          <a:p>
            <a:pPr marL="0" indent="0">
              <a:lnSpc>
                <a:spcPts val="2537"/>
              </a:lnSpc>
              <a:buNone/>
            </a:pPr>
            <a:r>
              <a:rPr lang="en-US" sz="1585" dirty="0">
                <a:solidFill>
                  <a:srgbClr val="3A3630"/>
                </a:solidFill>
                <a:latin typeface="Source Sans Pro" pitchFamily="34" charset="0"/>
                <a:ea typeface="Source Sans Pro" pitchFamily="34" charset="-122"/>
                <a:cs typeface="Source Sans Pro" pitchFamily="34" charset="-120"/>
              </a:rPr>
              <a:t>Memiliki prinsip-prinsip moral yang kuat dan konsisten dalam menjalankan bisnis. Menghindari tindakan yang bertentangan dengan nilai-nilai tersebut.</a:t>
            </a:r>
            <a:endParaRPr lang="en-US" sz="1585" dirty="0"/>
          </a:p>
        </p:txBody>
      </p:sp>
      <p:sp>
        <p:nvSpPr>
          <p:cNvPr id="11" name="Shape 7"/>
          <p:cNvSpPr/>
          <p:nvPr/>
        </p:nvSpPr>
        <p:spPr>
          <a:xfrm>
            <a:off x="10159127" y="3110746"/>
            <a:ext cx="3766780" cy="2429828"/>
          </a:xfrm>
          <a:prstGeom prst="roundRect">
            <a:avLst>
              <a:gd name="adj" fmla="val 1243"/>
            </a:avLst>
          </a:prstGeom>
          <a:solidFill>
            <a:srgbClr val="F3E7D4"/>
          </a:solidFill>
          <a:ln/>
        </p:spPr>
      </p:sp>
      <p:sp>
        <p:nvSpPr>
          <p:cNvPr id="12" name="Text 8"/>
          <p:cNvSpPr/>
          <p:nvPr/>
        </p:nvSpPr>
        <p:spPr>
          <a:xfrm>
            <a:off x="10360462" y="3312081"/>
            <a:ext cx="2740462" cy="296108"/>
          </a:xfrm>
          <a:prstGeom prst="rect">
            <a:avLst/>
          </a:prstGeom>
          <a:noFill/>
          <a:ln/>
        </p:spPr>
        <p:txBody>
          <a:bodyPr wrap="none" rtlCol="0" anchor="t"/>
          <a:lstStyle/>
          <a:p>
            <a:pPr marL="0" indent="0">
              <a:lnSpc>
                <a:spcPts val="2332"/>
              </a:lnSpc>
              <a:buNone/>
            </a:pPr>
            <a:r>
              <a:rPr lang="en-US" sz="1865" dirty="0">
                <a:solidFill>
                  <a:srgbClr val="3A3630"/>
                </a:solidFill>
                <a:latin typeface="Lora" pitchFamily="34" charset="0"/>
                <a:ea typeface="Lora" pitchFamily="34" charset="-122"/>
                <a:cs typeface="Lora" pitchFamily="34" charset="-120"/>
              </a:rPr>
              <a:t>Kejujuran dalam perilaku</a:t>
            </a:r>
            <a:endParaRPr lang="en-US" sz="1865" dirty="0"/>
          </a:p>
        </p:txBody>
      </p:sp>
      <p:sp>
        <p:nvSpPr>
          <p:cNvPr id="13" name="Text 9"/>
          <p:cNvSpPr/>
          <p:nvPr/>
        </p:nvSpPr>
        <p:spPr>
          <a:xfrm>
            <a:off x="10360462" y="3728918"/>
            <a:ext cx="3364111" cy="1288256"/>
          </a:xfrm>
          <a:prstGeom prst="rect">
            <a:avLst/>
          </a:prstGeom>
          <a:noFill/>
          <a:ln/>
        </p:spPr>
        <p:txBody>
          <a:bodyPr wrap="square" rtlCol="0" anchor="t"/>
          <a:lstStyle/>
          <a:p>
            <a:pPr marL="0" indent="0">
              <a:lnSpc>
                <a:spcPts val="2537"/>
              </a:lnSpc>
              <a:buNone/>
            </a:pPr>
            <a:r>
              <a:rPr lang="en-US" sz="1585" dirty="0">
                <a:solidFill>
                  <a:srgbClr val="3A3630"/>
                </a:solidFill>
                <a:latin typeface="Source Sans Pro" pitchFamily="34" charset="0"/>
                <a:ea typeface="Source Sans Pro" pitchFamily="34" charset="-122"/>
                <a:cs typeface="Source Sans Pro" pitchFamily="34" charset="-120"/>
              </a:rPr>
              <a:t>Bersikap jujur dan terbuka dalam semua aspek bisnis, menghindari tindakan yang tersembunyi atau tidak jujur.</a:t>
            </a:r>
            <a:endParaRPr lang="en-US" sz="1585" dirty="0"/>
          </a:p>
        </p:txBody>
      </p:sp>
      <p:sp>
        <p:nvSpPr>
          <p:cNvPr id="14" name="Shape 10"/>
          <p:cNvSpPr/>
          <p:nvPr/>
        </p:nvSpPr>
        <p:spPr>
          <a:xfrm>
            <a:off x="6191012" y="5741908"/>
            <a:ext cx="7734776" cy="1463635"/>
          </a:xfrm>
          <a:prstGeom prst="roundRect">
            <a:avLst>
              <a:gd name="adj" fmla="val 2064"/>
            </a:avLst>
          </a:prstGeom>
          <a:solidFill>
            <a:srgbClr val="F3E7D4"/>
          </a:solidFill>
          <a:ln/>
        </p:spPr>
      </p:sp>
      <p:sp>
        <p:nvSpPr>
          <p:cNvPr id="15" name="Text 11"/>
          <p:cNvSpPr/>
          <p:nvPr/>
        </p:nvSpPr>
        <p:spPr>
          <a:xfrm>
            <a:off x="6392347" y="5943243"/>
            <a:ext cx="3633073" cy="296108"/>
          </a:xfrm>
          <a:prstGeom prst="rect">
            <a:avLst/>
          </a:prstGeom>
          <a:noFill/>
          <a:ln/>
        </p:spPr>
        <p:txBody>
          <a:bodyPr wrap="none" rtlCol="0" anchor="t"/>
          <a:lstStyle/>
          <a:p>
            <a:pPr marL="0" indent="0">
              <a:lnSpc>
                <a:spcPts val="2332"/>
              </a:lnSpc>
              <a:buNone/>
            </a:pPr>
            <a:r>
              <a:rPr lang="en-US" sz="1865" dirty="0">
                <a:solidFill>
                  <a:srgbClr val="3A3630"/>
                </a:solidFill>
                <a:latin typeface="Lora" pitchFamily="34" charset="0"/>
                <a:ea typeface="Lora" pitchFamily="34" charset="-122"/>
                <a:cs typeface="Lora" pitchFamily="34" charset="-120"/>
              </a:rPr>
              <a:t>Bertanggung jawab atas tindakan</a:t>
            </a:r>
            <a:endParaRPr lang="en-US" sz="1865" dirty="0"/>
          </a:p>
        </p:txBody>
      </p:sp>
      <p:sp>
        <p:nvSpPr>
          <p:cNvPr id="16" name="Text 12"/>
          <p:cNvSpPr/>
          <p:nvPr/>
        </p:nvSpPr>
        <p:spPr>
          <a:xfrm>
            <a:off x="6392347" y="6360081"/>
            <a:ext cx="7332107" cy="644128"/>
          </a:xfrm>
          <a:prstGeom prst="rect">
            <a:avLst/>
          </a:prstGeom>
          <a:noFill/>
          <a:ln/>
        </p:spPr>
        <p:txBody>
          <a:bodyPr wrap="square" rtlCol="0" anchor="t"/>
          <a:lstStyle/>
          <a:p>
            <a:pPr marL="0" indent="0">
              <a:lnSpc>
                <a:spcPts val="2537"/>
              </a:lnSpc>
              <a:buNone/>
            </a:pPr>
            <a:r>
              <a:rPr lang="en-US" sz="1585" dirty="0">
                <a:solidFill>
                  <a:srgbClr val="3A3630"/>
                </a:solidFill>
                <a:latin typeface="Source Sans Pro" pitchFamily="34" charset="0"/>
                <a:ea typeface="Source Sans Pro" pitchFamily="34" charset="-122"/>
                <a:cs typeface="Source Sans Pro" pitchFamily="34" charset="-120"/>
              </a:rPr>
              <a:t>Menerima konsekuensi dari tindakan yang dilakukan, baik yang positif maupun yang negatif.</a:t>
            </a:r>
            <a:endParaRPr lang="en-US" sz="158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38244" y="2302788"/>
            <a:ext cx="5009912" cy="3623905"/>
          </a:xfrm>
          <a:prstGeom prst="rect">
            <a:avLst/>
          </a:prstGeom>
        </p:spPr>
      </p:pic>
      <p:sp>
        <p:nvSpPr>
          <p:cNvPr id="6" name="Text 2"/>
          <p:cNvSpPr/>
          <p:nvPr/>
        </p:nvSpPr>
        <p:spPr>
          <a:xfrm>
            <a:off x="6153150" y="841177"/>
            <a:ext cx="4482703" cy="560308"/>
          </a:xfrm>
          <a:prstGeom prst="rect">
            <a:avLst/>
          </a:prstGeom>
          <a:noFill/>
          <a:ln/>
        </p:spPr>
        <p:txBody>
          <a:bodyPr wrap="none" rtlCol="0" anchor="t"/>
          <a:lstStyle/>
          <a:p>
            <a:pPr marL="0" indent="0">
              <a:lnSpc>
                <a:spcPts val="4412"/>
              </a:lnSpc>
              <a:buNone/>
            </a:pPr>
            <a:r>
              <a:rPr lang="en-US" sz="3530" dirty="0">
                <a:solidFill>
                  <a:srgbClr val="38512F"/>
                </a:solidFill>
                <a:latin typeface="Lora" pitchFamily="34" charset="0"/>
                <a:ea typeface="Lora" pitchFamily="34" charset="-122"/>
                <a:cs typeface="Lora" pitchFamily="34" charset="-120"/>
              </a:rPr>
              <a:t>Transparansi</a:t>
            </a:r>
            <a:endParaRPr lang="en-US" sz="3530" dirty="0"/>
          </a:p>
        </p:txBody>
      </p:sp>
      <p:sp>
        <p:nvSpPr>
          <p:cNvPr id="7" name="Text 3"/>
          <p:cNvSpPr/>
          <p:nvPr/>
        </p:nvSpPr>
        <p:spPr>
          <a:xfrm>
            <a:off x="6153150" y="1687235"/>
            <a:ext cx="7810500" cy="914400"/>
          </a:xfrm>
          <a:prstGeom prst="rect">
            <a:avLst/>
          </a:prstGeom>
          <a:noFill/>
          <a:ln/>
        </p:spPr>
        <p:txBody>
          <a:bodyPr wrap="square" rtlCol="0" anchor="t"/>
          <a:lstStyle/>
          <a:p>
            <a:pPr marL="0" indent="0">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Transparansi dalam bisnis berarti membuka diri terhadap stakeholders, memberikan informasi yang jelas dan akurat, dan menghindari tindakan yang tersembunyi atau tidak jujur. Transparansi mencakup aspek-aspek seperti:</a:t>
            </a:r>
            <a:endParaRPr lang="en-US" sz="1500" dirty="0"/>
          </a:p>
        </p:txBody>
      </p:sp>
      <p:pic>
        <p:nvPicPr>
          <p:cNvPr id="8" name="Image 2" descr="preencoded.png"/>
          <p:cNvPicPr>
            <a:picLocks noChangeAspect="1"/>
          </p:cNvPicPr>
          <p:nvPr/>
        </p:nvPicPr>
        <p:blipFill>
          <a:blip r:embed="rId5"/>
          <a:stretch>
            <a:fillRect/>
          </a:stretch>
        </p:blipFill>
        <p:spPr>
          <a:xfrm>
            <a:off x="6153150" y="2815947"/>
            <a:ext cx="952500" cy="1524119"/>
          </a:xfrm>
          <a:prstGeom prst="rect">
            <a:avLst/>
          </a:prstGeom>
        </p:spPr>
      </p:pic>
      <p:sp>
        <p:nvSpPr>
          <p:cNvPr id="9" name="Text 4"/>
          <p:cNvSpPr/>
          <p:nvPr/>
        </p:nvSpPr>
        <p:spPr>
          <a:xfrm>
            <a:off x="7391400" y="3006447"/>
            <a:ext cx="3593306" cy="280154"/>
          </a:xfrm>
          <a:prstGeom prst="rect">
            <a:avLst/>
          </a:prstGeom>
          <a:noFill/>
          <a:ln/>
        </p:spPr>
        <p:txBody>
          <a:bodyPr wrap="none" rtlCol="0" anchor="t"/>
          <a:lstStyle/>
          <a:p>
            <a:pPr marL="0" indent="0" algn="l">
              <a:lnSpc>
                <a:spcPts val="2206"/>
              </a:lnSpc>
              <a:buNone/>
            </a:pPr>
            <a:r>
              <a:rPr lang="en-US" sz="1765" dirty="0">
                <a:solidFill>
                  <a:srgbClr val="3A3630"/>
                </a:solidFill>
                <a:latin typeface="Lora" pitchFamily="34" charset="0"/>
                <a:ea typeface="Lora" pitchFamily="34" charset="-122"/>
                <a:cs typeface="Lora" pitchFamily="34" charset="-120"/>
              </a:rPr>
              <a:t>Informasi yang lengkap dan akurat</a:t>
            </a:r>
            <a:endParaRPr lang="en-US" sz="1765" dirty="0"/>
          </a:p>
        </p:txBody>
      </p:sp>
      <p:sp>
        <p:nvSpPr>
          <p:cNvPr id="10" name="Text 5"/>
          <p:cNvSpPr/>
          <p:nvPr/>
        </p:nvSpPr>
        <p:spPr>
          <a:xfrm>
            <a:off x="7391400" y="3400901"/>
            <a:ext cx="6572250" cy="609600"/>
          </a:xfrm>
          <a:prstGeom prst="rect">
            <a:avLst/>
          </a:prstGeom>
          <a:noFill/>
          <a:ln/>
        </p:spPr>
        <p:txBody>
          <a:bodyPr wrap="square" rtlCol="0" anchor="t"/>
          <a:lstStyle/>
          <a:p>
            <a:pPr marL="0" indent="0" algn="l">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Memberikan informasi yang lengkap dan akurat kepada stakeholders, terutama tentang produk, layanan, dan kondisi bisnis.</a:t>
            </a:r>
            <a:endParaRPr lang="en-US" sz="1500" dirty="0"/>
          </a:p>
        </p:txBody>
      </p:sp>
      <p:pic>
        <p:nvPicPr>
          <p:cNvPr id="11" name="Image 3" descr="preencoded.png"/>
          <p:cNvPicPr>
            <a:picLocks noChangeAspect="1"/>
          </p:cNvPicPr>
          <p:nvPr/>
        </p:nvPicPr>
        <p:blipFill>
          <a:blip r:embed="rId6"/>
          <a:stretch>
            <a:fillRect/>
          </a:stretch>
        </p:blipFill>
        <p:spPr>
          <a:xfrm>
            <a:off x="6153150" y="4340066"/>
            <a:ext cx="952500" cy="1524119"/>
          </a:xfrm>
          <a:prstGeom prst="rect">
            <a:avLst/>
          </a:prstGeom>
        </p:spPr>
      </p:pic>
      <p:sp>
        <p:nvSpPr>
          <p:cNvPr id="12" name="Text 6"/>
          <p:cNvSpPr/>
          <p:nvPr/>
        </p:nvSpPr>
        <p:spPr>
          <a:xfrm>
            <a:off x="7391400" y="4530566"/>
            <a:ext cx="2629376" cy="280154"/>
          </a:xfrm>
          <a:prstGeom prst="rect">
            <a:avLst/>
          </a:prstGeom>
          <a:noFill/>
          <a:ln/>
        </p:spPr>
        <p:txBody>
          <a:bodyPr wrap="none" rtlCol="0" anchor="t"/>
          <a:lstStyle/>
          <a:p>
            <a:pPr marL="0" indent="0" algn="l">
              <a:lnSpc>
                <a:spcPts val="2206"/>
              </a:lnSpc>
              <a:buNone/>
            </a:pPr>
            <a:r>
              <a:rPr lang="en-US" sz="1765" dirty="0">
                <a:solidFill>
                  <a:srgbClr val="3A3630"/>
                </a:solidFill>
                <a:latin typeface="Lora" pitchFamily="34" charset="0"/>
                <a:ea typeface="Lora" pitchFamily="34" charset="-122"/>
                <a:cs typeface="Lora" pitchFamily="34" charset="-120"/>
              </a:rPr>
              <a:t>Akses terhadap informasi</a:t>
            </a:r>
            <a:endParaRPr lang="en-US" sz="1765" dirty="0"/>
          </a:p>
        </p:txBody>
      </p:sp>
      <p:sp>
        <p:nvSpPr>
          <p:cNvPr id="13" name="Text 7"/>
          <p:cNvSpPr/>
          <p:nvPr/>
        </p:nvSpPr>
        <p:spPr>
          <a:xfrm>
            <a:off x="7391400" y="4925020"/>
            <a:ext cx="6572250" cy="609600"/>
          </a:xfrm>
          <a:prstGeom prst="rect">
            <a:avLst/>
          </a:prstGeom>
          <a:noFill/>
          <a:ln/>
        </p:spPr>
        <p:txBody>
          <a:bodyPr wrap="square" rtlCol="0" anchor="t"/>
          <a:lstStyle/>
          <a:p>
            <a:pPr marL="0" indent="0" algn="l">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Memberikan akses yang mudah dan transparan kepada stakeholders untuk mendapatkan informasi yang mereka butuhkan.</a:t>
            </a:r>
            <a:endParaRPr lang="en-US" sz="1500" dirty="0"/>
          </a:p>
        </p:txBody>
      </p:sp>
      <p:pic>
        <p:nvPicPr>
          <p:cNvPr id="14" name="Image 4" descr="preencoded.png"/>
          <p:cNvPicPr>
            <a:picLocks noChangeAspect="1"/>
          </p:cNvPicPr>
          <p:nvPr/>
        </p:nvPicPr>
        <p:blipFill>
          <a:blip r:embed="rId7"/>
          <a:stretch>
            <a:fillRect/>
          </a:stretch>
        </p:blipFill>
        <p:spPr>
          <a:xfrm>
            <a:off x="6153150" y="5864185"/>
            <a:ext cx="952500" cy="1524119"/>
          </a:xfrm>
          <a:prstGeom prst="rect">
            <a:avLst/>
          </a:prstGeom>
        </p:spPr>
      </p:pic>
      <p:sp>
        <p:nvSpPr>
          <p:cNvPr id="15" name="Text 8"/>
          <p:cNvSpPr/>
          <p:nvPr/>
        </p:nvSpPr>
        <p:spPr>
          <a:xfrm>
            <a:off x="7391400" y="6054685"/>
            <a:ext cx="3206591" cy="280154"/>
          </a:xfrm>
          <a:prstGeom prst="rect">
            <a:avLst/>
          </a:prstGeom>
          <a:noFill/>
          <a:ln/>
        </p:spPr>
        <p:txBody>
          <a:bodyPr wrap="none" rtlCol="0" anchor="t"/>
          <a:lstStyle/>
          <a:p>
            <a:pPr marL="0" indent="0" algn="l">
              <a:lnSpc>
                <a:spcPts val="2206"/>
              </a:lnSpc>
              <a:buNone/>
            </a:pPr>
            <a:r>
              <a:rPr lang="en-US" sz="1765" dirty="0">
                <a:solidFill>
                  <a:srgbClr val="3A3630"/>
                </a:solidFill>
                <a:latin typeface="Lora" pitchFamily="34" charset="0"/>
                <a:ea typeface="Lora" pitchFamily="34" charset="-122"/>
                <a:cs typeface="Lora" pitchFamily="34" charset="-120"/>
              </a:rPr>
              <a:t>Tanggung jawab atas informasi</a:t>
            </a:r>
            <a:endParaRPr lang="en-US" sz="1765" dirty="0"/>
          </a:p>
        </p:txBody>
      </p:sp>
      <p:sp>
        <p:nvSpPr>
          <p:cNvPr id="16" name="Text 9"/>
          <p:cNvSpPr/>
          <p:nvPr/>
        </p:nvSpPr>
        <p:spPr>
          <a:xfrm>
            <a:off x="7391400" y="6449139"/>
            <a:ext cx="6572250" cy="304800"/>
          </a:xfrm>
          <a:prstGeom prst="rect">
            <a:avLst/>
          </a:prstGeom>
          <a:noFill/>
          <a:ln/>
        </p:spPr>
        <p:txBody>
          <a:bodyPr wrap="none" rtlCol="0" anchor="t"/>
          <a:lstStyle/>
          <a:p>
            <a:pPr marL="0" indent="0" algn="l">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Bertanggung jawab atas keakuratan dan kredibilitas informasi yang diberikan.</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75630" y="2327910"/>
            <a:ext cx="4935022" cy="3573780"/>
          </a:xfrm>
          <a:prstGeom prst="rect">
            <a:avLst/>
          </a:prstGeom>
        </p:spPr>
      </p:pic>
      <p:sp>
        <p:nvSpPr>
          <p:cNvPr id="6" name="Text 2"/>
          <p:cNvSpPr/>
          <p:nvPr/>
        </p:nvSpPr>
        <p:spPr>
          <a:xfrm>
            <a:off x="6258401" y="956191"/>
            <a:ext cx="5190292" cy="648653"/>
          </a:xfrm>
          <a:prstGeom prst="rect">
            <a:avLst/>
          </a:prstGeom>
          <a:noFill/>
          <a:ln/>
        </p:spPr>
        <p:txBody>
          <a:bodyPr wrap="none" rtlCol="0" anchor="t"/>
          <a:lstStyle/>
          <a:p>
            <a:pPr marL="0" indent="0">
              <a:lnSpc>
                <a:spcPts val="5109"/>
              </a:lnSpc>
              <a:buNone/>
            </a:pPr>
            <a:r>
              <a:rPr lang="en-US" sz="4087" dirty="0">
                <a:solidFill>
                  <a:srgbClr val="38512F"/>
                </a:solidFill>
                <a:latin typeface="Lora" pitchFamily="34" charset="0"/>
                <a:ea typeface="Lora" pitchFamily="34" charset="-122"/>
                <a:cs typeface="Lora" pitchFamily="34" charset="-120"/>
              </a:rPr>
              <a:t>Keadilan</a:t>
            </a:r>
            <a:endParaRPr lang="en-US" sz="4087" dirty="0"/>
          </a:p>
        </p:txBody>
      </p:sp>
      <p:sp>
        <p:nvSpPr>
          <p:cNvPr id="7" name="Text 3"/>
          <p:cNvSpPr/>
          <p:nvPr/>
        </p:nvSpPr>
        <p:spPr>
          <a:xfrm>
            <a:off x="6258401" y="1935718"/>
            <a:ext cx="7599998" cy="1058704"/>
          </a:xfrm>
          <a:prstGeom prst="rect">
            <a:avLst/>
          </a:prstGeom>
          <a:noFill/>
          <a:ln/>
        </p:spPr>
        <p:txBody>
          <a:bodyPr wrap="square" rtlCol="0" anchor="t"/>
          <a:lstStyle/>
          <a:p>
            <a:pPr marL="0" indent="0">
              <a:lnSpc>
                <a:spcPts val="2779"/>
              </a:lnSpc>
              <a:buNone/>
            </a:pPr>
            <a:r>
              <a:rPr lang="en-US" sz="1737" dirty="0">
                <a:solidFill>
                  <a:srgbClr val="3A3630"/>
                </a:solidFill>
                <a:latin typeface="Source Sans Pro" pitchFamily="34" charset="0"/>
                <a:ea typeface="Source Sans Pro" pitchFamily="34" charset="-122"/>
                <a:cs typeface="Source Sans Pro" pitchFamily="34" charset="-120"/>
              </a:rPr>
              <a:t>Keadilan dalam bisnis berarti bersikap adil dalam perlakuan terhadap semua stakeholders, termasuk karyawan, pelanggan, dan pemasok. Keadilan mencakup aspek-aspek seperti:</a:t>
            </a:r>
            <a:endParaRPr lang="en-US" sz="1737" dirty="0"/>
          </a:p>
        </p:txBody>
      </p:sp>
      <p:sp>
        <p:nvSpPr>
          <p:cNvPr id="8" name="Shape 4"/>
          <p:cNvSpPr/>
          <p:nvPr/>
        </p:nvSpPr>
        <p:spPr>
          <a:xfrm>
            <a:off x="6258401" y="3242548"/>
            <a:ext cx="7599998" cy="4030742"/>
          </a:xfrm>
          <a:prstGeom prst="roundRect">
            <a:avLst>
              <a:gd name="adj" fmla="val 821"/>
            </a:avLst>
          </a:prstGeom>
          <a:noFill/>
          <a:ln w="7620">
            <a:solidFill>
              <a:srgbClr val="000000">
                <a:alpha val="8000"/>
              </a:srgbClr>
            </a:solidFill>
            <a:prstDash val="solid"/>
          </a:ln>
        </p:spPr>
      </p:sp>
      <p:sp>
        <p:nvSpPr>
          <p:cNvPr id="9" name="Shape 5"/>
          <p:cNvSpPr/>
          <p:nvPr/>
        </p:nvSpPr>
        <p:spPr>
          <a:xfrm>
            <a:off x="6266021" y="3250168"/>
            <a:ext cx="7584758" cy="985599"/>
          </a:xfrm>
          <a:prstGeom prst="rect">
            <a:avLst/>
          </a:prstGeom>
          <a:solidFill>
            <a:srgbClr val="FFFFFF">
              <a:alpha val="4000"/>
            </a:srgbClr>
          </a:solidFill>
          <a:ln/>
        </p:spPr>
      </p:sp>
      <p:sp>
        <p:nvSpPr>
          <p:cNvPr id="10" name="Text 6"/>
          <p:cNvSpPr/>
          <p:nvPr/>
        </p:nvSpPr>
        <p:spPr>
          <a:xfrm>
            <a:off x="6486525" y="3390067"/>
            <a:ext cx="3347561" cy="352901"/>
          </a:xfrm>
          <a:prstGeom prst="rect">
            <a:avLst/>
          </a:prstGeom>
          <a:noFill/>
          <a:ln/>
        </p:spPr>
        <p:txBody>
          <a:bodyPr wrap="none" rtlCol="0" anchor="t"/>
          <a:lstStyle/>
          <a:p>
            <a:pPr marL="0" indent="0">
              <a:lnSpc>
                <a:spcPts val="2779"/>
              </a:lnSpc>
              <a:buNone/>
            </a:pPr>
            <a:r>
              <a:rPr lang="en-US" sz="1737" dirty="0">
                <a:solidFill>
                  <a:srgbClr val="3A3630"/>
                </a:solidFill>
                <a:latin typeface="Source Sans Pro" pitchFamily="34" charset="0"/>
                <a:ea typeface="Source Sans Pro" pitchFamily="34" charset="-122"/>
                <a:cs typeface="Source Sans Pro" pitchFamily="34" charset="-120"/>
              </a:rPr>
              <a:t>Keadilan dalam penetapan harga</a:t>
            </a:r>
            <a:endParaRPr lang="en-US" sz="1737" dirty="0"/>
          </a:p>
        </p:txBody>
      </p:sp>
      <p:sp>
        <p:nvSpPr>
          <p:cNvPr id="11" name="Text 7"/>
          <p:cNvSpPr/>
          <p:nvPr/>
        </p:nvSpPr>
        <p:spPr>
          <a:xfrm>
            <a:off x="10282714" y="3390067"/>
            <a:ext cx="3347561" cy="705803"/>
          </a:xfrm>
          <a:prstGeom prst="rect">
            <a:avLst/>
          </a:prstGeom>
          <a:noFill/>
          <a:ln/>
        </p:spPr>
        <p:txBody>
          <a:bodyPr wrap="square" rtlCol="0" anchor="t"/>
          <a:lstStyle/>
          <a:p>
            <a:pPr marL="0" indent="0">
              <a:lnSpc>
                <a:spcPts val="2779"/>
              </a:lnSpc>
              <a:buNone/>
            </a:pPr>
            <a:r>
              <a:rPr lang="en-US" sz="1737" dirty="0">
                <a:solidFill>
                  <a:srgbClr val="3A3630"/>
                </a:solidFill>
                <a:latin typeface="Source Sans Pro" pitchFamily="34" charset="0"/>
                <a:ea typeface="Source Sans Pro" pitchFamily="34" charset="-122"/>
                <a:cs typeface="Source Sans Pro" pitchFamily="34" charset="-120"/>
              </a:rPr>
              <a:t>Menghindari penetapan harga yang tidak adil atau eksploitatif.</a:t>
            </a:r>
            <a:endParaRPr lang="en-US" sz="1737" dirty="0"/>
          </a:p>
        </p:txBody>
      </p:sp>
      <p:sp>
        <p:nvSpPr>
          <p:cNvPr id="12" name="Shape 8"/>
          <p:cNvSpPr/>
          <p:nvPr/>
        </p:nvSpPr>
        <p:spPr>
          <a:xfrm>
            <a:off x="6266021" y="4235767"/>
            <a:ext cx="7584758" cy="1691402"/>
          </a:xfrm>
          <a:prstGeom prst="rect">
            <a:avLst/>
          </a:prstGeom>
          <a:solidFill>
            <a:srgbClr val="000000">
              <a:alpha val="4000"/>
            </a:srgbClr>
          </a:solidFill>
          <a:ln/>
        </p:spPr>
      </p:sp>
      <p:sp>
        <p:nvSpPr>
          <p:cNvPr id="13" name="Text 9"/>
          <p:cNvSpPr/>
          <p:nvPr/>
        </p:nvSpPr>
        <p:spPr>
          <a:xfrm>
            <a:off x="6486525" y="4375666"/>
            <a:ext cx="3347561" cy="705803"/>
          </a:xfrm>
          <a:prstGeom prst="rect">
            <a:avLst/>
          </a:prstGeom>
          <a:noFill/>
          <a:ln/>
        </p:spPr>
        <p:txBody>
          <a:bodyPr wrap="square" rtlCol="0" anchor="t"/>
          <a:lstStyle/>
          <a:p>
            <a:pPr marL="0" indent="0">
              <a:lnSpc>
                <a:spcPts val="2779"/>
              </a:lnSpc>
              <a:buNone/>
            </a:pPr>
            <a:r>
              <a:rPr lang="en-US" sz="1737" dirty="0">
                <a:solidFill>
                  <a:srgbClr val="3A3630"/>
                </a:solidFill>
                <a:latin typeface="Source Sans Pro" pitchFamily="34" charset="0"/>
                <a:ea typeface="Source Sans Pro" pitchFamily="34" charset="-122"/>
                <a:cs typeface="Source Sans Pro" pitchFamily="34" charset="-120"/>
              </a:rPr>
              <a:t>Keadilan dalam perlakuan terhadap karyawan</a:t>
            </a:r>
            <a:endParaRPr lang="en-US" sz="1737" dirty="0"/>
          </a:p>
        </p:txBody>
      </p:sp>
      <p:sp>
        <p:nvSpPr>
          <p:cNvPr id="14" name="Text 10"/>
          <p:cNvSpPr/>
          <p:nvPr/>
        </p:nvSpPr>
        <p:spPr>
          <a:xfrm>
            <a:off x="10282714" y="4375666"/>
            <a:ext cx="3347561" cy="1411605"/>
          </a:xfrm>
          <a:prstGeom prst="rect">
            <a:avLst/>
          </a:prstGeom>
          <a:noFill/>
          <a:ln/>
        </p:spPr>
        <p:txBody>
          <a:bodyPr wrap="square" rtlCol="0" anchor="t"/>
          <a:lstStyle/>
          <a:p>
            <a:pPr marL="0" indent="0">
              <a:lnSpc>
                <a:spcPts val="2779"/>
              </a:lnSpc>
              <a:buNone/>
            </a:pPr>
            <a:r>
              <a:rPr lang="en-US" sz="1737" dirty="0">
                <a:solidFill>
                  <a:srgbClr val="3A3630"/>
                </a:solidFill>
                <a:latin typeface="Source Sans Pro" pitchFamily="34" charset="0"/>
                <a:ea typeface="Source Sans Pro" pitchFamily="34" charset="-122"/>
                <a:cs typeface="Source Sans Pro" pitchFamily="34" charset="-120"/>
              </a:rPr>
              <a:t>Memberikan kesempatan yang sama kepada semua karyawan, menghindari diskriminasi, dan memberikan kompensasi yang adil.</a:t>
            </a:r>
            <a:endParaRPr lang="en-US" sz="1737" dirty="0"/>
          </a:p>
        </p:txBody>
      </p:sp>
      <p:sp>
        <p:nvSpPr>
          <p:cNvPr id="15" name="Shape 11"/>
          <p:cNvSpPr/>
          <p:nvPr/>
        </p:nvSpPr>
        <p:spPr>
          <a:xfrm>
            <a:off x="6266021" y="5927169"/>
            <a:ext cx="7584758" cy="1338501"/>
          </a:xfrm>
          <a:prstGeom prst="rect">
            <a:avLst/>
          </a:prstGeom>
          <a:solidFill>
            <a:srgbClr val="FFFFFF">
              <a:alpha val="4000"/>
            </a:srgbClr>
          </a:solidFill>
          <a:ln/>
        </p:spPr>
      </p:sp>
      <p:sp>
        <p:nvSpPr>
          <p:cNvPr id="16" name="Text 12"/>
          <p:cNvSpPr/>
          <p:nvPr/>
        </p:nvSpPr>
        <p:spPr>
          <a:xfrm>
            <a:off x="6486525" y="6067068"/>
            <a:ext cx="3347561" cy="352901"/>
          </a:xfrm>
          <a:prstGeom prst="rect">
            <a:avLst/>
          </a:prstGeom>
          <a:noFill/>
          <a:ln/>
        </p:spPr>
        <p:txBody>
          <a:bodyPr wrap="none" rtlCol="0" anchor="t"/>
          <a:lstStyle/>
          <a:p>
            <a:pPr marL="0" indent="0">
              <a:lnSpc>
                <a:spcPts val="2779"/>
              </a:lnSpc>
              <a:buNone/>
            </a:pPr>
            <a:r>
              <a:rPr lang="en-US" sz="1737" dirty="0">
                <a:solidFill>
                  <a:srgbClr val="3A3630"/>
                </a:solidFill>
                <a:latin typeface="Source Sans Pro" pitchFamily="34" charset="0"/>
                <a:ea typeface="Source Sans Pro" pitchFamily="34" charset="-122"/>
                <a:cs typeface="Source Sans Pro" pitchFamily="34" charset="-120"/>
              </a:rPr>
              <a:t>Keadilan dalam hubungan bisnis</a:t>
            </a:r>
            <a:endParaRPr lang="en-US" sz="1737" dirty="0"/>
          </a:p>
        </p:txBody>
      </p:sp>
      <p:sp>
        <p:nvSpPr>
          <p:cNvPr id="17" name="Text 13"/>
          <p:cNvSpPr/>
          <p:nvPr/>
        </p:nvSpPr>
        <p:spPr>
          <a:xfrm>
            <a:off x="10282714" y="6067068"/>
            <a:ext cx="3347561" cy="1058704"/>
          </a:xfrm>
          <a:prstGeom prst="rect">
            <a:avLst/>
          </a:prstGeom>
          <a:noFill/>
          <a:ln/>
        </p:spPr>
        <p:txBody>
          <a:bodyPr wrap="square" rtlCol="0" anchor="t"/>
          <a:lstStyle/>
          <a:p>
            <a:pPr marL="0" indent="0">
              <a:lnSpc>
                <a:spcPts val="2779"/>
              </a:lnSpc>
              <a:buNone/>
            </a:pPr>
            <a:r>
              <a:rPr lang="en-US" sz="1737" dirty="0">
                <a:solidFill>
                  <a:srgbClr val="3A3630"/>
                </a:solidFill>
                <a:latin typeface="Source Sans Pro" pitchFamily="34" charset="0"/>
                <a:ea typeface="Source Sans Pro" pitchFamily="34" charset="-122"/>
                <a:cs typeface="Source Sans Pro" pitchFamily="34" charset="-120"/>
              </a:rPr>
              <a:t>Membangun hubungan bisnis yang adil dan saling menguntungkan dengan pemasok dan pelanggan.</a:t>
            </a:r>
            <a:endParaRPr lang="en-US" sz="173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0" y="0"/>
            <a:ext cx="14630400" cy="2769156"/>
          </a:xfrm>
          <a:prstGeom prst="rect">
            <a:avLst/>
          </a:prstGeom>
        </p:spPr>
      </p:pic>
      <p:pic>
        <p:nvPicPr>
          <p:cNvPr id="5" name="Image 1" descr="preencoded.png"/>
          <p:cNvPicPr>
            <a:picLocks noChangeAspect="1"/>
          </p:cNvPicPr>
          <p:nvPr/>
        </p:nvPicPr>
        <p:blipFill>
          <a:blip r:embed="rId4"/>
          <a:stretch>
            <a:fillRect/>
          </a:stretch>
        </p:blipFill>
        <p:spPr>
          <a:xfrm>
            <a:off x="6207443" y="276820"/>
            <a:ext cx="2215515" cy="2215515"/>
          </a:xfrm>
          <a:prstGeom prst="rect">
            <a:avLst/>
          </a:prstGeom>
        </p:spPr>
      </p:pic>
      <p:sp>
        <p:nvSpPr>
          <p:cNvPr id="6" name="Text 2"/>
          <p:cNvSpPr/>
          <p:nvPr/>
        </p:nvSpPr>
        <p:spPr>
          <a:xfrm>
            <a:off x="775335" y="3379827"/>
            <a:ext cx="5503307" cy="651510"/>
          </a:xfrm>
          <a:prstGeom prst="rect">
            <a:avLst/>
          </a:prstGeom>
          <a:noFill/>
          <a:ln/>
        </p:spPr>
        <p:txBody>
          <a:bodyPr wrap="none" rtlCol="0" anchor="t"/>
          <a:lstStyle/>
          <a:p>
            <a:pPr marL="0" indent="0">
              <a:lnSpc>
                <a:spcPts val="5131"/>
              </a:lnSpc>
              <a:buNone/>
            </a:pPr>
            <a:r>
              <a:rPr lang="en-US" sz="4104" dirty="0">
                <a:solidFill>
                  <a:srgbClr val="38512F"/>
                </a:solidFill>
                <a:latin typeface="Lora" pitchFamily="34" charset="0"/>
                <a:ea typeface="Lora" pitchFamily="34" charset="-122"/>
                <a:cs typeface="Lora" pitchFamily="34" charset="-120"/>
              </a:rPr>
              <a:t>Tanggung Jawab Sosial</a:t>
            </a:r>
            <a:endParaRPr lang="en-US" sz="4104" dirty="0"/>
          </a:p>
        </p:txBody>
      </p:sp>
      <p:sp>
        <p:nvSpPr>
          <p:cNvPr id="7" name="Text 3"/>
          <p:cNvSpPr/>
          <p:nvPr/>
        </p:nvSpPr>
        <p:spPr>
          <a:xfrm>
            <a:off x="775335" y="4363522"/>
            <a:ext cx="13079730" cy="708898"/>
          </a:xfrm>
          <a:prstGeom prst="rect">
            <a:avLst/>
          </a:prstGeom>
          <a:noFill/>
          <a:ln/>
        </p:spPr>
        <p:txBody>
          <a:bodyPr wrap="square" rtlCol="0" anchor="t"/>
          <a:lstStyle/>
          <a:p>
            <a:pPr marL="0" indent="0">
              <a:lnSpc>
                <a:spcPts val="2791"/>
              </a:lnSpc>
              <a:buNone/>
            </a:pPr>
            <a:r>
              <a:rPr lang="en-US" sz="1744" dirty="0">
                <a:solidFill>
                  <a:srgbClr val="3A3630"/>
                </a:solidFill>
                <a:latin typeface="Source Sans Pro" pitchFamily="34" charset="0"/>
                <a:ea typeface="Source Sans Pro" pitchFamily="34" charset="-122"/>
                <a:cs typeface="Source Sans Pro" pitchFamily="34" charset="-120"/>
              </a:rPr>
              <a:t>Tanggung jawab sosial dalam bisnis berarti kesadaran akan dampak bisnis terhadap masyarakat, lingkungan, dan ekonomi. Perusahaan yang memiliki tanggung jawab sosial akan berupaya untuk:</a:t>
            </a:r>
            <a:endParaRPr lang="en-US" sz="1744" dirty="0"/>
          </a:p>
        </p:txBody>
      </p:sp>
      <p:pic>
        <p:nvPicPr>
          <p:cNvPr id="8" name="Image 2" descr="preencoded.png"/>
          <p:cNvPicPr>
            <a:picLocks noChangeAspect="1"/>
          </p:cNvPicPr>
          <p:nvPr/>
        </p:nvPicPr>
        <p:blipFill>
          <a:blip r:embed="rId5"/>
          <a:stretch>
            <a:fillRect/>
          </a:stretch>
        </p:blipFill>
        <p:spPr>
          <a:xfrm>
            <a:off x="775335" y="5321617"/>
            <a:ext cx="553760" cy="553760"/>
          </a:xfrm>
          <a:prstGeom prst="rect">
            <a:avLst/>
          </a:prstGeom>
        </p:spPr>
      </p:pic>
      <p:sp>
        <p:nvSpPr>
          <p:cNvPr id="9" name="Text 4"/>
          <p:cNvSpPr/>
          <p:nvPr/>
        </p:nvSpPr>
        <p:spPr>
          <a:xfrm>
            <a:off x="775335" y="6096833"/>
            <a:ext cx="2864644" cy="325755"/>
          </a:xfrm>
          <a:prstGeom prst="rect">
            <a:avLst/>
          </a:prstGeom>
          <a:noFill/>
          <a:ln/>
        </p:spPr>
        <p:txBody>
          <a:bodyPr wrap="none" rtlCol="0" anchor="t"/>
          <a:lstStyle/>
          <a:p>
            <a:pPr marL="0" indent="0" algn="l">
              <a:lnSpc>
                <a:spcPts val="2565"/>
              </a:lnSpc>
              <a:buNone/>
            </a:pPr>
            <a:r>
              <a:rPr lang="en-US" sz="2052" dirty="0">
                <a:solidFill>
                  <a:srgbClr val="3A3630"/>
                </a:solidFill>
                <a:latin typeface="Lora" pitchFamily="34" charset="0"/>
                <a:ea typeface="Lora" pitchFamily="34" charset="-122"/>
                <a:cs typeface="Lora" pitchFamily="34" charset="-120"/>
              </a:rPr>
              <a:t>Melindungi Lingkungan</a:t>
            </a:r>
            <a:endParaRPr lang="en-US" sz="2052" dirty="0"/>
          </a:p>
        </p:txBody>
      </p:sp>
      <p:sp>
        <p:nvSpPr>
          <p:cNvPr id="10" name="Text 5"/>
          <p:cNvSpPr/>
          <p:nvPr/>
        </p:nvSpPr>
        <p:spPr>
          <a:xfrm>
            <a:off x="775335" y="6555462"/>
            <a:ext cx="4138374" cy="1063347"/>
          </a:xfrm>
          <a:prstGeom prst="rect">
            <a:avLst/>
          </a:prstGeom>
          <a:noFill/>
          <a:ln/>
        </p:spPr>
        <p:txBody>
          <a:bodyPr wrap="square" rtlCol="0" anchor="t"/>
          <a:lstStyle/>
          <a:p>
            <a:pPr marL="0" indent="0" algn="l">
              <a:lnSpc>
                <a:spcPts val="2791"/>
              </a:lnSpc>
              <a:buNone/>
            </a:pPr>
            <a:r>
              <a:rPr lang="en-US" sz="1744" dirty="0">
                <a:solidFill>
                  <a:srgbClr val="3A3630"/>
                </a:solidFill>
                <a:latin typeface="Source Sans Pro" pitchFamily="34" charset="0"/>
                <a:ea typeface="Source Sans Pro" pitchFamily="34" charset="-122"/>
                <a:cs typeface="Source Sans Pro" pitchFamily="34" charset="-120"/>
              </a:rPr>
              <a:t>Menerapkan praktik bisnis yang ramah lingkungan dan mengurangi dampak negatif terhadap lingkungan.</a:t>
            </a:r>
            <a:endParaRPr lang="en-US" sz="1744" dirty="0"/>
          </a:p>
        </p:txBody>
      </p:sp>
      <p:pic>
        <p:nvPicPr>
          <p:cNvPr id="11" name="Image 3" descr="preencoded.png"/>
          <p:cNvPicPr>
            <a:picLocks noChangeAspect="1"/>
          </p:cNvPicPr>
          <p:nvPr/>
        </p:nvPicPr>
        <p:blipFill>
          <a:blip r:embed="rId6"/>
          <a:stretch>
            <a:fillRect/>
          </a:stretch>
        </p:blipFill>
        <p:spPr>
          <a:xfrm>
            <a:off x="5245894" y="5321617"/>
            <a:ext cx="553760" cy="553760"/>
          </a:xfrm>
          <a:prstGeom prst="rect">
            <a:avLst/>
          </a:prstGeom>
        </p:spPr>
      </p:pic>
      <p:sp>
        <p:nvSpPr>
          <p:cNvPr id="12" name="Text 6"/>
          <p:cNvSpPr/>
          <p:nvPr/>
        </p:nvSpPr>
        <p:spPr>
          <a:xfrm>
            <a:off x="5245894" y="6096833"/>
            <a:ext cx="3460671" cy="325755"/>
          </a:xfrm>
          <a:prstGeom prst="rect">
            <a:avLst/>
          </a:prstGeom>
          <a:noFill/>
          <a:ln/>
        </p:spPr>
        <p:txBody>
          <a:bodyPr wrap="none" rtlCol="0" anchor="t"/>
          <a:lstStyle/>
          <a:p>
            <a:pPr marL="0" indent="0" algn="l">
              <a:lnSpc>
                <a:spcPts val="2565"/>
              </a:lnSpc>
              <a:buNone/>
            </a:pPr>
            <a:r>
              <a:rPr lang="en-US" sz="2052" dirty="0">
                <a:solidFill>
                  <a:srgbClr val="3A3630"/>
                </a:solidFill>
                <a:latin typeface="Lora" pitchFamily="34" charset="0"/>
                <a:ea typeface="Lora" pitchFamily="34" charset="-122"/>
                <a:cs typeface="Lora" pitchFamily="34" charset="-120"/>
              </a:rPr>
              <a:t>Memberdayakan Masyarakat</a:t>
            </a:r>
            <a:endParaRPr lang="en-US" sz="2052" dirty="0"/>
          </a:p>
        </p:txBody>
      </p:sp>
      <p:sp>
        <p:nvSpPr>
          <p:cNvPr id="13" name="Text 7"/>
          <p:cNvSpPr/>
          <p:nvPr/>
        </p:nvSpPr>
        <p:spPr>
          <a:xfrm>
            <a:off x="5245894" y="6555462"/>
            <a:ext cx="4138493" cy="1063347"/>
          </a:xfrm>
          <a:prstGeom prst="rect">
            <a:avLst/>
          </a:prstGeom>
          <a:noFill/>
          <a:ln/>
        </p:spPr>
        <p:txBody>
          <a:bodyPr wrap="square" rtlCol="0" anchor="t"/>
          <a:lstStyle/>
          <a:p>
            <a:pPr marL="0" indent="0" algn="l">
              <a:lnSpc>
                <a:spcPts val="2791"/>
              </a:lnSpc>
              <a:buNone/>
            </a:pPr>
            <a:r>
              <a:rPr lang="en-US" sz="1744" dirty="0">
                <a:solidFill>
                  <a:srgbClr val="3A3630"/>
                </a:solidFill>
                <a:latin typeface="Source Sans Pro" pitchFamily="34" charset="0"/>
                <a:ea typeface="Source Sans Pro" pitchFamily="34" charset="-122"/>
                <a:cs typeface="Source Sans Pro" pitchFamily="34" charset="-120"/>
              </a:rPr>
              <a:t>Melakukan kegiatan yang bermanfaat bagi masyarakat, seperti program CSR atau bantuan sosial.</a:t>
            </a:r>
            <a:endParaRPr lang="en-US" sz="1744" dirty="0"/>
          </a:p>
        </p:txBody>
      </p:sp>
      <p:pic>
        <p:nvPicPr>
          <p:cNvPr id="14" name="Image 4" descr="preencoded.png"/>
          <p:cNvPicPr>
            <a:picLocks noChangeAspect="1"/>
          </p:cNvPicPr>
          <p:nvPr/>
        </p:nvPicPr>
        <p:blipFill>
          <a:blip r:embed="rId7"/>
          <a:stretch>
            <a:fillRect/>
          </a:stretch>
        </p:blipFill>
        <p:spPr>
          <a:xfrm>
            <a:off x="9716572" y="5321617"/>
            <a:ext cx="553760" cy="553760"/>
          </a:xfrm>
          <a:prstGeom prst="rect">
            <a:avLst/>
          </a:prstGeom>
        </p:spPr>
      </p:pic>
      <p:sp>
        <p:nvSpPr>
          <p:cNvPr id="15" name="Text 8"/>
          <p:cNvSpPr/>
          <p:nvPr/>
        </p:nvSpPr>
        <p:spPr>
          <a:xfrm>
            <a:off x="9716572" y="6096833"/>
            <a:ext cx="3493532" cy="325755"/>
          </a:xfrm>
          <a:prstGeom prst="rect">
            <a:avLst/>
          </a:prstGeom>
          <a:noFill/>
          <a:ln/>
        </p:spPr>
        <p:txBody>
          <a:bodyPr wrap="none" rtlCol="0" anchor="t"/>
          <a:lstStyle/>
          <a:p>
            <a:pPr marL="0" indent="0" algn="l">
              <a:lnSpc>
                <a:spcPts val="2565"/>
              </a:lnSpc>
              <a:buNone/>
            </a:pPr>
            <a:r>
              <a:rPr lang="en-US" sz="2052" dirty="0">
                <a:solidFill>
                  <a:srgbClr val="3A3630"/>
                </a:solidFill>
                <a:latin typeface="Lora" pitchFamily="34" charset="0"/>
                <a:ea typeface="Lora" pitchFamily="34" charset="-122"/>
                <a:cs typeface="Lora" pitchFamily="34" charset="-120"/>
              </a:rPr>
              <a:t>Mempromosikan Etika Bisnis</a:t>
            </a:r>
            <a:endParaRPr lang="en-US" sz="2052" dirty="0"/>
          </a:p>
        </p:txBody>
      </p:sp>
      <p:sp>
        <p:nvSpPr>
          <p:cNvPr id="16" name="Text 9"/>
          <p:cNvSpPr/>
          <p:nvPr/>
        </p:nvSpPr>
        <p:spPr>
          <a:xfrm>
            <a:off x="9716572" y="6555462"/>
            <a:ext cx="4138374" cy="708898"/>
          </a:xfrm>
          <a:prstGeom prst="rect">
            <a:avLst/>
          </a:prstGeom>
          <a:noFill/>
          <a:ln/>
        </p:spPr>
        <p:txBody>
          <a:bodyPr wrap="square" rtlCol="0" anchor="t"/>
          <a:lstStyle/>
          <a:p>
            <a:pPr marL="0" indent="0" algn="l">
              <a:lnSpc>
                <a:spcPts val="2791"/>
              </a:lnSpc>
              <a:buNone/>
            </a:pPr>
            <a:r>
              <a:rPr lang="en-US" sz="1744" dirty="0">
                <a:solidFill>
                  <a:srgbClr val="3A3630"/>
                </a:solidFill>
                <a:latin typeface="Source Sans Pro" pitchFamily="34" charset="0"/>
                <a:ea typeface="Source Sans Pro" pitchFamily="34" charset="-122"/>
                <a:cs typeface="Source Sans Pro" pitchFamily="34" charset="-120"/>
              </a:rPr>
              <a:t>Menjadi contoh teladan dalam menjalankan bisnis yang beretika dan bertanggung jawab.</a:t>
            </a:r>
            <a:endParaRPr lang="en-US" sz="174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53431" y="2425660"/>
            <a:ext cx="5067419" cy="3378279"/>
          </a:xfrm>
          <a:prstGeom prst="rect">
            <a:avLst/>
          </a:prstGeom>
        </p:spPr>
      </p:pic>
      <p:sp>
        <p:nvSpPr>
          <p:cNvPr id="6" name="Text 2"/>
          <p:cNvSpPr/>
          <p:nvPr/>
        </p:nvSpPr>
        <p:spPr>
          <a:xfrm>
            <a:off x="586383" y="1139666"/>
            <a:ext cx="7971234" cy="985361"/>
          </a:xfrm>
          <a:prstGeom prst="rect">
            <a:avLst/>
          </a:prstGeom>
          <a:noFill/>
          <a:ln/>
        </p:spPr>
        <p:txBody>
          <a:bodyPr wrap="square" rtlCol="0" anchor="t"/>
          <a:lstStyle/>
          <a:p>
            <a:pPr marL="0" indent="0">
              <a:lnSpc>
                <a:spcPts val="3881"/>
              </a:lnSpc>
              <a:buNone/>
            </a:pPr>
            <a:r>
              <a:rPr lang="en-US" sz="3105" dirty="0">
                <a:solidFill>
                  <a:srgbClr val="38512F"/>
                </a:solidFill>
                <a:latin typeface="Lora" pitchFamily="34" charset="0"/>
                <a:ea typeface="Lora" pitchFamily="34" charset="-122"/>
                <a:cs typeface="Lora" pitchFamily="34" charset="-120"/>
              </a:rPr>
              <a:t>Mengidentifikasi Situasi Relevan dengan Prinsip Etika Bisnis</a:t>
            </a:r>
            <a:endParaRPr lang="en-US" sz="3105" dirty="0"/>
          </a:p>
        </p:txBody>
      </p:sp>
      <p:sp>
        <p:nvSpPr>
          <p:cNvPr id="7" name="Text 3"/>
          <p:cNvSpPr/>
          <p:nvPr/>
        </p:nvSpPr>
        <p:spPr>
          <a:xfrm>
            <a:off x="586383" y="2376368"/>
            <a:ext cx="7971234" cy="536019"/>
          </a:xfrm>
          <a:prstGeom prst="rect">
            <a:avLst/>
          </a:prstGeom>
          <a:noFill/>
          <a:ln/>
        </p:spPr>
        <p:txBody>
          <a:bodyPr wrap="square" rtlCol="0" anchor="t"/>
          <a:lstStyle/>
          <a:p>
            <a:pPr marL="0" indent="0">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Mahasiswa perlu mampu mengidentifikasi situasi-situasi di mana prinsip-prinsip etika bisnis relevan. Ini bisa terjadi dalam berbagai konteks, seperti:</a:t>
            </a:r>
            <a:endParaRPr lang="en-US" sz="1319" dirty="0"/>
          </a:p>
        </p:txBody>
      </p:sp>
      <p:sp>
        <p:nvSpPr>
          <p:cNvPr id="8" name="Shape 4"/>
          <p:cNvSpPr/>
          <p:nvPr/>
        </p:nvSpPr>
        <p:spPr>
          <a:xfrm>
            <a:off x="826294" y="3100864"/>
            <a:ext cx="22860" cy="3989070"/>
          </a:xfrm>
          <a:prstGeom prst="roundRect">
            <a:avLst>
              <a:gd name="adj" fmla="val 109952"/>
            </a:avLst>
          </a:prstGeom>
          <a:solidFill>
            <a:srgbClr val="D9CDBA"/>
          </a:solidFill>
          <a:ln/>
        </p:spPr>
      </p:sp>
      <p:sp>
        <p:nvSpPr>
          <p:cNvPr id="9" name="Shape 5"/>
          <p:cNvSpPr/>
          <p:nvPr/>
        </p:nvSpPr>
        <p:spPr>
          <a:xfrm>
            <a:off x="1003340" y="3466386"/>
            <a:ext cx="586383" cy="22860"/>
          </a:xfrm>
          <a:prstGeom prst="roundRect">
            <a:avLst>
              <a:gd name="adj" fmla="val 109952"/>
            </a:avLst>
          </a:prstGeom>
          <a:solidFill>
            <a:srgbClr val="D9CDBA"/>
          </a:solidFill>
          <a:ln/>
        </p:spPr>
      </p:sp>
      <p:sp>
        <p:nvSpPr>
          <p:cNvPr id="10" name="Shape 6"/>
          <p:cNvSpPr/>
          <p:nvPr/>
        </p:nvSpPr>
        <p:spPr>
          <a:xfrm>
            <a:off x="649248" y="3289340"/>
            <a:ext cx="376952" cy="376952"/>
          </a:xfrm>
          <a:prstGeom prst="roundRect">
            <a:avLst>
              <a:gd name="adj" fmla="val 6668"/>
            </a:avLst>
          </a:prstGeom>
          <a:solidFill>
            <a:srgbClr val="F3E7D4"/>
          </a:solidFill>
          <a:ln/>
        </p:spPr>
      </p:sp>
      <p:sp>
        <p:nvSpPr>
          <p:cNvPr id="11" name="Text 7"/>
          <p:cNvSpPr/>
          <p:nvPr/>
        </p:nvSpPr>
        <p:spPr>
          <a:xfrm>
            <a:off x="794623" y="3359468"/>
            <a:ext cx="86082" cy="236577"/>
          </a:xfrm>
          <a:prstGeom prst="rect">
            <a:avLst/>
          </a:prstGeom>
          <a:noFill/>
          <a:ln/>
        </p:spPr>
        <p:txBody>
          <a:bodyPr wrap="none" rtlCol="0" anchor="t"/>
          <a:lstStyle/>
          <a:p>
            <a:pPr marL="0" indent="0" algn="ctr">
              <a:lnSpc>
                <a:spcPts val="1863"/>
              </a:lnSpc>
              <a:buNone/>
            </a:pPr>
            <a:r>
              <a:rPr lang="en-US" sz="1863" dirty="0">
                <a:solidFill>
                  <a:srgbClr val="3A3630"/>
                </a:solidFill>
                <a:latin typeface="Lora" pitchFamily="34" charset="0"/>
                <a:ea typeface="Lora" pitchFamily="34" charset="-122"/>
                <a:cs typeface="Lora" pitchFamily="34" charset="-120"/>
              </a:rPr>
              <a:t>1</a:t>
            </a:r>
            <a:endParaRPr lang="en-US" sz="1863" dirty="0"/>
          </a:p>
        </p:txBody>
      </p:sp>
      <p:sp>
        <p:nvSpPr>
          <p:cNvPr id="12" name="Text 8"/>
          <p:cNvSpPr/>
          <p:nvPr/>
        </p:nvSpPr>
        <p:spPr>
          <a:xfrm>
            <a:off x="1759268" y="3268385"/>
            <a:ext cx="2207538" cy="246459"/>
          </a:xfrm>
          <a:prstGeom prst="rect">
            <a:avLst/>
          </a:prstGeom>
          <a:noFill/>
          <a:ln/>
        </p:spPr>
        <p:txBody>
          <a:bodyPr wrap="none" rtlCol="0" anchor="t"/>
          <a:lstStyle/>
          <a:p>
            <a:pPr marL="0" indent="0" algn="l">
              <a:lnSpc>
                <a:spcPts val="1940"/>
              </a:lnSpc>
              <a:buNone/>
            </a:pPr>
            <a:r>
              <a:rPr lang="en-US" sz="1552" dirty="0">
                <a:solidFill>
                  <a:srgbClr val="3A3630"/>
                </a:solidFill>
                <a:latin typeface="Lora" pitchFamily="34" charset="0"/>
                <a:ea typeface="Lora" pitchFamily="34" charset="-122"/>
                <a:cs typeface="Lora" pitchFamily="34" charset="-120"/>
              </a:rPr>
              <a:t>Pengambilan Keputusan</a:t>
            </a:r>
            <a:endParaRPr lang="en-US" sz="1552" dirty="0"/>
          </a:p>
        </p:txBody>
      </p:sp>
      <p:sp>
        <p:nvSpPr>
          <p:cNvPr id="13" name="Text 9"/>
          <p:cNvSpPr/>
          <p:nvPr/>
        </p:nvSpPr>
        <p:spPr>
          <a:xfrm>
            <a:off x="1759268" y="3615333"/>
            <a:ext cx="6798350" cy="536019"/>
          </a:xfrm>
          <a:prstGeom prst="rect">
            <a:avLst/>
          </a:prstGeom>
          <a:noFill/>
          <a:ln/>
        </p:spPr>
        <p:txBody>
          <a:bodyPr wrap="square" rtlCol="0" anchor="t"/>
          <a:lstStyle/>
          <a:p>
            <a:pPr marL="0" indent="0" algn="l">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Ketika mahasiswa dihadapkan pada dilema etika dalam pengambilan keputusan bisnis, mereka perlu menilai situasi berdasarkan prinsip-prinsip etika yang relevan.</a:t>
            </a:r>
            <a:endParaRPr lang="en-US" sz="1319" dirty="0"/>
          </a:p>
        </p:txBody>
      </p:sp>
      <p:sp>
        <p:nvSpPr>
          <p:cNvPr id="14" name="Shape 10"/>
          <p:cNvSpPr/>
          <p:nvPr/>
        </p:nvSpPr>
        <p:spPr>
          <a:xfrm>
            <a:off x="1003340" y="4851916"/>
            <a:ext cx="586383" cy="22860"/>
          </a:xfrm>
          <a:prstGeom prst="roundRect">
            <a:avLst>
              <a:gd name="adj" fmla="val 109952"/>
            </a:avLst>
          </a:prstGeom>
          <a:solidFill>
            <a:srgbClr val="D9CDBA"/>
          </a:solidFill>
          <a:ln/>
        </p:spPr>
      </p:sp>
      <p:sp>
        <p:nvSpPr>
          <p:cNvPr id="15" name="Shape 11"/>
          <p:cNvSpPr/>
          <p:nvPr/>
        </p:nvSpPr>
        <p:spPr>
          <a:xfrm>
            <a:off x="649248" y="4674870"/>
            <a:ext cx="376952" cy="376952"/>
          </a:xfrm>
          <a:prstGeom prst="roundRect">
            <a:avLst>
              <a:gd name="adj" fmla="val 6668"/>
            </a:avLst>
          </a:prstGeom>
          <a:solidFill>
            <a:srgbClr val="F3E7D4"/>
          </a:solidFill>
          <a:ln/>
        </p:spPr>
      </p:sp>
      <p:sp>
        <p:nvSpPr>
          <p:cNvPr id="16" name="Text 12"/>
          <p:cNvSpPr/>
          <p:nvPr/>
        </p:nvSpPr>
        <p:spPr>
          <a:xfrm>
            <a:off x="774144" y="4744998"/>
            <a:ext cx="127040" cy="236577"/>
          </a:xfrm>
          <a:prstGeom prst="rect">
            <a:avLst/>
          </a:prstGeom>
          <a:noFill/>
          <a:ln/>
        </p:spPr>
        <p:txBody>
          <a:bodyPr wrap="none" rtlCol="0" anchor="t"/>
          <a:lstStyle/>
          <a:p>
            <a:pPr marL="0" indent="0" algn="ctr">
              <a:lnSpc>
                <a:spcPts val="1863"/>
              </a:lnSpc>
              <a:buNone/>
            </a:pPr>
            <a:r>
              <a:rPr lang="en-US" sz="1863" dirty="0">
                <a:solidFill>
                  <a:srgbClr val="3A3630"/>
                </a:solidFill>
                <a:latin typeface="Lora" pitchFamily="34" charset="0"/>
                <a:ea typeface="Lora" pitchFamily="34" charset="-122"/>
                <a:cs typeface="Lora" pitchFamily="34" charset="-120"/>
              </a:rPr>
              <a:t>2</a:t>
            </a:r>
            <a:endParaRPr lang="en-US" sz="1863" dirty="0"/>
          </a:p>
        </p:txBody>
      </p:sp>
      <p:sp>
        <p:nvSpPr>
          <p:cNvPr id="17" name="Text 13"/>
          <p:cNvSpPr/>
          <p:nvPr/>
        </p:nvSpPr>
        <p:spPr>
          <a:xfrm>
            <a:off x="1759268" y="4653915"/>
            <a:ext cx="2769751" cy="246459"/>
          </a:xfrm>
          <a:prstGeom prst="rect">
            <a:avLst/>
          </a:prstGeom>
          <a:noFill/>
          <a:ln/>
        </p:spPr>
        <p:txBody>
          <a:bodyPr wrap="none" rtlCol="0" anchor="t"/>
          <a:lstStyle/>
          <a:p>
            <a:pPr marL="0" indent="0" algn="l">
              <a:lnSpc>
                <a:spcPts val="1940"/>
              </a:lnSpc>
              <a:buNone/>
            </a:pPr>
            <a:r>
              <a:rPr lang="en-US" sz="1552" dirty="0">
                <a:solidFill>
                  <a:srgbClr val="3A3630"/>
                </a:solidFill>
                <a:latin typeface="Lora" pitchFamily="34" charset="0"/>
                <a:ea typeface="Lora" pitchFamily="34" charset="-122"/>
                <a:cs typeface="Lora" pitchFamily="34" charset="-120"/>
              </a:rPr>
              <a:t>Interaksi dengan Stakeholders</a:t>
            </a:r>
            <a:endParaRPr lang="en-US" sz="1552" dirty="0"/>
          </a:p>
        </p:txBody>
      </p:sp>
      <p:sp>
        <p:nvSpPr>
          <p:cNvPr id="18" name="Text 14"/>
          <p:cNvSpPr/>
          <p:nvPr/>
        </p:nvSpPr>
        <p:spPr>
          <a:xfrm>
            <a:off x="1759268" y="5000863"/>
            <a:ext cx="6798350" cy="536019"/>
          </a:xfrm>
          <a:prstGeom prst="rect">
            <a:avLst/>
          </a:prstGeom>
          <a:noFill/>
          <a:ln/>
        </p:spPr>
        <p:txBody>
          <a:bodyPr wrap="square" rtlCol="0" anchor="t"/>
          <a:lstStyle/>
          <a:p>
            <a:pPr marL="0" indent="0" algn="l">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Dalam interaksi dengan stakeholders, seperti pelanggan, karyawan, dan pemasok, mahasiswa perlu menghormati prinsip-prinsip etika dan bersikap adil dalam semua perlakuan.</a:t>
            </a:r>
            <a:endParaRPr lang="en-US" sz="1319" dirty="0"/>
          </a:p>
        </p:txBody>
      </p:sp>
      <p:sp>
        <p:nvSpPr>
          <p:cNvPr id="19" name="Shape 15"/>
          <p:cNvSpPr/>
          <p:nvPr/>
        </p:nvSpPr>
        <p:spPr>
          <a:xfrm>
            <a:off x="1003340" y="6237446"/>
            <a:ext cx="586383" cy="22860"/>
          </a:xfrm>
          <a:prstGeom prst="roundRect">
            <a:avLst>
              <a:gd name="adj" fmla="val 109952"/>
            </a:avLst>
          </a:prstGeom>
          <a:solidFill>
            <a:srgbClr val="D9CDBA"/>
          </a:solidFill>
          <a:ln/>
        </p:spPr>
      </p:sp>
      <p:sp>
        <p:nvSpPr>
          <p:cNvPr id="20" name="Shape 16"/>
          <p:cNvSpPr/>
          <p:nvPr/>
        </p:nvSpPr>
        <p:spPr>
          <a:xfrm>
            <a:off x="649248" y="6060400"/>
            <a:ext cx="376952" cy="376952"/>
          </a:xfrm>
          <a:prstGeom prst="roundRect">
            <a:avLst>
              <a:gd name="adj" fmla="val 6668"/>
            </a:avLst>
          </a:prstGeom>
          <a:solidFill>
            <a:srgbClr val="F3E7D4"/>
          </a:solidFill>
          <a:ln/>
        </p:spPr>
      </p:sp>
      <p:sp>
        <p:nvSpPr>
          <p:cNvPr id="21" name="Text 17"/>
          <p:cNvSpPr/>
          <p:nvPr/>
        </p:nvSpPr>
        <p:spPr>
          <a:xfrm>
            <a:off x="771763" y="6130528"/>
            <a:ext cx="131802" cy="236577"/>
          </a:xfrm>
          <a:prstGeom prst="rect">
            <a:avLst/>
          </a:prstGeom>
          <a:noFill/>
          <a:ln/>
        </p:spPr>
        <p:txBody>
          <a:bodyPr wrap="none" rtlCol="0" anchor="t"/>
          <a:lstStyle/>
          <a:p>
            <a:pPr marL="0" indent="0" algn="ctr">
              <a:lnSpc>
                <a:spcPts val="1863"/>
              </a:lnSpc>
              <a:buNone/>
            </a:pPr>
            <a:r>
              <a:rPr lang="en-US" sz="1863" dirty="0">
                <a:solidFill>
                  <a:srgbClr val="3A3630"/>
                </a:solidFill>
                <a:latin typeface="Lora" pitchFamily="34" charset="0"/>
                <a:ea typeface="Lora" pitchFamily="34" charset="-122"/>
                <a:cs typeface="Lora" pitchFamily="34" charset="-120"/>
              </a:rPr>
              <a:t>3</a:t>
            </a:r>
            <a:endParaRPr lang="en-US" sz="1863" dirty="0"/>
          </a:p>
        </p:txBody>
      </p:sp>
      <p:sp>
        <p:nvSpPr>
          <p:cNvPr id="22" name="Text 18"/>
          <p:cNvSpPr/>
          <p:nvPr/>
        </p:nvSpPr>
        <p:spPr>
          <a:xfrm>
            <a:off x="1759268" y="6039445"/>
            <a:ext cx="2075736" cy="246459"/>
          </a:xfrm>
          <a:prstGeom prst="rect">
            <a:avLst/>
          </a:prstGeom>
          <a:noFill/>
          <a:ln/>
        </p:spPr>
        <p:txBody>
          <a:bodyPr wrap="none" rtlCol="0" anchor="t"/>
          <a:lstStyle/>
          <a:p>
            <a:pPr marL="0" indent="0" algn="l">
              <a:lnSpc>
                <a:spcPts val="1940"/>
              </a:lnSpc>
              <a:buNone/>
            </a:pPr>
            <a:r>
              <a:rPr lang="en-US" sz="1552" dirty="0">
                <a:solidFill>
                  <a:srgbClr val="3A3630"/>
                </a:solidFill>
                <a:latin typeface="Lora" pitchFamily="34" charset="0"/>
                <a:ea typeface="Lora" pitchFamily="34" charset="-122"/>
                <a:cs typeface="Lora" pitchFamily="34" charset="-120"/>
              </a:rPr>
              <a:t>Penggunaan Teknologi</a:t>
            </a:r>
            <a:endParaRPr lang="en-US" sz="1552" dirty="0"/>
          </a:p>
        </p:txBody>
      </p:sp>
      <p:sp>
        <p:nvSpPr>
          <p:cNvPr id="23" name="Text 19"/>
          <p:cNvSpPr/>
          <p:nvPr/>
        </p:nvSpPr>
        <p:spPr>
          <a:xfrm>
            <a:off x="1759268" y="6386393"/>
            <a:ext cx="6798350" cy="536019"/>
          </a:xfrm>
          <a:prstGeom prst="rect">
            <a:avLst/>
          </a:prstGeom>
          <a:noFill/>
          <a:ln/>
        </p:spPr>
        <p:txBody>
          <a:bodyPr wrap="square" rtlCol="0" anchor="t"/>
          <a:lstStyle/>
          <a:p>
            <a:pPr marL="0" indent="0" algn="l">
              <a:lnSpc>
                <a:spcPts val="2111"/>
              </a:lnSpc>
              <a:buNone/>
            </a:pPr>
            <a:r>
              <a:rPr lang="en-US" sz="1319" dirty="0">
                <a:solidFill>
                  <a:srgbClr val="3A3630"/>
                </a:solidFill>
                <a:latin typeface="Source Sans Pro" pitchFamily="34" charset="0"/>
                <a:ea typeface="Source Sans Pro" pitchFamily="34" charset="-122"/>
                <a:cs typeface="Source Sans Pro" pitchFamily="34" charset="-120"/>
              </a:rPr>
              <a:t>Perkembangan teknologi membawa tantangan baru dalam etika bisnis, seperti penggunaan data pribadi, keamanan informasi, dan hak digital.</a:t>
            </a:r>
            <a:endParaRPr lang="en-US" sz="1319"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sp>
        <p:nvSpPr>
          <p:cNvPr id="4" name="Text 2"/>
          <p:cNvSpPr/>
          <p:nvPr/>
        </p:nvSpPr>
        <p:spPr>
          <a:xfrm>
            <a:off x="759023" y="772239"/>
            <a:ext cx="12746355" cy="637818"/>
          </a:xfrm>
          <a:prstGeom prst="rect">
            <a:avLst/>
          </a:prstGeom>
          <a:noFill/>
          <a:ln/>
        </p:spPr>
        <p:txBody>
          <a:bodyPr wrap="none" rtlCol="0" anchor="t"/>
          <a:lstStyle/>
          <a:p>
            <a:pPr marL="0" indent="0">
              <a:lnSpc>
                <a:spcPts val="5023"/>
              </a:lnSpc>
              <a:buNone/>
            </a:pPr>
            <a:r>
              <a:rPr lang="en-US" sz="4018" dirty="0">
                <a:solidFill>
                  <a:srgbClr val="38512F"/>
                </a:solidFill>
                <a:latin typeface="Lora" pitchFamily="34" charset="0"/>
                <a:ea typeface="Lora" pitchFamily="34" charset="-122"/>
                <a:cs typeface="Lora" pitchFamily="34" charset="-120"/>
              </a:rPr>
              <a:t>Menerapkan Prinsip Etika Bisnis dalam Konteks Bisnis</a:t>
            </a:r>
            <a:endParaRPr lang="en-US" sz="4018" dirty="0"/>
          </a:p>
        </p:txBody>
      </p:sp>
      <p:sp>
        <p:nvSpPr>
          <p:cNvPr id="5" name="Text 3"/>
          <p:cNvSpPr/>
          <p:nvPr/>
        </p:nvSpPr>
        <p:spPr>
          <a:xfrm>
            <a:off x="759023" y="1843802"/>
            <a:ext cx="13112353" cy="694134"/>
          </a:xfrm>
          <a:prstGeom prst="rect">
            <a:avLst/>
          </a:prstGeom>
          <a:noFill/>
          <a:ln/>
        </p:spPr>
        <p:txBody>
          <a:bodyPr wrap="square" rtlCol="0" anchor="t"/>
          <a:lstStyle/>
          <a:p>
            <a:pPr marL="0" indent="0">
              <a:lnSpc>
                <a:spcPts val="2732"/>
              </a:lnSpc>
              <a:buNone/>
            </a:pPr>
            <a:r>
              <a:rPr lang="en-US" sz="1708" dirty="0">
                <a:solidFill>
                  <a:srgbClr val="3A3630"/>
                </a:solidFill>
                <a:latin typeface="Source Sans Pro" pitchFamily="34" charset="0"/>
                <a:ea typeface="Source Sans Pro" pitchFamily="34" charset="-122"/>
                <a:cs typeface="Source Sans Pro" pitchFamily="34" charset="-120"/>
              </a:rPr>
              <a:t>Menerapkan prinsip-prinsip etika bisnis dalam konteks bisnis merupakan proses yang berkelanjutan. Mahasiswa dapat menerapkan prinsip-prinsip ini melalui:</a:t>
            </a:r>
            <a:endParaRPr lang="en-US" sz="1708" dirty="0"/>
          </a:p>
        </p:txBody>
      </p:sp>
      <p:pic>
        <p:nvPicPr>
          <p:cNvPr id="6" name="Image 0" descr="preencoded.png"/>
          <p:cNvPicPr>
            <a:picLocks noChangeAspect="1"/>
          </p:cNvPicPr>
          <p:nvPr/>
        </p:nvPicPr>
        <p:blipFill>
          <a:blip r:embed="rId3"/>
          <a:stretch>
            <a:fillRect/>
          </a:stretch>
        </p:blipFill>
        <p:spPr>
          <a:xfrm>
            <a:off x="759023" y="2781895"/>
            <a:ext cx="4153853" cy="2567226"/>
          </a:xfrm>
          <a:prstGeom prst="rect">
            <a:avLst/>
          </a:prstGeom>
        </p:spPr>
      </p:pic>
      <p:sp>
        <p:nvSpPr>
          <p:cNvPr id="7" name="Text 4"/>
          <p:cNvSpPr/>
          <p:nvPr/>
        </p:nvSpPr>
        <p:spPr>
          <a:xfrm>
            <a:off x="759023" y="5620226"/>
            <a:ext cx="2551628" cy="318849"/>
          </a:xfrm>
          <a:prstGeom prst="rect">
            <a:avLst/>
          </a:prstGeom>
          <a:noFill/>
          <a:ln/>
        </p:spPr>
        <p:txBody>
          <a:bodyPr wrap="none" rtlCol="0" anchor="t"/>
          <a:lstStyle/>
          <a:p>
            <a:pPr marL="0" indent="0" algn="l">
              <a:lnSpc>
                <a:spcPts val="2511"/>
              </a:lnSpc>
              <a:buNone/>
            </a:pPr>
            <a:r>
              <a:rPr lang="en-US" sz="2009" dirty="0">
                <a:solidFill>
                  <a:srgbClr val="3A3630"/>
                </a:solidFill>
                <a:latin typeface="Lora" pitchFamily="34" charset="0"/>
                <a:ea typeface="Lora" pitchFamily="34" charset="-122"/>
                <a:cs typeface="Lora" pitchFamily="34" charset="-120"/>
              </a:rPr>
              <a:t>Kode Etik Bisnis</a:t>
            </a:r>
            <a:endParaRPr lang="en-US" sz="2009" dirty="0"/>
          </a:p>
        </p:txBody>
      </p:sp>
      <p:sp>
        <p:nvSpPr>
          <p:cNvPr id="8" name="Text 5"/>
          <p:cNvSpPr/>
          <p:nvPr/>
        </p:nvSpPr>
        <p:spPr>
          <a:xfrm>
            <a:off x="759023" y="6069092"/>
            <a:ext cx="4153853" cy="1388269"/>
          </a:xfrm>
          <a:prstGeom prst="rect">
            <a:avLst/>
          </a:prstGeom>
          <a:noFill/>
          <a:ln/>
        </p:spPr>
        <p:txBody>
          <a:bodyPr wrap="square" rtlCol="0" anchor="t"/>
          <a:lstStyle/>
          <a:p>
            <a:pPr marL="0" indent="0" algn="l">
              <a:lnSpc>
                <a:spcPts val="2732"/>
              </a:lnSpc>
              <a:buNone/>
            </a:pPr>
            <a:r>
              <a:rPr lang="en-US" sz="1708" dirty="0">
                <a:solidFill>
                  <a:srgbClr val="3A3630"/>
                </a:solidFill>
                <a:latin typeface="Source Sans Pro" pitchFamily="34" charset="0"/>
                <a:ea typeface="Source Sans Pro" pitchFamily="34" charset="-122"/>
                <a:cs typeface="Source Sans Pro" pitchFamily="34" charset="-120"/>
              </a:rPr>
              <a:t>Menetapkan kode etik bisnis yang jelas dan komprehensif yang mencerminkan nilai-nilai dan prinsip-prinsip etika yang dianut oleh perusahaan.</a:t>
            </a:r>
            <a:endParaRPr lang="en-US" sz="1708" dirty="0"/>
          </a:p>
        </p:txBody>
      </p:sp>
      <p:pic>
        <p:nvPicPr>
          <p:cNvPr id="9" name="Image 1" descr="preencoded.png"/>
          <p:cNvPicPr>
            <a:picLocks noChangeAspect="1"/>
          </p:cNvPicPr>
          <p:nvPr/>
        </p:nvPicPr>
        <p:blipFill>
          <a:blip r:embed="rId4"/>
          <a:stretch>
            <a:fillRect/>
          </a:stretch>
        </p:blipFill>
        <p:spPr>
          <a:xfrm>
            <a:off x="5238155" y="2781895"/>
            <a:ext cx="4153972" cy="2567345"/>
          </a:xfrm>
          <a:prstGeom prst="rect">
            <a:avLst/>
          </a:prstGeom>
        </p:spPr>
      </p:pic>
      <p:sp>
        <p:nvSpPr>
          <p:cNvPr id="10" name="Text 6"/>
          <p:cNvSpPr/>
          <p:nvPr/>
        </p:nvSpPr>
        <p:spPr>
          <a:xfrm>
            <a:off x="5238155" y="5620345"/>
            <a:ext cx="2593777" cy="318849"/>
          </a:xfrm>
          <a:prstGeom prst="rect">
            <a:avLst/>
          </a:prstGeom>
          <a:noFill/>
          <a:ln/>
        </p:spPr>
        <p:txBody>
          <a:bodyPr wrap="none" rtlCol="0" anchor="t"/>
          <a:lstStyle/>
          <a:p>
            <a:pPr marL="0" indent="0" algn="l">
              <a:lnSpc>
                <a:spcPts val="2511"/>
              </a:lnSpc>
              <a:buNone/>
            </a:pPr>
            <a:r>
              <a:rPr lang="en-US" sz="2009" dirty="0">
                <a:solidFill>
                  <a:srgbClr val="3A3630"/>
                </a:solidFill>
                <a:latin typeface="Lora" pitchFamily="34" charset="0"/>
                <a:ea typeface="Lora" pitchFamily="34" charset="-122"/>
                <a:cs typeface="Lora" pitchFamily="34" charset="-120"/>
              </a:rPr>
              <a:t>Pelatihan dan Edukasi</a:t>
            </a:r>
            <a:endParaRPr lang="en-US" sz="2009" dirty="0"/>
          </a:p>
        </p:txBody>
      </p:sp>
      <p:sp>
        <p:nvSpPr>
          <p:cNvPr id="11" name="Text 7"/>
          <p:cNvSpPr/>
          <p:nvPr/>
        </p:nvSpPr>
        <p:spPr>
          <a:xfrm>
            <a:off x="5238155" y="6069211"/>
            <a:ext cx="4153972" cy="1041202"/>
          </a:xfrm>
          <a:prstGeom prst="rect">
            <a:avLst/>
          </a:prstGeom>
          <a:noFill/>
          <a:ln/>
        </p:spPr>
        <p:txBody>
          <a:bodyPr wrap="square" rtlCol="0" anchor="t"/>
          <a:lstStyle/>
          <a:p>
            <a:pPr marL="0" indent="0" algn="l">
              <a:lnSpc>
                <a:spcPts val="2732"/>
              </a:lnSpc>
              <a:buNone/>
            </a:pPr>
            <a:r>
              <a:rPr lang="en-US" sz="1708" dirty="0">
                <a:solidFill>
                  <a:srgbClr val="3A3630"/>
                </a:solidFill>
                <a:latin typeface="Source Sans Pro" pitchFamily="34" charset="0"/>
                <a:ea typeface="Source Sans Pro" pitchFamily="34" charset="-122"/>
                <a:cs typeface="Source Sans Pro" pitchFamily="34" charset="-120"/>
              </a:rPr>
              <a:t>Melakukan pelatihan dan edukasi secara berkala untuk meningkatkan kesadaran dan pemahaman karyawan tentang etika bisnis.</a:t>
            </a:r>
            <a:endParaRPr lang="en-US" sz="1708" dirty="0"/>
          </a:p>
        </p:txBody>
      </p:sp>
      <p:pic>
        <p:nvPicPr>
          <p:cNvPr id="12" name="Image 2" descr="preencoded.png"/>
          <p:cNvPicPr>
            <a:picLocks noChangeAspect="1"/>
          </p:cNvPicPr>
          <p:nvPr/>
        </p:nvPicPr>
        <p:blipFill>
          <a:blip r:embed="rId5"/>
          <a:stretch>
            <a:fillRect/>
          </a:stretch>
        </p:blipFill>
        <p:spPr>
          <a:xfrm>
            <a:off x="9717405" y="2781895"/>
            <a:ext cx="4153853" cy="2567226"/>
          </a:xfrm>
          <a:prstGeom prst="rect">
            <a:avLst/>
          </a:prstGeom>
        </p:spPr>
      </p:pic>
      <p:sp>
        <p:nvSpPr>
          <p:cNvPr id="13" name="Text 8"/>
          <p:cNvSpPr/>
          <p:nvPr/>
        </p:nvSpPr>
        <p:spPr>
          <a:xfrm>
            <a:off x="9717405" y="5620226"/>
            <a:ext cx="2604730" cy="318849"/>
          </a:xfrm>
          <a:prstGeom prst="rect">
            <a:avLst/>
          </a:prstGeom>
          <a:noFill/>
          <a:ln/>
        </p:spPr>
        <p:txBody>
          <a:bodyPr wrap="none" rtlCol="0" anchor="t"/>
          <a:lstStyle/>
          <a:p>
            <a:pPr marL="0" indent="0" algn="l">
              <a:lnSpc>
                <a:spcPts val="2511"/>
              </a:lnSpc>
              <a:buNone/>
            </a:pPr>
            <a:r>
              <a:rPr lang="en-US" sz="2009" dirty="0">
                <a:solidFill>
                  <a:srgbClr val="3A3630"/>
                </a:solidFill>
                <a:latin typeface="Lora" pitchFamily="34" charset="0"/>
                <a:ea typeface="Lora" pitchFamily="34" charset="-122"/>
                <a:cs typeface="Lora" pitchFamily="34" charset="-120"/>
              </a:rPr>
              <a:t>Mekanisme Pelaporan</a:t>
            </a:r>
            <a:endParaRPr lang="en-US" sz="2009" dirty="0"/>
          </a:p>
        </p:txBody>
      </p:sp>
      <p:sp>
        <p:nvSpPr>
          <p:cNvPr id="14" name="Text 9"/>
          <p:cNvSpPr/>
          <p:nvPr/>
        </p:nvSpPr>
        <p:spPr>
          <a:xfrm>
            <a:off x="9717405" y="6069092"/>
            <a:ext cx="4153853" cy="1041202"/>
          </a:xfrm>
          <a:prstGeom prst="rect">
            <a:avLst/>
          </a:prstGeom>
          <a:noFill/>
          <a:ln/>
        </p:spPr>
        <p:txBody>
          <a:bodyPr wrap="square" rtlCol="0" anchor="t"/>
          <a:lstStyle/>
          <a:p>
            <a:pPr marL="0" indent="0" algn="l">
              <a:lnSpc>
                <a:spcPts val="2732"/>
              </a:lnSpc>
              <a:buNone/>
            </a:pPr>
            <a:r>
              <a:rPr lang="en-US" sz="1708" dirty="0">
                <a:solidFill>
                  <a:srgbClr val="3A3630"/>
                </a:solidFill>
                <a:latin typeface="Source Sans Pro" pitchFamily="34" charset="0"/>
                <a:ea typeface="Source Sans Pro" pitchFamily="34" charset="-122"/>
                <a:cs typeface="Source Sans Pro" pitchFamily="34" charset="-120"/>
              </a:rPr>
              <a:t>Menetapkan mekanisme pelaporan yang mudah dan aman bagi karyawan untuk melaporkan pelanggaran etika.</a:t>
            </a:r>
            <a:endParaRPr lang="en-US" sz="1708"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955</Words>
  <Application>Microsoft Office PowerPoint</Application>
  <PresentationFormat>Custom</PresentationFormat>
  <Paragraphs>96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Lora</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ASUS</cp:lastModifiedBy>
  <cp:revision>2</cp:revision>
  <dcterms:created xsi:type="dcterms:W3CDTF">2024-08-18T10:33:03Z</dcterms:created>
  <dcterms:modified xsi:type="dcterms:W3CDTF">2024-08-18T11:01:46Z</dcterms:modified>
</cp:coreProperties>
</file>