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4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10" y="1497568"/>
            <a:ext cx="4869061" cy="523434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64037" y="1472446"/>
            <a:ext cx="7415927" cy="448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825"/>
              </a:lnSpc>
              <a:buNone/>
            </a:pPr>
            <a:r>
              <a:rPr lang="en-US" sz="7060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Pemasaran: Memahami Konsep dan Strategi</a:t>
            </a:r>
            <a:endParaRPr lang="en-US" sz="7060" dirty="0"/>
          </a:p>
        </p:txBody>
      </p:sp>
      <p:sp>
        <p:nvSpPr>
          <p:cNvPr id="8" name="Text 3"/>
          <p:cNvSpPr/>
          <p:nvPr/>
        </p:nvSpPr>
        <p:spPr>
          <a:xfrm>
            <a:off x="986552" y="6492359"/>
            <a:ext cx="149781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nc</a:t>
            </a:r>
            <a:endParaRPr lang="en-US" sz="7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9089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830" y="239078"/>
            <a:ext cx="2496622" cy="191273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816060" y="2916793"/>
            <a:ext cx="6976943" cy="629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54"/>
              </a:lnSpc>
              <a:buNone/>
            </a:pPr>
            <a:r>
              <a:rPr lang="en-US" sz="3963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Definisi dan Konsep Pemasaran</a:t>
            </a:r>
            <a:endParaRPr lang="en-US" sz="3963" dirty="0"/>
          </a:p>
        </p:txBody>
      </p:sp>
      <p:sp>
        <p:nvSpPr>
          <p:cNvPr id="7" name="Shape 2"/>
          <p:cNvSpPr/>
          <p:nvPr/>
        </p:nvSpPr>
        <p:spPr>
          <a:xfrm>
            <a:off x="1816060" y="3832860"/>
            <a:ext cx="3538657" cy="3872746"/>
          </a:xfrm>
          <a:prstGeom prst="roundRect">
            <a:avLst>
              <a:gd name="adj" fmla="val 4865"/>
            </a:avLst>
          </a:prstGeom>
          <a:solidFill>
            <a:srgbClr val="EEEFF5"/>
          </a:solidFill>
          <a:ln/>
        </p:spPr>
      </p:sp>
      <p:sp>
        <p:nvSpPr>
          <p:cNvPr id="8" name="Text 3"/>
          <p:cNvSpPr/>
          <p:nvPr/>
        </p:nvSpPr>
        <p:spPr>
          <a:xfrm>
            <a:off x="2007275" y="4024074"/>
            <a:ext cx="2516743" cy="314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7"/>
              </a:lnSpc>
              <a:buNone/>
            </a:pPr>
            <a:r>
              <a:rPr lang="en-US" sz="1982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Definisi Pemasaran</a:t>
            </a:r>
            <a:endParaRPr lang="en-US" sz="1982" dirty="0"/>
          </a:p>
        </p:txBody>
      </p:sp>
      <p:sp>
        <p:nvSpPr>
          <p:cNvPr id="9" name="Text 4"/>
          <p:cNvSpPr/>
          <p:nvPr/>
        </p:nvSpPr>
        <p:spPr>
          <a:xfrm>
            <a:off x="2007275" y="4453295"/>
            <a:ext cx="3156228" cy="30610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506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Pemasaran adalah sistem keseluruhan dari kegiatan usaha yang ditujukan untuk merencanakan, menentukan harga, mempromosikan, dan mendistribusikan barang dan jasa yang dapat memuaskan kebutuhan kepada pembeli yang ada maupun pembeli potensial.</a:t>
            </a:r>
            <a:endParaRPr lang="en-US" sz="1506" dirty="0"/>
          </a:p>
        </p:txBody>
      </p:sp>
      <p:sp>
        <p:nvSpPr>
          <p:cNvPr id="10" name="Shape 5"/>
          <p:cNvSpPr/>
          <p:nvPr/>
        </p:nvSpPr>
        <p:spPr>
          <a:xfrm>
            <a:off x="5545931" y="3832860"/>
            <a:ext cx="3538657" cy="3872746"/>
          </a:xfrm>
          <a:prstGeom prst="roundRect">
            <a:avLst>
              <a:gd name="adj" fmla="val 4865"/>
            </a:avLst>
          </a:prstGeom>
          <a:solidFill>
            <a:srgbClr val="EEEFF5"/>
          </a:solidFill>
          <a:ln/>
        </p:spPr>
      </p:sp>
      <p:sp>
        <p:nvSpPr>
          <p:cNvPr id="11" name="Text 6"/>
          <p:cNvSpPr/>
          <p:nvPr/>
        </p:nvSpPr>
        <p:spPr>
          <a:xfrm>
            <a:off x="5737146" y="4024074"/>
            <a:ext cx="2516743" cy="314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7"/>
              </a:lnSpc>
              <a:buNone/>
            </a:pPr>
            <a:r>
              <a:rPr lang="en-US" sz="1982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Konsep Pemasaran</a:t>
            </a:r>
            <a:endParaRPr lang="en-US" sz="1982" dirty="0"/>
          </a:p>
        </p:txBody>
      </p:sp>
      <p:sp>
        <p:nvSpPr>
          <p:cNvPr id="12" name="Text 7"/>
          <p:cNvSpPr/>
          <p:nvPr/>
        </p:nvSpPr>
        <p:spPr>
          <a:xfrm>
            <a:off x="5737146" y="4453295"/>
            <a:ext cx="3156228" cy="2142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506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Konsep pemasaran menyatakan bahwa pemuasan konsumen merupakan syarat ekonomi dan sosial bagi kelangsungan hidup perusahaan. Fokus utamanya adalah pada kebutuhan dan keinginan konsumen.</a:t>
            </a:r>
            <a:endParaRPr lang="en-US" sz="1506" dirty="0"/>
          </a:p>
        </p:txBody>
      </p:sp>
      <p:sp>
        <p:nvSpPr>
          <p:cNvPr id="13" name="Shape 8"/>
          <p:cNvSpPr/>
          <p:nvPr/>
        </p:nvSpPr>
        <p:spPr>
          <a:xfrm>
            <a:off x="9275802" y="3832860"/>
            <a:ext cx="3538657" cy="3872746"/>
          </a:xfrm>
          <a:prstGeom prst="roundRect">
            <a:avLst>
              <a:gd name="adj" fmla="val 4865"/>
            </a:avLst>
          </a:prstGeom>
          <a:solidFill>
            <a:srgbClr val="EEEFF5"/>
          </a:solidFill>
          <a:ln/>
        </p:spPr>
      </p:sp>
      <p:sp>
        <p:nvSpPr>
          <p:cNvPr id="14" name="Text 9"/>
          <p:cNvSpPr/>
          <p:nvPr/>
        </p:nvSpPr>
        <p:spPr>
          <a:xfrm>
            <a:off x="9467017" y="4024074"/>
            <a:ext cx="2516743" cy="314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7"/>
              </a:lnSpc>
              <a:buNone/>
            </a:pPr>
            <a:r>
              <a:rPr lang="en-US" sz="1982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Faedah Produk</a:t>
            </a:r>
            <a:endParaRPr lang="en-US" sz="1982" dirty="0"/>
          </a:p>
        </p:txBody>
      </p:sp>
      <p:sp>
        <p:nvSpPr>
          <p:cNvPr id="15" name="Text 10"/>
          <p:cNvSpPr/>
          <p:nvPr/>
        </p:nvSpPr>
        <p:spPr>
          <a:xfrm>
            <a:off x="9467017" y="4453295"/>
            <a:ext cx="3156228" cy="1836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506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Perusahaan dapat menciptakan 5 macam faedah: bentuk, waktu, tempat, milik, dan informasi. Kegiatan pemasaran menciptakan 4 faedah: waktu, tempat, milik, dan informasi.</a:t>
            </a:r>
            <a:endParaRPr lang="en-US" sz="15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574483"/>
            <a:ext cx="10298906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Pendekatan dalam Studi Pemasaran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003709"/>
            <a:ext cx="3636883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Pendekatan Serba Fungsi</a:t>
            </a:r>
            <a:endParaRPr lang="en-US" sz="2558" dirty="0"/>
          </a:p>
        </p:txBody>
      </p:sp>
      <p:sp>
        <p:nvSpPr>
          <p:cNvPr id="6" name="Text 3"/>
          <p:cNvSpPr/>
          <p:nvPr/>
        </p:nvSpPr>
        <p:spPr>
          <a:xfrm>
            <a:off x="864037" y="3656528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Mempelajari fungsi-fungsi pokok pemasaran, seperti penjualan, pembelian, pengangkutan, penyimpanan, pembelanjaan, penanggungan risiko, standarisasi, dan grading.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3003709"/>
            <a:ext cx="3898821" cy="812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Pendekatan Serba Lembaga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5372695" y="4062532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Mempelajari pemasaran dari segi organisasi/lembaga-lembaga yang terlibat dalam kegiatan pemasaran, seperti penyedia barang, produsen, perantara, dan pembeli akhir.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003709"/>
            <a:ext cx="3710583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Pendekatan Serba Barang</a:t>
            </a:r>
            <a:endParaRPr lang="en-US" sz="2558" dirty="0"/>
          </a:p>
        </p:txBody>
      </p:sp>
      <p:sp>
        <p:nvSpPr>
          <p:cNvPr id="10" name="Text 7"/>
          <p:cNvSpPr/>
          <p:nvPr/>
        </p:nvSpPr>
        <p:spPr>
          <a:xfrm>
            <a:off x="9881354" y="3656528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Mempelajari bagaimana barang-barang tertentu berpindah dari titik produksi ke konsumen akhir atau konsumen industri.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12" y="1851898"/>
            <a:ext cx="4910257" cy="452568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92929" y="817364"/>
            <a:ext cx="7530941" cy="15161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969"/>
              </a:lnSpc>
              <a:buNone/>
            </a:pPr>
            <a:r>
              <a:rPr lang="en-US" sz="4775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Struktur Organisasi Pemasaran</a:t>
            </a:r>
            <a:endParaRPr lang="en-US" sz="4775" dirty="0"/>
          </a:p>
        </p:txBody>
      </p:sp>
      <p:sp>
        <p:nvSpPr>
          <p:cNvPr id="7" name="Shape 2"/>
          <p:cNvSpPr/>
          <p:nvPr/>
        </p:nvSpPr>
        <p:spPr>
          <a:xfrm>
            <a:off x="6292929" y="2938343"/>
            <a:ext cx="518517" cy="518517"/>
          </a:xfrm>
          <a:prstGeom prst="roundRect">
            <a:avLst>
              <a:gd name="adj" fmla="val 40001"/>
            </a:avLst>
          </a:prstGeom>
          <a:solidFill>
            <a:srgbClr val="EEEFF5"/>
          </a:solidFill>
          <a:ln/>
        </p:spPr>
      </p:sp>
      <p:sp>
        <p:nvSpPr>
          <p:cNvPr id="8" name="Text 3"/>
          <p:cNvSpPr/>
          <p:nvPr/>
        </p:nvSpPr>
        <p:spPr>
          <a:xfrm>
            <a:off x="6487716" y="3015615"/>
            <a:ext cx="128826" cy="3638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5"/>
              </a:lnSpc>
              <a:buNone/>
            </a:pPr>
            <a:r>
              <a:rPr lang="en-US" sz="2865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865" dirty="0"/>
          </a:p>
        </p:txBody>
      </p:sp>
      <p:sp>
        <p:nvSpPr>
          <p:cNvPr id="9" name="Text 4"/>
          <p:cNvSpPr/>
          <p:nvPr/>
        </p:nvSpPr>
        <p:spPr>
          <a:xfrm>
            <a:off x="7041832" y="2938343"/>
            <a:ext cx="4875967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2388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Sub Bagian Perencanaan Pemasaran</a:t>
            </a:r>
            <a:endParaRPr lang="en-US" sz="2388" dirty="0"/>
          </a:p>
        </p:txBody>
      </p:sp>
      <p:sp>
        <p:nvSpPr>
          <p:cNvPr id="10" name="Text 5"/>
          <p:cNvSpPr/>
          <p:nvPr/>
        </p:nvSpPr>
        <p:spPr>
          <a:xfrm>
            <a:off x="7041832" y="3455551"/>
            <a:ext cx="6782038" cy="2212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Bertanggung jawab terhadap perencanaan dan perdagangan barang, periklanan, riset pemasaran, analisis dan pengawasan penjualan, anggaran penjualan, peramalan penjualan, perencanaan saluran, teritorial, dan kuota, pengawasan persediaan, penjadwalan produksi, dan distribusi fisik.</a:t>
            </a:r>
            <a:endParaRPr lang="en-US" sz="1815" dirty="0"/>
          </a:p>
        </p:txBody>
      </p:sp>
      <p:sp>
        <p:nvSpPr>
          <p:cNvPr id="11" name="Shape 6"/>
          <p:cNvSpPr/>
          <p:nvPr/>
        </p:nvSpPr>
        <p:spPr>
          <a:xfrm>
            <a:off x="6292929" y="6157555"/>
            <a:ext cx="518517" cy="518517"/>
          </a:xfrm>
          <a:prstGeom prst="roundRect">
            <a:avLst>
              <a:gd name="adj" fmla="val 40001"/>
            </a:avLst>
          </a:prstGeom>
          <a:solidFill>
            <a:srgbClr val="EEEFF5"/>
          </a:solidFill>
          <a:ln/>
        </p:spPr>
      </p:sp>
      <p:sp>
        <p:nvSpPr>
          <p:cNvPr id="12" name="Text 7"/>
          <p:cNvSpPr/>
          <p:nvPr/>
        </p:nvSpPr>
        <p:spPr>
          <a:xfrm>
            <a:off x="6450211" y="6234827"/>
            <a:ext cx="203835" cy="3638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5"/>
              </a:lnSpc>
              <a:buNone/>
            </a:pPr>
            <a:r>
              <a:rPr lang="en-US" sz="2865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865" dirty="0"/>
          </a:p>
        </p:txBody>
      </p:sp>
      <p:sp>
        <p:nvSpPr>
          <p:cNvPr id="13" name="Text 8"/>
          <p:cNvSpPr/>
          <p:nvPr/>
        </p:nvSpPr>
        <p:spPr>
          <a:xfrm>
            <a:off x="7041832" y="6157555"/>
            <a:ext cx="3785592" cy="378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85"/>
              </a:lnSpc>
              <a:buNone/>
            </a:pPr>
            <a:r>
              <a:rPr lang="en-US" sz="2388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Sub Bagian Penjualan Umum</a:t>
            </a:r>
            <a:endParaRPr lang="en-US" sz="2388" dirty="0"/>
          </a:p>
        </p:txBody>
      </p:sp>
      <p:sp>
        <p:nvSpPr>
          <p:cNvPr id="14" name="Text 9"/>
          <p:cNvSpPr/>
          <p:nvPr/>
        </p:nvSpPr>
        <p:spPr>
          <a:xfrm>
            <a:off x="7041832" y="6674763"/>
            <a:ext cx="6782038" cy="7374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3"/>
              </a:lnSpc>
              <a:buNone/>
            </a:pPr>
            <a:r>
              <a:rPr lang="en-US" sz="1815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Bertanggung jawab terhadap penjualan lapangan dan kegiatan kantor penjualan.</a:t>
            </a:r>
            <a:endParaRPr lang="en-US" sz="18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777484"/>
            <a:ext cx="8178522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Pasar dan Segmentasi Pasar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20671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Definisi Pasar</a:t>
            </a:r>
            <a:endParaRPr lang="en-US" sz="2558" dirty="0"/>
          </a:p>
        </p:txBody>
      </p:sp>
      <p:sp>
        <p:nvSpPr>
          <p:cNvPr id="6" name="Text 3"/>
          <p:cNvSpPr/>
          <p:nvPr/>
        </p:nvSpPr>
        <p:spPr>
          <a:xfrm>
            <a:off x="864037" y="3859530"/>
            <a:ext cx="6150054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Pasar adalah orang-orang yang mempunyai keinginan untuk puas, uang untuk berbelanja, dan kemauan untuk membelanjakannya. Terdapat berbagai macam pasar, seperti pasar konsumen, pasar industri, pasar penjual, dan pasar pemerintah.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7623929" y="320671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Segmentasi Pasar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7623929" y="3859530"/>
            <a:ext cx="6150054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Segmentasi pasar adalah kegiatan membagi-bagi pasar yang bersifat heterogen dari suatu produk ke dalam satuan pasar yang bersifat homogen. Hal ini dilakukan untuk memahami kebutuhan dan preferensi konsumen secara lebih spesifik.</a:t>
            </a:r>
            <a:endParaRPr lang="en-US" sz="19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5178"/>
            <a:ext cx="14291733" cy="9040773"/>
          </a:xfrm>
          <a:prstGeom prst="rect">
            <a:avLst/>
          </a:prstGeom>
          <a:solidFill>
            <a:srgbClr val="EEEFF5"/>
          </a:solidFill>
          <a:ln/>
        </p:spPr>
        <p:txBody>
          <a:bodyPr/>
          <a:lstStyle/>
          <a:p>
            <a:endParaRPr lang="en-ID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951595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512933"/>
            <a:ext cx="5054322" cy="448996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475178"/>
            <a:ext cx="5139095" cy="5685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Marketing Mix dan Produk</a:t>
            </a:r>
            <a:endParaRPr lang="en-US" sz="3581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1302901"/>
            <a:ext cx="431959" cy="43195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091238" y="1907619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Produk</a:t>
            </a:r>
            <a:endParaRPr lang="en-US" sz="1791" dirty="0"/>
          </a:p>
        </p:txBody>
      </p:sp>
      <p:sp>
        <p:nvSpPr>
          <p:cNvPr id="9" name="Text 3"/>
          <p:cNvSpPr/>
          <p:nvPr/>
        </p:nvSpPr>
        <p:spPr>
          <a:xfrm>
            <a:off x="6091238" y="2295406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Produk adalah suatu sifat yang kompleks baik dapat diraba atau tidak dapat diraba yang diterima oleh pembeli untuk memuaskan keinginan atau kebutuhan.</a:t>
            </a:r>
            <a:endParaRPr lang="en-US" sz="1361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3366968"/>
            <a:ext cx="431959" cy="43195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91238" y="3971687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Harga</a:t>
            </a:r>
            <a:endParaRPr lang="en-US" sz="1791" dirty="0"/>
          </a:p>
        </p:txBody>
      </p:sp>
      <p:sp>
        <p:nvSpPr>
          <p:cNvPr id="12" name="Text 5"/>
          <p:cNvSpPr/>
          <p:nvPr/>
        </p:nvSpPr>
        <p:spPr>
          <a:xfrm>
            <a:off x="6091238" y="4359473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Harga adalah sejumlah uang yang dibutuhkan untuk mendapatkan sejumlah kombinasi dari barang beserta pelayanannya.</a:t>
            </a:r>
            <a:endParaRPr lang="en-US" sz="1361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8" y="5431036"/>
            <a:ext cx="431959" cy="43195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091238" y="6035754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Promosi</a:t>
            </a:r>
            <a:endParaRPr lang="en-US" sz="1791" dirty="0"/>
          </a:p>
        </p:txBody>
      </p:sp>
      <p:sp>
        <p:nvSpPr>
          <p:cNvPr id="15" name="Text 7"/>
          <p:cNvSpPr/>
          <p:nvPr/>
        </p:nvSpPr>
        <p:spPr>
          <a:xfrm>
            <a:off x="6091238" y="6423541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Promosi merupakan salah satu variabel marketing mix yang digunakan oleh perusahaan untuk mengadakan komunikasi dengan pasarnya.</a:t>
            </a:r>
            <a:endParaRPr lang="en-US" sz="1361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238" y="7495103"/>
            <a:ext cx="431959" cy="431959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091238" y="8099822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Distribusi</a:t>
            </a:r>
            <a:endParaRPr lang="en-US" sz="1791" dirty="0"/>
          </a:p>
        </p:txBody>
      </p:sp>
      <p:sp>
        <p:nvSpPr>
          <p:cNvPr id="18" name="Text 9"/>
          <p:cNvSpPr/>
          <p:nvPr/>
        </p:nvSpPr>
        <p:spPr>
          <a:xfrm>
            <a:off x="6091238" y="8487608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Saluran distribusi adalah saluran yang digunakan oleh produsen untuk menyalurkan barang dari produsen sampai ke konsumen atau pemakai industri.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71986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7198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011918"/>
            <a:ext cx="5054322" cy="42481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475178"/>
            <a:ext cx="6538674" cy="5685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76"/>
              </a:lnSpc>
              <a:buNone/>
            </a:pPr>
            <a:r>
              <a:rPr lang="en-US" sz="3581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Analisis SWOT dalam Pemasaran</a:t>
            </a:r>
            <a:endParaRPr lang="en-US" sz="3581" dirty="0"/>
          </a:p>
        </p:txBody>
      </p:sp>
      <p:sp>
        <p:nvSpPr>
          <p:cNvPr id="7" name="Shape 2"/>
          <p:cNvSpPr/>
          <p:nvPr/>
        </p:nvSpPr>
        <p:spPr>
          <a:xfrm>
            <a:off x="6339007" y="1302901"/>
            <a:ext cx="22860" cy="6493907"/>
          </a:xfrm>
          <a:prstGeom prst="roundRect">
            <a:avLst>
              <a:gd name="adj" fmla="val 680400"/>
            </a:avLst>
          </a:prstGeom>
          <a:solidFill>
            <a:srgbClr val="C1C3D0"/>
          </a:solidFill>
          <a:ln/>
        </p:spPr>
      </p:sp>
      <p:sp>
        <p:nvSpPr>
          <p:cNvPr id="8" name="Shape 3"/>
          <p:cNvSpPr/>
          <p:nvPr/>
        </p:nvSpPr>
        <p:spPr>
          <a:xfrm>
            <a:off x="6521946" y="1680091"/>
            <a:ext cx="604837" cy="22860"/>
          </a:xfrm>
          <a:prstGeom prst="roundRect">
            <a:avLst>
              <a:gd name="adj" fmla="val 680400"/>
            </a:avLst>
          </a:prstGeom>
          <a:solidFill>
            <a:srgbClr val="C1C3D0"/>
          </a:solidFill>
          <a:ln/>
        </p:spPr>
      </p:sp>
      <p:sp>
        <p:nvSpPr>
          <p:cNvPr id="9" name="Shape 4"/>
          <p:cNvSpPr/>
          <p:nvPr/>
        </p:nvSpPr>
        <p:spPr>
          <a:xfrm>
            <a:off x="6156067" y="1497211"/>
            <a:ext cx="388739" cy="388739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</p:spPr>
      </p:sp>
      <p:sp>
        <p:nvSpPr>
          <p:cNvPr id="10" name="Text 5"/>
          <p:cNvSpPr/>
          <p:nvPr/>
        </p:nvSpPr>
        <p:spPr>
          <a:xfrm>
            <a:off x="6302038" y="1555075"/>
            <a:ext cx="96679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149" dirty="0"/>
          </a:p>
        </p:txBody>
      </p:sp>
      <p:sp>
        <p:nvSpPr>
          <p:cNvPr id="11" name="Text 6"/>
          <p:cNvSpPr/>
          <p:nvPr/>
        </p:nvSpPr>
        <p:spPr>
          <a:xfrm>
            <a:off x="7300913" y="1475661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Strengths</a:t>
            </a:r>
            <a:endParaRPr lang="en-US" sz="1791" dirty="0"/>
          </a:p>
        </p:txBody>
      </p:sp>
      <p:sp>
        <p:nvSpPr>
          <p:cNvPr id="12" name="Text 7"/>
          <p:cNvSpPr/>
          <p:nvPr/>
        </p:nvSpPr>
        <p:spPr>
          <a:xfrm>
            <a:off x="7300913" y="1863447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Mengidentifikasi keunggulan internal perusahaan, seperti produk berkualitas tinggi atau tim manajemen yang berpengalaman.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521946" y="3139321"/>
            <a:ext cx="604837" cy="22860"/>
          </a:xfrm>
          <a:prstGeom prst="roundRect">
            <a:avLst>
              <a:gd name="adj" fmla="val 680400"/>
            </a:avLst>
          </a:prstGeom>
          <a:solidFill>
            <a:srgbClr val="C1C3D0"/>
          </a:solidFill>
          <a:ln/>
        </p:spPr>
      </p:sp>
      <p:sp>
        <p:nvSpPr>
          <p:cNvPr id="14" name="Shape 9"/>
          <p:cNvSpPr/>
          <p:nvPr/>
        </p:nvSpPr>
        <p:spPr>
          <a:xfrm>
            <a:off x="6156067" y="2956441"/>
            <a:ext cx="388739" cy="388739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</p:spPr>
      </p:sp>
      <p:sp>
        <p:nvSpPr>
          <p:cNvPr id="15" name="Text 10"/>
          <p:cNvSpPr/>
          <p:nvPr/>
        </p:nvSpPr>
        <p:spPr>
          <a:xfrm>
            <a:off x="6274058" y="3014305"/>
            <a:ext cx="152757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149" dirty="0"/>
          </a:p>
        </p:txBody>
      </p:sp>
      <p:sp>
        <p:nvSpPr>
          <p:cNvPr id="16" name="Text 11"/>
          <p:cNvSpPr/>
          <p:nvPr/>
        </p:nvSpPr>
        <p:spPr>
          <a:xfrm>
            <a:off x="7300913" y="2934891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Weaknesses</a:t>
            </a:r>
            <a:endParaRPr lang="en-US" sz="1791" dirty="0"/>
          </a:p>
        </p:txBody>
      </p:sp>
      <p:sp>
        <p:nvSpPr>
          <p:cNvPr id="17" name="Text 12"/>
          <p:cNvSpPr/>
          <p:nvPr/>
        </p:nvSpPr>
        <p:spPr>
          <a:xfrm>
            <a:off x="7300913" y="3322677"/>
            <a:ext cx="672465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Mengevaluasi aspek-aspek internal yang membatasi kinerja atau pertumbuhan, seperti keterbatasan anggaran pemasaran atau kurangnya distribusi di wilayah tertentu.</a:t>
            </a:r>
            <a:endParaRPr lang="en-US" sz="1361" dirty="0"/>
          </a:p>
        </p:txBody>
      </p:sp>
      <p:sp>
        <p:nvSpPr>
          <p:cNvPr id="18" name="Shape 13"/>
          <p:cNvSpPr/>
          <p:nvPr/>
        </p:nvSpPr>
        <p:spPr>
          <a:xfrm>
            <a:off x="6521946" y="4875133"/>
            <a:ext cx="604837" cy="22860"/>
          </a:xfrm>
          <a:prstGeom prst="roundRect">
            <a:avLst>
              <a:gd name="adj" fmla="val 680400"/>
            </a:avLst>
          </a:prstGeom>
          <a:solidFill>
            <a:srgbClr val="C1C3D0"/>
          </a:solidFill>
          <a:ln/>
        </p:spPr>
      </p:sp>
      <p:sp>
        <p:nvSpPr>
          <p:cNvPr id="19" name="Shape 14"/>
          <p:cNvSpPr/>
          <p:nvPr/>
        </p:nvSpPr>
        <p:spPr>
          <a:xfrm>
            <a:off x="6156067" y="4692253"/>
            <a:ext cx="388739" cy="388739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</p:spPr>
      </p:sp>
      <p:sp>
        <p:nvSpPr>
          <p:cNvPr id="20" name="Text 15"/>
          <p:cNvSpPr/>
          <p:nvPr/>
        </p:nvSpPr>
        <p:spPr>
          <a:xfrm>
            <a:off x="6276677" y="4750117"/>
            <a:ext cx="147399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149" dirty="0"/>
          </a:p>
        </p:txBody>
      </p:sp>
      <p:sp>
        <p:nvSpPr>
          <p:cNvPr id="21" name="Text 16"/>
          <p:cNvSpPr/>
          <p:nvPr/>
        </p:nvSpPr>
        <p:spPr>
          <a:xfrm>
            <a:off x="7300913" y="4670703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Opportunities</a:t>
            </a:r>
            <a:endParaRPr lang="en-US" sz="1791" dirty="0"/>
          </a:p>
        </p:txBody>
      </p:sp>
      <p:sp>
        <p:nvSpPr>
          <p:cNvPr id="22" name="Text 17"/>
          <p:cNvSpPr/>
          <p:nvPr/>
        </p:nvSpPr>
        <p:spPr>
          <a:xfrm>
            <a:off x="7300913" y="5058489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Mengidentifikasi peluang eksternal yang dapat dimanfaatkan, seperti pertumbuhan pasar yang pesat atau tren perubahan perilaku konsumen.</a:t>
            </a:r>
            <a:endParaRPr lang="en-US" sz="1361" dirty="0"/>
          </a:p>
        </p:txBody>
      </p:sp>
      <p:sp>
        <p:nvSpPr>
          <p:cNvPr id="23" name="Shape 18"/>
          <p:cNvSpPr/>
          <p:nvPr/>
        </p:nvSpPr>
        <p:spPr>
          <a:xfrm>
            <a:off x="6521946" y="6334363"/>
            <a:ext cx="604837" cy="22860"/>
          </a:xfrm>
          <a:prstGeom prst="roundRect">
            <a:avLst>
              <a:gd name="adj" fmla="val 680400"/>
            </a:avLst>
          </a:prstGeom>
          <a:solidFill>
            <a:srgbClr val="C1C3D0"/>
          </a:solidFill>
          <a:ln/>
        </p:spPr>
      </p:sp>
      <p:sp>
        <p:nvSpPr>
          <p:cNvPr id="24" name="Shape 19"/>
          <p:cNvSpPr/>
          <p:nvPr/>
        </p:nvSpPr>
        <p:spPr>
          <a:xfrm>
            <a:off x="6156067" y="6151483"/>
            <a:ext cx="388739" cy="388739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</p:spPr>
      </p:sp>
      <p:sp>
        <p:nvSpPr>
          <p:cNvPr id="25" name="Text 20"/>
          <p:cNvSpPr/>
          <p:nvPr/>
        </p:nvSpPr>
        <p:spPr>
          <a:xfrm>
            <a:off x="6267867" y="6209347"/>
            <a:ext cx="165140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9"/>
              </a:lnSpc>
              <a:buNone/>
            </a:pPr>
            <a:r>
              <a:rPr lang="en-US" sz="2149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lang="en-US" sz="2149" dirty="0"/>
          </a:p>
        </p:txBody>
      </p:sp>
      <p:sp>
        <p:nvSpPr>
          <p:cNvPr id="26" name="Text 21"/>
          <p:cNvSpPr/>
          <p:nvPr/>
        </p:nvSpPr>
        <p:spPr>
          <a:xfrm>
            <a:off x="7300913" y="6129933"/>
            <a:ext cx="2273856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1791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Threats</a:t>
            </a:r>
            <a:endParaRPr lang="en-US" sz="1791" dirty="0"/>
          </a:p>
        </p:txBody>
      </p:sp>
      <p:sp>
        <p:nvSpPr>
          <p:cNvPr id="27" name="Text 22"/>
          <p:cNvSpPr/>
          <p:nvPr/>
        </p:nvSpPr>
        <p:spPr>
          <a:xfrm>
            <a:off x="7300913" y="6517719"/>
            <a:ext cx="6724650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Elemen terakhir pada analisis SWOT adalah</a:t>
            </a:r>
            <a:r>
              <a:rPr lang="en-US" sz="1361" i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threats </a:t>
            </a:r>
            <a:r>
              <a:rPr lang="en-US" sz="136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atau ancaman. Seperti namanya, elemen ini merujuk pada segala sesuatu yang menimbulkan risiko bagi perusahaan atau keberhasilan sebuah proyek. Misalnya pesaing baru, perubahan dalam aturan undang-undang, dan lain-lain.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18" y="1750933"/>
            <a:ext cx="4967645" cy="47276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12562" y="786765"/>
            <a:ext cx="7691676" cy="13649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75"/>
              </a:lnSpc>
              <a:buNone/>
            </a:pPr>
            <a:r>
              <a:rPr lang="en-US" sz="4300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Riset Pasar dan Segmentasi Pasar</a:t>
            </a:r>
            <a:endParaRPr lang="en-US" sz="4300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562" y="2462927"/>
            <a:ext cx="1037392" cy="165996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561183" y="2670334"/>
            <a:ext cx="3077408" cy="341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Identifikasi Masalah Riset</a:t>
            </a:r>
            <a:endParaRPr lang="en-US" sz="2150" dirty="0"/>
          </a:p>
        </p:txBody>
      </p:sp>
      <p:sp>
        <p:nvSpPr>
          <p:cNvPr id="9" name="Text 3"/>
          <p:cNvSpPr/>
          <p:nvPr/>
        </p:nvSpPr>
        <p:spPr>
          <a:xfrm>
            <a:off x="7561183" y="3135987"/>
            <a:ext cx="6343055" cy="663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4"/>
              </a:lnSpc>
              <a:buNone/>
            </a:pPr>
            <a:r>
              <a:rPr lang="en-US" sz="163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Menentukan tujuan riset pasar, seperti memahami preferensi konsumen terhadap produk baru.</a:t>
            </a:r>
            <a:endParaRPr lang="en-US" sz="1634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562" y="4122896"/>
            <a:ext cx="1037392" cy="165996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561183" y="4330303"/>
            <a:ext cx="2730222" cy="341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Perencanaan Riset</a:t>
            </a:r>
            <a:endParaRPr lang="en-US" sz="2150" dirty="0"/>
          </a:p>
        </p:txBody>
      </p:sp>
      <p:sp>
        <p:nvSpPr>
          <p:cNvPr id="12" name="Text 5"/>
          <p:cNvSpPr/>
          <p:nvPr/>
        </p:nvSpPr>
        <p:spPr>
          <a:xfrm>
            <a:off x="7561183" y="4795957"/>
            <a:ext cx="6343055" cy="663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4"/>
              </a:lnSpc>
              <a:buNone/>
            </a:pPr>
            <a:r>
              <a:rPr lang="en-US" sz="163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Memilih metode penelitian yang sesuai, seperti survei atau wawancara.</a:t>
            </a:r>
            <a:endParaRPr lang="en-US" sz="1634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562" y="5782866"/>
            <a:ext cx="1037392" cy="165996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561183" y="5990273"/>
            <a:ext cx="2730222" cy="3412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7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Pengumpulan Data</a:t>
            </a:r>
            <a:endParaRPr lang="en-US" sz="2150" dirty="0"/>
          </a:p>
        </p:txBody>
      </p:sp>
      <p:sp>
        <p:nvSpPr>
          <p:cNvPr id="15" name="Text 7"/>
          <p:cNvSpPr/>
          <p:nvPr/>
        </p:nvSpPr>
        <p:spPr>
          <a:xfrm>
            <a:off x="7561183" y="6455926"/>
            <a:ext cx="6343055" cy="6638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4"/>
              </a:lnSpc>
              <a:buNone/>
            </a:pPr>
            <a:r>
              <a:rPr lang="en-US" sz="163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Melakukan survei, wawancara, atau observasi untuk mengumpulkan informasi yang diperlukan.</a:t>
            </a:r>
            <a:endParaRPr lang="en-US" sz="16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370058"/>
            <a:ext cx="7676436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Strategi Segmentasi Pasar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799284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Strategi Targeting</a:t>
            </a:r>
            <a:endParaRPr lang="en-US" sz="2558" dirty="0"/>
          </a:p>
        </p:txBody>
      </p:sp>
      <p:sp>
        <p:nvSpPr>
          <p:cNvPr id="6" name="Text 3"/>
          <p:cNvSpPr/>
          <p:nvPr/>
        </p:nvSpPr>
        <p:spPr>
          <a:xfrm>
            <a:off x="864037" y="4452104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Memilih segmen pasar yang paling menarik dan merancang strategi pemasaran yang sesuai.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7623929" y="3799284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b="1" dirty="0">
                <a:solidFill>
                  <a:srgbClr val="7068F4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Strategi Positioning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7623929" y="4452104"/>
            <a:ext cx="615005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Menempatkan merek atau produk dalam benak konsumen sehingga membedakannya dari pesaing.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608</Words>
  <Application>Microsoft Office PowerPoint</Application>
  <PresentationFormat>Custom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Barlow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2024-08-20T00:36:57Z</dcterms:created>
  <dcterms:modified xsi:type="dcterms:W3CDTF">2024-08-20T00:40:15Z</dcterms:modified>
</cp:coreProperties>
</file>