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6858000" cy="9144000"/>
  <p:embeddedFontLst>
    <p:embeddedFont>
      <p:font typeface="Roboto Bold" charset="1" panose="02000000000000000000"/>
      <p:regular r:id="rId14"/>
    </p:embeddedFont>
    <p:embeddedFont>
      <p:font typeface="Roboto" charset="1" panose="0200000000000000000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5400000">
            <a:off x="6535586" y="5105277"/>
            <a:ext cx="5427130" cy="210301"/>
          </a:xfrm>
          <a:custGeom>
            <a:avLst/>
            <a:gdLst/>
            <a:ahLst/>
            <a:cxnLst/>
            <a:rect r="r" b="b" t="t" l="l"/>
            <a:pathLst>
              <a:path h="210301" w="5427130">
                <a:moveTo>
                  <a:pt x="0" y="0"/>
                </a:moveTo>
                <a:lnTo>
                  <a:pt x="5427129" y="0"/>
                </a:lnTo>
                <a:lnTo>
                  <a:pt x="5427129" y="210301"/>
                </a:lnTo>
                <a:lnTo>
                  <a:pt x="0" y="2103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10001071" y="4237372"/>
            <a:ext cx="5694807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Dosen Pengampu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0001071" y="5469069"/>
            <a:ext cx="6744055" cy="679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Gede Doddy Tisna MS., M.Or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0001071" y="1983148"/>
            <a:ext cx="5694807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Mata Kuliah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0001071" y="3223302"/>
            <a:ext cx="6744055" cy="679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Masase Olahraga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0001071" y="6481895"/>
            <a:ext cx="5694807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Materi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0001071" y="7713592"/>
            <a:ext cx="6744055" cy="679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Sejarah dan Tujuan Masase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2990292" y="4524693"/>
            <a:ext cx="12307417" cy="22377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960"/>
              </a:lnSpc>
            </a:pPr>
            <a:r>
              <a:rPr lang="en-US" sz="64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BAGIAN 1</a:t>
            </a:r>
          </a:p>
          <a:p>
            <a:pPr algn="ctr">
              <a:lnSpc>
                <a:spcPts val="8960"/>
              </a:lnSpc>
            </a:pPr>
            <a:r>
              <a:rPr lang="en-US" sz="64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SEJARAH MASASE 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aphicFrame>
        <p:nvGraphicFramePr>
          <p:cNvPr name="Table 10" id="10"/>
          <p:cNvGraphicFramePr>
            <a:graphicFrameLocks noGrp="true"/>
          </p:cNvGraphicFramePr>
          <p:nvPr/>
        </p:nvGraphicFramePr>
        <p:xfrm>
          <a:off x="1028700" y="3086100"/>
          <a:ext cx="16186974" cy="5419725"/>
        </p:xfrm>
        <a:graphic>
          <a:graphicData uri="http://schemas.openxmlformats.org/drawingml/2006/table">
            <a:tbl>
              <a:tblPr/>
              <a:tblGrid>
                <a:gridCol w="4074704"/>
                <a:gridCol w="12112270"/>
              </a:tblGrid>
              <a:tr h="102639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Periode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Perkembangan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02639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476 M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Runtuhnya Kerajaan Roma mengakibatkan padamnya praktik masase olahraga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39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abad ke-20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Masase olahraga mulai dilakukan lagi seiring dengan bangkitnya popularitas olahraga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277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1900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Mulai berkembang lagi pada olimpiade kedua di Perancis, penting untuk pencegahan cedera dan meningkatkan kemampuan bertanding.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277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1906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Artikel tentang fisiologi masase olahraga diterbitkan di Rusia. Di Paris, dibuat monografi masase olahraga yang banyak diminati atlet.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name="TextBox 11" id="11"/>
          <p:cNvSpPr txBox="true"/>
          <p:nvPr/>
        </p:nvSpPr>
        <p:spPr>
          <a:xfrm rot="0">
            <a:off x="6195484" y="1649202"/>
            <a:ext cx="5897031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SEJARAH MASASE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aphicFrame>
        <p:nvGraphicFramePr>
          <p:cNvPr name="Table 10" id="10"/>
          <p:cNvGraphicFramePr>
            <a:graphicFrameLocks noGrp="true"/>
          </p:cNvGraphicFramePr>
          <p:nvPr/>
        </p:nvGraphicFramePr>
        <p:xfrm>
          <a:off x="1028700" y="3086100"/>
          <a:ext cx="16186974" cy="5276850"/>
        </p:xfrm>
        <a:graphic>
          <a:graphicData uri="http://schemas.openxmlformats.org/drawingml/2006/table">
            <a:tbl>
              <a:tblPr/>
              <a:tblGrid>
                <a:gridCol w="4074704"/>
                <a:gridCol w="12112270"/>
              </a:tblGrid>
              <a:tr h="1026587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Periode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Perkembangan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026587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1907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Masase olahraga meluas ke seluruh Rusia, digunakan oleh atlet ski dan balap sepeda.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501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1912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Swedia menjadi negara pertama yang menggunakan tenaga ahli masase olahraga di Olimpiade kelima di Stockholm.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87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1920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Jepang mulai menggunakan masase olahraga untuk pembinaan kekuatan fisik atlet.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87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1931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Pertandingan antara Jepang dan Amerika Serikat, keduanya menerima teknik masase olahraga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name="TextBox 11" id="11"/>
          <p:cNvSpPr txBox="true"/>
          <p:nvPr/>
        </p:nvSpPr>
        <p:spPr>
          <a:xfrm rot="0">
            <a:off x="6179148" y="1701401"/>
            <a:ext cx="5929704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SEJARAH MASASE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aphicFrame>
        <p:nvGraphicFramePr>
          <p:cNvPr name="Table 10" id="10"/>
          <p:cNvGraphicFramePr>
            <a:graphicFrameLocks noGrp="true"/>
          </p:cNvGraphicFramePr>
          <p:nvPr/>
        </p:nvGraphicFramePr>
        <p:xfrm>
          <a:off x="1028700" y="3086100"/>
          <a:ext cx="16186974" cy="5133975"/>
        </p:xfrm>
        <a:graphic>
          <a:graphicData uri="http://schemas.openxmlformats.org/drawingml/2006/table">
            <a:tbl>
              <a:tblPr/>
              <a:tblGrid>
                <a:gridCol w="4074704"/>
                <a:gridCol w="12112270"/>
              </a:tblGrid>
              <a:tr h="102679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Periode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Perkembangan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02679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1964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Olimpiade ketigabelas di Tokyo, Jepang sukses menggunakan teknik masase olahraga Jepang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79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1986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Asosiasi Terapi Masase Amerika meluncurkan Tim Masase Olahraga Nasional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79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1996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Terapis masase olahraga menjadi bagian dari tim medis resmi di Olimpiade Atlanta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79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saat ini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Masase olahraga telah menjadi bagian rutin dari Olimpiade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name="TextBox 11" id="11"/>
          <p:cNvSpPr txBox="true"/>
          <p:nvPr/>
        </p:nvSpPr>
        <p:spPr>
          <a:xfrm rot="0">
            <a:off x="6218298" y="1753601"/>
            <a:ext cx="5851405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SEJARAH MASASE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2990292" y="4524693"/>
            <a:ext cx="12307417" cy="22377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960"/>
              </a:lnSpc>
            </a:pPr>
            <a:r>
              <a:rPr lang="en-US" sz="64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BAGIAN 2</a:t>
            </a:r>
          </a:p>
          <a:p>
            <a:pPr algn="ctr">
              <a:lnSpc>
                <a:spcPts val="8960"/>
              </a:lnSpc>
            </a:pPr>
            <a:r>
              <a:rPr lang="en-US" sz="64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TUJUAN MASASE 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6296597" y="1457367"/>
            <a:ext cx="5694807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TUJUAN MASASE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466212" y="3276598"/>
            <a:ext cx="15355576" cy="59817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863590" indent="-431795" lvl="1">
              <a:lnSpc>
                <a:spcPts val="5999"/>
              </a:lnSpc>
              <a:buAutoNum type="arabicPeriod" startAt="1"/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Untuk menghilangkan tumpukan asam laktat. </a:t>
            </a:r>
          </a:p>
          <a:p>
            <a:pPr algn="just" marL="863590" indent="-431795" lvl="1">
              <a:lnSpc>
                <a:spcPts val="5999"/>
              </a:lnSpc>
              <a:buAutoNum type="arabicPeriod" startAt="1"/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Untuk membantu otot dalam mengambil oksigen dan gizi yang lebih cepat sehingga mempercepat proses penyembuhan. </a:t>
            </a:r>
          </a:p>
          <a:p>
            <a:pPr algn="just" marL="863590" indent="-431795" lvl="1">
              <a:lnSpc>
                <a:spcPts val="5999"/>
              </a:lnSpc>
              <a:buAutoNum type="arabicPeriod" startAt="1"/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Untuk melepaskan ketegangan atau stress otot yang disebabkan karena kelebihan aktivitas fisik. </a:t>
            </a:r>
          </a:p>
          <a:p>
            <a:pPr algn="just" marL="863590" indent="-431795" lvl="1">
              <a:lnSpc>
                <a:spcPts val="5999"/>
              </a:lnSpc>
              <a:buAutoNum type="arabicPeriod" startAt="1"/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Untuk membongkar jaringan parut yang biasaanya berpengaruh terhadap otot, tendon dan ligament yang merusak kinerja. </a:t>
            </a:r>
          </a:p>
          <a:p>
            <a:pPr algn="just" marL="863590" indent="-431795" lvl="1">
              <a:lnSpc>
                <a:spcPts val="5999"/>
              </a:lnSpc>
              <a:buAutoNum type="arabicPeriod" startAt="1"/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Untuk meningkatkan elastisitas dari jaringan. 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9144000" y="4399597"/>
            <a:ext cx="7394918" cy="13354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919"/>
              </a:lnSpc>
            </a:pPr>
            <a:r>
              <a:rPr lang="en-US" sz="7799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TERIMAKASIH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DAGLHR5kKHw</dc:identifier>
  <dcterms:modified xsi:type="dcterms:W3CDTF">2011-08-01T06:04:30Z</dcterms:modified>
  <cp:revision>1</cp:revision>
  <dc:title>VID TOPIK 1</dc:title>
</cp:coreProperties>
</file>