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58" r:id="rId13"/>
  </p:sldIdLst>
  <p:sldSz cx="12192000" cy="6858000"/>
  <p:notesSz cx="6858000" cy="9144000"/>
  <p:defaultTextStyle>
    <a:defPPr>
      <a:defRPr lang="id-ID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23">
          <p15:clr>
            <a:srgbClr val="A4A3A4"/>
          </p15:clr>
        </p15:guide>
        <p15:guide id="2" pos="380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/>
    <p:restoredTop sz="94660"/>
  </p:normalViewPr>
  <p:slideViewPr>
    <p:cSldViewPr snapToGrid="0" showGuides="1">
      <p:cViewPr varScale="1">
        <p:scale>
          <a:sx n="72" d="100"/>
          <a:sy n="72" d="100"/>
        </p:scale>
        <p:origin x="660" y="78"/>
      </p:cViewPr>
      <p:guideLst>
        <p:guide orient="horz" pos="2123"/>
        <p:guide pos="38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7FCA11-D8BE-461E-B098-E467D4667C2B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CD0A2B-3403-48E9-9B69-46FD87731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59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fontAlgn="base"/>
            <a:r>
              <a:rPr lang="en-US" strike="noStrike" noProof="1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08/08/2024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08/08/2024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08/08/2024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08/08/2024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08/08/2024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08/08/2024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08/08/2024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08/08/2024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08/08/2024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08/08/2024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08/08/2024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x-none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en-US" altLang="x-none" dirty="0"/>
              <a:t>Click to edit Master text styles</a:t>
            </a:r>
          </a:p>
          <a:p>
            <a:pPr lvl="1"/>
            <a:r>
              <a:rPr lang="en-US" altLang="x-none" dirty="0"/>
              <a:t>Second level</a:t>
            </a:r>
          </a:p>
          <a:p>
            <a:pPr lvl="2"/>
            <a:r>
              <a:rPr lang="en-US" altLang="x-none" dirty="0"/>
              <a:t>Third level</a:t>
            </a:r>
          </a:p>
          <a:p>
            <a:pPr lvl="3"/>
            <a:r>
              <a:rPr lang="en-US" altLang="x-none" dirty="0"/>
              <a:t>Fourth level</a:t>
            </a:r>
          </a:p>
          <a:p>
            <a:pPr lvl="4"/>
            <a:r>
              <a:rPr lang="en-US" altLang="x-none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08/08/2024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agoanhosting.com/blog/hardware-adalah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agoanhosting.com/blog/http2-adalah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386080" y="2843530"/>
            <a:ext cx="11419840" cy="585470"/>
          </a:xfrm>
        </p:spPr>
        <p:txBody>
          <a:bodyPr vert="horz" wrap="square" lIns="91440" tIns="45720" rIns="91440" bIns="45720" anchor="b" anchorCtr="0"/>
          <a:lstStyle/>
          <a:p>
            <a:pPr eaLnBrk="1" hangingPunct="1"/>
            <a:r>
              <a:rPr lang="en-US" altLang="zh-CN" sz="3300" b="1" kern="1200" dirty="0">
                <a:latin typeface="Cambria" panose="02040503050406030204" pitchFamily="18" charset="0"/>
                <a:ea typeface="+mj-ea"/>
                <a:cs typeface="+mj-cs"/>
              </a:rPr>
              <a:t>Pertemuan 5 – OSI LAYER</a:t>
            </a:r>
            <a:endParaRPr lang="en-US" altLang="en-US" sz="3300" b="1" kern="1200" dirty="0">
              <a:latin typeface="Cambria" panose="02040503050406030204" pitchFamily="18" charset="0"/>
              <a:ea typeface="+mj-ea"/>
              <a:cs typeface="+mj-cs"/>
            </a:endParaRP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2344924" y="4731785"/>
            <a:ext cx="7278687" cy="512763"/>
          </a:xfrm>
        </p:spPr>
        <p:txBody>
          <a:bodyPr vert="horz" wrap="square" lIns="91440" tIns="45720" rIns="91440" bIns="45720" anchor="t" anchorCtr="0"/>
          <a:lstStyle/>
          <a:p>
            <a:pPr eaLnBrk="1" hangingPunct="1"/>
            <a:r>
              <a:rPr lang="en-US" altLang="zh-CN" sz="2500" dirty="0">
                <a:latin typeface="Cambria" panose="02040503050406030204" pitchFamily="18" charset="0"/>
              </a:rPr>
              <a:t>MATA KULIAH : KOMUNIKASI DATA</a:t>
            </a:r>
          </a:p>
          <a:p>
            <a:pPr eaLnBrk="1" hangingPunct="1"/>
            <a:endParaRPr lang="en-US" altLang="zh-CN" sz="2500" dirty="0">
              <a:latin typeface="Cambria" panose="02040503050406030204" pitchFamily="18" charset="0"/>
            </a:endParaRPr>
          </a:p>
          <a:p>
            <a:pPr eaLnBrk="1" hangingPunct="1"/>
            <a:r>
              <a:rPr lang="en-US" altLang="zh-CN" sz="2500" dirty="0">
                <a:latin typeface="Cambria" panose="02040503050406030204" pitchFamily="18" charset="0"/>
              </a:rPr>
              <a:t>UNIVERSITAS BINA BANGSA GETSEMPENA</a:t>
            </a:r>
          </a:p>
          <a:p>
            <a:pPr eaLnBrk="1" hangingPunct="1"/>
            <a:r>
              <a:rPr lang="en-US" altLang="zh-CN" sz="2500" kern="1200" dirty="0">
                <a:latin typeface="Cambria" panose="02040503050406030204" pitchFamily="18" charset="0"/>
                <a:ea typeface="+mn-ea"/>
                <a:cs typeface="+mn-cs"/>
              </a:rPr>
              <a:t>PROGRAM STUDI ILMU KOMPUTER</a:t>
            </a:r>
          </a:p>
        </p:txBody>
      </p:sp>
    </p:spTree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61CCD-F86D-485F-B148-629931AA8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Link Layer (</a:t>
            </a:r>
            <a:r>
              <a:rPr lang="en-US" dirty="0" err="1"/>
              <a:t>Lapisan</a:t>
            </a:r>
            <a:r>
              <a:rPr lang="en-US" dirty="0"/>
              <a:t> ke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3B78AD-B6EE-4E34-A47F-53A958C737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80591"/>
            <a:ext cx="10515600" cy="4096372"/>
          </a:xfrm>
        </p:spPr>
        <p:txBody>
          <a:bodyPr/>
          <a:lstStyle/>
          <a:p>
            <a:pPr algn="just"/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data link layer adalah untuk </a:t>
            </a:r>
            <a:r>
              <a:rPr lang="en-US" dirty="0" err="1"/>
              <a:t>memeriksa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kesalahan</a:t>
            </a:r>
            <a:r>
              <a:rPr lang="en-US" dirty="0"/>
              <a:t> dalam </a:t>
            </a:r>
            <a:r>
              <a:rPr lang="en-US" dirty="0" err="1"/>
              <a:t>menyalurkan</a:t>
            </a:r>
            <a:r>
              <a:rPr lang="en-US" dirty="0"/>
              <a:t> </a:t>
            </a:r>
            <a:r>
              <a:rPr lang="en-US" dirty="0" err="1"/>
              <a:t>transmisi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bit data. Dimana </a:t>
            </a:r>
            <a:r>
              <a:rPr lang="en-US" dirty="0" err="1"/>
              <a:t>kesalahan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kemungkinan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di layer pertama. Pada layer ini juga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koreksi</a:t>
            </a:r>
            <a:r>
              <a:rPr lang="en-US" dirty="0"/>
              <a:t> </a:t>
            </a:r>
            <a:r>
              <a:rPr lang="en-US" dirty="0" err="1"/>
              <a:t>kesalahan</a:t>
            </a:r>
            <a:r>
              <a:rPr lang="en-US" dirty="0"/>
              <a:t>, </a:t>
            </a:r>
            <a:r>
              <a:rPr lang="en-US" dirty="0" err="1"/>
              <a:t>pengalamatan</a:t>
            </a:r>
            <a:r>
              <a:rPr lang="en-US" dirty="0"/>
              <a:t> </a:t>
            </a:r>
            <a:r>
              <a:rPr lang="en-US" i="1" u="sng" dirty="0">
                <a:hlinkClick r:id="rId2"/>
              </a:rPr>
              <a:t>hardware</a:t>
            </a:r>
            <a:r>
              <a:rPr lang="en-US" i="1" dirty="0"/>
              <a:t> </a:t>
            </a:r>
            <a:r>
              <a:rPr lang="en-US" dirty="0"/>
              <a:t>pada MAC address, dan </a:t>
            </a:r>
            <a:r>
              <a:rPr lang="en-US" i="1" dirty="0"/>
              <a:t>flow control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243888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0168C-3A6E-4D06-939E-70CA19FBC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Physical Layer (</a:t>
            </a:r>
            <a:r>
              <a:rPr lang="en-US" dirty="0" err="1"/>
              <a:t>Lapisan</a:t>
            </a:r>
            <a:r>
              <a:rPr lang="en-US" dirty="0"/>
              <a:t> pertama)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F8A1EA-8684-497F-ADF3-F0A94A6C3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45635"/>
            <a:ext cx="10515600" cy="3831328"/>
          </a:xfrm>
        </p:spPr>
        <p:txBody>
          <a:bodyPr/>
          <a:lstStyle/>
          <a:p>
            <a:r>
              <a:rPr lang="en-US" dirty="0"/>
              <a:t>Layer </a:t>
            </a:r>
            <a:r>
              <a:rPr lang="en-US" i="1" dirty="0"/>
              <a:t>physical pada</a:t>
            </a:r>
            <a:r>
              <a:rPr lang="en-US" dirty="0"/>
              <a:t> OSI adalah </a:t>
            </a:r>
            <a:r>
              <a:rPr lang="en-US" dirty="0" err="1"/>
              <a:t>lapisan</a:t>
            </a:r>
            <a:r>
              <a:rPr lang="en-US" dirty="0"/>
              <a:t> yang </a:t>
            </a:r>
            <a:r>
              <a:rPr lang="en-US" dirty="0" err="1"/>
              <a:t>berfungsi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transmisi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bit data.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sinyal</a:t>
            </a:r>
            <a:r>
              <a:rPr lang="en-US" dirty="0"/>
              <a:t> yang di pakai pun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sembarangan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memungkinkan</a:t>
            </a:r>
            <a:r>
              <a:rPr lang="en-US" dirty="0"/>
              <a:t> </a:t>
            </a:r>
            <a:r>
              <a:rPr lang="en-US" dirty="0" err="1"/>
              <a:t>penerimaan</a:t>
            </a:r>
            <a:r>
              <a:rPr lang="en-US" dirty="0"/>
              <a:t> </a:t>
            </a:r>
            <a:r>
              <a:rPr lang="en-US" dirty="0" err="1"/>
              <a:t>sinyal</a:t>
            </a:r>
            <a:r>
              <a:rPr lang="en-US" dirty="0"/>
              <a:t> dengan baik. </a:t>
            </a:r>
          </a:p>
          <a:p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sinyalnya</a:t>
            </a:r>
            <a:r>
              <a:rPr lang="en-US" dirty="0"/>
              <a:t> pun harus di </a:t>
            </a:r>
            <a:r>
              <a:rPr lang="en-US" dirty="0" err="1"/>
              <a:t>dukung</a:t>
            </a:r>
            <a:r>
              <a:rPr lang="en-US" dirty="0"/>
              <a:t> media </a:t>
            </a:r>
            <a:r>
              <a:rPr lang="en-US" dirty="0" err="1"/>
              <a:t>fisik</a:t>
            </a:r>
            <a:r>
              <a:rPr lang="en-US" dirty="0"/>
              <a:t>, </a:t>
            </a:r>
            <a:r>
              <a:rPr lang="en-US" dirty="0" err="1"/>
              <a:t>misal</a:t>
            </a:r>
            <a:r>
              <a:rPr lang="en-US" dirty="0"/>
              <a:t> </a:t>
            </a:r>
            <a:r>
              <a:rPr lang="en-US" dirty="0" err="1"/>
              <a:t>kabel</a:t>
            </a:r>
            <a:r>
              <a:rPr lang="en-US" dirty="0"/>
              <a:t>, infrared, </a:t>
            </a:r>
            <a:r>
              <a:rPr lang="en-US" dirty="0" err="1"/>
              <a:t>cahaya</a:t>
            </a:r>
            <a:r>
              <a:rPr lang="en-US" dirty="0"/>
              <a:t> </a:t>
            </a:r>
            <a:r>
              <a:rPr lang="en-US" dirty="0" err="1"/>
              <a:t>biasa</a:t>
            </a:r>
            <a:r>
              <a:rPr lang="en-US" dirty="0"/>
              <a:t>, </a:t>
            </a:r>
            <a:r>
              <a:rPr lang="en-US" dirty="0" err="1"/>
              <a:t>frekuensi</a:t>
            </a:r>
            <a:r>
              <a:rPr lang="en-US" dirty="0"/>
              <a:t> radio, dan </a:t>
            </a:r>
            <a:r>
              <a:rPr lang="en-US" dirty="0" err="1"/>
              <a:t>tegangan</a:t>
            </a:r>
            <a:r>
              <a:rPr lang="en-US" dirty="0"/>
              <a:t> </a:t>
            </a:r>
            <a:r>
              <a:rPr lang="en-US" dirty="0" err="1"/>
              <a:t>listrik</a:t>
            </a:r>
            <a:r>
              <a:rPr lang="en-US" dirty="0"/>
              <a:t>. Setelah layer ini </a:t>
            </a:r>
            <a:r>
              <a:rPr lang="en-US" dirty="0" err="1"/>
              <a:t>menyelesaikan</a:t>
            </a:r>
            <a:r>
              <a:rPr lang="en-US" dirty="0"/>
              <a:t> </a:t>
            </a:r>
            <a:r>
              <a:rPr lang="en-US" dirty="0" err="1"/>
              <a:t>tugasnya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diteruskan</a:t>
            </a:r>
            <a:r>
              <a:rPr lang="en-US" dirty="0"/>
              <a:t> ke layer </a:t>
            </a:r>
            <a:r>
              <a:rPr lang="en-US" dirty="0" err="1"/>
              <a:t>kedua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84307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394C596-BBAC-44AF-8941-76231AD7EE9B}"/>
              </a:ext>
            </a:extLst>
          </p:cNvPr>
          <p:cNvSpPr txBox="1"/>
          <p:nvPr/>
        </p:nvSpPr>
        <p:spPr>
          <a:xfrm>
            <a:off x="3570375" y="1645920"/>
            <a:ext cx="34193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/>
              <a:t>Terima</a:t>
            </a:r>
            <a:r>
              <a:rPr lang="en-US" sz="4800" b="1" dirty="0"/>
              <a:t> Kasih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DA13DF-E24D-42C9-85C1-FB52A25C3E99}"/>
              </a:ext>
            </a:extLst>
          </p:cNvPr>
          <p:cNvSpPr txBox="1"/>
          <p:nvPr/>
        </p:nvSpPr>
        <p:spPr>
          <a:xfrm>
            <a:off x="5877032" y="3013501"/>
            <a:ext cx="22254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/>
              <a:t>Syukran</a:t>
            </a:r>
            <a:endParaRPr lang="en-US" sz="48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E634BA0-D12E-46DB-814E-9DF6C646B7F6}"/>
              </a:ext>
            </a:extLst>
          </p:cNvPr>
          <p:cNvSpPr txBox="1"/>
          <p:nvPr/>
        </p:nvSpPr>
        <p:spPr>
          <a:xfrm>
            <a:off x="6692447" y="3658269"/>
            <a:ext cx="28201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/>
              <a:t>Thank You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33A20-25B9-4F4D-A77E-9C652D925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010"/>
            <a:ext cx="10515600" cy="1325563"/>
          </a:xfrm>
        </p:spPr>
        <p:txBody>
          <a:bodyPr/>
          <a:lstStyle/>
          <a:p>
            <a:r>
              <a:rPr lang="en-US" b="1" dirty="0"/>
              <a:t>PENGERTIAN OSI LAYER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A14174-26CF-42A9-84C3-53366CE34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8877"/>
            <a:ext cx="10515600" cy="4351338"/>
          </a:xfrm>
        </p:spPr>
        <p:txBody>
          <a:bodyPr/>
          <a:lstStyle/>
          <a:p>
            <a:pPr algn="just"/>
            <a:r>
              <a:rPr lang="en-US" sz="2400" dirty="0"/>
              <a:t>OSI layer adalah salah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hasil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perkembangan</a:t>
            </a:r>
            <a:r>
              <a:rPr lang="en-US" sz="2400" dirty="0"/>
              <a:t> </a:t>
            </a:r>
            <a:r>
              <a:rPr lang="en-US" sz="2400" dirty="0" err="1"/>
              <a:t>teknologi</a:t>
            </a:r>
            <a:r>
              <a:rPr lang="en-US" sz="2400" dirty="0"/>
              <a:t> yang </a:t>
            </a:r>
            <a:r>
              <a:rPr lang="en-US" sz="2400" dirty="0" err="1"/>
              <a:t>mampu</a:t>
            </a:r>
            <a:r>
              <a:rPr lang="en-US" sz="2400" dirty="0"/>
              <a:t> </a:t>
            </a:r>
            <a:r>
              <a:rPr lang="en-US" sz="2400" dirty="0" err="1"/>
              <a:t>membuat</a:t>
            </a:r>
            <a:r>
              <a:rPr lang="en-US" sz="2400" dirty="0"/>
              <a:t> </a:t>
            </a:r>
            <a:r>
              <a:rPr lang="en-US" sz="2400" dirty="0" err="1"/>
              <a:t>aktivitas</a:t>
            </a:r>
            <a:r>
              <a:rPr lang="en-US" sz="2400" dirty="0"/>
              <a:t> </a:t>
            </a:r>
            <a:r>
              <a:rPr lang="en-US" sz="2400" dirty="0" err="1"/>
              <a:t>manusia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lebih </a:t>
            </a:r>
            <a:r>
              <a:rPr lang="en-US" sz="2400" dirty="0" err="1"/>
              <a:t>efisien</a:t>
            </a:r>
            <a:r>
              <a:rPr lang="en-US" sz="2400" dirty="0"/>
              <a:t>. </a:t>
            </a:r>
            <a:r>
              <a:rPr lang="en-US" sz="2400" dirty="0" err="1"/>
              <a:t>Contohnya</a:t>
            </a:r>
            <a:r>
              <a:rPr lang="en-US" sz="2400" dirty="0"/>
              <a:t>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pengiriman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pesan</a:t>
            </a:r>
            <a:r>
              <a:rPr lang="en-US" sz="2400" dirty="0"/>
              <a:t> </a:t>
            </a:r>
            <a:r>
              <a:rPr lang="en-US" sz="2400" dirty="0" err="1"/>
              <a:t>melalui</a:t>
            </a:r>
            <a:r>
              <a:rPr lang="en-US" sz="2400" dirty="0"/>
              <a:t> email. 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/>
              <a:t>OSI layer adalah </a:t>
            </a:r>
            <a:r>
              <a:rPr lang="en-US" sz="2400" dirty="0" err="1"/>
              <a:t>sistem</a:t>
            </a:r>
            <a:r>
              <a:rPr lang="en-US" sz="2400" dirty="0"/>
              <a:t> yang </a:t>
            </a:r>
            <a:r>
              <a:rPr lang="en-US" sz="2400" dirty="0" err="1"/>
              <a:t>berperan</a:t>
            </a:r>
            <a:r>
              <a:rPr lang="en-US" sz="2400" dirty="0"/>
              <a:t> dalam </a:t>
            </a:r>
            <a:r>
              <a:rPr lang="en-US" sz="2400" dirty="0" err="1"/>
              <a:t>pengiriman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, </a:t>
            </a:r>
            <a:r>
              <a:rPr lang="en-US" sz="2400" dirty="0" err="1"/>
              <a:t>sehingga</a:t>
            </a:r>
            <a:r>
              <a:rPr lang="en-US" sz="2400" dirty="0"/>
              <a:t> </a:t>
            </a:r>
            <a:r>
              <a:rPr lang="en-US" sz="2400" dirty="0" err="1"/>
              <a:t>pesan</a:t>
            </a:r>
            <a:r>
              <a:rPr lang="en-US" sz="2400" dirty="0"/>
              <a:t> yang di kirim oleh A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perangkatnya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sampai</a:t>
            </a:r>
            <a:r>
              <a:rPr lang="en-US" sz="2400" dirty="0"/>
              <a:t> atau di terima oleh B di dalam </a:t>
            </a:r>
            <a:r>
              <a:rPr lang="en-US" sz="2400" dirty="0" err="1"/>
              <a:t>perangkatnya</a:t>
            </a:r>
            <a:r>
              <a:rPr lang="en-US" sz="2400" dirty="0"/>
              <a:t> juga.</a:t>
            </a:r>
          </a:p>
        </p:txBody>
      </p:sp>
    </p:spTree>
    <p:extLst>
      <p:ext uri="{BB962C8B-B14F-4D97-AF65-F5344CB8AC3E}">
        <p14:creationId xmlns:p14="http://schemas.microsoft.com/office/powerpoint/2010/main" val="92102105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3B5BAB-2258-49FE-A974-B36779754B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700809"/>
            <a:ext cx="10515600" cy="2931906"/>
          </a:xfrm>
        </p:spPr>
        <p:txBody>
          <a:bodyPr/>
          <a:lstStyle/>
          <a:p>
            <a:r>
              <a:rPr lang="en-US" sz="1800" dirty="0"/>
              <a:t>Pertama data </a:t>
            </a:r>
            <a:r>
              <a:rPr lang="en-US" sz="1800" dirty="0" err="1"/>
              <a:t>dibuat</a:t>
            </a:r>
            <a:r>
              <a:rPr lang="en-US" sz="1800" dirty="0"/>
              <a:t> oleh host A. </a:t>
            </a:r>
            <a:r>
              <a:rPr lang="en-US" sz="1800" dirty="0" err="1"/>
              <a:t>Kemudian</a:t>
            </a:r>
            <a:r>
              <a:rPr lang="en-US" sz="1800" dirty="0"/>
              <a:t> data </a:t>
            </a:r>
            <a:r>
              <a:rPr lang="en-US" sz="1800" dirty="0" err="1"/>
              <a:t>tersebut</a:t>
            </a:r>
            <a:r>
              <a:rPr lang="en-US" sz="1800" dirty="0"/>
              <a:t> turun </a:t>
            </a:r>
            <a:r>
              <a:rPr lang="en-US" sz="1800" dirty="0" err="1"/>
              <a:t>dari</a:t>
            </a:r>
            <a:r>
              <a:rPr lang="en-US" sz="1800" dirty="0"/>
              <a:t> application layer </a:t>
            </a:r>
            <a:r>
              <a:rPr lang="en-US" sz="1800" dirty="0" err="1"/>
              <a:t>sampai</a:t>
            </a:r>
            <a:r>
              <a:rPr lang="en-US" sz="1800" dirty="0"/>
              <a:t> ke physical layer (</a:t>
            </a:r>
            <a:r>
              <a:rPr lang="en-US" sz="1800" dirty="0" err="1"/>
              <a:t>terjadi</a:t>
            </a:r>
            <a:r>
              <a:rPr lang="en-US" sz="1800" dirty="0"/>
              <a:t> </a:t>
            </a:r>
            <a:r>
              <a:rPr lang="en-US" sz="1800" dirty="0" err="1"/>
              <a:t>enkapsulasi</a:t>
            </a:r>
            <a:r>
              <a:rPr lang="en-US" sz="1800" dirty="0"/>
              <a:t> </a:t>
            </a:r>
            <a:r>
              <a:rPr lang="en-US" sz="1800" dirty="0" err="1"/>
              <a:t>sempurna</a:t>
            </a:r>
            <a:r>
              <a:rPr lang="en-US" sz="1800" dirty="0"/>
              <a:t>)</a:t>
            </a:r>
          </a:p>
          <a:p>
            <a:r>
              <a:rPr lang="en-US" sz="1800" dirty="0"/>
              <a:t>Data keluar </a:t>
            </a:r>
            <a:r>
              <a:rPr lang="en-US" sz="1800" dirty="0" err="1"/>
              <a:t>dari</a:t>
            </a:r>
            <a:r>
              <a:rPr lang="en-US" sz="1800" dirty="0"/>
              <a:t> host A </a:t>
            </a:r>
            <a:r>
              <a:rPr lang="en-US" sz="1800" dirty="0" err="1"/>
              <a:t>menuju</a:t>
            </a:r>
            <a:r>
              <a:rPr lang="en-US" sz="1800" dirty="0"/>
              <a:t> </a:t>
            </a:r>
            <a:r>
              <a:rPr lang="en-US" sz="1800" dirty="0" err="1"/>
              <a:t>kabel</a:t>
            </a:r>
            <a:r>
              <a:rPr lang="en-US" sz="1800" dirty="0"/>
              <a:t> dalam </a:t>
            </a:r>
            <a:r>
              <a:rPr lang="en-US" sz="1800" dirty="0" err="1"/>
              <a:t>bentuk</a:t>
            </a:r>
            <a:r>
              <a:rPr lang="en-US" sz="1800" dirty="0"/>
              <a:t> bit</a:t>
            </a:r>
          </a:p>
          <a:p>
            <a:r>
              <a:rPr lang="en-US" sz="1800" dirty="0"/>
              <a:t>Data masuk ke hub (dalam </a:t>
            </a:r>
            <a:r>
              <a:rPr lang="en-US" sz="1800" dirty="0" err="1"/>
              <a:t>bentuk</a:t>
            </a:r>
            <a:r>
              <a:rPr lang="en-US" sz="1800" dirty="0"/>
              <a:t> bit dan </a:t>
            </a:r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/>
              <a:t>mengalami</a:t>
            </a:r>
            <a:r>
              <a:rPr lang="en-US" sz="1800" dirty="0"/>
              <a:t> proses </a:t>
            </a:r>
            <a:r>
              <a:rPr lang="en-US" sz="1800" dirty="0" err="1"/>
              <a:t>apa</a:t>
            </a:r>
            <a:r>
              <a:rPr lang="en-US" sz="1800" dirty="0"/>
              <a:t> </a:t>
            </a:r>
            <a:r>
              <a:rPr lang="en-US" sz="1800" dirty="0" err="1"/>
              <a:t>apa</a:t>
            </a:r>
            <a:r>
              <a:rPr lang="en-US" sz="1800" dirty="0"/>
              <a:t> </a:t>
            </a:r>
            <a:r>
              <a:rPr lang="en-US" sz="1800" dirty="0" err="1"/>
              <a:t>karena</a:t>
            </a:r>
            <a:r>
              <a:rPr lang="en-US" sz="1800" dirty="0"/>
              <a:t> hub </a:t>
            </a:r>
            <a:r>
              <a:rPr lang="en-US" sz="1800" dirty="0" err="1"/>
              <a:t>bekerja</a:t>
            </a:r>
            <a:r>
              <a:rPr lang="en-US" sz="1800" dirty="0"/>
              <a:t> pada physical layer)</a:t>
            </a:r>
          </a:p>
          <a:p>
            <a:r>
              <a:rPr lang="en-US" sz="1800" dirty="0"/>
              <a:t>Data keluar </a:t>
            </a:r>
            <a:r>
              <a:rPr lang="en-US" sz="1800" dirty="0" err="1"/>
              <a:t>dari</a:t>
            </a:r>
            <a:r>
              <a:rPr lang="en-US" sz="1800" dirty="0"/>
              <a:t> hub, masuk ke switch</a:t>
            </a:r>
          </a:p>
          <a:p>
            <a:r>
              <a:rPr lang="en-US" sz="1800" dirty="0"/>
              <a:t>Setelah data keluar </a:t>
            </a:r>
            <a:r>
              <a:rPr lang="en-US" sz="1800" dirty="0" err="1"/>
              <a:t>dari</a:t>
            </a:r>
            <a:r>
              <a:rPr lang="en-US" sz="1800" dirty="0"/>
              <a:t> switch, masuk ke router</a:t>
            </a:r>
          </a:p>
          <a:p>
            <a:r>
              <a:rPr lang="en-US" sz="1800" dirty="0"/>
              <a:t>pada </a:t>
            </a:r>
            <a:r>
              <a:rPr lang="en-US" sz="1800" dirty="0" err="1"/>
              <a:t>akhirnya</a:t>
            </a:r>
            <a:r>
              <a:rPr lang="en-US" sz="1800" dirty="0"/>
              <a:t> data </a:t>
            </a:r>
            <a:r>
              <a:rPr lang="en-US" sz="1800" dirty="0" err="1"/>
              <a:t>sampai</a:t>
            </a:r>
            <a:r>
              <a:rPr lang="en-US" sz="1800" dirty="0"/>
              <a:t> pada host B. data dalam </a:t>
            </a:r>
            <a:r>
              <a:rPr lang="en-US" sz="1800" dirty="0" err="1"/>
              <a:t>bentuk</a:t>
            </a:r>
            <a:r>
              <a:rPr lang="en-US" sz="1800" dirty="0"/>
              <a:t> bit naik </a:t>
            </a:r>
            <a:r>
              <a:rPr lang="en-US" sz="1800" dirty="0" err="1"/>
              <a:t>dari</a:t>
            </a:r>
            <a:r>
              <a:rPr lang="en-US" sz="1800" dirty="0"/>
              <a:t> layer 1 </a:t>
            </a:r>
            <a:r>
              <a:rPr lang="en-US" sz="1800" dirty="0" err="1"/>
              <a:t>sampai</a:t>
            </a:r>
            <a:r>
              <a:rPr lang="en-US" sz="1800" dirty="0"/>
              <a:t> 7. dalam proses ini data yang </a:t>
            </a:r>
            <a:r>
              <a:rPr lang="en-US" sz="1800" dirty="0" err="1"/>
              <a:t>dibungkus</a:t>
            </a:r>
            <a:r>
              <a:rPr lang="en-US" sz="1800" dirty="0"/>
              <a:t> oleh header </a:t>
            </a:r>
            <a:r>
              <a:rPr lang="en-US" sz="1800" dirty="0" err="1"/>
              <a:t>header</a:t>
            </a:r>
            <a:r>
              <a:rPr lang="en-US" sz="1800" dirty="0"/>
              <a:t> layer </a:t>
            </a:r>
            <a:r>
              <a:rPr lang="en-US" sz="1800" dirty="0" err="1"/>
              <a:t>osi</a:t>
            </a:r>
            <a:r>
              <a:rPr lang="en-US" sz="1800" dirty="0"/>
              <a:t> </a:t>
            </a:r>
            <a:r>
              <a:rPr lang="en-US" sz="1800" dirty="0" err="1"/>
              <a:t>mulai</a:t>
            </a:r>
            <a:r>
              <a:rPr lang="en-US" sz="1800" dirty="0"/>
              <a:t> </a:t>
            </a:r>
            <a:r>
              <a:rPr lang="en-US" sz="1800" dirty="0" err="1"/>
              <a:t>dilepas</a:t>
            </a:r>
            <a:r>
              <a:rPr lang="en-US" sz="1800" dirty="0"/>
              <a:t> </a:t>
            </a:r>
            <a:r>
              <a:rPr lang="en-US" sz="1800" dirty="0" err="1"/>
              <a:t>satu</a:t>
            </a:r>
            <a:r>
              <a:rPr lang="en-US" sz="1800" dirty="0"/>
              <a:t> </a:t>
            </a:r>
            <a:r>
              <a:rPr lang="en-US" sz="1800" dirty="0" err="1"/>
              <a:t>persatu</a:t>
            </a:r>
            <a:endParaRPr lang="en-US" sz="1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F0370EF-438A-4366-8EDA-413B42DBD5B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305" t="29509" r="27282" b="27719"/>
          <a:stretch/>
        </p:blipFill>
        <p:spPr>
          <a:xfrm>
            <a:off x="2994991" y="288372"/>
            <a:ext cx="5658678" cy="2931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59346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B733772-9928-469F-A206-AE95289ABD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131" t="38449" r="41738" b="16699"/>
          <a:stretch/>
        </p:blipFill>
        <p:spPr>
          <a:xfrm>
            <a:off x="821634" y="1152939"/>
            <a:ext cx="9527169" cy="4890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65393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95861-FE28-4A27-835B-3B038B935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Layer (</a:t>
            </a:r>
            <a:r>
              <a:rPr lang="en-US" dirty="0" err="1"/>
              <a:t>Lapisan</a:t>
            </a:r>
            <a:r>
              <a:rPr lang="en-US" dirty="0"/>
              <a:t> ke 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60DB9-A672-48E6-9D28-FD13FDD5C3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79373"/>
            <a:ext cx="10515600" cy="3897589"/>
          </a:xfrm>
        </p:spPr>
        <p:txBody>
          <a:bodyPr/>
          <a:lstStyle/>
          <a:p>
            <a:pPr algn="just"/>
            <a:r>
              <a:rPr lang="en-US" i="1" dirty="0"/>
              <a:t>Application layer</a:t>
            </a:r>
            <a:r>
              <a:rPr lang="en-US" dirty="0"/>
              <a:t> pada OSI adalah </a:t>
            </a:r>
            <a:r>
              <a:rPr lang="en-US" dirty="0" err="1"/>
              <a:t>pusat</a:t>
            </a:r>
            <a:r>
              <a:rPr lang="en-US" dirty="0"/>
              <a:t> </a:t>
            </a:r>
            <a:r>
              <a:rPr lang="en-US" dirty="0" err="1"/>
              <a:t>terjadinya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interaksi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user dengan </a:t>
            </a:r>
            <a:r>
              <a:rPr lang="en-US" dirty="0" err="1"/>
              <a:t>aplikasi</a:t>
            </a:r>
            <a:r>
              <a:rPr lang="en-US" dirty="0"/>
              <a:t> yang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fungsionalitas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jaringan. </a:t>
            </a:r>
            <a:r>
              <a:rPr lang="en-US" dirty="0" err="1"/>
              <a:t>Lapisan</a:t>
            </a:r>
            <a:r>
              <a:rPr lang="en-US" dirty="0"/>
              <a:t> ini </a:t>
            </a:r>
            <a:r>
              <a:rPr lang="en-US" dirty="0" err="1"/>
              <a:t>menjadi</a:t>
            </a:r>
            <a:r>
              <a:rPr lang="en-US" dirty="0"/>
              <a:t> </a:t>
            </a:r>
            <a:r>
              <a:rPr lang="en-US" i="1" dirty="0"/>
              <a:t>layer</a:t>
            </a:r>
            <a:r>
              <a:rPr lang="en-US" dirty="0"/>
              <a:t> paling atas </a:t>
            </a:r>
            <a:r>
              <a:rPr lang="en-US" dirty="0" err="1"/>
              <a:t>dari</a:t>
            </a:r>
            <a:r>
              <a:rPr lang="en-US" dirty="0"/>
              <a:t> model OSI. </a:t>
            </a:r>
            <a:r>
              <a:rPr lang="en-US" dirty="0" err="1"/>
              <a:t>Contoh</a:t>
            </a:r>
            <a:r>
              <a:rPr lang="en-US" dirty="0"/>
              <a:t> beberapa </a:t>
            </a:r>
            <a:r>
              <a:rPr lang="en-US" dirty="0" err="1"/>
              <a:t>protokol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 di layer </a:t>
            </a:r>
            <a:r>
              <a:rPr lang="en-US" i="1" dirty="0"/>
              <a:t>application </a:t>
            </a:r>
            <a:r>
              <a:rPr lang="en-US" dirty="0"/>
              <a:t>pada OSI adalah </a:t>
            </a:r>
            <a:r>
              <a:rPr lang="en-US" u="sng" dirty="0">
                <a:hlinkClick r:id="rId2"/>
              </a:rPr>
              <a:t>HTTP</a:t>
            </a:r>
            <a:r>
              <a:rPr lang="en-US" dirty="0"/>
              <a:t>, FTP, SMTP, dan lain-lain</a:t>
            </a:r>
          </a:p>
        </p:txBody>
      </p:sp>
    </p:spTree>
    <p:extLst>
      <p:ext uri="{BB962C8B-B14F-4D97-AF65-F5344CB8AC3E}">
        <p14:creationId xmlns:p14="http://schemas.microsoft.com/office/powerpoint/2010/main" val="37389671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F1BFB-1C13-47BF-B3B7-FF73E2D56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Layer (</a:t>
            </a:r>
            <a:r>
              <a:rPr lang="en-US" dirty="0" err="1"/>
              <a:t>Lapisan</a:t>
            </a:r>
            <a:r>
              <a:rPr lang="en-US" dirty="0"/>
              <a:t> ke 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275069-A717-40A0-8741-3336BD6CA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Lapisan</a:t>
            </a:r>
            <a:r>
              <a:rPr lang="en-US" dirty="0"/>
              <a:t> Presentation </a:t>
            </a:r>
            <a:r>
              <a:rPr lang="en-US" dirty="0" err="1"/>
              <a:t>berfungsi</a:t>
            </a:r>
            <a:r>
              <a:rPr lang="en-US" dirty="0"/>
              <a:t> untuk </a:t>
            </a:r>
            <a:r>
              <a:rPr lang="en-US" dirty="0" err="1"/>
              <a:t>mengidentifikasi</a:t>
            </a:r>
            <a:r>
              <a:rPr lang="en-US" dirty="0"/>
              <a:t> </a:t>
            </a:r>
            <a:r>
              <a:rPr lang="en-US" dirty="0" err="1"/>
              <a:t>sintaks</a:t>
            </a:r>
            <a:r>
              <a:rPr lang="en-US" dirty="0"/>
              <a:t> yang di pakai </a:t>
            </a:r>
            <a:r>
              <a:rPr lang="en-US" dirty="0" err="1"/>
              <a:t>suatu</a:t>
            </a:r>
            <a:r>
              <a:rPr lang="en-US" dirty="0"/>
              <a:t> host jaringan untuk </a:t>
            </a:r>
            <a:r>
              <a:rPr lang="en-US" dirty="0" err="1"/>
              <a:t>berkomunikasi</a:t>
            </a:r>
            <a:r>
              <a:rPr lang="en-US" dirty="0"/>
              <a:t>. Layer ini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memberi</a:t>
            </a:r>
            <a:r>
              <a:rPr lang="en-US" dirty="0"/>
              <a:t> </a:t>
            </a:r>
            <a:r>
              <a:rPr lang="en-US" dirty="0" err="1"/>
              <a:t>enkripsi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deskripsi</a:t>
            </a:r>
            <a:r>
              <a:rPr lang="en-US" dirty="0"/>
              <a:t> data yang </a:t>
            </a:r>
            <a:r>
              <a:rPr lang="en-US" dirty="0" err="1"/>
              <a:t>nantinya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di pakai dalam layer application.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Pada layer presentation, data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ter-enkripsi</a:t>
            </a:r>
            <a:r>
              <a:rPr lang="en-US" dirty="0"/>
              <a:t> dan </a:t>
            </a:r>
            <a:r>
              <a:rPr lang="en-US" dirty="0" err="1"/>
              <a:t>dekripsi</a:t>
            </a:r>
            <a:r>
              <a:rPr lang="en-US" dirty="0"/>
              <a:t> </a:t>
            </a:r>
            <a:r>
              <a:rPr lang="en-US" dirty="0" err="1"/>
              <a:t>otomatis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. Beberapa </a:t>
            </a:r>
            <a:r>
              <a:rPr lang="en-US" dirty="0" err="1"/>
              <a:t>protokol</a:t>
            </a:r>
            <a:r>
              <a:rPr lang="en-US" dirty="0"/>
              <a:t> yang </a:t>
            </a:r>
            <a:r>
              <a:rPr lang="en-US" dirty="0" err="1"/>
              <a:t>berada</a:t>
            </a:r>
            <a:r>
              <a:rPr lang="en-US" dirty="0"/>
              <a:t> pada layer ini adalah MIME, TLS, SSL, dan </a:t>
            </a:r>
            <a:r>
              <a:rPr lang="en-US" dirty="0" err="1"/>
              <a:t>lainnya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439908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2C055-F69F-415E-8F1D-198D9BB26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Layer (</a:t>
            </a:r>
            <a:r>
              <a:rPr lang="en-US" dirty="0" err="1"/>
              <a:t>Lapisan</a:t>
            </a:r>
            <a:r>
              <a:rPr lang="en-US" dirty="0"/>
              <a:t> ke 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A97ED0-A4A1-420F-95FC-E8FFD2010B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40835"/>
            <a:ext cx="10515600" cy="4136128"/>
          </a:xfrm>
        </p:spPr>
        <p:txBody>
          <a:bodyPr/>
          <a:lstStyle/>
          <a:p>
            <a:r>
              <a:rPr lang="en-US" dirty="0"/>
              <a:t>Layer </a:t>
            </a:r>
            <a:r>
              <a:rPr lang="en-US" i="1" dirty="0"/>
              <a:t>session</a:t>
            </a:r>
            <a:r>
              <a:rPr lang="en-US" dirty="0"/>
              <a:t> 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untuk </a:t>
            </a:r>
            <a:r>
              <a:rPr lang="en-US" dirty="0" err="1"/>
              <a:t>mengendalikan</a:t>
            </a:r>
            <a:r>
              <a:rPr lang="en-US" dirty="0"/>
              <a:t> dialog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pengelolaan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koneksi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komputer. </a:t>
            </a:r>
            <a:r>
              <a:rPr lang="en-US" dirty="0" err="1"/>
              <a:t>Bahkan</a:t>
            </a:r>
            <a:r>
              <a:rPr lang="en-US" dirty="0"/>
              <a:t> layer ini juga bisa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pemutusan</a:t>
            </a:r>
            <a:r>
              <a:rPr lang="en-US" dirty="0"/>
              <a:t> </a:t>
            </a:r>
            <a:r>
              <a:rPr lang="en-US" dirty="0" err="1"/>
              <a:t>koneksi</a:t>
            </a:r>
            <a:r>
              <a:rPr lang="en-US" dirty="0"/>
              <a:t> internet pada </a:t>
            </a:r>
            <a:r>
              <a:rPr lang="en-US" dirty="0" err="1"/>
              <a:t>suatu</a:t>
            </a:r>
            <a:r>
              <a:rPr lang="en-US" dirty="0"/>
              <a:t> komputer. </a:t>
            </a: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protokol</a:t>
            </a:r>
            <a:r>
              <a:rPr lang="en-US" dirty="0"/>
              <a:t> yang </a:t>
            </a:r>
            <a:r>
              <a:rPr lang="en-US" dirty="0" err="1"/>
              <a:t>berada</a:t>
            </a:r>
            <a:r>
              <a:rPr lang="en-US" dirty="0"/>
              <a:t> di layer ini adalah NFS, RTP, SMB, dan </a:t>
            </a:r>
            <a:r>
              <a:rPr lang="en-US" dirty="0" err="1"/>
              <a:t>lainnya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491545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9C0C6-7A40-4DB4-9A08-7660B7F47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 (</a:t>
            </a:r>
            <a:r>
              <a:rPr lang="en-US" dirty="0" err="1"/>
              <a:t>Lapisan</a:t>
            </a:r>
            <a:r>
              <a:rPr lang="en-US" dirty="0"/>
              <a:t> ke 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A682D2-8124-4290-8B08-12122F7E10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err="1"/>
              <a:t>Mengapa</a:t>
            </a:r>
            <a:r>
              <a:rPr lang="en-US" dirty="0"/>
              <a:t> di </a:t>
            </a:r>
            <a:r>
              <a:rPr lang="en-US" dirty="0" err="1"/>
              <a:t>sebut</a:t>
            </a:r>
            <a:r>
              <a:rPr lang="en-US" dirty="0"/>
              <a:t> transport layer? </a:t>
            </a:r>
            <a:r>
              <a:rPr lang="en-US" dirty="0" err="1"/>
              <a:t>Sebab</a:t>
            </a:r>
            <a:r>
              <a:rPr lang="en-US" dirty="0"/>
              <a:t> </a:t>
            </a:r>
            <a:r>
              <a:rPr lang="en-US" dirty="0" err="1"/>
              <a:t>lapisan</a:t>
            </a:r>
            <a:r>
              <a:rPr lang="en-US" dirty="0"/>
              <a:t> ini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peran</a:t>
            </a:r>
            <a:r>
              <a:rPr lang="en-US" dirty="0"/>
              <a:t> untuk </a:t>
            </a:r>
            <a:r>
              <a:rPr lang="en-US" dirty="0" err="1"/>
              <a:t>menyalurkan</a:t>
            </a:r>
            <a:r>
              <a:rPr lang="en-US" dirty="0"/>
              <a:t> bit. Ada beberapa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spesifik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layer ini, </a:t>
            </a:r>
            <a:r>
              <a:rPr lang="en-US" dirty="0" err="1"/>
              <a:t>yaitu</a:t>
            </a:r>
            <a:r>
              <a:rPr lang="en-US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err="1"/>
              <a:t>Memecahkan</a:t>
            </a:r>
            <a:r>
              <a:rPr lang="en-US" sz="2400" dirty="0"/>
              <a:t> data yang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dimasukkan</a:t>
            </a:r>
            <a:r>
              <a:rPr lang="en-US" sz="2400" dirty="0"/>
              <a:t> ke dalam beberapa </a:t>
            </a:r>
            <a:r>
              <a:rPr lang="en-US" sz="2400" dirty="0" err="1"/>
              <a:t>paket</a:t>
            </a:r>
            <a:r>
              <a:rPr lang="en-US" sz="2400" dirty="0"/>
              <a:t> data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err="1"/>
              <a:t>Melakukan</a:t>
            </a:r>
            <a:r>
              <a:rPr lang="en-US" sz="2400" dirty="0"/>
              <a:t> </a:t>
            </a:r>
            <a:r>
              <a:rPr lang="en-US" sz="2400" dirty="0" err="1"/>
              <a:t>transmisi</a:t>
            </a:r>
            <a:r>
              <a:rPr lang="en-US" sz="2400" dirty="0"/>
              <a:t> data </a:t>
            </a:r>
            <a:r>
              <a:rPr lang="en-US" sz="2400" dirty="0" err="1"/>
              <a:t>mulai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session </a:t>
            </a:r>
            <a:r>
              <a:rPr lang="en-US" sz="2400" dirty="0" err="1"/>
              <a:t>sampai</a:t>
            </a:r>
            <a:r>
              <a:rPr lang="en-US" sz="2400" dirty="0"/>
              <a:t> ke network layer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paket</a:t>
            </a:r>
            <a:r>
              <a:rPr lang="en-US" sz="2400" dirty="0"/>
              <a:t> yang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diberikan</a:t>
            </a:r>
            <a:r>
              <a:rPr lang="en-US" sz="2400" dirty="0"/>
              <a:t> </a:t>
            </a:r>
            <a:r>
              <a:rPr lang="en-US" sz="2400" dirty="0" err="1"/>
              <a:t>penomoran</a:t>
            </a:r>
            <a:r>
              <a:rPr lang="en-US" sz="2400" dirty="0"/>
              <a:t> oleh layer ini, </a:t>
            </a:r>
            <a:r>
              <a:rPr lang="en-US" sz="2400" dirty="0" err="1"/>
              <a:t>sehingga</a:t>
            </a:r>
            <a:r>
              <a:rPr lang="en-US" sz="2400" dirty="0"/>
              <a:t> </a:t>
            </a:r>
            <a:r>
              <a:rPr lang="en-US" sz="2400" dirty="0" err="1"/>
              <a:t>mudah</a:t>
            </a:r>
            <a:r>
              <a:rPr lang="en-US" sz="2400" dirty="0"/>
              <a:t> untuk </a:t>
            </a:r>
            <a:r>
              <a:rPr lang="en-US" sz="2400" dirty="0" err="1"/>
              <a:t>menyusun</a:t>
            </a:r>
            <a:r>
              <a:rPr lang="en-US" sz="2400" dirty="0"/>
              <a:t> </a:t>
            </a:r>
            <a:r>
              <a:rPr lang="en-US" sz="2400" dirty="0" err="1"/>
              <a:t>ulang</a:t>
            </a:r>
            <a:endParaRPr lang="en-US" sz="2400" dirty="0"/>
          </a:p>
          <a:p>
            <a:pPr marL="514350" indent="-514350">
              <a:buFont typeface="+mj-lt"/>
              <a:buAutoNum type="arabicPeriod"/>
            </a:pPr>
            <a:r>
              <a:rPr lang="en-US" sz="2400" dirty="0" err="1"/>
              <a:t>Melakukan</a:t>
            </a:r>
            <a:r>
              <a:rPr lang="en-US" sz="2400" dirty="0"/>
              <a:t> looping </a:t>
            </a:r>
            <a:r>
              <a:rPr lang="en-US" sz="2400" dirty="0" err="1"/>
              <a:t>terhadap</a:t>
            </a:r>
            <a:r>
              <a:rPr lang="en-US" sz="2400" dirty="0"/>
              <a:t> proses </a:t>
            </a:r>
            <a:r>
              <a:rPr lang="en-US" sz="2400" dirty="0" err="1"/>
              <a:t>transmisi</a:t>
            </a:r>
            <a:r>
              <a:rPr lang="en-US" sz="2400" dirty="0"/>
              <a:t> yang </a:t>
            </a:r>
            <a:r>
              <a:rPr lang="en-US" sz="2400" dirty="0" err="1"/>
              <a:t>ada</a:t>
            </a:r>
            <a:r>
              <a:rPr lang="en-US" sz="2400" dirty="0"/>
              <a:t> dalam </a:t>
            </a:r>
            <a:r>
              <a:rPr lang="en-US" sz="2400" dirty="0" err="1"/>
              <a:t>paket</a:t>
            </a:r>
            <a:r>
              <a:rPr lang="en-US" sz="2400" dirty="0"/>
              <a:t> data yang </a:t>
            </a:r>
            <a:r>
              <a:rPr lang="en-US" sz="2400" dirty="0" err="1"/>
              <a:t>hilang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0897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D2A76-2424-4DFD-8830-6568D7221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Layer (</a:t>
            </a:r>
            <a:r>
              <a:rPr lang="en-US" dirty="0" err="1"/>
              <a:t>Lapisan</a:t>
            </a:r>
            <a:r>
              <a:rPr lang="en-US" dirty="0"/>
              <a:t> ke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254D59-84A8-4019-87C7-49B2F0F917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40835"/>
            <a:ext cx="10515600" cy="4136128"/>
          </a:xfrm>
        </p:spPr>
        <p:txBody>
          <a:bodyPr/>
          <a:lstStyle/>
          <a:p>
            <a:pPr algn="just"/>
            <a:r>
              <a:rPr lang="en-US" dirty="0"/>
              <a:t>Layer </a:t>
            </a:r>
            <a:r>
              <a:rPr lang="en-US" i="1" dirty="0"/>
              <a:t>network</a:t>
            </a:r>
            <a:r>
              <a:rPr lang="en-US" dirty="0"/>
              <a:t> pada OSI ini </a:t>
            </a:r>
            <a:r>
              <a:rPr lang="en-US" dirty="0" err="1"/>
              <a:t>bertugas</a:t>
            </a:r>
            <a:r>
              <a:rPr lang="en-US" dirty="0"/>
              <a:t> untuk </a:t>
            </a:r>
            <a:r>
              <a:rPr lang="en-US" dirty="0" err="1"/>
              <a:t>mendefinisikan</a:t>
            </a:r>
            <a:r>
              <a:rPr lang="en-US" dirty="0"/>
              <a:t> </a:t>
            </a:r>
            <a:r>
              <a:rPr lang="en-US" dirty="0" err="1"/>
              <a:t>alamat</a:t>
            </a:r>
            <a:r>
              <a:rPr lang="en-US" dirty="0"/>
              <a:t> IP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komputer dapat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terkoneksi</a:t>
            </a:r>
            <a:r>
              <a:rPr lang="en-US" dirty="0"/>
              <a:t> dalam </a:t>
            </a:r>
            <a:r>
              <a:rPr lang="en-US" dirty="0" err="1"/>
              <a:t>satu</a:t>
            </a:r>
            <a:r>
              <a:rPr lang="en-US" dirty="0"/>
              <a:t> jaringan.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 adalah </a:t>
            </a:r>
            <a:r>
              <a:rPr lang="en-US" dirty="0" err="1"/>
              <a:t>melaksanakan</a:t>
            </a:r>
            <a:r>
              <a:rPr lang="en-US" dirty="0"/>
              <a:t> proses routing dan </a:t>
            </a:r>
            <a:r>
              <a:rPr lang="en-US" dirty="0" err="1"/>
              <a:t>membuat</a:t>
            </a:r>
            <a:r>
              <a:rPr lang="en-US" dirty="0"/>
              <a:t> header untuk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paket</a:t>
            </a:r>
            <a:r>
              <a:rPr lang="en-US" dirty="0"/>
              <a:t> data yang </a:t>
            </a:r>
            <a:r>
              <a:rPr lang="en-US" dirty="0" err="1"/>
              <a:t>ada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2908036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912</TotalTime>
  <Words>616</Words>
  <Application>Microsoft Office PowerPoint</Application>
  <PresentationFormat>Widescreen</PresentationFormat>
  <Paragraphs>39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</vt:lpstr>
      <vt:lpstr>Office Theme</vt:lpstr>
      <vt:lpstr>Pertemuan 5 – OSI LAYER</vt:lpstr>
      <vt:lpstr>PENGERTIAN OSI LAYER</vt:lpstr>
      <vt:lpstr>PowerPoint Presentation</vt:lpstr>
      <vt:lpstr>PowerPoint Presentation</vt:lpstr>
      <vt:lpstr>Application Layer (Lapisan ke 7)</vt:lpstr>
      <vt:lpstr>Presentation Layer (Lapisan ke 6)</vt:lpstr>
      <vt:lpstr>Session Layer (Lapisan ke 5)</vt:lpstr>
      <vt:lpstr>Transport Layer (Lapisan ke 4)</vt:lpstr>
      <vt:lpstr>Network Layer (Lapisan ke 3)</vt:lpstr>
      <vt:lpstr>Data Link Layer (Lapisan ke 2)</vt:lpstr>
      <vt:lpstr>Physical Layer (Lapisan pertama)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UBBG Presentation Title</dc:title>
  <dc:creator>UBBG</dc:creator>
  <cp:lastModifiedBy>ILKOM UBBG</cp:lastModifiedBy>
  <cp:revision>86</cp:revision>
  <dcterms:created xsi:type="dcterms:W3CDTF">2021-07-26T04:22:59Z</dcterms:created>
  <dcterms:modified xsi:type="dcterms:W3CDTF">2024-08-08T09:11:26Z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1033-11.1.0.10161</vt:lpwstr>
  </property>
</Properties>
</file>