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hau Philomene" charset="1" panose="02000806040000020003"/>
      <p:regular r:id="rId16"/>
    </p:embeddedFont>
    <p:embeddedFont>
      <p:font typeface="Garet Bold" charset="1" panose="00000000000000000000"/>
      <p:regular r:id="rId17"/>
    </p:embeddedFont>
    <p:embeddedFont>
      <p:font typeface="Open Sans 1" charset="1" panose="00000000000000000000"/>
      <p:regular r:id="rId18"/>
    </p:embeddedFont>
    <p:embeddedFont>
      <p:font typeface="Open Sans 2" charset="1" panose="020B0606030504020204"/>
      <p:regular r:id="rId19"/>
    </p:embeddedFont>
    <p:embeddedFont>
      <p:font typeface="Clear Sans" charset="1" panose="020B0503030202020304"/>
      <p:regular r:id="rId20"/>
    </p:embeddedFont>
    <p:embeddedFont>
      <p:font typeface="Barlow Condensed Bold" charset="1" panose="00000806000000000000"/>
      <p:regular r:id="rId21"/>
    </p:embeddedFont>
    <p:embeddedFont>
      <p:font typeface="Barlow Condensed" charset="1" panose="00000506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6.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9877823" y="5143500"/>
            <a:ext cx="7381477" cy="6392027"/>
            <a:chOff x="0" y="0"/>
            <a:chExt cx="4282440" cy="3708400"/>
          </a:xfrm>
        </p:grpSpPr>
        <p:sp>
          <p:nvSpPr>
            <p:cNvPr name="Freeform 4" id="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27317" t="0" r="-27317" b="0"/>
              </a:stretch>
            </a:blipFill>
          </p:spPr>
        </p:sp>
      </p:grpSp>
      <p:grpSp>
        <p:nvGrpSpPr>
          <p:cNvPr name="Group 5" id="5"/>
          <p:cNvGrpSpPr/>
          <p:nvPr/>
        </p:nvGrpSpPr>
        <p:grpSpPr>
          <a:xfrm rot="0">
            <a:off x="15963485" y="1715980"/>
            <a:ext cx="7381477" cy="6392027"/>
            <a:chOff x="0" y="0"/>
            <a:chExt cx="4282440" cy="3708400"/>
          </a:xfrm>
        </p:grpSpPr>
        <p:sp>
          <p:nvSpPr>
            <p:cNvPr name="Freeform 6" id="6"/>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14865" t="0" r="-14865" b="0"/>
              </a:stretch>
            </a:blipFill>
          </p:spPr>
        </p:sp>
      </p:grpSp>
      <p:grpSp>
        <p:nvGrpSpPr>
          <p:cNvPr name="Group 7" id="7"/>
          <p:cNvGrpSpPr/>
          <p:nvPr/>
        </p:nvGrpSpPr>
        <p:grpSpPr>
          <a:xfrm rot="0">
            <a:off x="9877823" y="-1699109"/>
            <a:ext cx="7381477" cy="6392027"/>
            <a:chOff x="0" y="0"/>
            <a:chExt cx="4282440" cy="3708400"/>
          </a:xfrm>
        </p:grpSpPr>
        <p:sp>
          <p:nvSpPr>
            <p:cNvPr name="Freeform 8" id="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27317" t="0" r="-27317" b="0"/>
              </a:stretch>
            </a:blipFill>
          </p:spPr>
        </p:sp>
      </p:grpSp>
      <p:grpSp>
        <p:nvGrpSpPr>
          <p:cNvPr name="Group 9" id="9"/>
          <p:cNvGrpSpPr/>
          <p:nvPr/>
        </p:nvGrpSpPr>
        <p:grpSpPr>
          <a:xfrm rot="0">
            <a:off x="-3250442" y="1728493"/>
            <a:ext cx="13977303" cy="6830015"/>
            <a:chOff x="0" y="0"/>
            <a:chExt cx="1205021" cy="588834"/>
          </a:xfrm>
        </p:grpSpPr>
        <p:sp>
          <p:nvSpPr>
            <p:cNvPr name="Freeform 10" id="10"/>
            <p:cNvSpPr/>
            <p:nvPr/>
          </p:nvSpPr>
          <p:spPr>
            <a:xfrm flipH="false" flipV="false" rot="0">
              <a:off x="0" y="0"/>
              <a:ext cx="1205021" cy="588834"/>
            </a:xfrm>
            <a:custGeom>
              <a:avLst/>
              <a:gdLst/>
              <a:ahLst/>
              <a:cxnLst/>
              <a:rect r="r" b="b" t="t" l="l"/>
              <a:pathLst>
                <a:path h="588834" w="1205021">
                  <a:moveTo>
                    <a:pt x="1205021" y="294417"/>
                  </a:moveTo>
                  <a:lnTo>
                    <a:pt x="1001821" y="588834"/>
                  </a:lnTo>
                  <a:lnTo>
                    <a:pt x="203200" y="588834"/>
                  </a:lnTo>
                  <a:lnTo>
                    <a:pt x="0" y="294417"/>
                  </a:lnTo>
                  <a:lnTo>
                    <a:pt x="203200" y="0"/>
                  </a:lnTo>
                  <a:lnTo>
                    <a:pt x="1001821" y="0"/>
                  </a:lnTo>
                  <a:lnTo>
                    <a:pt x="1205021" y="294417"/>
                  </a:lnTo>
                  <a:close/>
                </a:path>
              </a:pathLst>
            </a:custGeom>
            <a:gradFill rotWithShape="true">
              <a:gsLst>
                <a:gs pos="0">
                  <a:srgbClr val="9CF4F8">
                    <a:alpha val="100000"/>
                  </a:srgbClr>
                </a:gs>
                <a:gs pos="50000">
                  <a:srgbClr val="1B70E1">
                    <a:alpha val="100000"/>
                  </a:srgbClr>
                </a:gs>
                <a:gs pos="100000">
                  <a:srgbClr val="1B70E1">
                    <a:alpha val="100000"/>
                  </a:srgbClr>
                </a:gs>
              </a:gsLst>
              <a:lin ang="0"/>
            </a:gradFill>
          </p:spPr>
        </p:sp>
        <p:sp>
          <p:nvSpPr>
            <p:cNvPr name="TextBox 11" id="11"/>
            <p:cNvSpPr txBox="true"/>
            <p:nvPr/>
          </p:nvSpPr>
          <p:spPr>
            <a:xfrm>
              <a:off x="114300" y="-28575"/>
              <a:ext cx="976421" cy="617409"/>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6358453" y="8686383"/>
            <a:ext cx="5262047" cy="4522072"/>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1B70E1">
                    <a:alpha val="100000"/>
                  </a:srgbClr>
                </a:gs>
                <a:gs pos="100000">
                  <a:srgbClr val="9CF4F8">
                    <a:alpha val="100000"/>
                  </a:srgbClr>
                </a:gs>
              </a:gsLst>
              <a:lin ang="0"/>
            </a:gradFill>
          </p:spPr>
        </p:sp>
        <p:sp>
          <p:nvSpPr>
            <p:cNvPr name="TextBox 14" id="14"/>
            <p:cNvSpPr txBox="true"/>
            <p:nvPr/>
          </p:nvSpPr>
          <p:spPr>
            <a:xfrm>
              <a:off x="114300" y="-28575"/>
              <a:ext cx="584200" cy="727075"/>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6358453" y="-3387117"/>
            <a:ext cx="5262047" cy="4522072"/>
            <a:chOff x="0" y="0"/>
            <a:chExt cx="812800" cy="698500"/>
          </a:xfrm>
        </p:grpSpPr>
        <p:sp>
          <p:nvSpPr>
            <p:cNvPr name="Freeform 16" id="1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1B70E1">
                    <a:alpha val="100000"/>
                  </a:srgbClr>
                </a:gs>
                <a:gs pos="100000">
                  <a:srgbClr val="9CF4F8">
                    <a:alpha val="100000"/>
                  </a:srgbClr>
                </a:gs>
              </a:gsLst>
              <a:lin ang="0"/>
            </a:gradFill>
          </p:spPr>
        </p:sp>
        <p:sp>
          <p:nvSpPr>
            <p:cNvPr name="TextBox 17" id="17"/>
            <p:cNvSpPr txBox="true"/>
            <p:nvPr/>
          </p:nvSpPr>
          <p:spPr>
            <a:xfrm>
              <a:off x="114300" y="-28575"/>
              <a:ext cx="584200" cy="727075"/>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3250442" y="2428285"/>
            <a:ext cx="13977303" cy="6830015"/>
            <a:chOff x="0" y="0"/>
            <a:chExt cx="1205021" cy="588834"/>
          </a:xfrm>
        </p:grpSpPr>
        <p:sp>
          <p:nvSpPr>
            <p:cNvPr name="Freeform 19" id="19"/>
            <p:cNvSpPr/>
            <p:nvPr/>
          </p:nvSpPr>
          <p:spPr>
            <a:xfrm flipH="false" flipV="false" rot="0">
              <a:off x="0" y="0"/>
              <a:ext cx="1205021" cy="588834"/>
            </a:xfrm>
            <a:custGeom>
              <a:avLst/>
              <a:gdLst/>
              <a:ahLst/>
              <a:cxnLst/>
              <a:rect r="r" b="b" t="t" l="l"/>
              <a:pathLst>
                <a:path h="588834" w="1205021">
                  <a:moveTo>
                    <a:pt x="1205021" y="294417"/>
                  </a:moveTo>
                  <a:lnTo>
                    <a:pt x="1001821" y="588834"/>
                  </a:lnTo>
                  <a:lnTo>
                    <a:pt x="203200" y="588834"/>
                  </a:lnTo>
                  <a:lnTo>
                    <a:pt x="0" y="294417"/>
                  </a:lnTo>
                  <a:lnTo>
                    <a:pt x="203200" y="0"/>
                  </a:lnTo>
                  <a:lnTo>
                    <a:pt x="1001821" y="0"/>
                  </a:lnTo>
                  <a:lnTo>
                    <a:pt x="1205021" y="294417"/>
                  </a:lnTo>
                  <a:close/>
                </a:path>
              </a:pathLst>
            </a:custGeom>
            <a:solidFill>
              <a:srgbClr val="000000">
                <a:alpha val="0"/>
              </a:srgbClr>
            </a:solidFill>
            <a:ln w="85725" cap="sq">
              <a:solidFill>
                <a:srgbClr val="000000"/>
              </a:solidFill>
              <a:prstDash val="solid"/>
              <a:miter/>
            </a:ln>
          </p:spPr>
        </p:sp>
        <p:sp>
          <p:nvSpPr>
            <p:cNvPr name="TextBox 20" id="20"/>
            <p:cNvSpPr txBox="true"/>
            <p:nvPr/>
          </p:nvSpPr>
          <p:spPr>
            <a:xfrm>
              <a:off x="114300" y="-28575"/>
              <a:ext cx="976421" cy="617409"/>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574919" y="-2007108"/>
            <a:ext cx="7315200" cy="4014216"/>
          </a:xfrm>
          <a:custGeom>
            <a:avLst/>
            <a:gdLst/>
            <a:ahLst/>
            <a:cxnLst/>
            <a:rect r="r" b="b" t="t" l="l"/>
            <a:pathLst>
              <a:path h="4014216" w="7315200">
                <a:moveTo>
                  <a:pt x="0" y="0"/>
                </a:moveTo>
                <a:lnTo>
                  <a:pt x="7315200" y="0"/>
                </a:lnTo>
                <a:lnTo>
                  <a:pt x="7315200" y="4014216"/>
                </a:lnTo>
                <a:lnTo>
                  <a:pt x="0" y="40142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5315433">
            <a:off x="5426787" y="6488481"/>
            <a:ext cx="1309605" cy="3702064"/>
          </a:xfrm>
          <a:custGeom>
            <a:avLst/>
            <a:gdLst/>
            <a:ahLst/>
            <a:cxnLst/>
            <a:rect r="r" b="b" t="t" l="l"/>
            <a:pathLst>
              <a:path h="3702064" w="1309605">
                <a:moveTo>
                  <a:pt x="0" y="0"/>
                </a:moveTo>
                <a:lnTo>
                  <a:pt x="1309605" y="0"/>
                </a:lnTo>
                <a:lnTo>
                  <a:pt x="1309605" y="3702064"/>
                </a:lnTo>
                <a:lnTo>
                  <a:pt x="0" y="3702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3" id="23"/>
          <p:cNvGrpSpPr/>
          <p:nvPr/>
        </p:nvGrpSpPr>
        <p:grpSpPr>
          <a:xfrm rot="0">
            <a:off x="16358453" y="2650957"/>
            <a:ext cx="5262047" cy="4522072"/>
            <a:chOff x="0" y="0"/>
            <a:chExt cx="812800" cy="698500"/>
          </a:xfrm>
        </p:grpSpPr>
        <p:sp>
          <p:nvSpPr>
            <p:cNvPr name="Freeform 24" id="2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1B70E1">
                    <a:alpha val="40000"/>
                  </a:srgbClr>
                </a:gs>
                <a:gs pos="100000">
                  <a:srgbClr val="9CF4F8">
                    <a:alpha val="40000"/>
                  </a:srgbClr>
                </a:gs>
              </a:gsLst>
              <a:lin ang="0"/>
            </a:gradFill>
          </p:spPr>
        </p:sp>
        <p:sp>
          <p:nvSpPr>
            <p:cNvPr name="TextBox 25" id="25"/>
            <p:cNvSpPr txBox="true"/>
            <p:nvPr/>
          </p:nvSpPr>
          <p:spPr>
            <a:xfrm>
              <a:off x="114300" y="-28575"/>
              <a:ext cx="584200" cy="727075"/>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10528293" y="-1115826"/>
            <a:ext cx="6080536" cy="5225461"/>
            <a:chOff x="0" y="0"/>
            <a:chExt cx="812800" cy="698500"/>
          </a:xfrm>
        </p:grpSpPr>
        <p:sp>
          <p:nvSpPr>
            <p:cNvPr name="Freeform 27" id="2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1B70E1">
                    <a:alpha val="40000"/>
                  </a:srgbClr>
                </a:gs>
                <a:gs pos="100000">
                  <a:srgbClr val="9CF4F8">
                    <a:alpha val="40000"/>
                  </a:srgbClr>
                </a:gs>
              </a:gsLst>
              <a:lin ang="0"/>
            </a:gradFill>
          </p:spPr>
        </p:sp>
        <p:sp>
          <p:nvSpPr>
            <p:cNvPr name="TextBox 28" id="28"/>
            <p:cNvSpPr txBox="true"/>
            <p:nvPr/>
          </p:nvSpPr>
          <p:spPr>
            <a:xfrm>
              <a:off x="114300" y="-28575"/>
              <a:ext cx="584200" cy="727075"/>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0">
            <a:off x="10528293" y="5721958"/>
            <a:ext cx="6080536" cy="5225461"/>
            <a:chOff x="0" y="0"/>
            <a:chExt cx="812800" cy="698500"/>
          </a:xfrm>
        </p:grpSpPr>
        <p:sp>
          <p:nvSpPr>
            <p:cNvPr name="Freeform 30" id="3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1B70E1">
                    <a:alpha val="40000"/>
                  </a:srgbClr>
                </a:gs>
                <a:gs pos="100000">
                  <a:srgbClr val="9CF4F8">
                    <a:alpha val="40000"/>
                  </a:srgbClr>
                </a:gs>
              </a:gsLst>
              <a:lin ang="0"/>
            </a:gradFill>
          </p:spPr>
        </p:sp>
        <p:sp>
          <p:nvSpPr>
            <p:cNvPr name="TextBox 31" id="31"/>
            <p:cNvSpPr txBox="true"/>
            <p:nvPr/>
          </p:nvSpPr>
          <p:spPr>
            <a:xfrm>
              <a:off x="114300" y="-28575"/>
              <a:ext cx="584200" cy="727075"/>
            </a:xfrm>
            <a:prstGeom prst="rect">
              <a:avLst/>
            </a:prstGeom>
          </p:spPr>
          <p:txBody>
            <a:bodyPr anchor="ctr" rtlCol="false" tIns="50800" lIns="50800" bIns="50800" rIns="50800"/>
            <a:lstStyle/>
            <a:p>
              <a:pPr algn="ctr">
                <a:lnSpc>
                  <a:spcPts val="2659"/>
                </a:lnSpc>
                <a:spcBef>
                  <a:spcPct val="0"/>
                </a:spcBef>
              </a:pPr>
            </a:p>
          </p:txBody>
        </p:sp>
      </p:grpSp>
      <p:sp>
        <p:nvSpPr>
          <p:cNvPr name="Freeform 32" id="32"/>
          <p:cNvSpPr/>
          <p:nvPr/>
        </p:nvSpPr>
        <p:spPr>
          <a:xfrm flipH="false" flipV="false" rot="0">
            <a:off x="0" y="98794"/>
            <a:ext cx="1593435" cy="1398111"/>
          </a:xfrm>
          <a:custGeom>
            <a:avLst/>
            <a:gdLst/>
            <a:ahLst/>
            <a:cxnLst/>
            <a:rect r="r" b="b" t="t" l="l"/>
            <a:pathLst>
              <a:path h="1398111" w="1593435">
                <a:moveTo>
                  <a:pt x="0" y="0"/>
                </a:moveTo>
                <a:lnTo>
                  <a:pt x="1593435" y="0"/>
                </a:lnTo>
                <a:lnTo>
                  <a:pt x="1593435" y="1398111"/>
                </a:lnTo>
                <a:lnTo>
                  <a:pt x="0" y="1398111"/>
                </a:lnTo>
                <a:lnTo>
                  <a:pt x="0" y="0"/>
                </a:lnTo>
                <a:close/>
              </a:path>
            </a:pathLst>
          </a:custGeom>
          <a:blipFill>
            <a:blip r:embed="rId10"/>
            <a:stretch>
              <a:fillRect l="0" t="0" r="0" b="0"/>
            </a:stretch>
          </a:blipFill>
        </p:spPr>
      </p:sp>
      <p:sp>
        <p:nvSpPr>
          <p:cNvPr name="Freeform 33" id="33"/>
          <p:cNvSpPr/>
          <p:nvPr/>
        </p:nvSpPr>
        <p:spPr>
          <a:xfrm flipH="false" flipV="false" rot="0">
            <a:off x="2650332" y="193238"/>
            <a:ext cx="2747118" cy="1241032"/>
          </a:xfrm>
          <a:custGeom>
            <a:avLst/>
            <a:gdLst/>
            <a:ahLst/>
            <a:cxnLst/>
            <a:rect r="r" b="b" t="t" l="l"/>
            <a:pathLst>
              <a:path h="1241032" w="2747118">
                <a:moveTo>
                  <a:pt x="0" y="0"/>
                </a:moveTo>
                <a:lnTo>
                  <a:pt x="2747118" y="0"/>
                </a:lnTo>
                <a:lnTo>
                  <a:pt x="2747118" y="1241033"/>
                </a:lnTo>
                <a:lnTo>
                  <a:pt x="0" y="1241033"/>
                </a:lnTo>
                <a:lnTo>
                  <a:pt x="0" y="0"/>
                </a:lnTo>
                <a:close/>
              </a:path>
            </a:pathLst>
          </a:custGeom>
          <a:blipFill>
            <a:blip r:embed="rId11"/>
            <a:stretch>
              <a:fillRect l="-32704" t="-49005" r="-35220" b="-59029"/>
            </a:stretch>
          </a:blipFill>
        </p:spPr>
      </p:sp>
      <p:sp>
        <p:nvSpPr>
          <p:cNvPr name="Freeform 34" id="34"/>
          <p:cNvSpPr/>
          <p:nvPr/>
        </p:nvSpPr>
        <p:spPr>
          <a:xfrm flipH="false" flipV="false" rot="0">
            <a:off x="6454347" y="193238"/>
            <a:ext cx="1493821" cy="1366300"/>
          </a:xfrm>
          <a:custGeom>
            <a:avLst/>
            <a:gdLst/>
            <a:ahLst/>
            <a:cxnLst/>
            <a:rect r="r" b="b" t="t" l="l"/>
            <a:pathLst>
              <a:path h="1366300" w="1493821">
                <a:moveTo>
                  <a:pt x="0" y="0"/>
                </a:moveTo>
                <a:lnTo>
                  <a:pt x="1493821" y="0"/>
                </a:lnTo>
                <a:lnTo>
                  <a:pt x="1493821" y="1366300"/>
                </a:lnTo>
                <a:lnTo>
                  <a:pt x="0" y="1366300"/>
                </a:lnTo>
                <a:lnTo>
                  <a:pt x="0" y="0"/>
                </a:lnTo>
                <a:close/>
              </a:path>
            </a:pathLst>
          </a:custGeom>
          <a:blipFill>
            <a:blip r:embed="rId12"/>
            <a:stretch>
              <a:fillRect l="0" t="0" r="0" b="0"/>
            </a:stretch>
          </a:blipFill>
        </p:spPr>
      </p:sp>
      <p:sp>
        <p:nvSpPr>
          <p:cNvPr name="TextBox 35" id="35"/>
          <p:cNvSpPr txBox="true"/>
          <p:nvPr/>
        </p:nvSpPr>
        <p:spPr>
          <a:xfrm rot="0">
            <a:off x="294877" y="3572190"/>
            <a:ext cx="8849123" cy="3464606"/>
          </a:xfrm>
          <a:prstGeom prst="rect">
            <a:avLst/>
          </a:prstGeom>
        </p:spPr>
        <p:txBody>
          <a:bodyPr anchor="t" rtlCol="false" tIns="0" lIns="0" bIns="0" rIns="0">
            <a:spAutoFit/>
          </a:bodyPr>
          <a:lstStyle/>
          <a:p>
            <a:pPr algn="ctr">
              <a:lnSpc>
                <a:spcPts val="6898"/>
              </a:lnSpc>
            </a:pPr>
            <a:r>
              <a:rPr lang="en-US" sz="5608">
                <a:solidFill>
                  <a:srgbClr val="FFFFFF"/>
                </a:solidFill>
                <a:latin typeface="Chau Philomene"/>
                <a:ea typeface="Chau Philomene"/>
                <a:cs typeface="Chau Philomene"/>
                <a:sym typeface="Chau Philomene"/>
              </a:rPr>
              <a:t>KONSEP BILANGAN BULAT DAN SISTEM PERSAMAAN/PERTIDAKSAMAAN LINEAR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4136339" y="1101671"/>
            <a:ext cx="19539075" cy="8156629"/>
            <a:chOff x="0" y="0"/>
            <a:chExt cx="1673246" cy="698500"/>
          </a:xfrm>
        </p:grpSpPr>
        <p:sp>
          <p:nvSpPr>
            <p:cNvPr name="Freeform 4" id="4"/>
            <p:cNvSpPr/>
            <p:nvPr/>
          </p:nvSpPr>
          <p:spPr>
            <a:xfrm flipH="false" flipV="false" rot="0">
              <a:off x="0" y="0"/>
              <a:ext cx="1673246" cy="698500"/>
            </a:xfrm>
            <a:custGeom>
              <a:avLst/>
              <a:gdLst/>
              <a:ahLst/>
              <a:cxnLst/>
              <a:rect r="r" b="b" t="t" l="l"/>
              <a:pathLst>
                <a:path h="698500" w="1673246">
                  <a:moveTo>
                    <a:pt x="1673246" y="349250"/>
                  </a:moveTo>
                  <a:lnTo>
                    <a:pt x="1470046" y="698500"/>
                  </a:lnTo>
                  <a:lnTo>
                    <a:pt x="203200" y="698500"/>
                  </a:lnTo>
                  <a:lnTo>
                    <a:pt x="0" y="349250"/>
                  </a:lnTo>
                  <a:lnTo>
                    <a:pt x="203200" y="0"/>
                  </a:lnTo>
                  <a:lnTo>
                    <a:pt x="1470046" y="0"/>
                  </a:lnTo>
                  <a:lnTo>
                    <a:pt x="1673246" y="349250"/>
                  </a:lnTo>
                  <a:close/>
                </a:path>
              </a:pathLst>
            </a:custGeom>
            <a:gradFill rotWithShape="true">
              <a:gsLst>
                <a:gs pos="0">
                  <a:srgbClr val="1B70E1">
                    <a:alpha val="100000"/>
                  </a:srgbClr>
                </a:gs>
                <a:gs pos="100000">
                  <a:srgbClr val="9CF4F8">
                    <a:alpha val="100000"/>
                  </a:srgbClr>
                </a:gs>
              </a:gsLst>
              <a:lin ang="0"/>
            </a:gradFill>
          </p:spPr>
        </p:sp>
        <p:sp>
          <p:nvSpPr>
            <p:cNvPr name="TextBox 5" id="5"/>
            <p:cNvSpPr txBox="true"/>
            <p:nvPr/>
          </p:nvSpPr>
          <p:spPr>
            <a:xfrm>
              <a:off x="114300" y="-28575"/>
              <a:ext cx="1444646" cy="727075"/>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291161" y="4188125"/>
            <a:ext cx="12848668" cy="1987428"/>
          </a:xfrm>
          <a:prstGeom prst="rect">
            <a:avLst/>
          </a:prstGeom>
        </p:spPr>
        <p:txBody>
          <a:bodyPr anchor="t" rtlCol="false" tIns="0" lIns="0" bIns="0" rIns="0">
            <a:spAutoFit/>
          </a:bodyPr>
          <a:lstStyle/>
          <a:p>
            <a:pPr algn="ctr">
              <a:lnSpc>
                <a:spcPts val="14722"/>
              </a:lnSpc>
            </a:pPr>
            <a:r>
              <a:rPr lang="en-US" sz="15497">
                <a:solidFill>
                  <a:srgbClr val="FFFFFF"/>
                </a:solidFill>
                <a:latin typeface="Chau Philomene"/>
                <a:ea typeface="Chau Philomene"/>
                <a:cs typeface="Chau Philomene"/>
                <a:sym typeface="Chau Philomene"/>
              </a:rPr>
              <a:t>TERIMA KASIH</a:t>
            </a:r>
          </a:p>
        </p:txBody>
      </p:sp>
      <p:grpSp>
        <p:nvGrpSpPr>
          <p:cNvPr name="Group 7" id="7"/>
          <p:cNvGrpSpPr/>
          <p:nvPr/>
        </p:nvGrpSpPr>
        <p:grpSpPr>
          <a:xfrm rot="0">
            <a:off x="12073357" y="2980312"/>
            <a:ext cx="9552502" cy="8272036"/>
            <a:chOff x="0" y="0"/>
            <a:chExt cx="4282440" cy="3708400"/>
          </a:xfrm>
        </p:grpSpPr>
        <p:sp>
          <p:nvSpPr>
            <p:cNvPr name="Freeform 8" id="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23430" t="0" r="-23430" b="0"/>
              </a:stretch>
            </a:blipFill>
          </p:spPr>
        </p:sp>
      </p:grpSp>
      <p:sp>
        <p:nvSpPr>
          <p:cNvPr name="Freeform 9" id="9"/>
          <p:cNvSpPr/>
          <p:nvPr/>
        </p:nvSpPr>
        <p:spPr>
          <a:xfrm flipH="false" flipV="false" rot="0">
            <a:off x="2475572" y="7985094"/>
            <a:ext cx="7315200" cy="4014216"/>
          </a:xfrm>
          <a:custGeom>
            <a:avLst/>
            <a:gdLst/>
            <a:ahLst/>
            <a:cxnLst/>
            <a:rect r="r" b="b" t="t" l="l"/>
            <a:pathLst>
              <a:path h="4014216" w="7315200">
                <a:moveTo>
                  <a:pt x="0" y="0"/>
                </a:moveTo>
                <a:lnTo>
                  <a:pt x="7315200" y="0"/>
                </a:lnTo>
                <a:lnTo>
                  <a:pt x="7315200" y="4014216"/>
                </a:lnTo>
                <a:lnTo>
                  <a:pt x="0" y="4014216"/>
                </a:lnTo>
                <a:lnTo>
                  <a:pt x="0" y="0"/>
                </a:lnTo>
                <a:close/>
              </a:path>
            </a:pathLst>
          </a:custGeom>
          <a:blipFill>
            <a:blip r:embed="rId4">
              <a:alphaModFix amt="24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2073357" y="-2007108"/>
            <a:ext cx="7315200" cy="4014216"/>
          </a:xfrm>
          <a:custGeom>
            <a:avLst/>
            <a:gdLst/>
            <a:ahLst/>
            <a:cxnLst/>
            <a:rect r="r" b="b" t="t" l="l"/>
            <a:pathLst>
              <a:path h="4014216" w="7315200">
                <a:moveTo>
                  <a:pt x="0" y="0"/>
                </a:moveTo>
                <a:lnTo>
                  <a:pt x="7315200" y="0"/>
                </a:lnTo>
                <a:lnTo>
                  <a:pt x="7315200" y="4014216"/>
                </a:lnTo>
                <a:lnTo>
                  <a:pt x="0" y="4014216"/>
                </a:lnTo>
                <a:lnTo>
                  <a:pt x="0" y="0"/>
                </a:lnTo>
                <a:close/>
              </a:path>
            </a:pathLst>
          </a:custGeom>
          <a:blipFill>
            <a:blip r:embed="rId4">
              <a:alphaModFix amt="24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53951" y="6954065"/>
            <a:ext cx="5421286" cy="2799389"/>
            <a:chOff x="0" y="0"/>
            <a:chExt cx="1427828" cy="737288"/>
          </a:xfrm>
        </p:grpSpPr>
        <p:sp>
          <p:nvSpPr>
            <p:cNvPr name="Freeform 3" id="3"/>
            <p:cNvSpPr/>
            <p:nvPr/>
          </p:nvSpPr>
          <p:spPr>
            <a:xfrm flipH="false" flipV="false" rot="0">
              <a:off x="0" y="0"/>
              <a:ext cx="1427828" cy="737288"/>
            </a:xfrm>
            <a:custGeom>
              <a:avLst/>
              <a:gdLst/>
              <a:ahLst/>
              <a:cxnLst/>
              <a:rect r="r" b="b" t="t" l="l"/>
              <a:pathLst>
                <a:path h="737288" w="1427828">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solidFill>
              <a:srgbClr val="0345E4"/>
            </a:solidFill>
          </p:spPr>
        </p:sp>
        <p:sp>
          <p:nvSpPr>
            <p:cNvPr name="TextBox 4" id="4"/>
            <p:cNvSpPr txBox="true"/>
            <p:nvPr/>
          </p:nvSpPr>
          <p:spPr>
            <a:xfrm>
              <a:off x="0" y="-38100"/>
              <a:ext cx="1427828" cy="77538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19853" y="1912781"/>
            <a:ext cx="5089482" cy="7693123"/>
            <a:chOff x="0" y="0"/>
            <a:chExt cx="1340440" cy="2026172"/>
          </a:xfrm>
        </p:grpSpPr>
        <p:sp>
          <p:nvSpPr>
            <p:cNvPr name="Freeform 6" id="6"/>
            <p:cNvSpPr/>
            <p:nvPr/>
          </p:nvSpPr>
          <p:spPr>
            <a:xfrm flipH="false" flipV="false" rot="0">
              <a:off x="0" y="0"/>
              <a:ext cx="1340440" cy="2026172"/>
            </a:xfrm>
            <a:custGeom>
              <a:avLst/>
              <a:gdLst/>
              <a:ahLst/>
              <a:cxnLst/>
              <a:rect r="r" b="b" t="t" l="l"/>
              <a:pathLst>
                <a:path h="2026172" w="1340440">
                  <a:moveTo>
                    <a:pt x="77579" y="0"/>
                  </a:moveTo>
                  <a:lnTo>
                    <a:pt x="1262861" y="0"/>
                  </a:lnTo>
                  <a:cubicBezTo>
                    <a:pt x="1305707" y="0"/>
                    <a:pt x="1340440" y="34733"/>
                    <a:pt x="1340440" y="77579"/>
                  </a:cubicBezTo>
                  <a:lnTo>
                    <a:pt x="1340440" y="1948593"/>
                  </a:lnTo>
                  <a:cubicBezTo>
                    <a:pt x="1340440" y="1969168"/>
                    <a:pt x="1332266" y="1988901"/>
                    <a:pt x="1317717" y="2003450"/>
                  </a:cubicBezTo>
                  <a:cubicBezTo>
                    <a:pt x="1303169" y="2017999"/>
                    <a:pt x="1283436" y="2026172"/>
                    <a:pt x="1262861" y="2026172"/>
                  </a:cubicBezTo>
                  <a:lnTo>
                    <a:pt x="77579" y="2026172"/>
                  </a:lnTo>
                  <a:cubicBezTo>
                    <a:pt x="57004" y="2026172"/>
                    <a:pt x="37271" y="2017999"/>
                    <a:pt x="22722" y="2003450"/>
                  </a:cubicBezTo>
                  <a:cubicBezTo>
                    <a:pt x="8173" y="1988901"/>
                    <a:pt x="0" y="1969168"/>
                    <a:pt x="0" y="1948593"/>
                  </a:cubicBezTo>
                  <a:lnTo>
                    <a:pt x="0" y="77579"/>
                  </a:lnTo>
                  <a:cubicBezTo>
                    <a:pt x="0" y="57004"/>
                    <a:pt x="8173" y="37271"/>
                    <a:pt x="22722" y="22722"/>
                  </a:cubicBezTo>
                  <a:cubicBezTo>
                    <a:pt x="37271" y="8173"/>
                    <a:pt x="57004" y="0"/>
                    <a:pt x="77579" y="0"/>
                  </a:cubicBezTo>
                  <a:close/>
                </a:path>
              </a:pathLst>
            </a:custGeom>
            <a:solidFill>
              <a:srgbClr val="E8ECEC"/>
            </a:solidFill>
          </p:spPr>
        </p:sp>
        <p:sp>
          <p:nvSpPr>
            <p:cNvPr name="TextBox 7" id="7"/>
            <p:cNvSpPr txBox="true"/>
            <p:nvPr/>
          </p:nvSpPr>
          <p:spPr>
            <a:xfrm>
              <a:off x="0" y="-38100"/>
              <a:ext cx="1340440" cy="20642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434302" y="6954065"/>
            <a:ext cx="5421286" cy="2799389"/>
            <a:chOff x="0" y="0"/>
            <a:chExt cx="1427828" cy="737288"/>
          </a:xfrm>
        </p:grpSpPr>
        <p:sp>
          <p:nvSpPr>
            <p:cNvPr name="Freeform 9" id="9"/>
            <p:cNvSpPr/>
            <p:nvPr/>
          </p:nvSpPr>
          <p:spPr>
            <a:xfrm flipH="false" flipV="false" rot="0">
              <a:off x="0" y="0"/>
              <a:ext cx="1427828" cy="737288"/>
            </a:xfrm>
            <a:custGeom>
              <a:avLst/>
              <a:gdLst/>
              <a:ahLst/>
              <a:cxnLst/>
              <a:rect r="r" b="b" t="t" l="l"/>
              <a:pathLst>
                <a:path h="737288" w="1427828">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solidFill>
              <a:srgbClr val="0345E4"/>
            </a:solidFill>
          </p:spPr>
        </p:sp>
        <p:sp>
          <p:nvSpPr>
            <p:cNvPr name="TextBox 10" id="10"/>
            <p:cNvSpPr txBox="true"/>
            <p:nvPr/>
          </p:nvSpPr>
          <p:spPr>
            <a:xfrm>
              <a:off x="0" y="-38100"/>
              <a:ext cx="1427828" cy="77538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600203" y="1912781"/>
            <a:ext cx="5089482" cy="7693123"/>
            <a:chOff x="0" y="0"/>
            <a:chExt cx="1340440" cy="2026172"/>
          </a:xfrm>
        </p:grpSpPr>
        <p:sp>
          <p:nvSpPr>
            <p:cNvPr name="Freeform 12" id="12"/>
            <p:cNvSpPr/>
            <p:nvPr/>
          </p:nvSpPr>
          <p:spPr>
            <a:xfrm flipH="false" flipV="false" rot="0">
              <a:off x="0" y="0"/>
              <a:ext cx="1340440" cy="2026172"/>
            </a:xfrm>
            <a:custGeom>
              <a:avLst/>
              <a:gdLst/>
              <a:ahLst/>
              <a:cxnLst/>
              <a:rect r="r" b="b" t="t" l="l"/>
              <a:pathLst>
                <a:path h="2026172" w="1340440">
                  <a:moveTo>
                    <a:pt x="77579" y="0"/>
                  </a:moveTo>
                  <a:lnTo>
                    <a:pt x="1262861" y="0"/>
                  </a:lnTo>
                  <a:cubicBezTo>
                    <a:pt x="1305707" y="0"/>
                    <a:pt x="1340440" y="34733"/>
                    <a:pt x="1340440" y="77579"/>
                  </a:cubicBezTo>
                  <a:lnTo>
                    <a:pt x="1340440" y="1948593"/>
                  </a:lnTo>
                  <a:cubicBezTo>
                    <a:pt x="1340440" y="1969168"/>
                    <a:pt x="1332266" y="1988901"/>
                    <a:pt x="1317717" y="2003450"/>
                  </a:cubicBezTo>
                  <a:cubicBezTo>
                    <a:pt x="1303169" y="2017999"/>
                    <a:pt x="1283436" y="2026172"/>
                    <a:pt x="1262861" y="2026172"/>
                  </a:cubicBezTo>
                  <a:lnTo>
                    <a:pt x="77579" y="2026172"/>
                  </a:lnTo>
                  <a:cubicBezTo>
                    <a:pt x="57004" y="2026172"/>
                    <a:pt x="37271" y="2017999"/>
                    <a:pt x="22722" y="2003450"/>
                  </a:cubicBezTo>
                  <a:cubicBezTo>
                    <a:pt x="8173" y="1988901"/>
                    <a:pt x="0" y="1969168"/>
                    <a:pt x="0" y="1948593"/>
                  </a:cubicBezTo>
                  <a:lnTo>
                    <a:pt x="0" y="77579"/>
                  </a:lnTo>
                  <a:cubicBezTo>
                    <a:pt x="0" y="57004"/>
                    <a:pt x="8173" y="37271"/>
                    <a:pt x="22722" y="22722"/>
                  </a:cubicBezTo>
                  <a:cubicBezTo>
                    <a:pt x="37271" y="8173"/>
                    <a:pt x="57004" y="0"/>
                    <a:pt x="77579" y="0"/>
                  </a:cubicBezTo>
                  <a:close/>
                </a:path>
              </a:pathLst>
            </a:custGeom>
            <a:solidFill>
              <a:srgbClr val="E8ECEC"/>
            </a:solidFill>
          </p:spPr>
        </p:sp>
        <p:sp>
          <p:nvSpPr>
            <p:cNvPr name="TextBox 13" id="13"/>
            <p:cNvSpPr txBox="true"/>
            <p:nvPr/>
          </p:nvSpPr>
          <p:spPr>
            <a:xfrm>
              <a:off x="0" y="-38100"/>
              <a:ext cx="1340440" cy="206427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2112763" y="6954065"/>
            <a:ext cx="5421286" cy="2799389"/>
            <a:chOff x="0" y="0"/>
            <a:chExt cx="1427828" cy="737288"/>
          </a:xfrm>
        </p:grpSpPr>
        <p:sp>
          <p:nvSpPr>
            <p:cNvPr name="Freeform 15" id="15"/>
            <p:cNvSpPr/>
            <p:nvPr/>
          </p:nvSpPr>
          <p:spPr>
            <a:xfrm flipH="false" flipV="false" rot="0">
              <a:off x="0" y="0"/>
              <a:ext cx="1427828" cy="737288"/>
            </a:xfrm>
            <a:custGeom>
              <a:avLst/>
              <a:gdLst/>
              <a:ahLst/>
              <a:cxnLst/>
              <a:rect r="r" b="b" t="t" l="l"/>
              <a:pathLst>
                <a:path h="737288" w="1427828">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solidFill>
              <a:srgbClr val="0345E4"/>
            </a:solidFill>
          </p:spPr>
        </p:sp>
        <p:sp>
          <p:nvSpPr>
            <p:cNvPr name="TextBox 16" id="16"/>
            <p:cNvSpPr txBox="true"/>
            <p:nvPr/>
          </p:nvSpPr>
          <p:spPr>
            <a:xfrm>
              <a:off x="0" y="-38100"/>
              <a:ext cx="1427828" cy="775388"/>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278664" y="1912781"/>
            <a:ext cx="5089482" cy="7693123"/>
            <a:chOff x="0" y="0"/>
            <a:chExt cx="1340440" cy="2026172"/>
          </a:xfrm>
        </p:grpSpPr>
        <p:sp>
          <p:nvSpPr>
            <p:cNvPr name="Freeform 18" id="18"/>
            <p:cNvSpPr/>
            <p:nvPr/>
          </p:nvSpPr>
          <p:spPr>
            <a:xfrm flipH="false" flipV="false" rot="0">
              <a:off x="0" y="0"/>
              <a:ext cx="1340440" cy="2026172"/>
            </a:xfrm>
            <a:custGeom>
              <a:avLst/>
              <a:gdLst/>
              <a:ahLst/>
              <a:cxnLst/>
              <a:rect r="r" b="b" t="t" l="l"/>
              <a:pathLst>
                <a:path h="2026172" w="1340440">
                  <a:moveTo>
                    <a:pt x="77579" y="0"/>
                  </a:moveTo>
                  <a:lnTo>
                    <a:pt x="1262861" y="0"/>
                  </a:lnTo>
                  <a:cubicBezTo>
                    <a:pt x="1305707" y="0"/>
                    <a:pt x="1340440" y="34733"/>
                    <a:pt x="1340440" y="77579"/>
                  </a:cubicBezTo>
                  <a:lnTo>
                    <a:pt x="1340440" y="1948593"/>
                  </a:lnTo>
                  <a:cubicBezTo>
                    <a:pt x="1340440" y="1969168"/>
                    <a:pt x="1332266" y="1988901"/>
                    <a:pt x="1317717" y="2003450"/>
                  </a:cubicBezTo>
                  <a:cubicBezTo>
                    <a:pt x="1303169" y="2017999"/>
                    <a:pt x="1283436" y="2026172"/>
                    <a:pt x="1262861" y="2026172"/>
                  </a:cubicBezTo>
                  <a:lnTo>
                    <a:pt x="77579" y="2026172"/>
                  </a:lnTo>
                  <a:cubicBezTo>
                    <a:pt x="57004" y="2026172"/>
                    <a:pt x="37271" y="2017999"/>
                    <a:pt x="22722" y="2003450"/>
                  </a:cubicBezTo>
                  <a:cubicBezTo>
                    <a:pt x="8173" y="1988901"/>
                    <a:pt x="0" y="1969168"/>
                    <a:pt x="0" y="1948593"/>
                  </a:cubicBezTo>
                  <a:lnTo>
                    <a:pt x="0" y="77579"/>
                  </a:lnTo>
                  <a:cubicBezTo>
                    <a:pt x="0" y="57004"/>
                    <a:pt x="8173" y="37271"/>
                    <a:pt x="22722" y="22722"/>
                  </a:cubicBezTo>
                  <a:cubicBezTo>
                    <a:pt x="37271" y="8173"/>
                    <a:pt x="57004" y="0"/>
                    <a:pt x="77579" y="0"/>
                  </a:cubicBezTo>
                  <a:close/>
                </a:path>
              </a:pathLst>
            </a:custGeom>
            <a:solidFill>
              <a:srgbClr val="E8ECEC"/>
            </a:solidFill>
          </p:spPr>
        </p:sp>
        <p:sp>
          <p:nvSpPr>
            <p:cNvPr name="TextBox 19" id="19"/>
            <p:cNvSpPr txBox="true"/>
            <p:nvPr/>
          </p:nvSpPr>
          <p:spPr>
            <a:xfrm>
              <a:off x="0" y="-38100"/>
              <a:ext cx="1340440" cy="2064272"/>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0" y="0"/>
            <a:ext cx="17368147" cy="1543194"/>
            <a:chOff x="0" y="0"/>
            <a:chExt cx="4574327" cy="406438"/>
          </a:xfrm>
        </p:grpSpPr>
        <p:sp>
          <p:nvSpPr>
            <p:cNvPr name="Freeform 21" id="21"/>
            <p:cNvSpPr/>
            <p:nvPr/>
          </p:nvSpPr>
          <p:spPr>
            <a:xfrm flipH="false" flipV="false" rot="0">
              <a:off x="0" y="0"/>
              <a:ext cx="4574327" cy="406438"/>
            </a:xfrm>
            <a:custGeom>
              <a:avLst/>
              <a:gdLst/>
              <a:ahLst/>
              <a:cxnLst/>
              <a:rect r="r" b="b" t="t" l="l"/>
              <a:pathLst>
                <a:path h="406438" w="4574327">
                  <a:moveTo>
                    <a:pt x="0" y="0"/>
                  </a:moveTo>
                  <a:lnTo>
                    <a:pt x="4574327" y="0"/>
                  </a:lnTo>
                  <a:lnTo>
                    <a:pt x="4574327" y="406438"/>
                  </a:lnTo>
                  <a:lnTo>
                    <a:pt x="0" y="406438"/>
                  </a:lnTo>
                  <a:close/>
                </a:path>
              </a:pathLst>
            </a:custGeom>
            <a:solidFill>
              <a:srgbClr val="0345E4"/>
            </a:solidFill>
          </p:spPr>
        </p:sp>
        <p:sp>
          <p:nvSpPr>
            <p:cNvPr name="TextBox 22" id="22"/>
            <p:cNvSpPr txBox="true"/>
            <p:nvPr/>
          </p:nvSpPr>
          <p:spPr>
            <a:xfrm>
              <a:off x="0" y="-38100"/>
              <a:ext cx="4574327" cy="44453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644644" y="296728"/>
            <a:ext cx="10769833" cy="854054"/>
          </a:xfrm>
          <a:prstGeom prst="rect">
            <a:avLst/>
          </a:prstGeom>
        </p:spPr>
        <p:txBody>
          <a:bodyPr anchor="t" rtlCol="false" tIns="0" lIns="0" bIns="0" rIns="0">
            <a:spAutoFit/>
          </a:bodyPr>
          <a:lstStyle/>
          <a:p>
            <a:pPr algn="just">
              <a:lnSpc>
                <a:spcPts val="6999"/>
              </a:lnSpc>
            </a:pPr>
            <a:r>
              <a:rPr lang="en-US" sz="4999" spc="99">
                <a:solidFill>
                  <a:srgbClr val="FFFFFF"/>
                </a:solidFill>
                <a:latin typeface="Garet Bold"/>
                <a:ea typeface="Garet Bold"/>
                <a:cs typeface="Garet Bold"/>
                <a:sym typeface="Garet Bold"/>
              </a:rPr>
              <a:t>DEFINISI BILANGAN BULAT </a:t>
            </a:r>
          </a:p>
        </p:txBody>
      </p:sp>
      <p:sp>
        <p:nvSpPr>
          <p:cNvPr name="TextBox 24" id="24"/>
          <p:cNvSpPr txBox="true"/>
          <p:nvPr/>
        </p:nvSpPr>
        <p:spPr>
          <a:xfrm rot="0">
            <a:off x="1535271" y="2306150"/>
            <a:ext cx="4112433" cy="481242"/>
          </a:xfrm>
          <a:prstGeom prst="rect">
            <a:avLst/>
          </a:prstGeom>
        </p:spPr>
        <p:txBody>
          <a:bodyPr anchor="t" rtlCol="false" tIns="0" lIns="0" bIns="0" rIns="0">
            <a:spAutoFit/>
          </a:bodyPr>
          <a:lstStyle/>
          <a:p>
            <a:pPr algn="ctr">
              <a:lnSpc>
                <a:spcPts val="3919"/>
              </a:lnSpc>
            </a:pPr>
            <a:r>
              <a:rPr lang="en-US" sz="2799">
                <a:solidFill>
                  <a:srgbClr val="000000"/>
                </a:solidFill>
                <a:latin typeface="Garet Bold"/>
                <a:ea typeface="Garet Bold"/>
                <a:cs typeface="Garet Bold"/>
                <a:sym typeface="Garet Bold"/>
              </a:rPr>
              <a:t>Bilangan Bulat Positif</a:t>
            </a:r>
          </a:p>
        </p:txBody>
      </p:sp>
      <p:sp>
        <p:nvSpPr>
          <p:cNvPr name="TextBox 25" id="25"/>
          <p:cNvSpPr txBox="true"/>
          <p:nvPr/>
        </p:nvSpPr>
        <p:spPr>
          <a:xfrm rot="0">
            <a:off x="7216843" y="2315675"/>
            <a:ext cx="4112433" cy="528254"/>
          </a:xfrm>
          <a:prstGeom prst="rect">
            <a:avLst/>
          </a:prstGeom>
        </p:spPr>
        <p:txBody>
          <a:bodyPr anchor="t" rtlCol="false" tIns="0" lIns="0" bIns="0" rIns="0">
            <a:spAutoFit/>
          </a:bodyPr>
          <a:lstStyle/>
          <a:p>
            <a:pPr algn="ctr">
              <a:lnSpc>
                <a:spcPts val="4479"/>
              </a:lnSpc>
            </a:pPr>
            <a:r>
              <a:rPr lang="en-US" sz="3199">
                <a:solidFill>
                  <a:srgbClr val="000000"/>
                </a:solidFill>
                <a:latin typeface="Garet Bold"/>
                <a:ea typeface="Garet Bold"/>
                <a:cs typeface="Garet Bold"/>
                <a:sym typeface="Garet Bold"/>
              </a:rPr>
              <a:t>Nol </a:t>
            </a:r>
          </a:p>
        </p:txBody>
      </p:sp>
      <p:sp>
        <p:nvSpPr>
          <p:cNvPr name="TextBox 26" id="26"/>
          <p:cNvSpPr txBox="true"/>
          <p:nvPr/>
        </p:nvSpPr>
        <p:spPr>
          <a:xfrm rot="0">
            <a:off x="12896249" y="2306150"/>
            <a:ext cx="4112433" cy="976454"/>
          </a:xfrm>
          <a:prstGeom prst="rect">
            <a:avLst/>
          </a:prstGeom>
        </p:spPr>
        <p:txBody>
          <a:bodyPr anchor="t" rtlCol="false" tIns="0" lIns="0" bIns="0" rIns="0">
            <a:spAutoFit/>
          </a:bodyPr>
          <a:lstStyle/>
          <a:p>
            <a:pPr algn="ctr">
              <a:lnSpc>
                <a:spcPts val="3919"/>
              </a:lnSpc>
            </a:pPr>
            <a:r>
              <a:rPr lang="en-US" sz="2799">
                <a:solidFill>
                  <a:srgbClr val="000000"/>
                </a:solidFill>
                <a:latin typeface="Garet Bold"/>
                <a:ea typeface="Garet Bold"/>
                <a:cs typeface="Garet Bold"/>
                <a:sym typeface="Garet Bold"/>
              </a:rPr>
              <a:t>Bilangan Bulat Negatif </a:t>
            </a:r>
          </a:p>
        </p:txBody>
      </p:sp>
      <p:sp>
        <p:nvSpPr>
          <p:cNvPr name="TextBox 27" id="27"/>
          <p:cNvSpPr txBox="true"/>
          <p:nvPr/>
        </p:nvSpPr>
        <p:spPr>
          <a:xfrm rot="0">
            <a:off x="1408378" y="3106239"/>
            <a:ext cx="4112433" cy="5190729"/>
          </a:xfrm>
          <a:prstGeom prst="rect">
            <a:avLst/>
          </a:prstGeom>
        </p:spPr>
        <p:txBody>
          <a:bodyPr anchor="t" rtlCol="false" tIns="0" lIns="0" bIns="0" rIns="0">
            <a:spAutoFit/>
          </a:bodyPr>
          <a:lstStyle/>
          <a:p>
            <a:pPr algn="ctr" marL="0" indent="0" lvl="0">
              <a:lnSpc>
                <a:spcPts val="4649"/>
              </a:lnSpc>
            </a:pPr>
            <a:r>
              <a:rPr lang="en-US" sz="2999">
                <a:solidFill>
                  <a:srgbClr val="000000"/>
                </a:solidFill>
                <a:latin typeface="Open Sans 1"/>
                <a:ea typeface="Open Sans 1"/>
                <a:cs typeface="Open Sans 1"/>
                <a:sym typeface="Open Sans 1"/>
              </a:rPr>
              <a:t>Bilangan yang lebih besar dari nol, seperti 1, 2, 3, dll. Contoh dalam kehidupan sehari-hari termasuk jumlah barang, uang yang dimiliki, atau jumlah langkah yang diambil.</a:t>
            </a:r>
          </a:p>
        </p:txBody>
      </p:sp>
      <p:sp>
        <p:nvSpPr>
          <p:cNvPr name="TextBox 28" id="28"/>
          <p:cNvSpPr txBox="true"/>
          <p:nvPr/>
        </p:nvSpPr>
        <p:spPr>
          <a:xfrm rot="0">
            <a:off x="7087784" y="3096714"/>
            <a:ext cx="4112433" cy="5619989"/>
          </a:xfrm>
          <a:prstGeom prst="rect">
            <a:avLst/>
          </a:prstGeom>
        </p:spPr>
        <p:txBody>
          <a:bodyPr anchor="t" rtlCol="false" tIns="0" lIns="0" bIns="0" rIns="0">
            <a:spAutoFit/>
          </a:bodyPr>
          <a:lstStyle/>
          <a:p>
            <a:pPr algn="ctr" marL="0" indent="0" lvl="0">
              <a:lnSpc>
                <a:spcPts val="4959"/>
              </a:lnSpc>
            </a:pPr>
            <a:r>
              <a:rPr lang="en-US" sz="3199">
                <a:solidFill>
                  <a:srgbClr val="000000"/>
                </a:solidFill>
                <a:latin typeface="Open Sans 1"/>
                <a:ea typeface="Open Sans 1"/>
                <a:cs typeface="Open Sans 1"/>
                <a:sym typeface="Open Sans 1"/>
              </a:rPr>
              <a:t> Bilangan nol sering digunakan sebagai titik awal atau posisi netral, seperti dalam pengukuran suhu (0°C) atau saldo rekening bank ketika tidak ada uang yang tersisa.</a:t>
            </a:r>
          </a:p>
        </p:txBody>
      </p:sp>
      <p:sp>
        <p:nvSpPr>
          <p:cNvPr name="TextBox 29" id="29"/>
          <p:cNvSpPr txBox="true"/>
          <p:nvPr/>
        </p:nvSpPr>
        <p:spPr>
          <a:xfrm rot="0">
            <a:off x="12896249" y="3458561"/>
            <a:ext cx="4112433" cy="6147343"/>
          </a:xfrm>
          <a:prstGeom prst="rect">
            <a:avLst/>
          </a:prstGeom>
        </p:spPr>
        <p:txBody>
          <a:bodyPr anchor="t" rtlCol="false" tIns="0" lIns="0" bIns="0" rIns="0">
            <a:spAutoFit/>
          </a:bodyPr>
          <a:lstStyle/>
          <a:p>
            <a:pPr algn="ctr" marL="0" indent="0" lvl="0">
              <a:lnSpc>
                <a:spcPts val="4494"/>
              </a:lnSpc>
            </a:pPr>
            <a:r>
              <a:rPr lang="en-US" sz="2899">
                <a:solidFill>
                  <a:srgbClr val="000000"/>
                </a:solidFill>
                <a:latin typeface="Open Sans 1"/>
                <a:ea typeface="Open Sans 1"/>
                <a:cs typeface="Open Sans 1"/>
                <a:sym typeface="Open Sans 1"/>
              </a:rPr>
              <a:t>Bilangan yang lebih kecil dari nol, seperti -1, -2, -3, dll. Contoh penggunaannya termasuk penurunan suhu di bawah nol, kekurangan uang (utang), atau penurunan ketinggian di bawah permukaan laut.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2597684" y="-750655"/>
            <a:ext cx="13092632" cy="2881515"/>
            <a:chOff x="0" y="0"/>
            <a:chExt cx="4975877" cy="1095125"/>
          </a:xfrm>
        </p:grpSpPr>
        <p:sp>
          <p:nvSpPr>
            <p:cNvPr name="Freeform 4" id="4"/>
            <p:cNvSpPr/>
            <p:nvPr/>
          </p:nvSpPr>
          <p:spPr>
            <a:xfrm flipH="false" flipV="false" rot="0">
              <a:off x="0" y="0"/>
              <a:ext cx="4975877" cy="1095125"/>
            </a:xfrm>
            <a:custGeom>
              <a:avLst/>
              <a:gdLst/>
              <a:ahLst/>
              <a:cxnLst/>
              <a:rect r="r" b="b" t="t" l="l"/>
              <a:pathLst>
                <a:path h="1095125" w="4975877">
                  <a:moveTo>
                    <a:pt x="4975877" y="547562"/>
                  </a:moveTo>
                  <a:lnTo>
                    <a:pt x="4772677" y="1095125"/>
                  </a:lnTo>
                  <a:lnTo>
                    <a:pt x="203200" y="1095125"/>
                  </a:lnTo>
                  <a:lnTo>
                    <a:pt x="0" y="547562"/>
                  </a:lnTo>
                  <a:lnTo>
                    <a:pt x="203200" y="0"/>
                  </a:lnTo>
                  <a:lnTo>
                    <a:pt x="4772677" y="0"/>
                  </a:lnTo>
                  <a:lnTo>
                    <a:pt x="4975877" y="547562"/>
                  </a:lnTo>
                  <a:close/>
                </a:path>
              </a:pathLst>
            </a:custGeom>
            <a:gradFill rotWithShape="true">
              <a:gsLst>
                <a:gs pos="0">
                  <a:srgbClr val="1B70E1">
                    <a:alpha val="100000"/>
                  </a:srgbClr>
                </a:gs>
                <a:gs pos="100000">
                  <a:srgbClr val="9CF4F8">
                    <a:alpha val="100000"/>
                  </a:srgbClr>
                </a:gs>
              </a:gsLst>
              <a:lin ang="0"/>
            </a:gradFill>
          </p:spPr>
        </p:sp>
        <p:sp>
          <p:nvSpPr>
            <p:cNvPr name="TextBox 5" id="5"/>
            <p:cNvSpPr txBox="true"/>
            <p:nvPr/>
          </p:nvSpPr>
          <p:spPr>
            <a:xfrm>
              <a:off x="114300" y="-28575"/>
              <a:ext cx="4747277" cy="11237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41949" y="3212251"/>
            <a:ext cx="6967355" cy="2511049"/>
            <a:chOff x="0" y="0"/>
            <a:chExt cx="1933666" cy="696897"/>
          </a:xfrm>
        </p:grpSpPr>
        <p:sp>
          <p:nvSpPr>
            <p:cNvPr name="Freeform 7" id="7"/>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8EE5F5"/>
            </a:solidFill>
          </p:spPr>
        </p:sp>
        <p:sp>
          <p:nvSpPr>
            <p:cNvPr name="TextBox 8" id="8"/>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86574" y="3356877"/>
            <a:ext cx="6967355" cy="2511049"/>
            <a:chOff x="0" y="0"/>
            <a:chExt cx="1933666" cy="696897"/>
          </a:xfrm>
        </p:grpSpPr>
        <p:sp>
          <p:nvSpPr>
            <p:cNvPr name="Freeform 10" id="10"/>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000000">
                <a:alpha val="0"/>
              </a:srgbClr>
            </a:solidFill>
            <a:ln w="38100" cap="rnd">
              <a:solidFill>
                <a:srgbClr val="000000"/>
              </a:solidFill>
              <a:prstDash val="solid"/>
              <a:round/>
            </a:ln>
          </p:spPr>
        </p:sp>
        <p:sp>
          <p:nvSpPr>
            <p:cNvPr name="TextBox 11" id="11"/>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028700" y="2586281"/>
            <a:ext cx="1827454" cy="1570469"/>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9CF4F8">
                    <a:alpha val="100000"/>
                  </a:srgbClr>
                </a:gs>
                <a:gs pos="50000">
                  <a:srgbClr val="1B70E1">
                    <a:alpha val="100000"/>
                  </a:srgbClr>
                </a:gs>
                <a:gs pos="100000">
                  <a:srgbClr val="1B70E1">
                    <a:alpha val="100000"/>
                  </a:srgbClr>
                </a:gs>
              </a:gsLst>
              <a:lin ang="0"/>
            </a:gradFill>
          </p:spPr>
        </p:sp>
        <p:sp>
          <p:nvSpPr>
            <p:cNvPr name="TextBox 14" id="14"/>
            <p:cNvSpPr txBox="true"/>
            <p:nvPr/>
          </p:nvSpPr>
          <p:spPr>
            <a:xfrm>
              <a:off x="114300" y="-28575"/>
              <a:ext cx="584200" cy="72707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41949" y="6602625"/>
            <a:ext cx="6967355" cy="2511049"/>
            <a:chOff x="0" y="0"/>
            <a:chExt cx="1933666" cy="696897"/>
          </a:xfrm>
        </p:grpSpPr>
        <p:sp>
          <p:nvSpPr>
            <p:cNvPr name="Freeform 16" id="16"/>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8EE5F5"/>
            </a:solidFill>
          </p:spPr>
        </p:sp>
        <p:sp>
          <p:nvSpPr>
            <p:cNvPr name="TextBox 17" id="17"/>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886574" y="6747251"/>
            <a:ext cx="6967355" cy="2511049"/>
            <a:chOff x="0" y="0"/>
            <a:chExt cx="1933666" cy="696897"/>
          </a:xfrm>
        </p:grpSpPr>
        <p:sp>
          <p:nvSpPr>
            <p:cNvPr name="Freeform 19" id="19"/>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000000">
                <a:alpha val="0"/>
              </a:srgbClr>
            </a:solidFill>
            <a:ln w="38100" cap="rnd">
              <a:solidFill>
                <a:srgbClr val="000000"/>
              </a:solidFill>
              <a:prstDash val="solid"/>
              <a:round/>
            </a:ln>
          </p:spPr>
        </p:sp>
        <p:sp>
          <p:nvSpPr>
            <p:cNvPr name="TextBox 20" id="20"/>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9808992" y="3212251"/>
            <a:ext cx="6967355" cy="2511049"/>
            <a:chOff x="0" y="0"/>
            <a:chExt cx="1933666" cy="696897"/>
          </a:xfrm>
        </p:grpSpPr>
        <p:sp>
          <p:nvSpPr>
            <p:cNvPr name="Freeform 22" id="22"/>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8EE5F5"/>
            </a:solidFill>
          </p:spPr>
        </p:sp>
        <p:sp>
          <p:nvSpPr>
            <p:cNvPr name="TextBox 23" id="23"/>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9953617" y="3356877"/>
            <a:ext cx="6967355" cy="2511049"/>
            <a:chOff x="0" y="0"/>
            <a:chExt cx="1933666" cy="696897"/>
          </a:xfrm>
        </p:grpSpPr>
        <p:sp>
          <p:nvSpPr>
            <p:cNvPr name="Freeform 25" id="25"/>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000000">
                <a:alpha val="0"/>
              </a:srgbClr>
            </a:solidFill>
            <a:ln w="38100" cap="rnd">
              <a:solidFill>
                <a:srgbClr val="000000"/>
              </a:solidFill>
              <a:prstDash val="solid"/>
              <a:round/>
            </a:ln>
          </p:spPr>
        </p:sp>
        <p:sp>
          <p:nvSpPr>
            <p:cNvPr name="TextBox 26" id="26"/>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0923197" y="3731000"/>
            <a:ext cx="5752023" cy="1715203"/>
          </a:xfrm>
          <a:prstGeom prst="rect">
            <a:avLst/>
          </a:prstGeom>
        </p:spPr>
        <p:txBody>
          <a:bodyPr anchor="t" rtlCol="false" tIns="0" lIns="0" bIns="0" rIns="0">
            <a:spAutoFit/>
          </a:bodyPr>
          <a:lstStyle/>
          <a:p>
            <a:pPr algn="l">
              <a:lnSpc>
                <a:spcPts val="2741"/>
              </a:lnSpc>
            </a:pPr>
            <a:r>
              <a:rPr lang="en-US" sz="1958">
                <a:solidFill>
                  <a:srgbClr val="000000"/>
                </a:solidFill>
                <a:latin typeface="Open Sans 2"/>
                <a:ea typeface="Open Sans 2"/>
                <a:cs typeface="Open Sans 2"/>
                <a:sym typeface="Open Sans 2"/>
              </a:rPr>
              <a:t>Pengurangan bilangan bulat positif sering digunakan untuk menggambarkan pengurangan atau pengeluaran. </a:t>
            </a:r>
          </a:p>
          <a:p>
            <a:pPr algn="l">
              <a:lnSpc>
                <a:spcPts val="2741"/>
              </a:lnSpc>
            </a:pPr>
            <a:r>
              <a:rPr lang="en-US" sz="1958">
                <a:solidFill>
                  <a:srgbClr val="000000"/>
                </a:solidFill>
                <a:latin typeface="Open Sans 2"/>
                <a:ea typeface="Open Sans 2"/>
                <a:cs typeface="Open Sans 2"/>
                <a:sym typeface="Open Sans 2"/>
              </a:rPr>
              <a:t>Pengurangan bilangan negatif sering kali menghasilkan peningkatan. </a:t>
            </a:r>
          </a:p>
        </p:txBody>
      </p:sp>
      <p:grpSp>
        <p:nvGrpSpPr>
          <p:cNvPr name="Group 28" id="28"/>
          <p:cNvGrpSpPr/>
          <p:nvPr/>
        </p:nvGrpSpPr>
        <p:grpSpPr>
          <a:xfrm rot="0">
            <a:off x="9808992" y="6386896"/>
            <a:ext cx="6967355" cy="2511049"/>
            <a:chOff x="0" y="0"/>
            <a:chExt cx="1933666" cy="696897"/>
          </a:xfrm>
        </p:grpSpPr>
        <p:sp>
          <p:nvSpPr>
            <p:cNvPr name="Freeform 29" id="29"/>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8EE5F5"/>
            </a:solidFill>
          </p:spPr>
        </p:sp>
        <p:sp>
          <p:nvSpPr>
            <p:cNvPr name="TextBox 30" id="30"/>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9953617" y="6531522"/>
            <a:ext cx="6967355" cy="2511049"/>
            <a:chOff x="0" y="0"/>
            <a:chExt cx="1933666" cy="696897"/>
          </a:xfrm>
        </p:grpSpPr>
        <p:sp>
          <p:nvSpPr>
            <p:cNvPr name="Freeform 32" id="32"/>
            <p:cNvSpPr/>
            <p:nvPr/>
          </p:nvSpPr>
          <p:spPr>
            <a:xfrm flipH="false" flipV="false" rot="0">
              <a:off x="0" y="0"/>
              <a:ext cx="1933666" cy="696897"/>
            </a:xfrm>
            <a:custGeom>
              <a:avLst/>
              <a:gdLst/>
              <a:ahLst/>
              <a:cxnLst/>
              <a:rect r="r" b="b" t="t" l="l"/>
              <a:pathLst>
                <a:path h="696897" w="1933666">
                  <a:moveTo>
                    <a:pt x="37780" y="0"/>
                  </a:moveTo>
                  <a:lnTo>
                    <a:pt x="1895886" y="0"/>
                  </a:lnTo>
                  <a:cubicBezTo>
                    <a:pt x="1916751" y="0"/>
                    <a:pt x="1933666" y="16915"/>
                    <a:pt x="1933666" y="37780"/>
                  </a:cubicBezTo>
                  <a:lnTo>
                    <a:pt x="1933666" y="659117"/>
                  </a:lnTo>
                  <a:cubicBezTo>
                    <a:pt x="1933666" y="669137"/>
                    <a:pt x="1929685" y="678747"/>
                    <a:pt x="1922600" y="685832"/>
                  </a:cubicBezTo>
                  <a:cubicBezTo>
                    <a:pt x="1915515" y="692917"/>
                    <a:pt x="1905906" y="696897"/>
                    <a:pt x="1895886" y="696897"/>
                  </a:cubicBezTo>
                  <a:lnTo>
                    <a:pt x="37780" y="696897"/>
                  </a:lnTo>
                  <a:cubicBezTo>
                    <a:pt x="16915" y="696897"/>
                    <a:pt x="0" y="679983"/>
                    <a:pt x="0" y="659117"/>
                  </a:cubicBezTo>
                  <a:lnTo>
                    <a:pt x="0" y="37780"/>
                  </a:lnTo>
                  <a:cubicBezTo>
                    <a:pt x="0" y="27760"/>
                    <a:pt x="3980" y="18151"/>
                    <a:pt x="11065" y="11065"/>
                  </a:cubicBezTo>
                  <a:cubicBezTo>
                    <a:pt x="18151" y="3980"/>
                    <a:pt x="27760" y="0"/>
                    <a:pt x="37780" y="0"/>
                  </a:cubicBezTo>
                  <a:close/>
                </a:path>
              </a:pathLst>
            </a:custGeom>
            <a:solidFill>
              <a:srgbClr val="000000">
                <a:alpha val="0"/>
              </a:srgbClr>
            </a:solidFill>
            <a:ln w="38100" cap="rnd">
              <a:solidFill>
                <a:srgbClr val="000000"/>
              </a:solidFill>
              <a:prstDash val="solid"/>
              <a:round/>
            </a:ln>
          </p:spPr>
        </p:sp>
        <p:sp>
          <p:nvSpPr>
            <p:cNvPr name="TextBox 33" id="33"/>
            <p:cNvSpPr txBox="true"/>
            <p:nvPr/>
          </p:nvSpPr>
          <p:spPr>
            <a:xfrm>
              <a:off x="0" y="-28575"/>
              <a:ext cx="1933666" cy="725472"/>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10923197" y="6707892"/>
            <a:ext cx="5752023" cy="2058668"/>
          </a:xfrm>
          <a:prstGeom prst="rect">
            <a:avLst/>
          </a:prstGeom>
        </p:spPr>
        <p:txBody>
          <a:bodyPr anchor="t" rtlCol="false" tIns="0" lIns="0" bIns="0" rIns="0">
            <a:spAutoFit/>
          </a:bodyPr>
          <a:lstStyle/>
          <a:p>
            <a:pPr algn="l">
              <a:lnSpc>
                <a:spcPts val="2741"/>
              </a:lnSpc>
            </a:pPr>
            <a:r>
              <a:rPr lang="en-US" sz="1958">
                <a:solidFill>
                  <a:srgbClr val="000000"/>
                </a:solidFill>
                <a:latin typeface="Open Sans 2"/>
                <a:ea typeface="Open Sans 2"/>
                <a:cs typeface="Open Sans 2"/>
                <a:sym typeface="Open Sans 2"/>
              </a:rPr>
              <a:t>Pembagian bilangan bulat positif dengan bilangan positif lainnya menggambarkan pembagian dalam jumlah yang sama.</a:t>
            </a:r>
          </a:p>
          <a:p>
            <a:pPr algn="l">
              <a:lnSpc>
                <a:spcPts val="2741"/>
              </a:lnSpc>
            </a:pPr>
            <a:r>
              <a:rPr lang="en-US" sz="1958">
                <a:solidFill>
                  <a:srgbClr val="000000"/>
                </a:solidFill>
                <a:latin typeface="Open Sans 2"/>
                <a:ea typeface="Open Sans 2"/>
                <a:cs typeface="Open Sans 2"/>
                <a:sym typeface="Open Sans 2"/>
              </a:rPr>
              <a:t>Pembagian bilangan negatif dengan bilangan positif menunjukkan distribusi kerugian atau kekurangan.</a:t>
            </a:r>
          </a:p>
        </p:txBody>
      </p:sp>
      <p:sp>
        <p:nvSpPr>
          <p:cNvPr name="Freeform 35" id="35"/>
          <p:cNvSpPr/>
          <p:nvPr/>
        </p:nvSpPr>
        <p:spPr>
          <a:xfrm flipH="false" flipV="false" rot="0">
            <a:off x="-523603" y="454686"/>
            <a:ext cx="1309605" cy="3702064"/>
          </a:xfrm>
          <a:custGeom>
            <a:avLst/>
            <a:gdLst/>
            <a:ahLst/>
            <a:cxnLst/>
            <a:rect r="r" b="b" t="t" l="l"/>
            <a:pathLst>
              <a:path h="3702064" w="1309605">
                <a:moveTo>
                  <a:pt x="0" y="0"/>
                </a:moveTo>
                <a:lnTo>
                  <a:pt x="1309606" y="0"/>
                </a:lnTo>
                <a:lnTo>
                  <a:pt x="1309606" y="3702064"/>
                </a:lnTo>
                <a:lnTo>
                  <a:pt x="0" y="3702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6" id="36"/>
          <p:cNvSpPr txBox="true"/>
          <p:nvPr/>
        </p:nvSpPr>
        <p:spPr>
          <a:xfrm rot="0">
            <a:off x="2597684" y="3731000"/>
            <a:ext cx="5752023" cy="1715203"/>
          </a:xfrm>
          <a:prstGeom prst="rect">
            <a:avLst/>
          </a:prstGeom>
        </p:spPr>
        <p:txBody>
          <a:bodyPr anchor="t" rtlCol="false" tIns="0" lIns="0" bIns="0" rIns="0">
            <a:spAutoFit/>
          </a:bodyPr>
          <a:lstStyle/>
          <a:p>
            <a:pPr algn="l">
              <a:lnSpc>
                <a:spcPts val="2741"/>
              </a:lnSpc>
            </a:pPr>
            <a:r>
              <a:rPr lang="en-US" sz="1958">
                <a:solidFill>
                  <a:srgbClr val="000000"/>
                </a:solidFill>
                <a:latin typeface="Open Sans 2"/>
                <a:ea typeface="Open Sans 2"/>
                <a:cs typeface="Open Sans 2"/>
                <a:sym typeface="Open Sans 2"/>
              </a:rPr>
              <a:t>Penjumlahan bilangan bulat positif biasanya menggambarkan peningkatan atau penambahan sesuatu.</a:t>
            </a:r>
          </a:p>
          <a:p>
            <a:pPr algn="l">
              <a:lnSpc>
                <a:spcPts val="2741"/>
              </a:lnSpc>
            </a:pPr>
            <a:r>
              <a:rPr lang="en-US" sz="1958">
                <a:solidFill>
                  <a:srgbClr val="000000"/>
                </a:solidFill>
                <a:latin typeface="Open Sans 2"/>
                <a:ea typeface="Open Sans 2"/>
                <a:cs typeface="Open Sans 2"/>
                <a:sym typeface="Open Sans 2"/>
              </a:rPr>
              <a:t>Penjumlahan bilangan bulat negatif dapat menggambarkan pengurangan atau kehilangan.. </a:t>
            </a:r>
          </a:p>
        </p:txBody>
      </p:sp>
      <p:sp>
        <p:nvSpPr>
          <p:cNvPr name="TextBox 37" id="37"/>
          <p:cNvSpPr txBox="true"/>
          <p:nvPr/>
        </p:nvSpPr>
        <p:spPr>
          <a:xfrm rot="0">
            <a:off x="5002437" y="423591"/>
            <a:ext cx="8283125" cy="1202236"/>
          </a:xfrm>
          <a:prstGeom prst="rect">
            <a:avLst/>
          </a:prstGeom>
        </p:spPr>
        <p:txBody>
          <a:bodyPr anchor="t" rtlCol="false" tIns="0" lIns="0" bIns="0" rIns="0">
            <a:spAutoFit/>
          </a:bodyPr>
          <a:lstStyle/>
          <a:p>
            <a:pPr algn="ctr">
              <a:lnSpc>
                <a:spcPts val="4625"/>
              </a:lnSpc>
            </a:pPr>
            <a:r>
              <a:rPr lang="en-US" sz="4868">
                <a:solidFill>
                  <a:srgbClr val="FFFFFF"/>
                </a:solidFill>
                <a:latin typeface="Chau Philomene"/>
                <a:ea typeface="Chau Philomene"/>
                <a:cs typeface="Chau Philomene"/>
                <a:sym typeface="Chau Philomene"/>
              </a:rPr>
              <a:t>OPERASI DASAR DENGAN BILANGAN BULAT</a:t>
            </a:r>
          </a:p>
        </p:txBody>
      </p:sp>
      <p:sp>
        <p:nvSpPr>
          <p:cNvPr name="TextBox 38" id="38"/>
          <p:cNvSpPr txBox="true"/>
          <p:nvPr/>
        </p:nvSpPr>
        <p:spPr>
          <a:xfrm rot="0">
            <a:off x="2856154" y="7121373"/>
            <a:ext cx="5752023" cy="1371738"/>
          </a:xfrm>
          <a:prstGeom prst="rect">
            <a:avLst/>
          </a:prstGeom>
        </p:spPr>
        <p:txBody>
          <a:bodyPr anchor="t" rtlCol="false" tIns="0" lIns="0" bIns="0" rIns="0">
            <a:spAutoFit/>
          </a:bodyPr>
          <a:lstStyle/>
          <a:p>
            <a:pPr algn="l">
              <a:lnSpc>
                <a:spcPts val="2741"/>
              </a:lnSpc>
            </a:pPr>
            <a:r>
              <a:rPr lang="en-US" sz="1958">
                <a:solidFill>
                  <a:srgbClr val="000000"/>
                </a:solidFill>
                <a:latin typeface="Open Sans 2"/>
                <a:ea typeface="Open Sans 2"/>
                <a:cs typeface="Open Sans 2"/>
                <a:sym typeface="Open Sans 2"/>
              </a:rPr>
              <a:t>Perkalian bilangan bulat positif dengan bilangan negatif biasanya menunjukkan penggandaan dalam konteks negatif, seperti kerugian atau pengurangan.</a:t>
            </a:r>
          </a:p>
        </p:txBody>
      </p:sp>
      <p:sp>
        <p:nvSpPr>
          <p:cNvPr name="Freeform 39" id="39"/>
          <p:cNvSpPr/>
          <p:nvPr/>
        </p:nvSpPr>
        <p:spPr>
          <a:xfrm flipH="false" flipV="false" rot="0">
            <a:off x="17633197" y="6462202"/>
            <a:ext cx="1309605" cy="3702064"/>
          </a:xfrm>
          <a:custGeom>
            <a:avLst/>
            <a:gdLst/>
            <a:ahLst/>
            <a:cxnLst/>
            <a:rect r="r" b="b" t="t" l="l"/>
            <a:pathLst>
              <a:path h="3702064" w="1309605">
                <a:moveTo>
                  <a:pt x="0" y="0"/>
                </a:moveTo>
                <a:lnTo>
                  <a:pt x="1309606" y="0"/>
                </a:lnTo>
                <a:lnTo>
                  <a:pt x="1309606" y="3702064"/>
                </a:lnTo>
                <a:lnTo>
                  <a:pt x="0" y="3702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0" id="40"/>
          <p:cNvSpPr txBox="true"/>
          <p:nvPr/>
        </p:nvSpPr>
        <p:spPr>
          <a:xfrm rot="0">
            <a:off x="1197864" y="3190913"/>
            <a:ext cx="1489127" cy="339637"/>
          </a:xfrm>
          <a:prstGeom prst="rect">
            <a:avLst/>
          </a:prstGeom>
        </p:spPr>
        <p:txBody>
          <a:bodyPr anchor="t" rtlCol="false" tIns="0" lIns="0" bIns="0" rIns="0">
            <a:spAutoFit/>
          </a:bodyPr>
          <a:lstStyle/>
          <a:p>
            <a:pPr algn="ctr">
              <a:lnSpc>
                <a:spcPts val="2799"/>
              </a:lnSpc>
              <a:spcBef>
                <a:spcPct val="0"/>
              </a:spcBef>
            </a:pPr>
            <a:r>
              <a:rPr lang="en-US" sz="1999">
                <a:solidFill>
                  <a:srgbClr val="FFFFFF"/>
                </a:solidFill>
                <a:latin typeface="Clear Sans"/>
                <a:ea typeface="Clear Sans"/>
                <a:cs typeface="Clear Sans"/>
                <a:sym typeface="Clear Sans"/>
              </a:rPr>
              <a:t>Penjumlahan</a:t>
            </a:r>
          </a:p>
        </p:txBody>
      </p:sp>
      <p:grpSp>
        <p:nvGrpSpPr>
          <p:cNvPr name="Group 41" id="41"/>
          <p:cNvGrpSpPr/>
          <p:nvPr/>
        </p:nvGrpSpPr>
        <p:grpSpPr>
          <a:xfrm rot="0">
            <a:off x="9095743" y="2571643"/>
            <a:ext cx="1827454" cy="1570469"/>
            <a:chOff x="0" y="0"/>
            <a:chExt cx="812800" cy="698500"/>
          </a:xfrm>
        </p:grpSpPr>
        <p:sp>
          <p:nvSpPr>
            <p:cNvPr name="Freeform 42" id="4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9CF4F8">
                    <a:alpha val="100000"/>
                  </a:srgbClr>
                </a:gs>
                <a:gs pos="50000">
                  <a:srgbClr val="1B70E1">
                    <a:alpha val="100000"/>
                  </a:srgbClr>
                </a:gs>
                <a:gs pos="100000">
                  <a:srgbClr val="1B70E1">
                    <a:alpha val="100000"/>
                  </a:srgbClr>
                </a:gs>
              </a:gsLst>
              <a:lin ang="0"/>
            </a:gradFill>
          </p:spPr>
        </p:sp>
        <p:sp>
          <p:nvSpPr>
            <p:cNvPr name="TextBox 43" id="43"/>
            <p:cNvSpPr txBox="true"/>
            <p:nvPr/>
          </p:nvSpPr>
          <p:spPr>
            <a:xfrm>
              <a:off x="114300" y="-28575"/>
              <a:ext cx="584200" cy="727075"/>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9264907" y="3185800"/>
            <a:ext cx="1489127" cy="31358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Clear Sans"/>
                <a:ea typeface="Clear Sans"/>
                <a:cs typeface="Clear Sans"/>
                <a:sym typeface="Clear Sans"/>
              </a:rPr>
              <a:t>Pengurangan</a:t>
            </a:r>
          </a:p>
        </p:txBody>
      </p:sp>
      <p:grpSp>
        <p:nvGrpSpPr>
          <p:cNvPr name="Group 45" id="45"/>
          <p:cNvGrpSpPr/>
          <p:nvPr/>
        </p:nvGrpSpPr>
        <p:grpSpPr>
          <a:xfrm rot="0">
            <a:off x="972847" y="5962016"/>
            <a:ext cx="1827454" cy="1570469"/>
            <a:chOff x="0" y="0"/>
            <a:chExt cx="812800" cy="698500"/>
          </a:xfrm>
        </p:grpSpPr>
        <p:sp>
          <p:nvSpPr>
            <p:cNvPr name="Freeform 46" id="4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9CF4F8">
                    <a:alpha val="100000"/>
                  </a:srgbClr>
                </a:gs>
                <a:gs pos="50000">
                  <a:srgbClr val="1B70E1">
                    <a:alpha val="100000"/>
                  </a:srgbClr>
                </a:gs>
                <a:gs pos="100000">
                  <a:srgbClr val="1B70E1">
                    <a:alpha val="100000"/>
                  </a:srgbClr>
                </a:gs>
              </a:gsLst>
              <a:lin ang="0"/>
            </a:gradFill>
          </p:spPr>
        </p:sp>
        <p:sp>
          <p:nvSpPr>
            <p:cNvPr name="TextBox 47" id="47"/>
            <p:cNvSpPr txBox="true"/>
            <p:nvPr/>
          </p:nvSpPr>
          <p:spPr>
            <a:xfrm>
              <a:off x="114300" y="-28575"/>
              <a:ext cx="584200" cy="727075"/>
            </a:xfrm>
            <a:prstGeom prst="rect">
              <a:avLst/>
            </a:prstGeom>
          </p:spPr>
          <p:txBody>
            <a:bodyPr anchor="ctr" rtlCol="false" tIns="50800" lIns="50800" bIns="50800" rIns="50800"/>
            <a:lstStyle/>
            <a:p>
              <a:pPr algn="ctr">
                <a:lnSpc>
                  <a:spcPts val="2659"/>
                </a:lnSpc>
              </a:pPr>
            </a:p>
          </p:txBody>
        </p:sp>
      </p:grpSp>
      <p:sp>
        <p:nvSpPr>
          <p:cNvPr name="TextBox 48" id="48"/>
          <p:cNvSpPr txBox="true"/>
          <p:nvPr/>
        </p:nvSpPr>
        <p:spPr>
          <a:xfrm rot="0">
            <a:off x="1142011" y="6566648"/>
            <a:ext cx="1489127" cy="339637"/>
          </a:xfrm>
          <a:prstGeom prst="rect">
            <a:avLst/>
          </a:prstGeom>
        </p:spPr>
        <p:txBody>
          <a:bodyPr anchor="t" rtlCol="false" tIns="0" lIns="0" bIns="0" rIns="0">
            <a:spAutoFit/>
          </a:bodyPr>
          <a:lstStyle/>
          <a:p>
            <a:pPr algn="ctr">
              <a:lnSpc>
                <a:spcPts val="2799"/>
              </a:lnSpc>
              <a:spcBef>
                <a:spcPct val="0"/>
              </a:spcBef>
            </a:pPr>
            <a:r>
              <a:rPr lang="en-US" sz="1999">
                <a:solidFill>
                  <a:srgbClr val="FFFFFF"/>
                </a:solidFill>
                <a:latin typeface="Clear Sans"/>
                <a:ea typeface="Clear Sans"/>
                <a:cs typeface="Clear Sans"/>
                <a:sym typeface="Clear Sans"/>
              </a:rPr>
              <a:t>Perkalian</a:t>
            </a:r>
          </a:p>
        </p:txBody>
      </p:sp>
      <p:grpSp>
        <p:nvGrpSpPr>
          <p:cNvPr name="Group 49" id="49"/>
          <p:cNvGrpSpPr/>
          <p:nvPr/>
        </p:nvGrpSpPr>
        <p:grpSpPr>
          <a:xfrm rot="0">
            <a:off x="8709304" y="5817391"/>
            <a:ext cx="1827454" cy="1570469"/>
            <a:chOff x="0" y="0"/>
            <a:chExt cx="812800" cy="698500"/>
          </a:xfrm>
        </p:grpSpPr>
        <p:sp>
          <p:nvSpPr>
            <p:cNvPr name="Freeform 50" id="5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9CF4F8">
                    <a:alpha val="100000"/>
                  </a:srgbClr>
                </a:gs>
                <a:gs pos="50000">
                  <a:srgbClr val="1B70E1">
                    <a:alpha val="100000"/>
                  </a:srgbClr>
                </a:gs>
                <a:gs pos="100000">
                  <a:srgbClr val="1B70E1">
                    <a:alpha val="100000"/>
                  </a:srgbClr>
                </a:gs>
              </a:gsLst>
              <a:lin ang="0"/>
            </a:gradFill>
          </p:spPr>
        </p:sp>
        <p:sp>
          <p:nvSpPr>
            <p:cNvPr name="TextBox 51" id="51"/>
            <p:cNvSpPr txBox="true"/>
            <p:nvPr/>
          </p:nvSpPr>
          <p:spPr>
            <a:xfrm>
              <a:off x="114300" y="-28575"/>
              <a:ext cx="584200" cy="727075"/>
            </a:xfrm>
            <a:prstGeom prst="rect">
              <a:avLst/>
            </a:prstGeom>
          </p:spPr>
          <p:txBody>
            <a:bodyPr anchor="ctr" rtlCol="false" tIns="50800" lIns="50800" bIns="50800" rIns="50800"/>
            <a:lstStyle/>
            <a:p>
              <a:pPr algn="ctr">
                <a:lnSpc>
                  <a:spcPts val="2659"/>
                </a:lnSpc>
              </a:pPr>
            </a:p>
          </p:txBody>
        </p:sp>
      </p:grpSp>
      <p:sp>
        <p:nvSpPr>
          <p:cNvPr name="TextBox 52" id="52"/>
          <p:cNvSpPr txBox="true"/>
          <p:nvPr/>
        </p:nvSpPr>
        <p:spPr>
          <a:xfrm rot="0">
            <a:off x="8878468" y="6422023"/>
            <a:ext cx="1489127" cy="339637"/>
          </a:xfrm>
          <a:prstGeom prst="rect">
            <a:avLst/>
          </a:prstGeom>
        </p:spPr>
        <p:txBody>
          <a:bodyPr anchor="t" rtlCol="false" tIns="0" lIns="0" bIns="0" rIns="0">
            <a:spAutoFit/>
          </a:bodyPr>
          <a:lstStyle/>
          <a:p>
            <a:pPr algn="ctr">
              <a:lnSpc>
                <a:spcPts val="2799"/>
              </a:lnSpc>
              <a:spcBef>
                <a:spcPct val="0"/>
              </a:spcBef>
            </a:pPr>
            <a:r>
              <a:rPr lang="en-US" sz="1999">
                <a:solidFill>
                  <a:srgbClr val="FFFFFF"/>
                </a:solidFill>
                <a:latin typeface="Clear Sans"/>
                <a:ea typeface="Clear Sans"/>
                <a:cs typeface="Clear Sans"/>
                <a:sym typeface="Clear Sans"/>
              </a:rPr>
              <a:t>Pembagian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555" r="0" b="-8555"/>
            </a:stretch>
          </a:blipFill>
        </p:spPr>
      </p:sp>
      <p:grpSp>
        <p:nvGrpSpPr>
          <p:cNvPr name="Group 3" id="3"/>
          <p:cNvGrpSpPr/>
          <p:nvPr/>
        </p:nvGrpSpPr>
        <p:grpSpPr>
          <a:xfrm rot="0">
            <a:off x="-3057087" y="2211269"/>
            <a:ext cx="24321792" cy="7748911"/>
            <a:chOff x="0" y="0"/>
            <a:chExt cx="2082818" cy="663585"/>
          </a:xfrm>
        </p:grpSpPr>
        <p:sp>
          <p:nvSpPr>
            <p:cNvPr name="Freeform 4" id="4"/>
            <p:cNvSpPr/>
            <p:nvPr/>
          </p:nvSpPr>
          <p:spPr>
            <a:xfrm flipH="false" flipV="false" rot="0">
              <a:off x="0" y="0"/>
              <a:ext cx="2082818" cy="663585"/>
            </a:xfrm>
            <a:custGeom>
              <a:avLst/>
              <a:gdLst/>
              <a:ahLst/>
              <a:cxnLst/>
              <a:rect r="r" b="b" t="t" l="l"/>
              <a:pathLst>
                <a:path h="663585" w="2082818">
                  <a:moveTo>
                    <a:pt x="2082818" y="331792"/>
                  </a:moveTo>
                  <a:lnTo>
                    <a:pt x="1879618" y="663585"/>
                  </a:lnTo>
                  <a:lnTo>
                    <a:pt x="203200" y="663585"/>
                  </a:lnTo>
                  <a:lnTo>
                    <a:pt x="0" y="331792"/>
                  </a:lnTo>
                  <a:lnTo>
                    <a:pt x="203200" y="0"/>
                  </a:lnTo>
                  <a:lnTo>
                    <a:pt x="1879618" y="0"/>
                  </a:lnTo>
                  <a:lnTo>
                    <a:pt x="2082818" y="331792"/>
                  </a:lnTo>
                  <a:close/>
                </a:path>
              </a:pathLst>
            </a:custGeom>
            <a:solidFill>
              <a:srgbClr val="FFFFFF"/>
            </a:solidFill>
          </p:spPr>
        </p:sp>
        <p:sp>
          <p:nvSpPr>
            <p:cNvPr name="TextBox 5" id="5"/>
            <p:cNvSpPr txBox="true"/>
            <p:nvPr/>
          </p:nvSpPr>
          <p:spPr>
            <a:xfrm>
              <a:off x="114300" y="-28575"/>
              <a:ext cx="1854218" cy="69216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1712203" y="1688144"/>
            <a:ext cx="9552502" cy="8272036"/>
            <a:chOff x="0" y="0"/>
            <a:chExt cx="4282440" cy="3708400"/>
          </a:xfrm>
        </p:grpSpPr>
        <p:sp>
          <p:nvSpPr>
            <p:cNvPr name="Freeform 7" id="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17970" t="0" r="-17970" b="0"/>
              </a:stretch>
            </a:blipFill>
          </p:spPr>
        </p:sp>
      </p:grpSp>
      <p:sp>
        <p:nvSpPr>
          <p:cNvPr name="Freeform 8" id="8"/>
          <p:cNvSpPr/>
          <p:nvPr/>
        </p:nvSpPr>
        <p:spPr>
          <a:xfrm flipH="false" flipV="false" rot="0">
            <a:off x="10271737" y="1028700"/>
            <a:ext cx="4033553" cy="1583169"/>
          </a:xfrm>
          <a:custGeom>
            <a:avLst/>
            <a:gdLst/>
            <a:ahLst/>
            <a:cxnLst/>
            <a:rect r="r" b="b" t="t" l="l"/>
            <a:pathLst>
              <a:path h="1583169" w="4033553">
                <a:moveTo>
                  <a:pt x="0" y="0"/>
                </a:moveTo>
                <a:lnTo>
                  <a:pt x="4033553" y="0"/>
                </a:lnTo>
                <a:lnTo>
                  <a:pt x="4033553" y="1583169"/>
                </a:lnTo>
                <a:lnTo>
                  <a:pt x="0" y="15831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52400" y="152400"/>
            <a:ext cx="17368147" cy="1543194"/>
            <a:chOff x="0" y="0"/>
            <a:chExt cx="4574327" cy="406438"/>
          </a:xfrm>
        </p:grpSpPr>
        <p:sp>
          <p:nvSpPr>
            <p:cNvPr name="Freeform 10" id="10"/>
            <p:cNvSpPr/>
            <p:nvPr/>
          </p:nvSpPr>
          <p:spPr>
            <a:xfrm flipH="false" flipV="false" rot="0">
              <a:off x="0" y="0"/>
              <a:ext cx="4574327" cy="406438"/>
            </a:xfrm>
            <a:custGeom>
              <a:avLst/>
              <a:gdLst/>
              <a:ahLst/>
              <a:cxnLst/>
              <a:rect r="r" b="b" t="t" l="l"/>
              <a:pathLst>
                <a:path h="406438" w="4574327">
                  <a:moveTo>
                    <a:pt x="0" y="0"/>
                  </a:moveTo>
                  <a:lnTo>
                    <a:pt x="4574327" y="0"/>
                  </a:lnTo>
                  <a:lnTo>
                    <a:pt x="4574327" y="406438"/>
                  </a:lnTo>
                  <a:lnTo>
                    <a:pt x="0" y="406438"/>
                  </a:lnTo>
                  <a:close/>
                </a:path>
              </a:pathLst>
            </a:custGeom>
            <a:solidFill>
              <a:srgbClr val="0345E4"/>
            </a:solidFill>
          </p:spPr>
        </p:sp>
        <p:sp>
          <p:nvSpPr>
            <p:cNvPr name="TextBox 11" id="11"/>
            <p:cNvSpPr txBox="true"/>
            <p:nvPr/>
          </p:nvSpPr>
          <p:spPr>
            <a:xfrm>
              <a:off x="0" y="-38100"/>
              <a:ext cx="4574327" cy="44453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552458" y="2401137"/>
            <a:ext cx="9142884" cy="6857163"/>
          </a:xfrm>
          <a:custGeom>
            <a:avLst/>
            <a:gdLst/>
            <a:ahLst/>
            <a:cxnLst/>
            <a:rect r="r" b="b" t="t" l="l"/>
            <a:pathLst>
              <a:path h="6857163" w="9142884">
                <a:moveTo>
                  <a:pt x="0" y="0"/>
                </a:moveTo>
                <a:lnTo>
                  <a:pt x="9142883" y="0"/>
                </a:lnTo>
                <a:lnTo>
                  <a:pt x="9142883" y="6857163"/>
                </a:lnTo>
                <a:lnTo>
                  <a:pt x="0" y="6857163"/>
                </a:lnTo>
                <a:lnTo>
                  <a:pt x="0" y="0"/>
                </a:lnTo>
                <a:close/>
              </a:path>
            </a:pathLst>
          </a:custGeom>
          <a:blipFill>
            <a:blip r:embed="rId6"/>
            <a:stretch>
              <a:fillRect l="0" t="0" r="0" b="0"/>
            </a:stretch>
          </a:blipFill>
        </p:spPr>
      </p:sp>
      <p:sp>
        <p:nvSpPr>
          <p:cNvPr name="TextBox 13" id="13"/>
          <p:cNvSpPr txBox="true"/>
          <p:nvPr/>
        </p:nvSpPr>
        <p:spPr>
          <a:xfrm rot="0">
            <a:off x="152400" y="449128"/>
            <a:ext cx="16656074" cy="854054"/>
          </a:xfrm>
          <a:prstGeom prst="rect">
            <a:avLst/>
          </a:prstGeom>
        </p:spPr>
        <p:txBody>
          <a:bodyPr anchor="t" rtlCol="false" tIns="0" lIns="0" bIns="0" rIns="0">
            <a:spAutoFit/>
          </a:bodyPr>
          <a:lstStyle/>
          <a:p>
            <a:pPr algn="ctr">
              <a:lnSpc>
                <a:spcPts val="6999"/>
              </a:lnSpc>
            </a:pPr>
            <a:r>
              <a:rPr lang="en-US" sz="4999" spc="99">
                <a:solidFill>
                  <a:srgbClr val="FFFFFF"/>
                </a:solidFill>
                <a:latin typeface="Garet Bold"/>
                <a:ea typeface="Garet Bold"/>
                <a:cs typeface="Garet Bold"/>
                <a:sym typeface="Garet Bold"/>
              </a:rPr>
              <a:t>SISTEM PERSAMAAN/PERTIDAKSAMAAN LINEAR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221679">
            <a:off x="-127424" y="2042488"/>
            <a:ext cx="7262896" cy="6285707"/>
          </a:xfrm>
          <a:custGeom>
            <a:avLst/>
            <a:gdLst/>
            <a:ahLst/>
            <a:cxnLst/>
            <a:rect r="r" b="b" t="t" l="l"/>
            <a:pathLst>
              <a:path h="6285707" w="7262896">
                <a:moveTo>
                  <a:pt x="0" y="0"/>
                </a:moveTo>
                <a:lnTo>
                  <a:pt x="7262897" y="0"/>
                </a:lnTo>
                <a:lnTo>
                  <a:pt x="7262897" y="6285707"/>
                </a:lnTo>
                <a:lnTo>
                  <a:pt x="0" y="6285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21679">
            <a:off x="5540799" y="5224978"/>
            <a:ext cx="7262896" cy="6285707"/>
          </a:xfrm>
          <a:custGeom>
            <a:avLst/>
            <a:gdLst/>
            <a:ahLst/>
            <a:cxnLst/>
            <a:rect r="r" b="b" t="t" l="l"/>
            <a:pathLst>
              <a:path h="6285707" w="7262896">
                <a:moveTo>
                  <a:pt x="0" y="0"/>
                </a:moveTo>
                <a:lnTo>
                  <a:pt x="7262896" y="0"/>
                </a:lnTo>
                <a:lnTo>
                  <a:pt x="7262896" y="6285707"/>
                </a:lnTo>
                <a:lnTo>
                  <a:pt x="0" y="6285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221679">
            <a:off x="5540799" y="-1204425"/>
            <a:ext cx="7262896" cy="6285707"/>
          </a:xfrm>
          <a:custGeom>
            <a:avLst/>
            <a:gdLst/>
            <a:ahLst/>
            <a:cxnLst/>
            <a:rect r="r" b="b" t="t" l="l"/>
            <a:pathLst>
              <a:path h="6285707" w="7262896">
                <a:moveTo>
                  <a:pt x="0" y="0"/>
                </a:moveTo>
                <a:lnTo>
                  <a:pt x="7262896" y="0"/>
                </a:lnTo>
                <a:lnTo>
                  <a:pt x="7262896" y="6285706"/>
                </a:lnTo>
                <a:lnTo>
                  <a:pt x="0" y="6285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221679">
            <a:off x="11152527" y="2042488"/>
            <a:ext cx="7262896" cy="6285707"/>
          </a:xfrm>
          <a:custGeom>
            <a:avLst/>
            <a:gdLst/>
            <a:ahLst/>
            <a:cxnLst/>
            <a:rect r="r" b="b" t="t" l="l"/>
            <a:pathLst>
              <a:path h="6285707" w="7262896">
                <a:moveTo>
                  <a:pt x="0" y="0"/>
                </a:moveTo>
                <a:lnTo>
                  <a:pt x="7262897" y="0"/>
                </a:lnTo>
                <a:lnTo>
                  <a:pt x="7262897" y="6285707"/>
                </a:lnTo>
                <a:lnTo>
                  <a:pt x="0" y="62857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221679">
            <a:off x="-677795" y="8402657"/>
            <a:ext cx="2898563" cy="2508574"/>
          </a:xfrm>
          <a:custGeom>
            <a:avLst/>
            <a:gdLst/>
            <a:ahLst/>
            <a:cxnLst/>
            <a:rect r="r" b="b" t="t" l="l"/>
            <a:pathLst>
              <a:path h="2508574" w="2898563">
                <a:moveTo>
                  <a:pt x="0" y="0"/>
                </a:moveTo>
                <a:lnTo>
                  <a:pt x="2898563" y="0"/>
                </a:lnTo>
                <a:lnTo>
                  <a:pt x="2898563" y="2508574"/>
                </a:lnTo>
                <a:lnTo>
                  <a:pt x="0" y="25085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7221679">
            <a:off x="16059714" y="-570679"/>
            <a:ext cx="2898563" cy="2508574"/>
          </a:xfrm>
          <a:custGeom>
            <a:avLst/>
            <a:gdLst/>
            <a:ahLst/>
            <a:cxnLst/>
            <a:rect r="r" b="b" t="t" l="l"/>
            <a:pathLst>
              <a:path h="2508574" w="2898563">
                <a:moveTo>
                  <a:pt x="0" y="0"/>
                </a:moveTo>
                <a:lnTo>
                  <a:pt x="2898563" y="0"/>
                </a:lnTo>
                <a:lnTo>
                  <a:pt x="2898563" y="2508574"/>
                </a:lnTo>
                <a:lnTo>
                  <a:pt x="0" y="25085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3578320">
            <a:off x="1619059" y="7116835"/>
            <a:ext cx="2904567" cy="2513771"/>
          </a:xfrm>
          <a:custGeom>
            <a:avLst/>
            <a:gdLst/>
            <a:ahLst/>
            <a:cxnLst/>
            <a:rect r="r" b="b" t="t" l="l"/>
            <a:pathLst>
              <a:path h="2513771" w="2904567">
                <a:moveTo>
                  <a:pt x="0" y="0"/>
                </a:moveTo>
                <a:lnTo>
                  <a:pt x="2904567" y="0"/>
                </a:lnTo>
                <a:lnTo>
                  <a:pt x="2904567" y="2513770"/>
                </a:lnTo>
                <a:lnTo>
                  <a:pt x="0" y="25137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3578320">
            <a:off x="13684513" y="681543"/>
            <a:ext cx="2904567" cy="2513771"/>
          </a:xfrm>
          <a:custGeom>
            <a:avLst/>
            <a:gdLst/>
            <a:ahLst/>
            <a:cxnLst/>
            <a:rect r="r" b="b" t="t" l="l"/>
            <a:pathLst>
              <a:path h="2513771" w="2904567">
                <a:moveTo>
                  <a:pt x="0" y="0"/>
                </a:moveTo>
                <a:lnTo>
                  <a:pt x="2904566" y="0"/>
                </a:lnTo>
                <a:lnTo>
                  <a:pt x="2904566" y="2513770"/>
                </a:lnTo>
                <a:lnTo>
                  <a:pt x="0" y="25137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3578320">
            <a:off x="15967228" y="2137176"/>
            <a:ext cx="2904567" cy="2513771"/>
          </a:xfrm>
          <a:custGeom>
            <a:avLst/>
            <a:gdLst/>
            <a:ahLst/>
            <a:cxnLst/>
            <a:rect r="r" b="b" t="t" l="l"/>
            <a:pathLst>
              <a:path h="2513771" w="2904567">
                <a:moveTo>
                  <a:pt x="0" y="0"/>
                </a:moveTo>
                <a:lnTo>
                  <a:pt x="2904566" y="0"/>
                </a:lnTo>
                <a:lnTo>
                  <a:pt x="2904566" y="2513770"/>
                </a:lnTo>
                <a:lnTo>
                  <a:pt x="0" y="25137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3578320">
            <a:off x="-684556" y="5784649"/>
            <a:ext cx="2904567" cy="2513771"/>
          </a:xfrm>
          <a:custGeom>
            <a:avLst/>
            <a:gdLst/>
            <a:ahLst/>
            <a:cxnLst/>
            <a:rect r="r" b="b" t="t" l="l"/>
            <a:pathLst>
              <a:path h="2513771" w="2904567">
                <a:moveTo>
                  <a:pt x="0" y="0"/>
                </a:moveTo>
                <a:lnTo>
                  <a:pt x="2904566" y="0"/>
                </a:lnTo>
                <a:lnTo>
                  <a:pt x="2904566" y="2513771"/>
                </a:lnTo>
                <a:lnTo>
                  <a:pt x="0" y="25137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6701008" y="5472966"/>
            <a:ext cx="5168856" cy="887222"/>
          </a:xfrm>
          <a:prstGeom prst="rect">
            <a:avLst/>
          </a:prstGeom>
        </p:spPr>
        <p:txBody>
          <a:bodyPr anchor="t" rtlCol="false" tIns="0" lIns="0" bIns="0" rIns="0">
            <a:spAutoFit/>
          </a:bodyPr>
          <a:lstStyle/>
          <a:p>
            <a:pPr algn="ctr" marL="0" indent="0" lvl="1">
              <a:lnSpc>
                <a:spcPts val="6536"/>
              </a:lnSpc>
            </a:pPr>
            <a:r>
              <a:rPr lang="en-US" sz="7104" spc="198">
                <a:solidFill>
                  <a:srgbClr val="FFFFFF"/>
                </a:solidFill>
                <a:latin typeface="Barlow Condensed Bold"/>
                <a:ea typeface="Barlow Condensed Bold"/>
                <a:cs typeface="Barlow Condensed Bold"/>
                <a:sym typeface="Barlow Condensed Bold"/>
              </a:rPr>
              <a:t>VARIABEL </a:t>
            </a:r>
          </a:p>
        </p:txBody>
      </p:sp>
      <p:sp>
        <p:nvSpPr>
          <p:cNvPr name="TextBox 13" id="13"/>
          <p:cNvSpPr txBox="true"/>
          <p:nvPr/>
        </p:nvSpPr>
        <p:spPr>
          <a:xfrm rot="0">
            <a:off x="6474631" y="1171575"/>
            <a:ext cx="5395232" cy="677301"/>
          </a:xfrm>
          <a:prstGeom prst="rect">
            <a:avLst/>
          </a:prstGeom>
        </p:spPr>
        <p:txBody>
          <a:bodyPr anchor="t" rtlCol="false" tIns="0" lIns="0" bIns="0" rIns="0">
            <a:spAutoFit/>
          </a:bodyPr>
          <a:lstStyle/>
          <a:p>
            <a:pPr algn="ctr" marL="0" indent="0" lvl="1">
              <a:lnSpc>
                <a:spcPts val="4974"/>
              </a:lnSpc>
            </a:pPr>
            <a:r>
              <a:rPr lang="en-US" sz="5406" spc="151">
                <a:solidFill>
                  <a:srgbClr val="FFFFFF"/>
                </a:solidFill>
                <a:latin typeface="Barlow Condensed Bold"/>
                <a:ea typeface="Barlow Condensed Bold"/>
                <a:cs typeface="Barlow Condensed Bold"/>
                <a:sym typeface="Barlow Condensed Bold"/>
              </a:rPr>
              <a:t>KALIMAT TERBUKA</a:t>
            </a:r>
          </a:p>
        </p:txBody>
      </p:sp>
      <p:sp>
        <p:nvSpPr>
          <p:cNvPr name="TextBox 14" id="14"/>
          <p:cNvSpPr txBox="true"/>
          <p:nvPr/>
        </p:nvSpPr>
        <p:spPr>
          <a:xfrm rot="0">
            <a:off x="1028700" y="3427450"/>
            <a:ext cx="5140609" cy="887222"/>
          </a:xfrm>
          <a:prstGeom prst="rect">
            <a:avLst/>
          </a:prstGeom>
        </p:spPr>
        <p:txBody>
          <a:bodyPr anchor="t" rtlCol="false" tIns="0" lIns="0" bIns="0" rIns="0">
            <a:spAutoFit/>
          </a:bodyPr>
          <a:lstStyle/>
          <a:p>
            <a:pPr algn="ctr" marL="0" indent="0" lvl="1">
              <a:lnSpc>
                <a:spcPts val="6536"/>
              </a:lnSpc>
            </a:pPr>
            <a:r>
              <a:rPr lang="en-US" sz="7104" spc="198">
                <a:solidFill>
                  <a:srgbClr val="4F6A92"/>
                </a:solidFill>
                <a:latin typeface="Barlow Condensed Bold"/>
                <a:ea typeface="Barlow Condensed Bold"/>
                <a:cs typeface="Barlow Condensed Bold"/>
                <a:sym typeface="Barlow Condensed Bold"/>
              </a:rPr>
              <a:t>PERNYATAAN</a:t>
            </a:r>
          </a:p>
        </p:txBody>
      </p:sp>
      <p:sp>
        <p:nvSpPr>
          <p:cNvPr name="TextBox 15" id="15"/>
          <p:cNvSpPr txBox="true"/>
          <p:nvPr/>
        </p:nvSpPr>
        <p:spPr>
          <a:xfrm rot="0">
            <a:off x="11921028" y="3727436"/>
            <a:ext cx="5915854" cy="887222"/>
          </a:xfrm>
          <a:prstGeom prst="rect">
            <a:avLst/>
          </a:prstGeom>
        </p:spPr>
        <p:txBody>
          <a:bodyPr anchor="t" rtlCol="false" tIns="0" lIns="0" bIns="0" rIns="0">
            <a:spAutoFit/>
          </a:bodyPr>
          <a:lstStyle/>
          <a:p>
            <a:pPr algn="ctr" marL="0" indent="0" lvl="1">
              <a:lnSpc>
                <a:spcPts val="6536"/>
              </a:lnSpc>
            </a:pPr>
            <a:r>
              <a:rPr lang="en-US" sz="7104" spc="198">
                <a:solidFill>
                  <a:srgbClr val="4F6A92"/>
                </a:solidFill>
                <a:latin typeface="Barlow Condensed Bold"/>
                <a:ea typeface="Barlow Condensed Bold"/>
                <a:cs typeface="Barlow Condensed Bold"/>
                <a:sym typeface="Barlow Condensed Bold"/>
              </a:rPr>
              <a:t>KONSTANTA</a:t>
            </a:r>
          </a:p>
        </p:txBody>
      </p:sp>
      <p:sp>
        <p:nvSpPr>
          <p:cNvPr name="TextBox 16" id="16"/>
          <p:cNvSpPr txBox="true"/>
          <p:nvPr/>
        </p:nvSpPr>
        <p:spPr>
          <a:xfrm rot="0">
            <a:off x="7016630" y="2643428"/>
            <a:ext cx="4282987" cy="2042872"/>
          </a:xfrm>
          <a:prstGeom prst="rect">
            <a:avLst/>
          </a:prstGeom>
        </p:spPr>
        <p:txBody>
          <a:bodyPr anchor="t" rtlCol="false" tIns="0" lIns="0" bIns="0" rIns="0">
            <a:spAutoFit/>
          </a:bodyPr>
          <a:lstStyle/>
          <a:p>
            <a:pPr algn="ctr" marL="0" indent="0" lvl="1">
              <a:lnSpc>
                <a:spcPts val="4002"/>
              </a:lnSpc>
              <a:spcBef>
                <a:spcPct val="0"/>
              </a:spcBef>
            </a:pPr>
            <a:r>
              <a:rPr lang="en-US" sz="3740" spc="104">
                <a:solidFill>
                  <a:srgbClr val="4F6A92"/>
                </a:solidFill>
                <a:latin typeface="Barlow Condensed"/>
                <a:ea typeface="Barlow Condensed"/>
                <a:cs typeface="Barlow Condensed"/>
                <a:sym typeface="Barlow Condensed"/>
              </a:rPr>
              <a:t>Kalimat yang belum diketahui nilai kebenarannya (Benar atau Salah)</a:t>
            </a:r>
          </a:p>
        </p:txBody>
      </p:sp>
      <p:sp>
        <p:nvSpPr>
          <p:cNvPr name="TextBox 17" id="17"/>
          <p:cNvSpPr txBox="true"/>
          <p:nvPr/>
        </p:nvSpPr>
        <p:spPr>
          <a:xfrm rot="0">
            <a:off x="6474631" y="6413144"/>
            <a:ext cx="5140609" cy="3520253"/>
          </a:xfrm>
          <a:prstGeom prst="rect">
            <a:avLst/>
          </a:prstGeom>
        </p:spPr>
        <p:txBody>
          <a:bodyPr anchor="t" rtlCol="false" tIns="0" lIns="0" bIns="0" rIns="0">
            <a:spAutoFit/>
          </a:bodyPr>
          <a:lstStyle/>
          <a:p>
            <a:pPr algn="ctr" marL="0" indent="0" lvl="1">
              <a:lnSpc>
                <a:spcPts val="3467"/>
              </a:lnSpc>
              <a:spcBef>
                <a:spcPct val="0"/>
              </a:spcBef>
            </a:pPr>
            <a:r>
              <a:rPr lang="en-US" sz="3240" spc="90">
                <a:solidFill>
                  <a:srgbClr val="4F6A92"/>
                </a:solidFill>
                <a:latin typeface="Barlow Condensed"/>
                <a:ea typeface="Barlow Condensed"/>
                <a:cs typeface="Barlow Condensed"/>
                <a:sym typeface="Barlow Condensed"/>
              </a:rPr>
              <a:t>Lambang atau pengganti suatu bilangan yang belum diketahui nilainya dalam kalimat terbuka. variabel (peubah) yang ada pada kalimat terbuka dapat diganti oleh sembarang anggota dari himpunan semesta sehingga menjadi kalimat benar atau salah. </a:t>
            </a:r>
          </a:p>
        </p:txBody>
      </p:sp>
      <p:sp>
        <p:nvSpPr>
          <p:cNvPr name="TextBox 18" id="18"/>
          <p:cNvSpPr txBox="true"/>
          <p:nvPr/>
        </p:nvSpPr>
        <p:spPr>
          <a:xfrm rot="0">
            <a:off x="1847680" y="4650009"/>
            <a:ext cx="4118050" cy="1538069"/>
          </a:xfrm>
          <a:prstGeom prst="rect">
            <a:avLst/>
          </a:prstGeom>
        </p:spPr>
        <p:txBody>
          <a:bodyPr anchor="t" rtlCol="false" tIns="0" lIns="0" bIns="0" rIns="0">
            <a:spAutoFit/>
          </a:bodyPr>
          <a:lstStyle/>
          <a:p>
            <a:pPr algn="ctr" marL="0" indent="0" lvl="1">
              <a:lnSpc>
                <a:spcPts val="4002"/>
              </a:lnSpc>
              <a:spcBef>
                <a:spcPct val="0"/>
              </a:spcBef>
            </a:pPr>
            <a:r>
              <a:rPr lang="en-US" sz="3740" spc="104">
                <a:solidFill>
                  <a:srgbClr val="4F6A92"/>
                </a:solidFill>
                <a:latin typeface="Barlow Condensed"/>
                <a:ea typeface="Barlow Condensed"/>
                <a:cs typeface="Barlow Condensed"/>
                <a:sym typeface="Barlow Condensed"/>
              </a:rPr>
              <a:t>Kalimat yang dapat ditentukan benar atau salahnya</a:t>
            </a:r>
          </a:p>
        </p:txBody>
      </p:sp>
      <p:sp>
        <p:nvSpPr>
          <p:cNvPr name="TextBox 19" id="19"/>
          <p:cNvSpPr txBox="true"/>
          <p:nvPr/>
        </p:nvSpPr>
        <p:spPr>
          <a:xfrm rot="0">
            <a:off x="12515995" y="5154812"/>
            <a:ext cx="4725921" cy="1033266"/>
          </a:xfrm>
          <a:prstGeom prst="rect">
            <a:avLst/>
          </a:prstGeom>
        </p:spPr>
        <p:txBody>
          <a:bodyPr anchor="t" rtlCol="false" tIns="0" lIns="0" bIns="0" rIns="0">
            <a:spAutoFit/>
          </a:bodyPr>
          <a:lstStyle/>
          <a:p>
            <a:pPr algn="ctr" marL="0" indent="0" lvl="1">
              <a:lnSpc>
                <a:spcPts val="4002"/>
              </a:lnSpc>
              <a:spcBef>
                <a:spcPct val="0"/>
              </a:spcBef>
            </a:pPr>
            <a:r>
              <a:rPr lang="en-US" sz="3740" spc="104">
                <a:solidFill>
                  <a:srgbClr val="4F6A92"/>
                </a:solidFill>
                <a:latin typeface="Barlow Condensed"/>
                <a:ea typeface="Barlow Condensed"/>
                <a:cs typeface="Barlow Condensed"/>
                <a:sym typeface="Barlow Condensed"/>
              </a:rPr>
              <a:t>Bilangan yang dapat Mengganti Variabel</a:t>
            </a:r>
            <a:r>
              <a:rPr lang="en-US" sz="3740" spc="104">
                <a:solidFill>
                  <a:srgbClr val="4F6A92"/>
                </a:solidFill>
                <a:latin typeface="Barlow Condensed"/>
                <a:ea typeface="Barlow Condensed"/>
                <a:cs typeface="Barlow Condensed"/>
                <a:sym typeface="Barlow Condensed"/>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8990215" y="810330"/>
            <a:ext cx="8541900" cy="8666340"/>
          </a:xfrm>
          <a:custGeom>
            <a:avLst/>
            <a:gdLst/>
            <a:ahLst/>
            <a:cxnLst/>
            <a:rect r="r" b="b" t="t" l="l"/>
            <a:pathLst>
              <a:path h="8666340" w="8541900">
                <a:moveTo>
                  <a:pt x="0" y="0"/>
                </a:moveTo>
                <a:lnTo>
                  <a:pt x="8541901" y="0"/>
                </a:lnTo>
                <a:lnTo>
                  <a:pt x="8541901"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2832861" y="810330"/>
            <a:ext cx="8541900" cy="8666340"/>
          </a:xfrm>
          <a:custGeom>
            <a:avLst/>
            <a:gdLst/>
            <a:ahLst/>
            <a:cxnLst/>
            <a:rect r="r" b="b" t="t" l="l"/>
            <a:pathLst>
              <a:path h="8666340" w="8541900">
                <a:moveTo>
                  <a:pt x="0" y="0"/>
                </a:moveTo>
                <a:lnTo>
                  <a:pt x="8541900" y="0"/>
                </a:lnTo>
                <a:lnTo>
                  <a:pt x="8541900"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28700" y="347932"/>
            <a:ext cx="16565636" cy="9591136"/>
          </a:xfrm>
          <a:custGeom>
            <a:avLst/>
            <a:gdLst/>
            <a:ahLst/>
            <a:cxnLst/>
            <a:rect r="r" b="b" t="t" l="l"/>
            <a:pathLst>
              <a:path h="9591136" w="16565636">
                <a:moveTo>
                  <a:pt x="0" y="0"/>
                </a:moveTo>
                <a:lnTo>
                  <a:pt x="16565636" y="0"/>
                </a:lnTo>
                <a:lnTo>
                  <a:pt x="16565636" y="9591136"/>
                </a:lnTo>
                <a:lnTo>
                  <a:pt x="0" y="9591136"/>
                </a:lnTo>
                <a:lnTo>
                  <a:pt x="0" y="0"/>
                </a:lnTo>
                <a:close/>
              </a:path>
            </a:pathLst>
          </a:custGeom>
          <a:blipFill>
            <a:blip r:embed="rId5"/>
            <a:stretch>
              <a:fillRect l="0" t="-14594" r="0" b="-14944"/>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8990215" y="810330"/>
            <a:ext cx="8541900" cy="8666340"/>
          </a:xfrm>
          <a:custGeom>
            <a:avLst/>
            <a:gdLst/>
            <a:ahLst/>
            <a:cxnLst/>
            <a:rect r="r" b="b" t="t" l="l"/>
            <a:pathLst>
              <a:path h="8666340" w="8541900">
                <a:moveTo>
                  <a:pt x="0" y="0"/>
                </a:moveTo>
                <a:lnTo>
                  <a:pt x="8541901" y="0"/>
                </a:lnTo>
                <a:lnTo>
                  <a:pt x="8541901"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2832861" y="810330"/>
            <a:ext cx="8541900" cy="8666340"/>
          </a:xfrm>
          <a:custGeom>
            <a:avLst/>
            <a:gdLst/>
            <a:ahLst/>
            <a:cxnLst/>
            <a:rect r="r" b="b" t="t" l="l"/>
            <a:pathLst>
              <a:path h="8666340" w="8541900">
                <a:moveTo>
                  <a:pt x="0" y="0"/>
                </a:moveTo>
                <a:lnTo>
                  <a:pt x="8541900" y="0"/>
                </a:lnTo>
                <a:lnTo>
                  <a:pt x="8541900"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06159" y="261244"/>
            <a:ext cx="16988176" cy="9498744"/>
          </a:xfrm>
          <a:custGeom>
            <a:avLst/>
            <a:gdLst/>
            <a:ahLst/>
            <a:cxnLst/>
            <a:rect r="r" b="b" t="t" l="l"/>
            <a:pathLst>
              <a:path h="9498744" w="16988176">
                <a:moveTo>
                  <a:pt x="0" y="0"/>
                </a:moveTo>
                <a:lnTo>
                  <a:pt x="16988177" y="0"/>
                </a:lnTo>
                <a:lnTo>
                  <a:pt x="16988177" y="9498744"/>
                </a:lnTo>
                <a:lnTo>
                  <a:pt x="0" y="9498744"/>
                </a:lnTo>
                <a:lnTo>
                  <a:pt x="0" y="0"/>
                </a:lnTo>
                <a:close/>
              </a:path>
            </a:pathLst>
          </a:custGeom>
          <a:blipFill>
            <a:blip r:embed="rId5"/>
            <a:stretch>
              <a:fillRect l="0" t="-17067" r="0" b="-17067"/>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8990215" y="810330"/>
            <a:ext cx="8541900" cy="8666340"/>
          </a:xfrm>
          <a:custGeom>
            <a:avLst/>
            <a:gdLst/>
            <a:ahLst/>
            <a:cxnLst/>
            <a:rect r="r" b="b" t="t" l="l"/>
            <a:pathLst>
              <a:path h="8666340" w="8541900">
                <a:moveTo>
                  <a:pt x="0" y="0"/>
                </a:moveTo>
                <a:lnTo>
                  <a:pt x="8541901" y="0"/>
                </a:lnTo>
                <a:lnTo>
                  <a:pt x="8541901"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2832861" y="810330"/>
            <a:ext cx="8541900" cy="8666340"/>
          </a:xfrm>
          <a:custGeom>
            <a:avLst/>
            <a:gdLst/>
            <a:ahLst/>
            <a:cxnLst/>
            <a:rect r="r" b="b" t="t" l="l"/>
            <a:pathLst>
              <a:path h="8666340" w="8541900">
                <a:moveTo>
                  <a:pt x="0" y="0"/>
                </a:moveTo>
                <a:lnTo>
                  <a:pt x="8541900" y="0"/>
                </a:lnTo>
                <a:lnTo>
                  <a:pt x="8541900"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888024" y="416424"/>
            <a:ext cx="14513085" cy="9454153"/>
          </a:xfrm>
          <a:custGeom>
            <a:avLst/>
            <a:gdLst/>
            <a:ahLst/>
            <a:cxnLst/>
            <a:rect r="r" b="b" t="t" l="l"/>
            <a:pathLst>
              <a:path h="9454153" w="14513085">
                <a:moveTo>
                  <a:pt x="0" y="0"/>
                </a:moveTo>
                <a:lnTo>
                  <a:pt x="14513085" y="0"/>
                </a:lnTo>
                <a:lnTo>
                  <a:pt x="14513085" y="9454152"/>
                </a:lnTo>
                <a:lnTo>
                  <a:pt x="0" y="9454152"/>
                </a:lnTo>
                <a:lnTo>
                  <a:pt x="0" y="0"/>
                </a:lnTo>
                <a:close/>
              </a:path>
            </a:pathLst>
          </a:custGeom>
          <a:blipFill>
            <a:blip r:embed="rId5"/>
            <a:stretch>
              <a:fillRect l="0" t="-12942" r="0" b="-219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8990215" y="810330"/>
            <a:ext cx="8541900" cy="8666340"/>
          </a:xfrm>
          <a:custGeom>
            <a:avLst/>
            <a:gdLst/>
            <a:ahLst/>
            <a:cxnLst/>
            <a:rect r="r" b="b" t="t" l="l"/>
            <a:pathLst>
              <a:path h="8666340" w="8541900">
                <a:moveTo>
                  <a:pt x="0" y="0"/>
                </a:moveTo>
                <a:lnTo>
                  <a:pt x="8541901" y="0"/>
                </a:lnTo>
                <a:lnTo>
                  <a:pt x="8541901"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2832861" y="810330"/>
            <a:ext cx="8541900" cy="8666340"/>
          </a:xfrm>
          <a:custGeom>
            <a:avLst/>
            <a:gdLst/>
            <a:ahLst/>
            <a:cxnLst/>
            <a:rect r="r" b="b" t="t" l="l"/>
            <a:pathLst>
              <a:path h="8666340" w="8541900">
                <a:moveTo>
                  <a:pt x="0" y="0"/>
                </a:moveTo>
                <a:lnTo>
                  <a:pt x="8541900" y="0"/>
                </a:lnTo>
                <a:lnTo>
                  <a:pt x="8541900"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998837" y="350368"/>
            <a:ext cx="14669083" cy="9573151"/>
          </a:xfrm>
          <a:custGeom>
            <a:avLst/>
            <a:gdLst/>
            <a:ahLst/>
            <a:cxnLst/>
            <a:rect r="r" b="b" t="t" l="l"/>
            <a:pathLst>
              <a:path h="9573151" w="14669083">
                <a:moveTo>
                  <a:pt x="0" y="0"/>
                </a:moveTo>
                <a:lnTo>
                  <a:pt x="14669083" y="0"/>
                </a:lnTo>
                <a:lnTo>
                  <a:pt x="14669083" y="9573151"/>
                </a:lnTo>
                <a:lnTo>
                  <a:pt x="0" y="9573151"/>
                </a:lnTo>
                <a:lnTo>
                  <a:pt x="0" y="0"/>
                </a:lnTo>
                <a:close/>
              </a:path>
            </a:pathLst>
          </a:custGeom>
          <a:blipFill>
            <a:blip r:embed="rId5"/>
            <a:stretch>
              <a:fillRect l="0" t="-12935" r="-967" b="-310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DAGOwOhPRkU</dc:identifier>
  <dcterms:modified xsi:type="dcterms:W3CDTF">2011-08-01T06:04:30Z</dcterms:modified>
  <cp:revision>1</cp:revision>
  <dc:title>KOnsep Bilangan Bulat</dc:title>
</cp:coreProperties>
</file>