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Crimson Pro"/>
      <p:regular r:id="rId15"/>
    </p:embeddedFont>
    <p:embeddedFont>
      <p:font typeface="Crimson Pro"/>
      <p:regular r:id="rId16"/>
    </p:embeddedFont>
    <p:embeddedFont>
      <p:font typeface="Crimson Pro"/>
      <p:regular r:id="rId17"/>
    </p:embeddedFont>
    <p:embeddedFont>
      <p:font typeface="Crimson Pro"/>
      <p:regular r:id="rId18"/>
    </p:embeddedFont>
    <p:embeddedFont>
      <p:font typeface="Open Sans"/>
      <p:regular r:id="rId19"/>
    </p:embeddedFont>
    <p:embeddedFont>
      <p:font typeface="Open Sans"/>
      <p:regular r:id="rId20"/>
    </p:embeddedFont>
    <p:embeddedFont>
      <p:font typeface="Open Sans"/>
      <p:regular r:id="rId21"/>
    </p:embeddedFont>
    <p:embeddedFont>
      <p:font typeface="Open Sans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610" y="2491740"/>
            <a:ext cx="4869180" cy="324612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4037" y="2213967"/>
            <a:ext cx="7415927" cy="1234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4850"/>
              </a:lnSpc>
              <a:buNone/>
            </a:pPr>
            <a:r>
              <a:rPr lang="en-US" sz="385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Teori Pembelajaran dalam Matematika</a:t>
            </a:r>
            <a:endParaRPr lang="en-US" sz="3850" dirty="0"/>
          </a:p>
        </p:txBody>
      </p:sp>
      <p:sp>
        <p:nvSpPr>
          <p:cNvPr id="5" name="Text 1"/>
          <p:cNvSpPr/>
          <p:nvPr/>
        </p:nvSpPr>
        <p:spPr>
          <a:xfrm>
            <a:off x="864037" y="3725823"/>
            <a:ext cx="74159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Teori pembelajaran matematika membahas bagaimana siswa belajar matematika dengan efektif. Teori ini membantu guru memahami proses pembelajaran dan merancang kegiatan belajar yang menarik.</a:t>
            </a:r>
            <a:endParaRPr lang="en-US" sz="1900" dirty="0"/>
          </a:p>
        </p:txBody>
      </p:sp>
      <p:sp>
        <p:nvSpPr>
          <p:cNvPr id="6" name="Shape 2"/>
          <p:cNvSpPr/>
          <p:nvPr/>
        </p:nvSpPr>
        <p:spPr>
          <a:xfrm>
            <a:off x="864037" y="5602129"/>
            <a:ext cx="394930" cy="394930"/>
          </a:xfrm>
          <a:prstGeom prst="roundRect">
            <a:avLst>
              <a:gd name="adj" fmla="val 23151155"/>
            </a:avLst>
          </a:prstGeom>
          <a:solidFill>
            <a:srgbClr val="D9C179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85480" y="5750838"/>
            <a:ext cx="151924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</a:t>
            </a:r>
            <a:endParaRPr lang="en-US" sz="750" dirty="0"/>
          </a:p>
        </p:txBody>
      </p:sp>
      <p:sp>
        <p:nvSpPr>
          <p:cNvPr id="8" name="Text 4"/>
          <p:cNvSpPr/>
          <p:nvPr/>
        </p:nvSpPr>
        <p:spPr>
          <a:xfrm>
            <a:off x="1382316" y="5583674"/>
            <a:ext cx="3230761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Mutiawati Abakar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226" y="1657826"/>
            <a:ext cx="4913948" cy="49139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01648" y="631984"/>
            <a:ext cx="5726668" cy="715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600"/>
              </a:lnSpc>
              <a:buNone/>
            </a:pPr>
            <a:r>
              <a:rPr lang="en-US" sz="45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Konstruktivisme</a:t>
            </a:r>
            <a:endParaRPr lang="en-US" sz="4500" dirty="0"/>
          </a:p>
        </p:txBody>
      </p:sp>
      <p:sp>
        <p:nvSpPr>
          <p:cNvPr id="5" name="Text 1"/>
          <p:cNvSpPr/>
          <p:nvPr/>
        </p:nvSpPr>
        <p:spPr>
          <a:xfrm>
            <a:off x="801648" y="1691283"/>
            <a:ext cx="7540704" cy="732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Konstruktivisme menekankan bahwa siswa membangun pemahaman mereka sendiri melalui pengalaman dan interaksi.</a:t>
            </a:r>
            <a:endParaRPr lang="en-US" sz="1800" dirty="0"/>
          </a:p>
        </p:txBody>
      </p:sp>
      <p:sp>
        <p:nvSpPr>
          <p:cNvPr id="6" name="Shape 2"/>
          <p:cNvSpPr/>
          <p:nvPr/>
        </p:nvSpPr>
        <p:spPr>
          <a:xfrm>
            <a:off x="801648" y="2939534"/>
            <a:ext cx="515302" cy="515303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95005" y="3025378"/>
            <a:ext cx="128588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700" dirty="0"/>
          </a:p>
        </p:txBody>
      </p:sp>
      <p:sp>
        <p:nvSpPr>
          <p:cNvPr id="8" name="Text 4"/>
          <p:cNvSpPr/>
          <p:nvPr/>
        </p:nvSpPr>
        <p:spPr>
          <a:xfrm>
            <a:off x="1545908" y="2939534"/>
            <a:ext cx="2863334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Pembelajaran Aktif</a:t>
            </a:r>
            <a:endParaRPr lang="en-US" sz="2250" dirty="0"/>
          </a:p>
        </p:txBody>
      </p:sp>
      <p:sp>
        <p:nvSpPr>
          <p:cNvPr id="9" name="Text 5"/>
          <p:cNvSpPr/>
          <p:nvPr/>
        </p:nvSpPr>
        <p:spPr>
          <a:xfrm>
            <a:off x="1545908" y="3434834"/>
            <a:ext cx="6796445" cy="732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Siswa diajak untuk aktif dalam proses pembelajaran, seperti melakukan eksperimen atau berdiskusi.</a:t>
            </a:r>
            <a:endParaRPr lang="en-US" sz="1800" dirty="0"/>
          </a:p>
        </p:txBody>
      </p:sp>
      <p:sp>
        <p:nvSpPr>
          <p:cNvPr id="10" name="Shape 6"/>
          <p:cNvSpPr/>
          <p:nvPr/>
        </p:nvSpPr>
        <p:spPr>
          <a:xfrm>
            <a:off x="801648" y="4654391"/>
            <a:ext cx="515302" cy="515303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71669" y="4740235"/>
            <a:ext cx="175141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700" dirty="0"/>
          </a:p>
        </p:txBody>
      </p:sp>
      <p:sp>
        <p:nvSpPr>
          <p:cNvPr id="12" name="Text 8"/>
          <p:cNvSpPr/>
          <p:nvPr/>
        </p:nvSpPr>
        <p:spPr>
          <a:xfrm>
            <a:off x="1545908" y="4654391"/>
            <a:ext cx="2863334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Pengalaman Konkret</a:t>
            </a:r>
            <a:endParaRPr lang="en-US" sz="2250" dirty="0"/>
          </a:p>
        </p:txBody>
      </p:sp>
      <p:sp>
        <p:nvSpPr>
          <p:cNvPr id="13" name="Text 9"/>
          <p:cNvSpPr/>
          <p:nvPr/>
        </p:nvSpPr>
        <p:spPr>
          <a:xfrm>
            <a:off x="1545908" y="5149691"/>
            <a:ext cx="6796445" cy="732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Siswa belajar dengan menggunakan benda nyata dan pengalaman langsung untuk memahami konsep.</a:t>
            </a:r>
            <a:endParaRPr lang="en-US" sz="1800" dirty="0"/>
          </a:p>
        </p:txBody>
      </p:sp>
      <p:sp>
        <p:nvSpPr>
          <p:cNvPr id="14" name="Shape 10"/>
          <p:cNvSpPr/>
          <p:nvPr/>
        </p:nvSpPr>
        <p:spPr>
          <a:xfrm>
            <a:off x="801648" y="6369248"/>
            <a:ext cx="515302" cy="515303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75360" y="6455093"/>
            <a:ext cx="167759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sz="2700" dirty="0"/>
          </a:p>
        </p:txBody>
      </p:sp>
      <p:sp>
        <p:nvSpPr>
          <p:cNvPr id="16" name="Text 12"/>
          <p:cNvSpPr/>
          <p:nvPr/>
        </p:nvSpPr>
        <p:spPr>
          <a:xfrm>
            <a:off x="1545908" y="6369248"/>
            <a:ext cx="2863334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Kerjasama</a:t>
            </a:r>
            <a:endParaRPr lang="en-US" sz="2250" dirty="0"/>
          </a:p>
        </p:txBody>
      </p:sp>
      <p:sp>
        <p:nvSpPr>
          <p:cNvPr id="17" name="Text 13"/>
          <p:cNvSpPr/>
          <p:nvPr/>
        </p:nvSpPr>
        <p:spPr>
          <a:xfrm>
            <a:off x="1545908" y="6864548"/>
            <a:ext cx="6796445" cy="732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Siswa bekerja sama dalam kelompok untuk membangun pemahaman dan menyelesaikan masalah bersama.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477923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Teori Kognitif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743200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Teori kognitif fokus pada proses berpikir siswa dalam mempelajari matematika.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3662720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Pemahaman Konsep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64037" y="4295299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Siswa perlu memahami konsep matematika dengan baik agar dapat menyelesaikan masalah.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1258967" y="5307568"/>
            <a:ext cx="575512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Font typeface="+mj-lt"/>
              <a:buAutoNum type="arabicPeriod" startAt="1"/>
            </a:pPr>
            <a:r>
              <a:rPr lang="en-US" sz="19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Membuat hubungan antar konsep.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1258967" y="5788938"/>
            <a:ext cx="575512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Font typeface="+mj-lt"/>
              <a:buAutoNum type="arabicPeriod" startAt="2"/>
            </a:pPr>
            <a:r>
              <a:rPr lang="en-US" sz="19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Memahami makna dan penerapan konsep.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7623929" y="3662720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Penyelesaian Masalah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623929" y="4295299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Siswa diajari strategi untuk memecahkan masalah matematika.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8018859" y="5307568"/>
            <a:ext cx="575512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Font typeface="+mj-lt"/>
              <a:buAutoNum type="arabicPeriod" startAt="1"/>
            </a:pPr>
            <a:r>
              <a:rPr lang="en-US" sz="19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Menganalisis masalah.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8018859" y="5788938"/>
            <a:ext cx="575512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Font typeface="+mj-lt"/>
              <a:buAutoNum type="arabicPeriod" startAt="2"/>
            </a:pPr>
            <a:r>
              <a:rPr lang="en-US" sz="19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Mengembangkan strategi solusi.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8018859" y="6270308"/>
            <a:ext cx="575512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Font typeface="+mj-lt"/>
              <a:buAutoNum type="arabicPeriod" startAt="3"/>
            </a:pPr>
            <a:r>
              <a:rPr lang="en-US" sz="19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Mengevaluasi solusi.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819" y="2463879"/>
            <a:ext cx="4952762" cy="330184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47355" y="587573"/>
            <a:ext cx="5338524" cy="667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Teori Perilaku</a:t>
            </a:r>
            <a:endParaRPr lang="en-US" sz="4200" dirty="0"/>
          </a:p>
        </p:txBody>
      </p:sp>
      <p:sp>
        <p:nvSpPr>
          <p:cNvPr id="5" name="Text 1"/>
          <p:cNvSpPr/>
          <p:nvPr/>
        </p:nvSpPr>
        <p:spPr>
          <a:xfrm>
            <a:off x="747355" y="1575197"/>
            <a:ext cx="7649289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Teori perilaku menekankan peran penguatan dalam pembelajaran matematika.</a:t>
            </a:r>
            <a:endParaRPr lang="en-US" sz="1650" dirty="0"/>
          </a:p>
        </p:txBody>
      </p:sp>
      <p:sp>
        <p:nvSpPr>
          <p:cNvPr id="6" name="Shape 2"/>
          <p:cNvSpPr/>
          <p:nvPr/>
        </p:nvSpPr>
        <p:spPr>
          <a:xfrm>
            <a:off x="1052393" y="2498765"/>
            <a:ext cx="30480" cy="5143262"/>
          </a:xfrm>
          <a:prstGeom prst="roundRect">
            <a:avLst>
              <a:gd name="adj" fmla="val 294254"/>
            </a:avLst>
          </a:prstGeom>
          <a:solidFill>
            <a:srgbClr val="D1C8C6"/>
          </a:solidFill>
          <a:ln/>
        </p:spPr>
      </p:sp>
      <p:sp>
        <p:nvSpPr>
          <p:cNvPr id="7" name="Shape 3"/>
          <p:cNvSpPr/>
          <p:nvPr/>
        </p:nvSpPr>
        <p:spPr>
          <a:xfrm>
            <a:off x="1277362" y="2963823"/>
            <a:ext cx="747355" cy="30480"/>
          </a:xfrm>
          <a:prstGeom prst="roundRect">
            <a:avLst>
              <a:gd name="adj" fmla="val 294254"/>
            </a:avLst>
          </a:prstGeom>
          <a:solidFill>
            <a:srgbClr val="D1C8C6"/>
          </a:solidFill>
          <a:ln/>
        </p:spPr>
      </p:sp>
      <p:sp>
        <p:nvSpPr>
          <p:cNvPr id="8" name="Shape 4"/>
          <p:cNvSpPr/>
          <p:nvPr/>
        </p:nvSpPr>
        <p:spPr>
          <a:xfrm>
            <a:off x="827425" y="2738914"/>
            <a:ext cx="480417" cy="480417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07685" y="2818924"/>
            <a:ext cx="119777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2242066" y="2712244"/>
            <a:ext cx="2669262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Penguatan Positif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2242066" y="3173968"/>
            <a:ext cx="6154579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Memberikan hadiah atau pujian untuk perilaku yang diinginkan.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1277362" y="4749403"/>
            <a:ext cx="747355" cy="30480"/>
          </a:xfrm>
          <a:prstGeom prst="roundRect">
            <a:avLst>
              <a:gd name="adj" fmla="val 294254"/>
            </a:avLst>
          </a:prstGeom>
          <a:solidFill>
            <a:srgbClr val="D1C8C6"/>
          </a:solidFill>
          <a:ln/>
        </p:spPr>
      </p:sp>
      <p:sp>
        <p:nvSpPr>
          <p:cNvPr id="13" name="Shape 9"/>
          <p:cNvSpPr/>
          <p:nvPr/>
        </p:nvSpPr>
        <p:spPr>
          <a:xfrm>
            <a:off x="827425" y="4524494"/>
            <a:ext cx="480417" cy="480417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6016" y="4604504"/>
            <a:ext cx="163235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500" dirty="0"/>
          </a:p>
        </p:txBody>
      </p:sp>
      <p:sp>
        <p:nvSpPr>
          <p:cNvPr id="15" name="Text 11"/>
          <p:cNvSpPr/>
          <p:nvPr/>
        </p:nvSpPr>
        <p:spPr>
          <a:xfrm>
            <a:off x="2242066" y="4497824"/>
            <a:ext cx="2669262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Penguatan Negatif</a:t>
            </a:r>
            <a:endParaRPr lang="en-US" sz="2100" dirty="0"/>
          </a:p>
        </p:txBody>
      </p:sp>
      <p:sp>
        <p:nvSpPr>
          <p:cNvPr id="16" name="Text 12"/>
          <p:cNvSpPr/>
          <p:nvPr/>
        </p:nvSpPr>
        <p:spPr>
          <a:xfrm>
            <a:off x="2242066" y="4959548"/>
            <a:ext cx="6154579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Menghapus stimulus yang tidak menyenangkan untuk meningkatkan perilaku.</a:t>
            </a:r>
            <a:endParaRPr lang="en-US" sz="1650" dirty="0"/>
          </a:p>
        </p:txBody>
      </p:sp>
      <p:sp>
        <p:nvSpPr>
          <p:cNvPr id="17" name="Shape 13"/>
          <p:cNvSpPr/>
          <p:nvPr/>
        </p:nvSpPr>
        <p:spPr>
          <a:xfrm>
            <a:off x="1277362" y="6534983"/>
            <a:ext cx="747355" cy="30480"/>
          </a:xfrm>
          <a:prstGeom prst="roundRect">
            <a:avLst>
              <a:gd name="adj" fmla="val 294254"/>
            </a:avLst>
          </a:prstGeom>
          <a:solidFill>
            <a:srgbClr val="D1C8C6"/>
          </a:solidFill>
          <a:ln/>
        </p:spPr>
      </p:sp>
      <p:sp>
        <p:nvSpPr>
          <p:cNvPr id="18" name="Shape 14"/>
          <p:cNvSpPr/>
          <p:nvPr/>
        </p:nvSpPr>
        <p:spPr>
          <a:xfrm>
            <a:off x="827425" y="6310074"/>
            <a:ext cx="480417" cy="480417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989469" y="6390084"/>
            <a:ext cx="156329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sz="2500" dirty="0"/>
          </a:p>
        </p:txBody>
      </p:sp>
      <p:sp>
        <p:nvSpPr>
          <p:cNvPr id="20" name="Text 16"/>
          <p:cNvSpPr/>
          <p:nvPr/>
        </p:nvSpPr>
        <p:spPr>
          <a:xfrm>
            <a:off x="2242066" y="6283404"/>
            <a:ext cx="2669262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Hukuman</a:t>
            </a:r>
            <a:endParaRPr lang="en-US" sz="2100" dirty="0"/>
          </a:p>
        </p:txBody>
      </p:sp>
      <p:sp>
        <p:nvSpPr>
          <p:cNvPr id="21" name="Text 17"/>
          <p:cNvSpPr/>
          <p:nvPr/>
        </p:nvSpPr>
        <p:spPr>
          <a:xfrm>
            <a:off x="2242066" y="6745129"/>
            <a:ext cx="6154579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Memberikan konsekuensi negatif untuk perilaku yang tidak diinginkan.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8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533" y="2462451"/>
            <a:ext cx="4951214" cy="330493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49141" y="588645"/>
            <a:ext cx="5351383" cy="668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Teori Sosial-Kultural</a:t>
            </a:r>
            <a:endParaRPr lang="en-US" sz="4200" dirty="0"/>
          </a:p>
        </p:txBody>
      </p:sp>
      <p:sp>
        <p:nvSpPr>
          <p:cNvPr id="5" name="Text 1"/>
          <p:cNvSpPr/>
          <p:nvPr/>
        </p:nvSpPr>
        <p:spPr>
          <a:xfrm>
            <a:off x="749141" y="1578531"/>
            <a:ext cx="7645718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Teori sosial-kultural menekankan peran sosial dan budaya dalam pembelajaran matematika.</a:t>
            </a:r>
            <a:endParaRPr lang="en-US" sz="165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41" y="2504123"/>
            <a:ext cx="1070253" cy="171235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140387" y="2718078"/>
            <a:ext cx="3535442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Zona Perkembangan Proksimal</a:t>
            </a:r>
            <a:endParaRPr lang="en-US" sz="2100" dirty="0"/>
          </a:p>
        </p:txBody>
      </p:sp>
      <p:sp>
        <p:nvSpPr>
          <p:cNvPr id="8" name="Text 3"/>
          <p:cNvSpPr/>
          <p:nvPr/>
        </p:nvSpPr>
        <p:spPr>
          <a:xfrm>
            <a:off x="2140387" y="3180755"/>
            <a:ext cx="6254472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Siswa belajar dengan bantuan orang lain yang lebih berpengalaman.</a:t>
            </a:r>
            <a:endParaRPr lang="en-US" sz="165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41" y="4216479"/>
            <a:ext cx="1070253" cy="171235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140387" y="4430435"/>
            <a:ext cx="2675692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Scaffolding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2140387" y="4893112"/>
            <a:ext cx="6254472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Dukungan yang diberikan guru untuk membantu siswa menyelesaikan tugas.</a:t>
            </a:r>
            <a:endParaRPr lang="en-US" sz="1650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41" y="5928836"/>
            <a:ext cx="1070253" cy="1712357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140387" y="6142792"/>
            <a:ext cx="2675692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Interaksi Sosial</a:t>
            </a:r>
            <a:endParaRPr lang="en-US" sz="2100" dirty="0"/>
          </a:p>
        </p:txBody>
      </p:sp>
      <p:sp>
        <p:nvSpPr>
          <p:cNvPr id="14" name="Text 7"/>
          <p:cNvSpPr/>
          <p:nvPr/>
        </p:nvSpPr>
        <p:spPr>
          <a:xfrm>
            <a:off x="2140387" y="6605468"/>
            <a:ext cx="6254472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Siswa belajar dengan berdiskusi, berkolaborasi, dan berbagi ide dengan teman sebaya.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986" y="2322909"/>
            <a:ext cx="4954310" cy="358366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44736" y="917853"/>
            <a:ext cx="6902648" cy="664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Penerapan Teori Pembelajaran</a:t>
            </a:r>
            <a:endParaRPr lang="en-US" sz="4150" dirty="0"/>
          </a:p>
        </p:txBody>
      </p:sp>
      <p:sp>
        <p:nvSpPr>
          <p:cNvPr id="5" name="Text 1"/>
          <p:cNvSpPr/>
          <p:nvPr/>
        </p:nvSpPr>
        <p:spPr>
          <a:xfrm>
            <a:off x="744736" y="1902023"/>
            <a:ext cx="7654528" cy="680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Penerapan teori pembelajaran matematika dapat meningkatkan efektivitas pembelajaran.</a:t>
            </a:r>
            <a:endParaRPr lang="en-US" sz="1650" dirty="0"/>
          </a:p>
        </p:txBody>
      </p:sp>
      <p:sp>
        <p:nvSpPr>
          <p:cNvPr id="6" name="Shape 2"/>
          <p:cNvSpPr/>
          <p:nvPr/>
        </p:nvSpPr>
        <p:spPr>
          <a:xfrm>
            <a:off x="744736" y="2822138"/>
            <a:ext cx="7654528" cy="1581626"/>
          </a:xfrm>
          <a:prstGeom prst="roundRect">
            <a:avLst>
              <a:gd name="adj" fmla="val 565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65121" y="3042523"/>
            <a:ext cx="3929063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Pembelajaran Berpusat pada Siswa</a:t>
            </a:r>
            <a:endParaRPr lang="en-US" sz="2050" dirty="0"/>
          </a:p>
        </p:txBody>
      </p:sp>
      <p:sp>
        <p:nvSpPr>
          <p:cNvPr id="8" name="Text 4"/>
          <p:cNvSpPr/>
          <p:nvPr/>
        </p:nvSpPr>
        <p:spPr>
          <a:xfrm>
            <a:off x="965121" y="3502581"/>
            <a:ext cx="7213759" cy="680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Guru memberikan kesempatan kepada siswa untuk aktif dalam proses belajar.</a:t>
            </a:r>
            <a:endParaRPr lang="en-US" sz="1650" dirty="0"/>
          </a:p>
        </p:txBody>
      </p:sp>
      <p:sp>
        <p:nvSpPr>
          <p:cNvPr id="9" name="Shape 5"/>
          <p:cNvSpPr/>
          <p:nvPr/>
        </p:nvSpPr>
        <p:spPr>
          <a:xfrm>
            <a:off x="744736" y="4616529"/>
            <a:ext cx="7654528" cy="1241227"/>
          </a:xfrm>
          <a:prstGeom prst="roundRect">
            <a:avLst>
              <a:gd name="adj" fmla="val 720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65121" y="4836914"/>
            <a:ext cx="2948226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Pembelajaran Diferensiasi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965121" y="5296972"/>
            <a:ext cx="7213759" cy="340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Guru menyesuaikan pembelajaran dengan kebutuhan individual siswa.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744736" y="6070521"/>
            <a:ext cx="7654528" cy="1241227"/>
          </a:xfrm>
          <a:prstGeom prst="roundRect">
            <a:avLst>
              <a:gd name="adj" fmla="val 720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65121" y="6290905"/>
            <a:ext cx="2886670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Pembelajaran Kolaboratif</a:t>
            </a:r>
            <a:endParaRPr lang="en-US" sz="2050" dirty="0"/>
          </a:p>
        </p:txBody>
      </p:sp>
      <p:sp>
        <p:nvSpPr>
          <p:cNvPr id="14" name="Text 10"/>
          <p:cNvSpPr/>
          <p:nvPr/>
        </p:nvSpPr>
        <p:spPr>
          <a:xfrm>
            <a:off x="965121" y="6750963"/>
            <a:ext cx="7213759" cy="340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Guru mendorong siswa untuk belajar bersama dalam kelompok.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27" y="2830235"/>
            <a:ext cx="4908828" cy="256901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95073" y="639961"/>
            <a:ext cx="5937052" cy="722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650"/>
              </a:lnSpc>
              <a:buNone/>
            </a:pPr>
            <a:r>
              <a:rPr lang="en-US" sz="45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Contoh Penerapan Teori</a:t>
            </a:r>
            <a:endParaRPr lang="en-US" sz="4500" dirty="0"/>
          </a:p>
        </p:txBody>
      </p:sp>
      <p:sp>
        <p:nvSpPr>
          <p:cNvPr id="5" name="Text 1"/>
          <p:cNvSpPr/>
          <p:nvPr/>
        </p:nvSpPr>
        <p:spPr>
          <a:xfrm>
            <a:off x="6295073" y="1708547"/>
            <a:ext cx="7526655" cy="1109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Misalnya, untuk mengajarkan konsep pecahan, guru dapat menerapkan teori konstruktivisme dengan menggunakan benda nyata seperti kue.</a:t>
            </a:r>
            <a:endParaRPr lang="en-US" sz="1800" dirty="0"/>
          </a:p>
        </p:txBody>
      </p:sp>
      <p:sp>
        <p:nvSpPr>
          <p:cNvPr id="6" name="Shape 2"/>
          <p:cNvSpPr/>
          <p:nvPr/>
        </p:nvSpPr>
        <p:spPr>
          <a:xfrm>
            <a:off x="6295073" y="3077528"/>
            <a:ext cx="7526655" cy="4512112"/>
          </a:xfrm>
          <a:prstGeom prst="roundRect">
            <a:avLst>
              <a:gd name="adj" fmla="val 215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6302693" y="3085147"/>
            <a:ext cx="7511415" cy="6621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6533674" y="3231356"/>
            <a:ext cx="3289935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Teori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10293191" y="3231356"/>
            <a:ext cx="3289935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Contoh Penerapan</a:t>
            </a:r>
            <a:endParaRPr lang="en-US" sz="1800" dirty="0"/>
          </a:p>
        </p:txBody>
      </p:sp>
      <p:sp>
        <p:nvSpPr>
          <p:cNvPr id="10" name="Shape 6"/>
          <p:cNvSpPr/>
          <p:nvPr/>
        </p:nvSpPr>
        <p:spPr>
          <a:xfrm>
            <a:off x="6302693" y="3747254"/>
            <a:ext cx="7511415" cy="140148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6533674" y="3893463"/>
            <a:ext cx="3289935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Konstruktivisme</a:t>
            </a:r>
            <a:endParaRPr lang="en-US" sz="1800" dirty="0"/>
          </a:p>
        </p:txBody>
      </p:sp>
      <p:sp>
        <p:nvSpPr>
          <p:cNvPr id="12" name="Text 8"/>
          <p:cNvSpPr/>
          <p:nvPr/>
        </p:nvSpPr>
        <p:spPr>
          <a:xfrm>
            <a:off x="10293191" y="3893463"/>
            <a:ext cx="3289935" cy="1109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Siswa membuat model pecahan dari kertas atau playdough.</a:t>
            </a:r>
            <a:endParaRPr lang="en-US" sz="1800" dirty="0"/>
          </a:p>
        </p:txBody>
      </p:sp>
      <p:sp>
        <p:nvSpPr>
          <p:cNvPr id="13" name="Shape 9"/>
          <p:cNvSpPr/>
          <p:nvPr/>
        </p:nvSpPr>
        <p:spPr>
          <a:xfrm>
            <a:off x="6302693" y="5148739"/>
            <a:ext cx="7511415" cy="103179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0"/>
          <p:cNvSpPr/>
          <p:nvPr/>
        </p:nvSpPr>
        <p:spPr>
          <a:xfrm>
            <a:off x="6533674" y="5294948"/>
            <a:ext cx="3289935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Kognitif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10293191" y="5294948"/>
            <a:ext cx="3289935" cy="73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Siswa menyelesaikan soal cerita tentang pecahan.</a:t>
            </a:r>
            <a:endParaRPr lang="en-US" sz="1800" dirty="0"/>
          </a:p>
        </p:txBody>
      </p:sp>
      <p:sp>
        <p:nvSpPr>
          <p:cNvPr id="16" name="Shape 12"/>
          <p:cNvSpPr/>
          <p:nvPr/>
        </p:nvSpPr>
        <p:spPr>
          <a:xfrm>
            <a:off x="6302693" y="6180534"/>
            <a:ext cx="7511415" cy="140148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3"/>
          <p:cNvSpPr/>
          <p:nvPr/>
        </p:nvSpPr>
        <p:spPr>
          <a:xfrm>
            <a:off x="6533674" y="6326743"/>
            <a:ext cx="3289935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Perilaku</a:t>
            </a:r>
            <a:endParaRPr lang="en-US" sz="1800" dirty="0"/>
          </a:p>
        </p:txBody>
      </p:sp>
      <p:sp>
        <p:nvSpPr>
          <p:cNvPr id="18" name="Text 14"/>
          <p:cNvSpPr/>
          <p:nvPr/>
        </p:nvSpPr>
        <p:spPr>
          <a:xfrm>
            <a:off x="10293191" y="6326743"/>
            <a:ext cx="3289935" cy="1109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Siswa diberi poin untuk jawaban yang benar dalam kuis pecahan.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8" y="2288738"/>
            <a:ext cx="5048845" cy="365200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098857" y="760809"/>
            <a:ext cx="4374833" cy="546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300"/>
              </a:lnSpc>
              <a:buNone/>
            </a:pPr>
            <a:r>
              <a:rPr lang="en-US" sz="34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Kesimpulan</a:t>
            </a:r>
            <a:endParaRPr lang="en-US" sz="3400" dirty="0"/>
          </a:p>
        </p:txBody>
      </p:sp>
      <p:sp>
        <p:nvSpPr>
          <p:cNvPr id="5" name="Text 1"/>
          <p:cNvSpPr/>
          <p:nvPr/>
        </p:nvSpPr>
        <p:spPr>
          <a:xfrm>
            <a:off x="6098857" y="1569958"/>
            <a:ext cx="7919085" cy="560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Teori pembelajaran matematika penting untuk memahami proses belajar siswa dan membantu mereka belajar dengan efektif.</a:t>
            </a:r>
            <a:endParaRPr lang="en-US" sz="135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57" y="2326838"/>
            <a:ext cx="437436" cy="43743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098857" y="2939177"/>
            <a:ext cx="2187416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Pentingnya Teori</a:t>
            </a:r>
            <a:endParaRPr lang="en-US" sz="1700" dirty="0"/>
          </a:p>
        </p:txBody>
      </p:sp>
      <p:sp>
        <p:nvSpPr>
          <p:cNvPr id="8" name="Text 3"/>
          <p:cNvSpPr/>
          <p:nvPr/>
        </p:nvSpPr>
        <p:spPr>
          <a:xfrm>
            <a:off x="6098857" y="3317438"/>
            <a:ext cx="7919085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Teori pembelajaran memberikan kerangka kerja untuk merancang pembelajaran yang efektif.</a:t>
            </a:r>
            <a:endParaRPr lang="en-US" sz="135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857" y="4122420"/>
            <a:ext cx="437436" cy="43743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098857" y="4734758"/>
            <a:ext cx="2187416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Pengetahuan Guru</a:t>
            </a:r>
            <a:endParaRPr lang="en-US" sz="1700" dirty="0"/>
          </a:p>
        </p:txBody>
      </p:sp>
      <p:sp>
        <p:nvSpPr>
          <p:cNvPr id="11" name="Text 5"/>
          <p:cNvSpPr/>
          <p:nvPr/>
        </p:nvSpPr>
        <p:spPr>
          <a:xfrm>
            <a:off x="6098857" y="5113020"/>
            <a:ext cx="7919085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Guru perlu memahami teori pembelajaran untuk dapat menerapkannya dalam pembelajaran.</a:t>
            </a:r>
            <a:endParaRPr lang="en-US" sz="1350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857" y="5918002"/>
            <a:ext cx="437436" cy="437436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6098857" y="6530340"/>
            <a:ext cx="2187416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Keberhasilan Siswa</a:t>
            </a:r>
            <a:endParaRPr lang="en-US" sz="1700" dirty="0"/>
          </a:p>
        </p:txBody>
      </p:sp>
      <p:sp>
        <p:nvSpPr>
          <p:cNvPr id="14" name="Text 7"/>
          <p:cNvSpPr/>
          <p:nvPr/>
        </p:nvSpPr>
        <p:spPr>
          <a:xfrm>
            <a:off x="6098857" y="6908602"/>
            <a:ext cx="7919085" cy="560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Penerapan teori pembelajaran dapat membantu siswa mencapai keberhasilan dalam matematika.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2024-09-10T08:21:04Z</dcterms:created>
  <dcterms:modified xsi:type="dcterms:W3CDTF">2024-09-10T08:21:04Z</dcterms:modified>
</cp:coreProperties>
</file>