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275" r:id="rId3"/>
    <p:sldId id="276" r:id="rId4"/>
    <p:sldId id="277" r:id="rId5"/>
    <p:sldId id="279" r:id="rId6"/>
    <p:sldId id="294" r:id="rId7"/>
    <p:sldId id="280" r:id="rId8"/>
    <p:sldId id="281" r:id="rId9"/>
    <p:sldId id="272" r:id="rId10"/>
    <p:sldId id="295" r:id="rId11"/>
    <p:sldId id="271" r:id="rId12"/>
  </p:sldIdLst>
  <p:sldSz cx="18288000" cy="10287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Poppins Bold" panose="00000800000000000000" charset="0"/>
      <p:regular r:id="rId18"/>
    </p:embeddedFont>
    <p:embeddedFont>
      <p:font typeface="Poppins Semi-Bold" panose="020B0604020202020204" charset="0"/>
      <p:regular r:id="rId19"/>
    </p:embeddedFont>
    <p:embeddedFont>
      <p:font typeface="Wingdings 2" panose="05020102010507070707" pitchFamily="18" charset="2"/>
      <p:regular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86F54-5068-4AA2-93CD-894E8D62D3D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704979-8083-48DC-8318-EC446C6C641B}">
      <dgm:prSet phldrT="[Text]"/>
      <dgm:spPr/>
      <dgm:t>
        <a:bodyPr/>
        <a:lstStyle/>
        <a:p>
          <a:r>
            <a:rPr lang="en-US" dirty="0" err="1"/>
            <a:t>Karya</a:t>
          </a:r>
          <a:r>
            <a:rPr lang="en-US" dirty="0"/>
            <a:t> </a:t>
          </a:r>
          <a:r>
            <a:rPr lang="en-US" dirty="0" err="1"/>
            <a:t>Sastra</a:t>
          </a:r>
          <a:endParaRPr lang="en-US" dirty="0"/>
        </a:p>
        <a:p>
          <a:r>
            <a:rPr lang="en-US" b="1" dirty="0">
              <a:solidFill>
                <a:schemeClr val="bg1"/>
              </a:solidFill>
            </a:rPr>
            <a:t>OBJEKTIF</a:t>
          </a:r>
        </a:p>
      </dgm:t>
    </dgm:pt>
    <dgm:pt modelId="{65480F9B-6A01-400B-82E3-16FFDB4669BD}" type="parTrans" cxnId="{4ADD1F2A-17BF-498B-9C94-CEF8B0C44CE3}">
      <dgm:prSet/>
      <dgm:spPr/>
      <dgm:t>
        <a:bodyPr/>
        <a:lstStyle/>
        <a:p>
          <a:endParaRPr lang="en-US"/>
        </a:p>
      </dgm:t>
    </dgm:pt>
    <dgm:pt modelId="{990B276D-7059-4FEB-A143-EA4651F41457}" type="sibTrans" cxnId="{4ADD1F2A-17BF-498B-9C94-CEF8B0C44CE3}">
      <dgm:prSet/>
      <dgm:spPr/>
      <dgm:t>
        <a:bodyPr/>
        <a:lstStyle/>
        <a:p>
          <a:endParaRPr lang="en-US"/>
        </a:p>
      </dgm:t>
    </dgm:pt>
    <dgm:pt modelId="{8A72FA58-495F-483D-84FB-3AD15B646299}">
      <dgm:prSet phldrT="[Text]"/>
      <dgm:spPr/>
      <dgm:t>
        <a:bodyPr/>
        <a:lstStyle/>
        <a:p>
          <a:r>
            <a:rPr lang="en-US" dirty="0" err="1"/>
            <a:t>Semesta</a:t>
          </a:r>
          <a:r>
            <a:rPr lang="en-US" dirty="0"/>
            <a:t>/</a:t>
          </a:r>
        </a:p>
        <a:p>
          <a:r>
            <a:rPr lang="en-US" dirty="0" err="1"/>
            <a:t>Kenyataan</a:t>
          </a:r>
          <a:endParaRPr lang="en-US" dirty="0"/>
        </a:p>
        <a:p>
          <a:r>
            <a:rPr lang="en-US" b="1" dirty="0">
              <a:solidFill>
                <a:schemeClr val="bg1"/>
              </a:solidFill>
            </a:rPr>
            <a:t>MIMETIK</a:t>
          </a:r>
        </a:p>
      </dgm:t>
    </dgm:pt>
    <dgm:pt modelId="{512CD359-F082-4F5C-9003-A8EBA32CD5DB}" type="parTrans" cxnId="{77E6753F-3AB8-46E3-9C30-5BABE449C8A8}">
      <dgm:prSet/>
      <dgm:spPr/>
      <dgm:t>
        <a:bodyPr/>
        <a:lstStyle/>
        <a:p>
          <a:endParaRPr lang="en-US"/>
        </a:p>
      </dgm:t>
    </dgm:pt>
    <dgm:pt modelId="{A6D0745D-EAA7-4E9A-AABD-94E4687EA721}" type="sibTrans" cxnId="{77E6753F-3AB8-46E3-9C30-5BABE449C8A8}">
      <dgm:prSet/>
      <dgm:spPr/>
      <dgm:t>
        <a:bodyPr/>
        <a:lstStyle/>
        <a:p>
          <a:endParaRPr lang="en-US"/>
        </a:p>
      </dgm:t>
    </dgm:pt>
    <dgm:pt modelId="{C26293FC-5DD6-49B0-8EDB-6791A9D05760}">
      <dgm:prSet phldrT="[Text]"/>
      <dgm:spPr/>
      <dgm:t>
        <a:bodyPr/>
        <a:lstStyle/>
        <a:p>
          <a:r>
            <a:rPr lang="en-US" dirty="0" err="1"/>
            <a:t>Pencipta</a:t>
          </a:r>
          <a:r>
            <a:rPr lang="en-US" dirty="0"/>
            <a:t>/ </a:t>
          </a:r>
        </a:p>
        <a:p>
          <a:r>
            <a:rPr lang="en-US" dirty="0" err="1"/>
            <a:t>Pengarang</a:t>
          </a:r>
          <a:endParaRPr lang="en-US" dirty="0"/>
        </a:p>
        <a:p>
          <a:r>
            <a:rPr lang="en-US" b="1" dirty="0">
              <a:solidFill>
                <a:schemeClr val="bg1"/>
              </a:solidFill>
            </a:rPr>
            <a:t>EKSPRESIF</a:t>
          </a:r>
          <a:r>
            <a:rPr lang="en-US" dirty="0"/>
            <a:t> </a:t>
          </a:r>
        </a:p>
      </dgm:t>
    </dgm:pt>
    <dgm:pt modelId="{CBFE7EE5-034E-4CBF-848A-6613464D7A6D}" type="parTrans" cxnId="{A4D3D308-F45A-4030-A77C-768E37AAEEEE}">
      <dgm:prSet/>
      <dgm:spPr/>
      <dgm:t>
        <a:bodyPr/>
        <a:lstStyle/>
        <a:p>
          <a:endParaRPr lang="en-US"/>
        </a:p>
      </dgm:t>
    </dgm:pt>
    <dgm:pt modelId="{0CB0AB72-845B-4B86-8E09-08091068DA66}" type="sibTrans" cxnId="{A4D3D308-F45A-4030-A77C-768E37AAEEEE}">
      <dgm:prSet/>
      <dgm:spPr/>
      <dgm:t>
        <a:bodyPr/>
        <a:lstStyle/>
        <a:p>
          <a:endParaRPr lang="en-US"/>
        </a:p>
      </dgm:t>
    </dgm:pt>
    <dgm:pt modelId="{B4A342B5-4FF3-4E1F-B7A7-127FBECEAE45}">
      <dgm:prSet phldrT="[Text]"/>
      <dgm:spPr/>
      <dgm:t>
        <a:bodyPr/>
        <a:lstStyle/>
        <a:p>
          <a:r>
            <a:rPr lang="en-US" dirty="0" err="1"/>
            <a:t>Pembaca</a:t>
          </a:r>
          <a:endParaRPr lang="en-US" dirty="0"/>
        </a:p>
        <a:p>
          <a:r>
            <a:rPr lang="en-US" b="1" dirty="0">
              <a:solidFill>
                <a:schemeClr val="bg1"/>
              </a:solidFill>
            </a:rPr>
            <a:t>PRAGMATIK</a:t>
          </a:r>
        </a:p>
      </dgm:t>
    </dgm:pt>
    <dgm:pt modelId="{145F0D08-3241-4C1C-B328-8927A2352EBA}" type="parTrans" cxnId="{D32F770E-891E-44C6-A1F1-364EB2480A34}">
      <dgm:prSet/>
      <dgm:spPr/>
      <dgm:t>
        <a:bodyPr/>
        <a:lstStyle/>
        <a:p>
          <a:endParaRPr lang="en-US"/>
        </a:p>
      </dgm:t>
    </dgm:pt>
    <dgm:pt modelId="{42E5EED6-CF77-421B-A25F-D436FEB61F49}" type="sibTrans" cxnId="{D32F770E-891E-44C6-A1F1-364EB2480A34}">
      <dgm:prSet/>
      <dgm:spPr/>
      <dgm:t>
        <a:bodyPr/>
        <a:lstStyle/>
        <a:p>
          <a:endParaRPr lang="en-US"/>
        </a:p>
      </dgm:t>
    </dgm:pt>
    <dgm:pt modelId="{1E56A261-045D-4BFD-AAB3-A60A4F7BE4D0}" type="pres">
      <dgm:prSet presAssocID="{E4786F54-5068-4AA2-93CD-894E8D62D3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2C8684-DC75-4283-B12F-32F59F50A9CC}" type="pres">
      <dgm:prSet presAssocID="{B0704979-8083-48DC-8318-EC446C6C641B}" presName="centerShape" presStyleLbl="node0" presStyleIdx="0" presStyleCnt="1"/>
      <dgm:spPr/>
    </dgm:pt>
    <dgm:pt modelId="{AA71B289-5931-4559-9352-16D25CE2D72D}" type="pres">
      <dgm:prSet presAssocID="{512CD359-F082-4F5C-9003-A8EBA32CD5DB}" presName="parTrans" presStyleLbl="bgSibTrans2D1" presStyleIdx="0" presStyleCnt="3"/>
      <dgm:spPr/>
    </dgm:pt>
    <dgm:pt modelId="{C34ED292-5BFB-46DA-B4E0-F4DF2D448B83}" type="pres">
      <dgm:prSet presAssocID="{8A72FA58-495F-483D-84FB-3AD15B646299}" presName="node" presStyleLbl="node1" presStyleIdx="0" presStyleCnt="3" custRadScaleRad="96955" custRadScaleInc="92118">
        <dgm:presLayoutVars>
          <dgm:bulletEnabled val="1"/>
        </dgm:presLayoutVars>
      </dgm:prSet>
      <dgm:spPr/>
    </dgm:pt>
    <dgm:pt modelId="{C7FF96CD-800F-47DF-9D0E-BBF5681A31E5}" type="pres">
      <dgm:prSet presAssocID="{CBFE7EE5-034E-4CBF-848A-6613464D7A6D}" presName="parTrans" presStyleLbl="bgSibTrans2D1" presStyleIdx="1" presStyleCnt="3" custLinFactNeighborX="4376" custLinFactNeighborY="13260"/>
      <dgm:spPr/>
    </dgm:pt>
    <dgm:pt modelId="{474DCA03-95D9-4636-9FD6-2E09839F9BDF}" type="pres">
      <dgm:prSet presAssocID="{C26293FC-5DD6-49B0-8EDB-6791A9D05760}" presName="node" presStyleLbl="node1" presStyleIdx="1" presStyleCnt="3" custRadScaleRad="122974" custRadScaleInc="-127005">
        <dgm:presLayoutVars>
          <dgm:bulletEnabled val="1"/>
        </dgm:presLayoutVars>
      </dgm:prSet>
      <dgm:spPr/>
    </dgm:pt>
    <dgm:pt modelId="{6F4BA1C3-51B7-4C22-9888-3F7655EEDE83}" type="pres">
      <dgm:prSet presAssocID="{145F0D08-3241-4C1C-B328-8927A2352EBA}" presName="parTrans" presStyleLbl="bgSibTrans2D1" presStyleIdx="2" presStyleCnt="3"/>
      <dgm:spPr/>
    </dgm:pt>
    <dgm:pt modelId="{92D12381-80BF-47FE-931B-41E0DE6CE64C}" type="pres">
      <dgm:prSet presAssocID="{B4A342B5-4FF3-4E1F-B7A7-127FBECEAE45}" presName="node" presStyleLbl="node1" presStyleIdx="2" presStyleCnt="3" custRadScaleRad="123864" custRadScaleInc="35507">
        <dgm:presLayoutVars>
          <dgm:bulletEnabled val="1"/>
        </dgm:presLayoutVars>
      </dgm:prSet>
      <dgm:spPr/>
    </dgm:pt>
  </dgm:ptLst>
  <dgm:cxnLst>
    <dgm:cxn modelId="{A4D3D308-F45A-4030-A77C-768E37AAEEEE}" srcId="{B0704979-8083-48DC-8318-EC446C6C641B}" destId="{C26293FC-5DD6-49B0-8EDB-6791A9D05760}" srcOrd="1" destOrd="0" parTransId="{CBFE7EE5-034E-4CBF-848A-6613464D7A6D}" sibTransId="{0CB0AB72-845B-4B86-8E09-08091068DA66}"/>
    <dgm:cxn modelId="{D32F770E-891E-44C6-A1F1-364EB2480A34}" srcId="{B0704979-8083-48DC-8318-EC446C6C641B}" destId="{B4A342B5-4FF3-4E1F-B7A7-127FBECEAE45}" srcOrd="2" destOrd="0" parTransId="{145F0D08-3241-4C1C-B328-8927A2352EBA}" sibTransId="{42E5EED6-CF77-421B-A25F-D436FEB61F49}"/>
    <dgm:cxn modelId="{AC984A0F-44DF-4131-A518-F597E03F7AC3}" type="presOf" srcId="{B0704979-8083-48DC-8318-EC446C6C641B}" destId="{4E2C8684-DC75-4283-B12F-32F59F50A9CC}" srcOrd="0" destOrd="0" presId="urn:microsoft.com/office/officeart/2005/8/layout/radial4"/>
    <dgm:cxn modelId="{033C1610-18F6-476B-98B0-C57034E38453}" type="presOf" srcId="{512CD359-F082-4F5C-9003-A8EBA32CD5DB}" destId="{AA71B289-5931-4559-9352-16D25CE2D72D}" srcOrd="0" destOrd="0" presId="urn:microsoft.com/office/officeart/2005/8/layout/radial4"/>
    <dgm:cxn modelId="{6221E31C-35BB-44C7-930D-D02C9268FEBC}" type="presOf" srcId="{E4786F54-5068-4AA2-93CD-894E8D62D3D8}" destId="{1E56A261-045D-4BFD-AAB3-A60A4F7BE4D0}" srcOrd="0" destOrd="0" presId="urn:microsoft.com/office/officeart/2005/8/layout/radial4"/>
    <dgm:cxn modelId="{4ADD1F2A-17BF-498B-9C94-CEF8B0C44CE3}" srcId="{E4786F54-5068-4AA2-93CD-894E8D62D3D8}" destId="{B0704979-8083-48DC-8318-EC446C6C641B}" srcOrd="0" destOrd="0" parTransId="{65480F9B-6A01-400B-82E3-16FFDB4669BD}" sibTransId="{990B276D-7059-4FEB-A143-EA4651F41457}"/>
    <dgm:cxn modelId="{77E6753F-3AB8-46E3-9C30-5BABE449C8A8}" srcId="{B0704979-8083-48DC-8318-EC446C6C641B}" destId="{8A72FA58-495F-483D-84FB-3AD15B646299}" srcOrd="0" destOrd="0" parTransId="{512CD359-F082-4F5C-9003-A8EBA32CD5DB}" sibTransId="{A6D0745D-EAA7-4E9A-AABD-94E4687EA721}"/>
    <dgm:cxn modelId="{108B3F81-D998-40F3-969A-0A032212BB64}" type="presOf" srcId="{145F0D08-3241-4C1C-B328-8927A2352EBA}" destId="{6F4BA1C3-51B7-4C22-9888-3F7655EEDE83}" srcOrd="0" destOrd="0" presId="urn:microsoft.com/office/officeart/2005/8/layout/radial4"/>
    <dgm:cxn modelId="{2DAA06A3-1B32-4E57-A659-46F0126453F3}" type="presOf" srcId="{8A72FA58-495F-483D-84FB-3AD15B646299}" destId="{C34ED292-5BFB-46DA-B4E0-F4DF2D448B83}" srcOrd="0" destOrd="0" presId="urn:microsoft.com/office/officeart/2005/8/layout/radial4"/>
    <dgm:cxn modelId="{935841C0-6866-48F4-8505-064A910A248C}" type="presOf" srcId="{C26293FC-5DD6-49B0-8EDB-6791A9D05760}" destId="{474DCA03-95D9-4636-9FD6-2E09839F9BDF}" srcOrd="0" destOrd="0" presId="urn:microsoft.com/office/officeart/2005/8/layout/radial4"/>
    <dgm:cxn modelId="{C5D695C4-D091-42EB-A6F2-364E9277B64F}" type="presOf" srcId="{CBFE7EE5-034E-4CBF-848A-6613464D7A6D}" destId="{C7FF96CD-800F-47DF-9D0E-BBF5681A31E5}" srcOrd="0" destOrd="0" presId="urn:microsoft.com/office/officeart/2005/8/layout/radial4"/>
    <dgm:cxn modelId="{025A8EF3-2071-4587-AE26-2D03B112B227}" type="presOf" srcId="{B4A342B5-4FF3-4E1F-B7A7-127FBECEAE45}" destId="{92D12381-80BF-47FE-931B-41E0DE6CE64C}" srcOrd="0" destOrd="0" presId="urn:microsoft.com/office/officeart/2005/8/layout/radial4"/>
    <dgm:cxn modelId="{66BEF47E-8DC4-4BBC-B424-09AC6428EA79}" type="presParOf" srcId="{1E56A261-045D-4BFD-AAB3-A60A4F7BE4D0}" destId="{4E2C8684-DC75-4283-B12F-32F59F50A9CC}" srcOrd="0" destOrd="0" presId="urn:microsoft.com/office/officeart/2005/8/layout/radial4"/>
    <dgm:cxn modelId="{9E7759B4-7ECB-4794-B363-429538F2419E}" type="presParOf" srcId="{1E56A261-045D-4BFD-AAB3-A60A4F7BE4D0}" destId="{AA71B289-5931-4559-9352-16D25CE2D72D}" srcOrd="1" destOrd="0" presId="urn:microsoft.com/office/officeart/2005/8/layout/radial4"/>
    <dgm:cxn modelId="{77123E33-2B43-4652-B113-210C21A32E38}" type="presParOf" srcId="{1E56A261-045D-4BFD-AAB3-A60A4F7BE4D0}" destId="{C34ED292-5BFB-46DA-B4E0-F4DF2D448B83}" srcOrd="2" destOrd="0" presId="urn:microsoft.com/office/officeart/2005/8/layout/radial4"/>
    <dgm:cxn modelId="{4BCE935A-60D4-4726-A949-980D5B7145A9}" type="presParOf" srcId="{1E56A261-045D-4BFD-AAB3-A60A4F7BE4D0}" destId="{C7FF96CD-800F-47DF-9D0E-BBF5681A31E5}" srcOrd="3" destOrd="0" presId="urn:microsoft.com/office/officeart/2005/8/layout/radial4"/>
    <dgm:cxn modelId="{0DB67588-2492-4E37-942B-BC73ABD4B0EE}" type="presParOf" srcId="{1E56A261-045D-4BFD-AAB3-A60A4F7BE4D0}" destId="{474DCA03-95D9-4636-9FD6-2E09839F9BDF}" srcOrd="4" destOrd="0" presId="urn:microsoft.com/office/officeart/2005/8/layout/radial4"/>
    <dgm:cxn modelId="{FF1883D0-FEE0-4B97-ADB5-420D52C7D967}" type="presParOf" srcId="{1E56A261-045D-4BFD-AAB3-A60A4F7BE4D0}" destId="{6F4BA1C3-51B7-4C22-9888-3F7655EEDE83}" srcOrd="5" destOrd="0" presId="urn:microsoft.com/office/officeart/2005/8/layout/radial4"/>
    <dgm:cxn modelId="{7A8486F3-13F7-473D-AE78-BBF43BCAF1CA}" type="presParOf" srcId="{1E56A261-045D-4BFD-AAB3-A60A4F7BE4D0}" destId="{92D12381-80BF-47FE-931B-41E0DE6CE64C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C8684-DC75-4283-B12F-32F59F50A9CC}">
      <dsp:nvSpPr>
        <dsp:cNvPr id="0" name=""/>
        <dsp:cNvSpPr/>
      </dsp:nvSpPr>
      <dsp:spPr>
        <a:xfrm>
          <a:off x="4480722" y="3143984"/>
          <a:ext cx="2639864" cy="2639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Karya</a:t>
          </a:r>
          <a:r>
            <a:rPr lang="en-US" sz="3400" kern="1200" dirty="0"/>
            <a:t> </a:t>
          </a:r>
          <a:r>
            <a:rPr lang="en-US" sz="3400" kern="1200" dirty="0" err="1"/>
            <a:t>Sastra</a:t>
          </a:r>
          <a:endParaRPr lang="en-US" sz="3400" kern="1200" dirty="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/>
              </a:solidFill>
            </a:rPr>
            <a:t>OBJEKTIF</a:t>
          </a:r>
        </a:p>
      </dsp:txBody>
      <dsp:txXfrm>
        <a:off x="4867321" y="3530583"/>
        <a:ext cx="1866666" cy="1866666"/>
      </dsp:txXfrm>
    </dsp:sp>
    <dsp:sp modelId="{AA71B289-5931-4559-9352-16D25CE2D72D}">
      <dsp:nvSpPr>
        <dsp:cNvPr id="0" name=""/>
        <dsp:cNvSpPr/>
      </dsp:nvSpPr>
      <dsp:spPr>
        <a:xfrm rot="16216248">
          <a:off x="4850433" y="1694373"/>
          <a:ext cx="1923065" cy="752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ED292-5BFB-46DA-B4E0-F4DF2D448B83}">
      <dsp:nvSpPr>
        <dsp:cNvPr id="0" name=""/>
        <dsp:cNvSpPr/>
      </dsp:nvSpPr>
      <dsp:spPr>
        <a:xfrm>
          <a:off x="4562575" y="105883"/>
          <a:ext cx="2507871" cy="2006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Semesta</a:t>
          </a:r>
          <a:r>
            <a:rPr lang="en-US" sz="3100" kern="1200" dirty="0"/>
            <a:t>/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Kenyataan</a:t>
          </a:r>
          <a:endParaRPr lang="en-US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bg1"/>
              </a:solidFill>
            </a:rPr>
            <a:t>MIMETIK</a:t>
          </a:r>
        </a:p>
      </dsp:txBody>
      <dsp:txXfrm>
        <a:off x="4621337" y="164645"/>
        <a:ext cx="2390347" cy="1888772"/>
      </dsp:txXfrm>
    </dsp:sp>
    <dsp:sp modelId="{C7FF96CD-800F-47DF-9D0E-BBF5681A31E5}">
      <dsp:nvSpPr>
        <dsp:cNvPr id="0" name=""/>
        <dsp:cNvSpPr/>
      </dsp:nvSpPr>
      <dsp:spPr>
        <a:xfrm rot="11627820">
          <a:off x="1749545" y="3503455"/>
          <a:ext cx="2773879" cy="752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DCA03-95D9-4636-9FD6-2E09839F9BDF}">
      <dsp:nvSpPr>
        <dsp:cNvPr id="0" name=""/>
        <dsp:cNvSpPr/>
      </dsp:nvSpPr>
      <dsp:spPr>
        <a:xfrm>
          <a:off x="414242" y="2445963"/>
          <a:ext cx="2507871" cy="2006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Pencipta</a:t>
          </a:r>
          <a:r>
            <a:rPr lang="en-US" sz="3100" kern="1200" dirty="0"/>
            <a:t>/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Pengarang</a:t>
          </a:r>
          <a:endParaRPr lang="en-US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bg1"/>
              </a:solidFill>
            </a:rPr>
            <a:t>EKSPRESIF</a:t>
          </a:r>
          <a:r>
            <a:rPr lang="en-US" sz="3100" kern="1200" dirty="0"/>
            <a:t> </a:t>
          </a:r>
        </a:p>
      </dsp:txBody>
      <dsp:txXfrm>
        <a:off x="473004" y="2504725"/>
        <a:ext cx="2390347" cy="1888772"/>
      </dsp:txXfrm>
    </dsp:sp>
    <dsp:sp modelId="{6F4BA1C3-51B7-4C22-9888-3F7655EEDE83}">
      <dsp:nvSpPr>
        <dsp:cNvPr id="0" name=""/>
        <dsp:cNvSpPr/>
      </dsp:nvSpPr>
      <dsp:spPr>
        <a:xfrm rot="20778252">
          <a:off x="7201704" y="3404767"/>
          <a:ext cx="2802981" cy="752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12381-80BF-47FE-931B-41E0DE6CE64C}">
      <dsp:nvSpPr>
        <dsp:cNvPr id="0" name=""/>
        <dsp:cNvSpPr/>
      </dsp:nvSpPr>
      <dsp:spPr>
        <a:xfrm>
          <a:off x="8710901" y="2445972"/>
          <a:ext cx="2507871" cy="2006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Pembaca</a:t>
          </a:r>
          <a:endParaRPr lang="en-US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bg1"/>
              </a:solidFill>
            </a:rPr>
            <a:t>PRAGMATIK</a:t>
          </a:r>
        </a:p>
      </dsp:txBody>
      <dsp:txXfrm>
        <a:off x="8769663" y="2504734"/>
        <a:ext cx="2390347" cy="1888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D1B52-4056-4578-B6BC-D61B658CB75E}" type="datetimeFigureOut">
              <a:rPr lang="id-ID" smtClean="0"/>
              <a:t>25/08/2024</a:t>
            </a:fld>
            <a:endParaRPr lang="id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EBDB-0333-4BCB-AC44-BCD35E7E73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191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8EBDB-0333-4BCB-AC44-BCD35E7E73E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4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3149600"/>
            <a:ext cx="13238487" cy="4016472"/>
          </a:xfrm>
        </p:spPr>
        <p:txBody>
          <a:bodyPr anchor="b"/>
          <a:lstStyle>
            <a:lvl1pPr>
              <a:defRPr sz="81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5238477" y="2688337"/>
            <a:ext cx="1485899" cy="4571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3427964" y="4841749"/>
            <a:ext cx="5789693" cy="45720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28811" y="443594"/>
            <a:ext cx="1257299" cy="11515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0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bar Panorama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7454891"/>
            <a:ext cx="13238489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2" y="1028700"/>
            <a:ext cx="13238489" cy="5143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1" y="8304998"/>
            <a:ext cx="13238487" cy="74056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4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udul d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197" y="1595126"/>
            <a:ext cx="13247724" cy="2059479"/>
          </a:xfrm>
        </p:spPr>
        <p:txBody>
          <a:bodyPr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314950"/>
            <a:ext cx="13238489" cy="371475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1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tipa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1322349" y="911004"/>
            <a:ext cx="120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4826688" y="3920681"/>
            <a:ext cx="979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817" y="1473201"/>
            <a:ext cx="12680859" cy="4044948"/>
          </a:xfrm>
        </p:spPr>
        <p:txBody>
          <a:bodyPr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918918" y="5518149"/>
            <a:ext cx="11596829" cy="5132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7543799"/>
            <a:ext cx="13867346" cy="1496786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03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u 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3556001"/>
            <a:ext cx="13238490" cy="27337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537451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60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>
            <a:lvl1pPr>
              <a:defRPr sz="54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3905253"/>
            <a:ext cx="471281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32430" y="4769647"/>
            <a:ext cx="4712819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9082" y="3905250"/>
            <a:ext cx="4720514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69082" y="4769645"/>
            <a:ext cx="4720514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32203" y="3905252"/>
            <a:ext cx="471859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832494" y="4769643"/>
            <a:ext cx="4718304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605956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58602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12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 Gam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>
            <a:lvl1pPr>
              <a:defRPr sz="54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6799266"/>
            <a:ext cx="457565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001830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32431" y="7663659"/>
            <a:ext cx="4575657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3298" y="6799267"/>
            <a:ext cx="4575657" cy="86439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122694" y="3905250"/>
            <a:ext cx="4036865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6855258" y="7663658"/>
            <a:ext cx="4575657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74163" y="6799268"/>
            <a:ext cx="4576643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244547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74163" y="7663656"/>
            <a:ext cx="4576644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608747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696703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1667" y="9587758"/>
            <a:ext cx="5466423" cy="45720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1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3905250"/>
            <a:ext cx="13238489" cy="5124450"/>
          </a:xfrm>
        </p:spPr>
        <p:txBody>
          <a:bodyPr vert="eaVert" anchor="t" anchorCtr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43159" y="9587758"/>
            <a:ext cx="1485899" cy="4571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1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77853" y="1917701"/>
            <a:ext cx="2114948" cy="7122885"/>
          </a:xfrm>
        </p:spPr>
        <p:txBody>
          <a:bodyPr vert="eaVert" anchor="b" anchorCtr="0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1917701"/>
            <a:ext cx="9384038" cy="7122885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79657" y="9587758"/>
            <a:ext cx="1488203" cy="4571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7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432" y="3905250"/>
            <a:ext cx="13238489" cy="5124450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4016468"/>
            <a:ext cx="6526538" cy="3425736"/>
          </a:xfrm>
        </p:spPr>
        <p:txBody>
          <a:bodyPr anchor="ctr"/>
          <a:lstStyle>
            <a:lvl1pPr algn="l">
              <a:defRPr sz="6000" b="0" cap="none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3339" y="4016466"/>
            <a:ext cx="5636318" cy="3425736"/>
          </a:xfrm>
        </p:spPr>
        <p:txBody>
          <a:bodyPr anchor="ctr"/>
          <a:lstStyle>
            <a:lvl1pPr marL="0" indent="0" algn="l">
              <a:buNone/>
              <a:defRPr sz="3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31" y="3905251"/>
            <a:ext cx="7237737" cy="5124452"/>
          </a:xfrm>
        </p:spPr>
        <p:txBody>
          <a:bodyPr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3069" y="3905250"/>
            <a:ext cx="7237739" cy="5124450"/>
          </a:xfrm>
        </p:spPr>
        <p:txBody>
          <a:bodyPr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7237736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2431" y="4769644"/>
            <a:ext cx="7237737" cy="4260059"/>
          </a:xfrm>
        </p:spPr>
        <p:txBody>
          <a:bodyPr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13069" y="3905250"/>
            <a:ext cx="723773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13069" y="4769644"/>
            <a:ext cx="7237739" cy="4260059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4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142120" cy="1060446"/>
          </a:xfrm>
        </p:spPr>
        <p:txBody>
          <a:bodyPr/>
          <a:lstStyle>
            <a:lvl1pPr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3" y="1943100"/>
            <a:ext cx="4189737" cy="24003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1719" y="2171700"/>
            <a:ext cx="7785099" cy="6858000"/>
          </a:xfrm>
        </p:spPr>
        <p:txBody>
          <a:bodyPr anchor="ctr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1" y="4693921"/>
            <a:ext cx="4189737" cy="4343399"/>
          </a:xfrm>
        </p:spPr>
        <p:txBody>
          <a:bodyPr/>
          <a:lstStyle>
            <a:lvl1pPr marL="0" indent="0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3" y="2540000"/>
            <a:ext cx="5797701" cy="2603501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21806" y="1714500"/>
            <a:ext cx="484079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marL="0" lvl="0" indent="0" algn="ctr">
              <a:buNone/>
            </a:pPr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1" y="5486400"/>
            <a:ext cx="5788818" cy="2057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0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732432" y="1460502"/>
            <a:ext cx="13142120" cy="1060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1314212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979657" y="9587758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1666" y="9587758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2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5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sv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4.jpeg"/><Relationship Id="rId15" Type="http://schemas.openxmlformats.org/officeDocument/2006/relationships/image" Target="../media/image8.svg"/><Relationship Id="rId10" Type="http://schemas.openxmlformats.org/officeDocument/2006/relationships/image" Target="../media/image17.png"/><Relationship Id="rId4" Type="http://schemas.openxmlformats.org/officeDocument/2006/relationships/image" Target="../media/image13.svg"/><Relationship Id="rId9" Type="http://schemas.openxmlformats.org/officeDocument/2006/relationships/image" Target="../media/image4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 rot="-5400000">
            <a:off x="-1997529" y="5620657"/>
            <a:ext cx="5103504" cy="1499154"/>
          </a:xfrm>
          <a:custGeom>
            <a:avLst/>
            <a:gdLst/>
            <a:ahLst/>
            <a:cxnLst/>
            <a:rect l="l" t="t" r="r" b="b"/>
            <a:pathLst>
              <a:path w="5103504" h="1499154">
                <a:moveTo>
                  <a:pt x="0" y="0"/>
                </a:moveTo>
                <a:lnTo>
                  <a:pt x="5103505" y="0"/>
                </a:lnTo>
                <a:lnTo>
                  <a:pt x="5103505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4" name="Group 4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950665" y="1453414"/>
            <a:ext cx="9897851" cy="1115758"/>
          </a:xfrm>
          <a:custGeom>
            <a:avLst/>
            <a:gdLst/>
            <a:ahLst/>
            <a:cxnLst/>
            <a:rect l="l" t="t" r="r" b="b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7" name="Freeform 17"/>
          <p:cNvSpPr/>
          <p:nvPr/>
        </p:nvSpPr>
        <p:spPr>
          <a:xfrm>
            <a:off x="16161949" y="8266411"/>
            <a:ext cx="889746" cy="889746"/>
          </a:xfrm>
          <a:custGeom>
            <a:avLst/>
            <a:gdLst/>
            <a:ahLst/>
            <a:cxnLst/>
            <a:rect l="l" t="t" r="r" b="b"/>
            <a:pathLst>
              <a:path w="889746" h="889746">
                <a:moveTo>
                  <a:pt x="0" y="0"/>
                </a:moveTo>
                <a:lnTo>
                  <a:pt x="889746" y="0"/>
                </a:lnTo>
                <a:lnTo>
                  <a:pt x="889746" y="889745"/>
                </a:lnTo>
                <a:lnTo>
                  <a:pt x="0" y="8897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8" name="Freeform 18"/>
          <p:cNvSpPr/>
          <p:nvPr/>
        </p:nvSpPr>
        <p:spPr>
          <a:xfrm>
            <a:off x="13381946" y="218252"/>
            <a:ext cx="1200813" cy="848937"/>
          </a:xfrm>
          <a:custGeom>
            <a:avLst/>
            <a:gdLst/>
            <a:ahLst/>
            <a:cxnLst/>
            <a:rect l="l" t="t" r="r" b="b"/>
            <a:pathLst>
              <a:path w="1200813" h="848937">
                <a:moveTo>
                  <a:pt x="0" y="0"/>
                </a:moveTo>
                <a:lnTo>
                  <a:pt x="1200813" y="0"/>
                </a:lnTo>
                <a:lnTo>
                  <a:pt x="1200813" y="848937"/>
                </a:lnTo>
                <a:lnTo>
                  <a:pt x="0" y="8489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9" name="Freeform 19"/>
          <p:cNvSpPr/>
          <p:nvPr/>
        </p:nvSpPr>
        <p:spPr>
          <a:xfrm>
            <a:off x="14582759" y="218252"/>
            <a:ext cx="1579190" cy="842235"/>
          </a:xfrm>
          <a:custGeom>
            <a:avLst/>
            <a:gdLst/>
            <a:ahLst/>
            <a:cxnLst/>
            <a:rect l="l" t="t" r="r" b="b"/>
            <a:pathLst>
              <a:path w="1579190" h="842235">
                <a:moveTo>
                  <a:pt x="0" y="0"/>
                </a:moveTo>
                <a:lnTo>
                  <a:pt x="1579190" y="0"/>
                </a:lnTo>
                <a:lnTo>
                  <a:pt x="1579190" y="842235"/>
                </a:lnTo>
                <a:lnTo>
                  <a:pt x="0" y="8422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0" name="TextBox 20"/>
          <p:cNvSpPr txBox="1"/>
          <p:nvPr/>
        </p:nvSpPr>
        <p:spPr>
          <a:xfrm>
            <a:off x="2935820" y="4170719"/>
            <a:ext cx="14488474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839"/>
              </a:lnSpc>
            </a:pPr>
            <a:r>
              <a:rPr lang="en-US" sz="81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Analisis</a:t>
            </a:r>
            <a:r>
              <a:rPr lang="en-US" sz="81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1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dalam</a:t>
            </a:r>
            <a:r>
              <a:rPr lang="en-US" sz="81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1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Perspektif</a:t>
            </a:r>
            <a:r>
              <a:rPr lang="en-US" sz="81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1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Aktansial</a:t>
            </a:r>
            <a:r>
              <a:rPr lang="en-US" sz="81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1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Greimas</a:t>
            </a:r>
            <a:endParaRPr lang="en-US" sz="8199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713668" y="1620767"/>
            <a:ext cx="7292019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88"/>
              </a:lnSpc>
            </a:pPr>
            <a:r>
              <a:rPr lang="en-US" sz="249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Mata </a:t>
            </a:r>
            <a:r>
              <a:rPr lang="en-US" sz="249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Kuliah</a:t>
            </a:r>
            <a:r>
              <a:rPr lang="en-US" sz="249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: </a:t>
            </a:r>
            <a:r>
              <a:rPr lang="en-US" sz="249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Apresiasi</a:t>
            </a:r>
            <a:r>
              <a:rPr lang="en-US" sz="249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dan Kajian </a:t>
            </a:r>
            <a:r>
              <a:rPr lang="en-US" sz="249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Prosa</a:t>
            </a:r>
            <a:endParaRPr lang="en-US" sz="2490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just">
              <a:lnSpc>
                <a:spcPts val="2988"/>
              </a:lnSpc>
            </a:pPr>
            <a:r>
              <a:rPr lang="en-US" sz="249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Pertemuan</a:t>
            </a:r>
            <a:r>
              <a:rPr lang="en-US" sz="249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490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</a:t>
            </a:r>
            <a:r>
              <a:rPr lang="en-US" sz="2490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: 6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34641" y="8491056"/>
            <a:ext cx="4547707" cy="43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94"/>
              </a:lnSpc>
            </a:pPr>
            <a:r>
              <a:rPr lang="en-US" sz="2802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pbsi.ikipsiliwangi.ac.id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19AAE6F8-E7E0-0E5F-50A7-CB017686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8434" name="Title 1">
            <a:extLst>
              <a:ext uri="{FF2B5EF4-FFF2-40B4-BE49-F238E27FC236}">
                <a16:creationId xmlns:a16="http://schemas.microsoft.com/office/drawing/2014/main" id="{D3683F47-5C79-8807-3DB8-E60E7025B9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8945" y="342900"/>
            <a:ext cx="123444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PENUGASAN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1665E-C70C-BCE0-FEA1-1AF5602E205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8600" y="2400300"/>
            <a:ext cx="17754600" cy="669845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dirty="0" err="1"/>
              <a:t>Bacalah</a:t>
            </a:r>
            <a:r>
              <a:rPr lang="en-US" sz="4400" dirty="0"/>
              <a:t> </a:t>
            </a:r>
            <a:r>
              <a:rPr lang="en-US" sz="4400" dirty="0" err="1"/>
              <a:t>cerpen</a:t>
            </a:r>
            <a:r>
              <a:rPr lang="en-US" sz="4400" dirty="0"/>
              <a:t> </a:t>
            </a:r>
            <a:r>
              <a:rPr lang="en-US" sz="4400" i="1" dirty="0" err="1"/>
              <a:t>Dodolitdodolitdodolibret</a:t>
            </a:r>
            <a:r>
              <a:rPr lang="en-US" sz="4400" dirty="0"/>
              <a:t> </a:t>
            </a:r>
            <a:r>
              <a:rPr lang="en-US" sz="4400" dirty="0" err="1"/>
              <a:t>karya</a:t>
            </a:r>
            <a:r>
              <a:rPr lang="en-US" sz="4400" dirty="0"/>
              <a:t> Seno </a:t>
            </a:r>
            <a:r>
              <a:rPr lang="en-US" sz="4400" dirty="0" err="1"/>
              <a:t>Gumira</a:t>
            </a:r>
            <a:r>
              <a:rPr lang="en-US" sz="4400" dirty="0"/>
              <a:t> </a:t>
            </a:r>
            <a:r>
              <a:rPr lang="en-US" sz="4400" dirty="0" err="1"/>
              <a:t>Adjidarma</a:t>
            </a:r>
            <a:endParaRPr lang="en-US" sz="4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 err="1"/>
              <a:t>Buatlah</a:t>
            </a:r>
            <a:r>
              <a:rPr lang="en-US" sz="4400" dirty="0"/>
              <a:t> </a:t>
            </a:r>
            <a:r>
              <a:rPr lang="en-US" sz="4400" dirty="0" err="1"/>
              <a:t>skema</a:t>
            </a:r>
            <a:r>
              <a:rPr lang="en-US" sz="4400" dirty="0"/>
              <a:t> </a:t>
            </a:r>
            <a:r>
              <a:rPr lang="en-US" sz="4400" dirty="0" err="1"/>
              <a:t>aktan</a:t>
            </a:r>
            <a:r>
              <a:rPr lang="en-US" sz="4400" dirty="0"/>
              <a:t> </a:t>
            </a:r>
            <a:r>
              <a:rPr lang="en-US" sz="4400" dirty="0" err="1"/>
              <a:t>menurut</a:t>
            </a:r>
            <a:r>
              <a:rPr lang="en-US" sz="4400" dirty="0"/>
              <a:t> </a:t>
            </a:r>
            <a:r>
              <a:rPr lang="en-US" sz="4400" dirty="0" err="1"/>
              <a:t>Greimas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subjek</a:t>
            </a:r>
            <a:r>
              <a:rPr lang="en-US" sz="4400" dirty="0"/>
              <a:t>:</a:t>
            </a:r>
          </a:p>
          <a:p>
            <a:pPr marL="742950" indent="-742950" eaLnBrk="1" hangingPunct="1">
              <a:lnSpc>
                <a:spcPct val="90000"/>
              </a:lnSpc>
              <a:buAutoNum type="arabicPeriod"/>
              <a:defRPr/>
            </a:pPr>
            <a:r>
              <a:rPr lang="en-US" sz="4400" dirty="0"/>
              <a:t>Guru </a:t>
            </a:r>
            <a:r>
              <a:rPr lang="en-US" sz="4400" dirty="0" err="1"/>
              <a:t>Kiplik</a:t>
            </a:r>
            <a:endParaRPr lang="en-US" sz="4400" dirty="0"/>
          </a:p>
          <a:p>
            <a:pPr marL="742950" indent="-742950" eaLnBrk="1" hangingPunct="1">
              <a:lnSpc>
                <a:spcPct val="90000"/>
              </a:lnSpc>
              <a:buAutoNum type="arabicPeriod"/>
              <a:defRPr/>
            </a:pPr>
            <a:r>
              <a:rPr lang="en-US" sz="4400" dirty="0"/>
              <a:t>Para </a:t>
            </a:r>
            <a:r>
              <a:rPr lang="en-US" sz="4400" dirty="0" err="1"/>
              <a:t>penghuni</a:t>
            </a:r>
            <a:r>
              <a:rPr lang="en-US" sz="4400" dirty="0"/>
              <a:t> </a:t>
            </a:r>
            <a:r>
              <a:rPr lang="en-US" sz="4400" dirty="0" err="1"/>
              <a:t>pulau</a:t>
            </a:r>
            <a:endParaRPr lang="en-US" sz="4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97308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ambar 40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C4933AFE-3A9D-8724-AD83-4893F1FD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" y="-855098"/>
            <a:ext cx="18261974" cy="1163739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988888" y="1757486"/>
            <a:ext cx="6817181" cy="6817181"/>
            <a:chOff x="0" y="0"/>
            <a:chExt cx="837653" cy="83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87279" y="2055878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6" name="Freeform 6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7" name="Group 7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23139" y="2591748"/>
            <a:ext cx="5148678" cy="5148657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4999" r="-24999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2" name="Freeform 12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3" name="Freeform 13"/>
          <p:cNvSpPr/>
          <p:nvPr/>
        </p:nvSpPr>
        <p:spPr>
          <a:xfrm rot="-5400000">
            <a:off x="-1802175" y="4393923"/>
            <a:ext cx="5103504" cy="1499154"/>
          </a:xfrm>
          <a:custGeom>
            <a:avLst/>
            <a:gdLst/>
            <a:ahLst/>
            <a:cxnLst/>
            <a:rect l="l" t="t" r="r" b="b"/>
            <a:pathLst>
              <a:path w="5103504" h="1499154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14" name="Group 14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23139" y="435103"/>
            <a:ext cx="1187194" cy="118719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6608708" y="1144549"/>
            <a:ext cx="581951" cy="581951"/>
          </a:xfrm>
          <a:custGeom>
            <a:avLst/>
            <a:gdLst/>
            <a:ahLst/>
            <a:cxnLst/>
            <a:rect l="l" t="t" r="r" b="b"/>
            <a:pathLst>
              <a:path w="581951" h="581951">
                <a:moveTo>
                  <a:pt x="0" y="0"/>
                </a:moveTo>
                <a:lnTo>
                  <a:pt x="581951" y="0"/>
                </a:lnTo>
                <a:lnTo>
                  <a:pt x="581951" y="581951"/>
                </a:lnTo>
                <a:lnTo>
                  <a:pt x="0" y="581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3" name="Freeform 33"/>
          <p:cNvSpPr/>
          <p:nvPr/>
        </p:nvSpPr>
        <p:spPr>
          <a:xfrm>
            <a:off x="10136677" y="5047443"/>
            <a:ext cx="9897851" cy="1115758"/>
          </a:xfrm>
          <a:custGeom>
            <a:avLst/>
            <a:gdLst/>
            <a:ahLst/>
            <a:cxnLst/>
            <a:rect l="l" t="t" r="r" b="b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8"/>
                </a:lnTo>
                <a:lnTo>
                  <a:pt x="0" y="11157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4" name="TextBox 34"/>
          <p:cNvSpPr txBox="1"/>
          <p:nvPr/>
        </p:nvSpPr>
        <p:spPr>
          <a:xfrm>
            <a:off x="11220327" y="3507715"/>
            <a:ext cx="5970332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839"/>
              </a:lnSpc>
            </a:pPr>
            <a:r>
              <a:rPr lang="en-US" sz="81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Terima</a:t>
            </a:r>
            <a:r>
              <a:rPr lang="en-US" sz="81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Kasih</a:t>
            </a:r>
          </a:p>
        </p:txBody>
      </p:sp>
      <p:sp>
        <p:nvSpPr>
          <p:cNvPr id="37" name="Freeform 37"/>
          <p:cNvSpPr/>
          <p:nvPr/>
        </p:nvSpPr>
        <p:spPr>
          <a:xfrm>
            <a:off x="16369554" y="8252705"/>
            <a:ext cx="889746" cy="889746"/>
          </a:xfrm>
          <a:custGeom>
            <a:avLst/>
            <a:gdLst/>
            <a:ahLst/>
            <a:cxnLst/>
            <a:rect l="l" t="t" r="r" b="b"/>
            <a:pathLst>
              <a:path w="889746" h="889746">
                <a:moveTo>
                  <a:pt x="0" y="0"/>
                </a:moveTo>
                <a:lnTo>
                  <a:pt x="889746" y="0"/>
                </a:lnTo>
                <a:lnTo>
                  <a:pt x="889746" y="889746"/>
                </a:lnTo>
                <a:lnTo>
                  <a:pt x="0" y="8897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1690C75B-F068-F9FB-6ECB-824322061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544100"/>
          </a:xfrm>
          <a:prstGeom prst="rect">
            <a:avLst/>
          </a:prstGeom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5F59B649-E49E-2856-3CBD-659FE280B3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52800" y="364473"/>
            <a:ext cx="123444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Dasar </a:t>
            </a:r>
            <a:r>
              <a:rPr lang="en-US" sz="3600" b="1" dirty="0" err="1">
                <a:solidFill>
                  <a:schemeClr val="tx1"/>
                </a:solidFill>
              </a:rPr>
              <a:t>Perkembangan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Pendekatan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Pengkajian</a:t>
            </a:r>
            <a:r>
              <a:rPr lang="en-US" sz="3600" b="1" dirty="0">
                <a:solidFill>
                  <a:schemeClr val="tx1"/>
                </a:solidFill>
              </a:rPr>
              <a:t> Sastra </a:t>
            </a:r>
            <a:r>
              <a:rPr lang="en-US" sz="3600" b="1" dirty="0" err="1">
                <a:solidFill>
                  <a:schemeClr val="tx1"/>
                </a:solidFill>
              </a:rPr>
              <a:t>Dirumuskan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dari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Pendekatan</a:t>
            </a:r>
            <a:r>
              <a:rPr lang="en-US" sz="3600" b="1" dirty="0">
                <a:solidFill>
                  <a:schemeClr val="tx1"/>
                </a:solidFill>
              </a:rPr>
              <a:t> Meyers Howard Abrams 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6DC0214-A5A2-2C45-13AE-443B3FB65995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3107601" y="2562122"/>
          <a:ext cx="11601309" cy="5784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227E8ED3-B9FB-B5FB-BFC8-0D5B0A43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3314" name="Title 1">
            <a:extLst>
              <a:ext uri="{FF2B5EF4-FFF2-40B4-BE49-F238E27FC236}">
                <a16:creationId xmlns:a16="http://schemas.microsoft.com/office/drawing/2014/main" id="{0CF8ABD1-0051-D030-4FFD-F28B730DBF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8945" y="342900"/>
            <a:ext cx="123444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1. PENDEKATAN MIMETIK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5DC56A-98C0-5823-6216-76B10F6E26F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2400300"/>
            <a:ext cx="17449800" cy="669845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dirty="0" err="1"/>
              <a:t>Pendekatan</a:t>
            </a:r>
            <a:r>
              <a:rPr lang="en-US" sz="4400" dirty="0"/>
              <a:t> yang </a:t>
            </a:r>
            <a:r>
              <a:rPr lang="en-US" sz="4400" dirty="0" err="1"/>
              <a:t>berupaya</a:t>
            </a:r>
            <a:r>
              <a:rPr lang="en-US" sz="4400" dirty="0"/>
              <a:t> </a:t>
            </a:r>
            <a:r>
              <a:rPr lang="en-US" sz="4400" dirty="0" err="1"/>
              <a:t>memahami</a:t>
            </a:r>
            <a:r>
              <a:rPr lang="en-US" sz="4400" dirty="0"/>
              <a:t> </a:t>
            </a:r>
            <a:r>
              <a:rPr lang="en-US" sz="4400" dirty="0" err="1"/>
              <a:t>hubungan</a:t>
            </a:r>
            <a:r>
              <a:rPr lang="en-US" sz="4400" dirty="0"/>
              <a:t> </a:t>
            </a:r>
            <a:r>
              <a:rPr lang="en-US" sz="4400" dirty="0" err="1"/>
              <a:t>karya</a:t>
            </a:r>
            <a:r>
              <a:rPr lang="en-US" sz="4400" dirty="0"/>
              <a:t> sastra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realitas</a:t>
            </a:r>
            <a:r>
              <a:rPr lang="en-US" sz="4400" dirty="0"/>
              <a:t>/</a:t>
            </a:r>
            <a:r>
              <a:rPr lang="en-US" sz="4400" dirty="0" err="1"/>
              <a:t>kenyataan</a:t>
            </a:r>
            <a:r>
              <a:rPr lang="en-US" sz="4400" dirty="0"/>
              <a:t> (</a:t>
            </a:r>
            <a:r>
              <a:rPr lang="en-US" sz="4400" dirty="0" err="1"/>
              <a:t>berasal</a:t>
            </a:r>
            <a:r>
              <a:rPr lang="en-US" sz="4400" dirty="0"/>
              <a:t> </a:t>
            </a:r>
            <a:r>
              <a:rPr lang="en-US" sz="4400" dirty="0" err="1"/>
              <a:t>dari</a:t>
            </a:r>
            <a:r>
              <a:rPr lang="en-US" sz="4400" dirty="0"/>
              <a:t> kata </a:t>
            </a:r>
            <a:r>
              <a:rPr lang="en-US" sz="4400" i="1" dirty="0"/>
              <a:t>mimesis </a:t>
            </a:r>
            <a:r>
              <a:rPr lang="en-US" sz="4400" dirty="0"/>
              <a:t>(</a:t>
            </a:r>
            <a:r>
              <a:rPr lang="en-US" sz="4400" dirty="0" err="1"/>
              <a:t>bahasa</a:t>
            </a:r>
            <a:r>
              <a:rPr lang="en-US" sz="4400" dirty="0"/>
              <a:t> Yunani) yang </a:t>
            </a:r>
            <a:r>
              <a:rPr lang="en-US" sz="4400" dirty="0" err="1"/>
              <a:t>berarti</a:t>
            </a:r>
            <a:r>
              <a:rPr lang="en-US" sz="4400" dirty="0"/>
              <a:t> </a:t>
            </a:r>
            <a:r>
              <a:rPr lang="en-US" sz="4400" dirty="0" err="1"/>
              <a:t>tiruan</a:t>
            </a:r>
            <a:r>
              <a:rPr lang="en-US" sz="44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4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400" dirty="0" err="1"/>
              <a:t>Realitas</a:t>
            </a:r>
            <a:r>
              <a:rPr lang="en-US" sz="4400" dirty="0"/>
              <a:t>: </a:t>
            </a:r>
            <a:r>
              <a:rPr lang="en-US" sz="4400" dirty="0" err="1"/>
              <a:t>sosial</a:t>
            </a:r>
            <a:r>
              <a:rPr lang="en-US" sz="4400" dirty="0"/>
              <a:t>, </a:t>
            </a:r>
            <a:r>
              <a:rPr lang="en-US" sz="4400" dirty="0" err="1"/>
              <a:t>budaya</a:t>
            </a:r>
            <a:r>
              <a:rPr lang="en-US" sz="4400" dirty="0"/>
              <a:t>, </a:t>
            </a:r>
            <a:r>
              <a:rPr lang="en-US" sz="4400" dirty="0" err="1"/>
              <a:t>politik</a:t>
            </a:r>
            <a:endParaRPr lang="en-US" sz="4400" dirty="0"/>
          </a:p>
          <a:p>
            <a:pPr eaLnBrk="1" hangingPunct="1">
              <a:lnSpc>
                <a:spcPct val="90000"/>
              </a:lnSpc>
              <a:defRPr/>
            </a:pPr>
            <a:endParaRPr lang="en-US" sz="4400" dirty="0"/>
          </a:p>
          <a:p>
            <a:pPr eaLnBrk="1" hangingPunct="1">
              <a:lnSpc>
                <a:spcPct val="90000"/>
              </a:lnSpc>
              <a:defRPr/>
            </a:pPr>
            <a:endParaRPr lang="en-US" sz="4400" dirty="0"/>
          </a:p>
          <a:p>
            <a:pPr eaLnBrk="1" hangingPunct="1">
              <a:lnSpc>
                <a:spcPct val="90000"/>
              </a:lnSpc>
              <a:defRPr/>
            </a:pPr>
            <a:endParaRPr lang="en-US" sz="44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400" dirty="0" err="1"/>
              <a:t>Karya</a:t>
            </a:r>
            <a:r>
              <a:rPr lang="en-US" sz="4400" dirty="0"/>
              <a:t> Sastra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1DDA15-6FA9-E6B1-196B-0062C966401A}"/>
              </a:ext>
            </a:extLst>
          </p:cNvPr>
          <p:cNvCxnSpPr/>
          <p:nvPr/>
        </p:nvCxnSpPr>
        <p:spPr>
          <a:xfrm rot="5400000">
            <a:off x="8127207" y="6910390"/>
            <a:ext cx="1821657" cy="23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ECD7C780-0414-102A-35AD-3CB557EC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196" name="Content Placeholder 5">
            <a:extLst>
              <a:ext uri="{FF2B5EF4-FFF2-40B4-BE49-F238E27FC236}">
                <a16:creationId xmlns:a16="http://schemas.microsoft.com/office/drawing/2014/main" id="{A92A88CA-6363-6EC4-63A4-CAEF7A2C3FE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04800" y="2400300"/>
            <a:ext cx="17830800" cy="66984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4400" dirty="0" err="1"/>
              <a:t>Kelemahan</a:t>
            </a:r>
            <a:r>
              <a:rPr lang="en-US" altLang="id-ID" sz="4400" dirty="0"/>
              <a:t> : </a:t>
            </a:r>
            <a:r>
              <a:rPr lang="en-US" altLang="id-ID" sz="4400" dirty="0" err="1"/>
              <a:t>sering</a:t>
            </a:r>
            <a:r>
              <a:rPr lang="en-US" altLang="id-ID" sz="4400" dirty="0"/>
              <a:t> </a:t>
            </a:r>
            <a:r>
              <a:rPr lang="en-US" altLang="id-ID" sz="4400" dirty="0" err="1"/>
              <a:t>dilakukan</a:t>
            </a:r>
            <a:r>
              <a:rPr lang="en-US" altLang="id-ID" sz="4400" dirty="0"/>
              <a:t> </a:t>
            </a:r>
            <a:r>
              <a:rPr lang="en-US" altLang="id-ID" sz="4400" dirty="0" err="1"/>
              <a:t>pembandingan</a:t>
            </a:r>
            <a:r>
              <a:rPr lang="en-US" altLang="id-ID" sz="4400" dirty="0"/>
              <a:t> </a:t>
            </a:r>
            <a:r>
              <a:rPr lang="en-US" altLang="id-ID" sz="4400" dirty="0" err="1"/>
              <a:t>langsung</a:t>
            </a:r>
            <a:r>
              <a:rPr lang="en-US" altLang="id-ID" sz="4400" dirty="0"/>
              <a:t> </a:t>
            </a:r>
            <a:r>
              <a:rPr lang="en-US" altLang="id-ID" sz="4400" dirty="0" err="1"/>
              <a:t>antara</a:t>
            </a:r>
            <a:r>
              <a:rPr lang="en-US" altLang="id-ID" sz="4400" dirty="0"/>
              <a:t> </a:t>
            </a:r>
            <a:r>
              <a:rPr lang="en-US" altLang="id-ID" sz="4400" dirty="0" err="1"/>
              <a:t>realitas</a:t>
            </a:r>
            <a:r>
              <a:rPr lang="en-US" altLang="id-ID" sz="4400" dirty="0"/>
              <a:t> </a:t>
            </a:r>
            <a:r>
              <a:rPr lang="en-US" altLang="id-ID" sz="4400" dirty="0" err="1"/>
              <a:t>faktual</a:t>
            </a:r>
            <a:r>
              <a:rPr lang="en-US" altLang="id-ID" sz="4400" dirty="0"/>
              <a:t> (</a:t>
            </a:r>
            <a:r>
              <a:rPr lang="en-US" altLang="id-ID" sz="4400" dirty="0" err="1"/>
              <a:t>riil</a:t>
            </a:r>
            <a:r>
              <a:rPr lang="en-US" altLang="id-ID" sz="4400" dirty="0"/>
              <a:t>) </a:t>
            </a:r>
            <a:r>
              <a:rPr lang="en-US" altLang="id-ID" sz="4400" dirty="0" err="1"/>
              <a:t>sehingga</a:t>
            </a:r>
            <a:r>
              <a:rPr lang="en-US" altLang="id-ID" sz="4400" dirty="0"/>
              <a:t> </a:t>
            </a:r>
            <a:r>
              <a:rPr lang="en-US" altLang="id-ID" sz="4400" dirty="0" err="1"/>
              <a:t>hakikat</a:t>
            </a:r>
            <a:r>
              <a:rPr lang="en-US" altLang="id-ID" sz="4400" dirty="0"/>
              <a:t> </a:t>
            </a:r>
            <a:r>
              <a:rPr lang="en-US" altLang="id-ID" sz="4400" dirty="0" err="1"/>
              <a:t>karya</a:t>
            </a:r>
            <a:r>
              <a:rPr lang="en-US" altLang="id-ID" sz="4400" dirty="0"/>
              <a:t> sastra yang </a:t>
            </a:r>
            <a:r>
              <a:rPr lang="en-US" altLang="id-ID" sz="4400" dirty="0" err="1"/>
              <a:t>fiktif</a:t>
            </a:r>
            <a:r>
              <a:rPr lang="en-US" altLang="id-ID" sz="4400" dirty="0"/>
              <a:t> </a:t>
            </a:r>
            <a:r>
              <a:rPr lang="en-US" altLang="id-ID" sz="4400" dirty="0" err="1"/>
              <a:t>imajiner</a:t>
            </a:r>
            <a:r>
              <a:rPr lang="en-US" altLang="id-ID" sz="4400" dirty="0"/>
              <a:t> </a:t>
            </a:r>
            <a:r>
              <a:rPr lang="en-US" altLang="id-ID" sz="4400" dirty="0" err="1"/>
              <a:t>sering</a:t>
            </a:r>
            <a:r>
              <a:rPr lang="en-US" altLang="id-ID" sz="4400" dirty="0"/>
              <a:t> </a:t>
            </a:r>
            <a:r>
              <a:rPr lang="en-US" altLang="id-ID" sz="4400" dirty="0" err="1"/>
              <a:t>dilupakan</a:t>
            </a:r>
            <a:endParaRPr lang="en-US" altLang="id-ID" sz="4400" dirty="0"/>
          </a:p>
          <a:p>
            <a:pPr eaLnBrk="1" hangingPunct="1"/>
            <a:endParaRPr lang="en-US" altLang="id-ID" sz="4400" dirty="0"/>
          </a:p>
          <a:p>
            <a:pPr eaLnBrk="1" hangingPunct="1"/>
            <a:r>
              <a:rPr lang="en-US" altLang="id-ID" sz="4400" dirty="0" err="1"/>
              <a:t>Perkembangan</a:t>
            </a:r>
            <a:r>
              <a:rPr lang="en-US" altLang="id-ID" sz="4400" dirty="0"/>
              <a:t> </a:t>
            </a:r>
            <a:r>
              <a:rPr lang="en-US" altLang="id-ID" sz="4400" dirty="0" err="1"/>
              <a:t>selanjutnya</a:t>
            </a:r>
            <a:r>
              <a:rPr lang="en-US" altLang="id-ID" sz="4400" dirty="0"/>
              <a:t>  : PENDEKATAN SOSIOLOGI SASTRA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26E7EA84-5365-44B6-D279-69BE88C08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362" name="Title 1">
            <a:extLst>
              <a:ext uri="{FF2B5EF4-FFF2-40B4-BE49-F238E27FC236}">
                <a16:creationId xmlns:a16="http://schemas.microsoft.com/office/drawing/2014/main" id="{FA61ACCD-F14B-3C50-959D-3E8D98B106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8945" y="342900"/>
            <a:ext cx="123444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2. PENDEKATAN EKSPRESIF</a:t>
            </a:r>
          </a:p>
        </p:txBody>
      </p:sp>
      <p:sp>
        <p:nvSpPr>
          <p:cNvPr id="9220" name="Content Placeholder 5">
            <a:extLst>
              <a:ext uri="{FF2B5EF4-FFF2-40B4-BE49-F238E27FC236}">
                <a16:creationId xmlns:a16="http://schemas.microsoft.com/office/drawing/2014/main" id="{18ED143E-D99B-BBC6-11D4-6164EE15D90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04800" y="2400300"/>
            <a:ext cx="17678400" cy="66984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4000" dirty="0" err="1"/>
              <a:t>Pendekatan</a:t>
            </a:r>
            <a:r>
              <a:rPr lang="en-US" altLang="id-ID" sz="4000" dirty="0"/>
              <a:t> yang </a:t>
            </a:r>
            <a:r>
              <a:rPr lang="en-US" altLang="id-ID" sz="4000" dirty="0" err="1"/>
              <a:t>memfokuskan</a:t>
            </a:r>
            <a:r>
              <a:rPr lang="en-US" altLang="id-ID" sz="4000" dirty="0"/>
              <a:t> </a:t>
            </a:r>
            <a:r>
              <a:rPr lang="en-US" altLang="id-ID" sz="4000" dirty="0" err="1"/>
              <a:t>perhatiannya</a:t>
            </a:r>
            <a:r>
              <a:rPr lang="en-US" altLang="id-ID" sz="4000" dirty="0"/>
              <a:t> pada  </a:t>
            </a:r>
            <a:r>
              <a:rPr lang="en-US" altLang="id-ID" sz="4000" dirty="0" err="1"/>
              <a:t>sastrawan</a:t>
            </a:r>
            <a:r>
              <a:rPr lang="en-US" altLang="id-ID" sz="4000" dirty="0"/>
              <a:t> </a:t>
            </a:r>
            <a:r>
              <a:rPr lang="en-US" altLang="id-ID" sz="4000" dirty="0" err="1"/>
              <a:t>sebagai</a:t>
            </a:r>
            <a:r>
              <a:rPr lang="en-US" altLang="id-ID" sz="4000" dirty="0"/>
              <a:t> </a:t>
            </a:r>
            <a:r>
              <a:rPr lang="en-US" altLang="id-ID" sz="4000" dirty="0" err="1"/>
              <a:t>pencipta</a:t>
            </a:r>
            <a:r>
              <a:rPr lang="en-US" altLang="id-ID" sz="4000" dirty="0"/>
              <a:t> </a:t>
            </a:r>
            <a:r>
              <a:rPr lang="en-US" altLang="id-ID" sz="4000" dirty="0" err="1"/>
              <a:t>atau</a:t>
            </a:r>
            <a:r>
              <a:rPr lang="en-US" altLang="id-ID" sz="4000" dirty="0"/>
              <a:t> </a:t>
            </a:r>
            <a:r>
              <a:rPr lang="en-US" altLang="id-ID" sz="4000" dirty="0" err="1"/>
              <a:t>pengarang</a:t>
            </a:r>
            <a:r>
              <a:rPr lang="en-US" altLang="id-ID" sz="4000" dirty="0"/>
              <a:t> </a:t>
            </a:r>
            <a:r>
              <a:rPr lang="en-US" altLang="id-ID" sz="4000" dirty="0" err="1"/>
              <a:t>karya</a:t>
            </a:r>
            <a:r>
              <a:rPr lang="en-US" altLang="id-ID" sz="4000" dirty="0"/>
              <a:t> sastra</a:t>
            </a:r>
          </a:p>
          <a:p>
            <a:pPr eaLnBrk="1" hangingPunct="1">
              <a:buFontTx/>
              <a:buNone/>
            </a:pPr>
            <a:endParaRPr lang="en-US" altLang="id-ID" sz="4000" dirty="0"/>
          </a:p>
          <a:p>
            <a:pPr algn="ctr" eaLnBrk="1" hangingPunct="1">
              <a:buFontTx/>
              <a:buNone/>
            </a:pPr>
            <a:r>
              <a:rPr lang="en-US" altLang="id-ID" sz="4000" dirty="0" err="1"/>
              <a:t>Pengarang</a:t>
            </a:r>
            <a:r>
              <a:rPr lang="en-US" altLang="id-ID" sz="4000" dirty="0"/>
              <a:t>                         </a:t>
            </a:r>
            <a:r>
              <a:rPr lang="en-US" altLang="id-ID" sz="4000" dirty="0" err="1"/>
              <a:t>Karya</a:t>
            </a:r>
            <a:r>
              <a:rPr lang="en-US" altLang="id-ID" sz="4000" dirty="0"/>
              <a:t> Sastra</a:t>
            </a:r>
          </a:p>
          <a:p>
            <a:pPr algn="ctr" eaLnBrk="1" hangingPunct="1">
              <a:buFontTx/>
              <a:buNone/>
            </a:pPr>
            <a:r>
              <a:rPr lang="en-US" altLang="id-ID" sz="4000" dirty="0"/>
              <a:t>ide, </a:t>
            </a:r>
            <a:r>
              <a:rPr lang="en-US" altLang="id-ID" sz="4000" dirty="0" err="1"/>
              <a:t>gagasan</a:t>
            </a:r>
            <a:r>
              <a:rPr lang="en-US" altLang="id-ID" sz="4000" dirty="0"/>
              <a:t>, </a:t>
            </a:r>
            <a:r>
              <a:rPr lang="en-US" altLang="id-ID" sz="4000" dirty="0" err="1"/>
              <a:t>emosi</a:t>
            </a:r>
            <a:r>
              <a:rPr lang="en-US" altLang="id-ID" sz="4000" dirty="0"/>
              <a:t>,</a:t>
            </a:r>
          </a:p>
          <a:p>
            <a:pPr algn="ctr" eaLnBrk="1" hangingPunct="1">
              <a:buFontTx/>
              <a:buNone/>
            </a:pPr>
            <a:r>
              <a:rPr lang="en-US" altLang="id-ID" sz="4000" dirty="0" err="1"/>
              <a:t>pengalaman</a:t>
            </a:r>
            <a:r>
              <a:rPr lang="en-US" altLang="id-ID" sz="4000" dirty="0"/>
              <a:t> </a:t>
            </a:r>
            <a:r>
              <a:rPr lang="en-US" altLang="id-ID" sz="4000" dirty="0" err="1"/>
              <a:t>lahir</a:t>
            </a:r>
            <a:r>
              <a:rPr lang="en-US" altLang="id-ID" sz="4000" dirty="0"/>
              <a:t> </a:t>
            </a:r>
            <a:r>
              <a:rPr lang="en-US" altLang="id-ID" sz="4000" dirty="0" err="1"/>
              <a:t>batin</a:t>
            </a:r>
            <a:endParaRPr lang="en-US" altLang="id-ID" sz="4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950428-5DE7-D3AE-A87D-CAFB0DB6461E}"/>
              </a:ext>
            </a:extLst>
          </p:cNvPr>
          <p:cNvCxnSpPr/>
          <p:nvPr/>
        </p:nvCxnSpPr>
        <p:spPr>
          <a:xfrm>
            <a:off x="8077200" y="4991100"/>
            <a:ext cx="1821656" cy="23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3B571DE5-A387-6F05-CC8A-F3C53D4F6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6386" name="Title 1">
            <a:extLst>
              <a:ext uri="{FF2B5EF4-FFF2-40B4-BE49-F238E27FC236}">
                <a16:creationId xmlns:a16="http://schemas.microsoft.com/office/drawing/2014/main" id="{65805D5B-7104-DF3E-212F-223E155C5C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8945" y="342900"/>
            <a:ext cx="123444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2. PENDEKATAN EKSPRESIF (</a:t>
            </a:r>
            <a:r>
              <a:rPr lang="en-US" b="1" dirty="0" err="1">
                <a:solidFill>
                  <a:schemeClr val="tx1"/>
                </a:solidFill>
              </a:rPr>
              <a:t>lanjutan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44" name="Content Placeholder 5">
            <a:extLst>
              <a:ext uri="{FF2B5EF4-FFF2-40B4-BE49-F238E27FC236}">
                <a16:creationId xmlns:a16="http://schemas.microsoft.com/office/drawing/2014/main" id="{B1FB81B8-67CB-DDBA-7EC2-4EABA055EAD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8600" y="2400300"/>
            <a:ext cx="17907000" cy="66984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4400" dirty="0" err="1"/>
              <a:t>Kelemahan</a:t>
            </a:r>
            <a:r>
              <a:rPr lang="en-US" altLang="id-ID" sz="4400" dirty="0"/>
              <a:t> : </a:t>
            </a:r>
            <a:r>
              <a:rPr lang="en-US" altLang="id-ID" sz="4400" dirty="0" err="1"/>
              <a:t>cenderung</a:t>
            </a:r>
            <a:r>
              <a:rPr lang="en-US" altLang="id-ID" sz="4400" dirty="0"/>
              <a:t> </a:t>
            </a:r>
            <a:r>
              <a:rPr lang="en-US" altLang="id-ID" sz="4400" dirty="0" err="1"/>
              <a:t>menyamakan</a:t>
            </a:r>
            <a:r>
              <a:rPr lang="en-US" altLang="id-ID" sz="4400" dirty="0"/>
              <a:t> </a:t>
            </a:r>
            <a:r>
              <a:rPr lang="en-US" altLang="id-ID" sz="4400" dirty="0" err="1"/>
              <a:t>secara</a:t>
            </a:r>
            <a:r>
              <a:rPr lang="en-US" altLang="id-ID" sz="4400" dirty="0"/>
              <a:t> </a:t>
            </a:r>
            <a:r>
              <a:rPr lang="en-US" altLang="id-ID" sz="4400" dirty="0" err="1"/>
              <a:t>langsung</a:t>
            </a:r>
            <a:r>
              <a:rPr lang="en-US" altLang="id-ID" sz="4400" dirty="0"/>
              <a:t> </a:t>
            </a:r>
            <a:r>
              <a:rPr lang="en-US" altLang="id-ID" sz="4400" dirty="0" err="1"/>
              <a:t>realitas</a:t>
            </a:r>
            <a:r>
              <a:rPr lang="en-US" altLang="id-ID" sz="4400" dirty="0"/>
              <a:t> yang </a:t>
            </a:r>
            <a:r>
              <a:rPr lang="en-US" altLang="id-ID" sz="4400" dirty="0" err="1"/>
              <a:t>ada</a:t>
            </a:r>
            <a:r>
              <a:rPr lang="en-US" altLang="id-ID" sz="4400" dirty="0"/>
              <a:t> </a:t>
            </a:r>
            <a:r>
              <a:rPr lang="en-US" altLang="id-ID" sz="4400" dirty="0" err="1"/>
              <a:t>dalam</a:t>
            </a:r>
            <a:r>
              <a:rPr lang="en-US" altLang="id-ID" sz="4400" dirty="0"/>
              <a:t> </a:t>
            </a:r>
            <a:r>
              <a:rPr lang="en-US" altLang="id-ID" sz="4400" dirty="0" err="1"/>
              <a:t>karya</a:t>
            </a:r>
            <a:r>
              <a:rPr lang="en-US" altLang="id-ID" sz="4400" dirty="0"/>
              <a:t> sastra </a:t>
            </a:r>
            <a:r>
              <a:rPr lang="en-US" altLang="id-ID" sz="4400" dirty="0" err="1"/>
              <a:t>dengan</a:t>
            </a:r>
            <a:r>
              <a:rPr lang="en-US" altLang="id-ID" sz="4400" dirty="0"/>
              <a:t> </a:t>
            </a:r>
            <a:r>
              <a:rPr lang="en-US" altLang="id-ID" sz="4400" dirty="0" err="1"/>
              <a:t>realitas</a:t>
            </a:r>
            <a:r>
              <a:rPr lang="en-US" altLang="id-ID" sz="4400" dirty="0"/>
              <a:t> yang </a:t>
            </a:r>
            <a:r>
              <a:rPr lang="en-US" altLang="id-ID" sz="4400" dirty="0" err="1"/>
              <a:t>dialami</a:t>
            </a:r>
            <a:r>
              <a:rPr lang="en-US" altLang="id-ID" sz="4400" dirty="0"/>
              <a:t> </a:t>
            </a:r>
            <a:r>
              <a:rPr lang="en-US" altLang="id-ID" sz="4400" dirty="0" err="1"/>
              <a:t>sastrawan</a:t>
            </a:r>
            <a:r>
              <a:rPr lang="en-US" altLang="id-ID" sz="4400" dirty="0"/>
              <a:t> </a:t>
            </a:r>
            <a:r>
              <a:rPr lang="en-US" altLang="id-ID" sz="4400" dirty="0" err="1"/>
              <a:t>atau</a:t>
            </a:r>
            <a:r>
              <a:rPr lang="en-US" altLang="id-ID" sz="4400" dirty="0"/>
              <a:t> </a:t>
            </a:r>
            <a:r>
              <a:rPr lang="en-US" altLang="id-ID" sz="4400" dirty="0" err="1"/>
              <a:t>pengarang</a:t>
            </a:r>
            <a:endParaRPr lang="en-US" altLang="id-ID" sz="4400" dirty="0"/>
          </a:p>
          <a:p>
            <a:pPr eaLnBrk="1" hangingPunct="1"/>
            <a:endParaRPr lang="en-US" altLang="id-ID" sz="4400" dirty="0"/>
          </a:p>
          <a:p>
            <a:pPr eaLnBrk="1" hangingPunct="1"/>
            <a:r>
              <a:rPr lang="en-US" altLang="id-ID" sz="4400" dirty="0" err="1"/>
              <a:t>Perkembangan</a:t>
            </a:r>
            <a:r>
              <a:rPr lang="en-US" altLang="id-ID" sz="4400" dirty="0"/>
              <a:t> </a:t>
            </a:r>
            <a:r>
              <a:rPr lang="en-US" altLang="id-ID" sz="4400" dirty="0" err="1"/>
              <a:t>selanjutnya</a:t>
            </a:r>
            <a:r>
              <a:rPr lang="en-US" altLang="id-ID" sz="4400" dirty="0"/>
              <a:t> : </a:t>
            </a:r>
            <a:r>
              <a:rPr lang="en-US" altLang="id-ID" sz="4400" b="1" dirty="0"/>
              <a:t>PENDEKATAN SOSIOLOGI PENGARANG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036E2056-EEA1-E4F0-30AE-0CA7DE4F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EDCB8-D830-EF26-8DB2-E73191C7AC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8945" y="342900"/>
            <a:ext cx="12344400" cy="1714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chemeClr val="tx1"/>
                </a:solidFill>
              </a:rPr>
              <a:t>3. PENDEKATAN PRAGMATIK</a:t>
            </a:r>
          </a:p>
        </p:txBody>
      </p:sp>
      <p:sp>
        <p:nvSpPr>
          <p:cNvPr id="11268" name="Content Placeholder 5">
            <a:extLst>
              <a:ext uri="{FF2B5EF4-FFF2-40B4-BE49-F238E27FC236}">
                <a16:creationId xmlns:a16="http://schemas.microsoft.com/office/drawing/2014/main" id="{07CB97D7-C530-336B-60FC-7D0FEF5CF6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04800" y="2400300"/>
            <a:ext cx="17754600" cy="66984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d-ID" sz="4400" dirty="0" err="1"/>
              <a:t>Pendekatan</a:t>
            </a:r>
            <a:r>
              <a:rPr lang="en-US" altLang="id-ID" sz="4400" dirty="0"/>
              <a:t> yang </a:t>
            </a:r>
            <a:r>
              <a:rPr lang="en-US" altLang="id-ID" sz="4400" dirty="0" err="1"/>
              <a:t>memandang</a:t>
            </a:r>
            <a:r>
              <a:rPr lang="en-US" altLang="id-ID" sz="4400" dirty="0"/>
              <a:t> </a:t>
            </a:r>
            <a:r>
              <a:rPr lang="en-US" altLang="id-ID" sz="4400" dirty="0" err="1"/>
              <a:t>karya</a:t>
            </a:r>
            <a:r>
              <a:rPr lang="en-US" altLang="id-ID" sz="4400" dirty="0"/>
              <a:t> sastra </a:t>
            </a:r>
            <a:r>
              <a:rPr lang="en-US" altLang="id-ID" sz="4400" dirty="0" err="1"/>
              <a:t>sebagai</a:t>
            </a:r>
            <a:r>
              <a:rPr lang="en-US" altLang="id-ID" sz="4400" dirty="0"/>
              <a:t> </a:t>
            </a:r>
            <a:r>
              <a:rPr lang="en-US" altLang="id-ID" sz="4400" dirty="0" err="1"/>
              <a:t>sarana</a:t>
            </a:r>
            <a:r>
              <a:rPr lang="en-US" altLang="id-ID" sz="4400" dirty="0"/>
              <a:t> </a:t>
            </a:r>
            <a:r>
              <a:rPr lang="en-US" altLang="id-ID" sz="4400" dirty="0" err="1"/>
              <a:t>untuk</a:t>
            </a:r>
            <a:r>
              <a:rPr lang="en-US" altLang="id-ID" sz="4400" dirty="0"/>
              <a:t> </a:t>
            </a:r>
            <a:r>
              <a:rPr lang="en-US" altLang="id-ID" sz="4400" dirty="0" err="1"/>
              <a:t>menyampaikan</a:t>
            </a:r>
            <a:r>
              <a:rPr lang="en-US" altLang="id-ID" sz="4400" dirty="0"/>
              <a:t> </a:t>
            </a:r>
            <a:r>
              <a:rPr lang="en-US" altLang="id-ID" sz="4400" dirty="0" err="1"/>
              <a:t>tujuan</a:t>
            </a:r>
            <a:r>
              <a:rPr lang="en-US" altLang="id-ID" sz="4400" dirty="0"/>
              <a:t> </a:t>
            </a:r>
            <a:r>
              <a:rPr lang="en-US" altLang="id-ID" sz="4400" dirty="0" err="1"/>
              <a:t>tertentu</a:t>
            </a:r>
            <a:r>
              <a:rPr lang="en-US" altLang="id-ID" sz="4400" dirty="0"/>
              <a:t> </a:t>
            </a:r>
            <a:r>
              <a:rPr lang="en-US" altLang="id-ID" sz="4400" dirty="0" err="1"/>
              <a:t>kepada</a:t>
            </a:r>
            <a:r>
              <a:rPr lang="en-US" altLang="id-ID" sz="4400" dirty="0"/>
              <a:t> </a:t>
            </a:r>
            <a:r>
              <a:rPr lang="en-US" altLang="id-ID" sz="4400" dirty="0" err="1"/>
              <a:t>pembaca</a:t>
            </a:r>
            <a:endParaRPr lang="en-US" altLang="id-ID" sz="4400" dirty="0"/>
          </a:p>
          <a:p>
            <a:pPr eaLnBrk="1" hangingPunct="1"/>
            <a:r>
              <a:rPr lang="en-US" altLang="id-ID" sz="4400" dirty="0" err="1"/>
              <a:t>Karya</a:t>
            </a:r>
            <a:r>
              <a:rPr lang="en-US" altLang="id-ID" sz="4400" dirty="0"/>
              <a:t> sastra                        </a:t>
            </a:r>
            <a:r>
              <a:rPr lang="en-US" altLang="id-ID" sz="4400" dirty="0" err="1"/>
              <a:t>pembaca</a:t>
            </a:r>
            <a:endParaRPr lang="en-US" altLang="id-ID" sz="4400" dirty="0"/>
          </a:p>
          <a:p>
            <a:pPr eaLnBrk="1" hangingPunct="1"/>
            <a:r>
              <a:rPr lang="en-US" altLang="id-ID" sz="4400" dirty="0" err="1"/>
              <a:t>Kelemahan</a:t>
            </a:r>
            <a:r>
              <a:rPr lang="en-US" altLang="id-ID" sz="4400" dirty="0"/>
              <a:t>: </a:t>
            </a:r>
            <a:r>
              <a:rPr lang="en-US" altLang="id-ID" sz="4400" dirty="0" err="1"/>
              <a:t>cenderung</a:t>
            </a:r>
            <a:r>
              <a:rPr lang="en-US" altLang="id-ID" sz="4400" dirty="0"/>
              <a:t> </a:t>
            </a:r>
            <a:r>
              <a:rPr lang="en-US" altLang="id-ID" sz="4400" dirty="0" err="1"/>
              <a:t>menilai</a:t>
            </a:r>
            <a:r>
              <a:rPr lang="en-US" altLang="id-ID" sz="4400" dirty="0"/>
              <a:t> </a:t>
            </a:r>
            <a:r>
              <a:rPr lang="en-US" altLang="id-ID" sz="4400" dirty="0" err="1"/>
              <a:t>karya</a:t>
            </a:r>
            <a:r>
              <a:rPr lang="en-US" altLang="id-ID" sz="4400" dirty="0"/>
              <a:t> sastra </a:t>
            </a:r>
            <a:r>
              <a:rPr lang="en-US" altLang="id-ID" sz="4400" dirty="0" err="1"/>
              <a:t>menurut</a:t>
            </a:r>
            <a:r>
              <a:rPr lang="en-US" altLang="id-ID" sz="4400" dirty="0"/>
              <a:t> </a:t>
            </a:r>
            <a:r>
              <a:rPr lang="en-US" altLang="id-ID" sz="4400" dirty="0" err="1"/>
              <a:t>keberhasilannya</a:t>
            </a:r>
            <a:r>
              <a:rPr lang="en-US" altLang="id-ID" sz="4400" dirty="0"/>
              <a:t> </a:t>
            </a:r>
            <a:r>
              <a:rPr lang="en-US" altLang="id-ID" sz="4400" dirty="0" err="1"/>
              <a:t>dalam</a:t>
            </a:r>
            <a:r>
              <a:rPr lang="en-US" altLang="id-ID" sz="4400" dirty="0"/>
              <a:t> </a:t>
            </a:r>
            <a:r>
              <a:rPr lang="en-US" altLang="id-ID" sz="4400" dirty="0" err="1"/>
              <a:t>mencapai</a:t>
            </a:r>
            <a:r>
              <a:rPr lang="en-US" altLang="id-ID" sz="4400" dirty="0"/>
              <a:t> </a:t>
            </a:r>
            <a:r>
              <a:rPr lang="en-US" altLang="id-ID" sz="4400" dirty="0" err="1"/>
              <a:t>tujuan</a:t>
            </a:r>
            <a:r>
              <a:rPr lang="en-US" altLang="id-ID" sz="4400" dirty="0"/>
              <a:t> </a:t>
            </a:r>
            <a:r>
              <a:rPr lang="en-US" altLang="id-ID" sz="4400" dirty="0" err="1"/>
              <a:t>tertentu</a:t>
            </a:r>
            <a:r>
              <a:rPr lang="en-US" altLang="id-ID" sz="4400" dirty="0"/>
              <a:t> </a:t>
            </a:r>
            <a:r>
              <a:rPr lang="en-US" altLang="id-ID" sz="4400" dirty="0" err="1"/>
              <a:t>kepada</a:t>
            </a:r>
            <a:r>
              <a:rPr lang="en-US" altLang="id-ID" sz="4400" dirty="0"/>
              <a:t> </a:t>
            </a:r>
            <a:r>
              <a:rPr lang="en-US" altLang="id-ID" sz="4400" dirty="0" err="1"/>
              <a:t>pembaca</a:t>
            </a:r>
            <a:endParaRPr lang="en-US" altLang="id-ID" sz="4400" dirty="0"/>
          </a:p>
          <a:p>
            <a:pPr eaLnBrk="1" hangingPunct="1"/>
            <a:r>
              <a:rPr lang="en-US" altLang="id-ID" sz="4400" dirty="0" err="1"/>
              <a:t>Perkembangan</a:t>
            </a:r>
            <a:r>
              <a:rPr lang="en-US" altLang="id-ID" sz="4400" dirty="0"/>
              <a:t> </a:t>
            </a:r>
            <a:r>
              <a:rPr lang="en-US" altLang="id-ID" sz="4400" dirty="0" err="1"/>
              <a:t>selanjutnya</a:t>
            </a:r>
            <a:r>
              <a:rPr lang="en-US" altLang="id-ID" sz="4400" dirty="0"/>
              <a:t>: RESEPSI SASTRA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D9C7BF-E4C3-E843-5DBA-1A2787D22A31}"/>
              </a:ext>
            </a:extLst>
          </p:cNvPr>
          <p:cNvCxnSpPr/>
          <p:nvPr/>
        </p:nvCxnSpPr>
        <p:spPr>
          <a:xfrm>
            <a:off x="4648200" y="4305300"/>
            <a:ext cx="1821656" cy="2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19AAE6F8-E7E0-0E5F-50A7-CB017686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8434" name="Title 1">
            <a:extLst>
              <a:ext uri="{FF2B5EF4-FFF2-40B4-BE49-F238E27FC236}">
                <a16:creationId xmlns:a16="http://schemas.microsoft.com/office/drawing/2014/main" id="{D3683F47-5C79-8807-3DB8-E60E7025B9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8945" y="342900"/>
            <a:ext cx="123444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4. PENDEKATAN OBJEKTIF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1665E-C70C-BCE0-FEA1-1AF5602E205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8600" y="2400300"/>
            <a:ext cx="17754600" cy="669845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dirty="0" err="1"/>
              <a:t>Pendekatan</a:t>
            </a:r>
            <a:r>
              <a:rPr lang="en-US" sz="4400" dirty="0"/>
              <a:t> yang </a:t>
            </a:r>
            <a:r>
              <a:rPr lang="en-US" sz="4400" dirty="0" err="1"/>
              <a:t>memandang</a:t>
            </a:r>
            <a:r>
              <a:rPr lang="en-US" sz="4400" dirty="0"/>
              <a:t>/</a:t>
            </a:r>
            <a:r>
              <a:rPr lang="en-US" sz="4400" dirty="0" err="1"/>
              <a:t>memfokuskan</a:t>
            </a:r>
            <a:r>
              <a:rPr lang="en-US" sz="4400" dirty="0"/>
              <a:t> </a:t>
            </a:r>
            <a:r>
              <a:rPr lang="en-US" sz="4400" dirty="0" err="1"/>
              <a:t>perhatiannya</a:t>
            </a:r>
            <a:r>
              <a:rPr lang="en-US" sz="4400" dirty="0"/>
              <a:t> pada </a:t>
            </a:r>
            <a:r>
              <a:rPr lang="en-US" sz="4400" dirty="0" err="1"/>
              <a:t>karya</a:t>
            </a:r>
            <a:r>
              <a:rPr lang="en-US" sz="4400" dirty="0"/>
              <a:t> sastra </a:t>
            </a:r>
            <a:r>
              <a:rPr lang="en-US" sz="4400" dirty="0" err="1"/>
              <a:t>itu</a:t>
            </a:r>
            <a:r>
              <a:rPr lang="en-US" sz="4400" dirty="0"/>
              <a:t> </a:t>
            </a:r>
            <a:r>
              <a:rPr lang="en-US" sz="4400" dirty="0" err="1"/>
              <a:t>sendiri</a:t>
            </a:r>
            <a:endParaRPr lang="en-US" sz="4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 err="1"/>
              <a:t>Karya</a:t>
            </a:r>
            <a:r>
              <a:rPr lang="en-US" sz="4400" dirty="0"/>
              <a:t> sastra </a:t>
            </a:r>
            <a:r>
              <a:rPr lang="en-US" sz="4400" dirty="0" err="1"/>
              <a:t>dianggap</a:t>
            </a:r>
            <a:r>
              <a:rPr lang="en-US" sz="4400" dirty="0"/>
              <a:t> </a:t>
            </a:r>
            <a:r>
              <a:rPr lang="en-US" sz="4400" dirty="0" err="1"/>
              <a:t>sebagai</a:t>
            </a:r>
            <a:r>
              <a:rPr lang="en-US" sz="4400" dirty="0"/>
              <a:t> </a:t>
            </a:r>
            <a:r>
              <a:rPr lang="en-US" sz="4400" dirty="0" err="1"/>
              <a:t>struktur</a:t>
            </a:r>
            <a:r>
              <a:rPr lang="en-US" sz="4400" dirty="0"/>
              <a:t> yang </a:t>
            </a:r>
            <a:r>
              <a:rPr lang="en-US" sz="4400" dirty="0" err="1"/>
              <a:t>otonom</a:t>
            </a:r>
            <a:r>
              <a:rPr lang="en-US" sz="4400" dirty="0"/>
              <a:t> dan </a:t>
            </a:r>
            <a:r>
              <a:rPr lang="en-US" sz="4400" dirty="0" err="1"/>
              <a:t>bebas</a:t>
            </a:r>
            <a:r>
              <a:rPr lang="en-US" sz="4400" dirty="0"/>
              <a:t> </a:t>
            </a:r>
            <a:r>
              <a:rPr lang="en-US" sz="4400" dirty="0" err="1"/>
              <a:t>dari</a:t>
            </a:r>
            <a:r>
              <a:rPr lang="en-US" sz="4400" dirty="0"/>
              <a:t> </a:t>
            </a:r>
            <a:r>
              <a:rPr lang="en-US" sz="4400" dirty="0" err="1"/>
              <a:t>hubungan</a:t>
            </a:r>
            <a:r>
              <a:rPr lang="en-US" sz="4400" dirty="0"/>
              <a:t> </a:t>
            </a:r>
            <a:r>
              <a:rPr lang="en-US" sz="4400" dirty="0" err="1"/>
              <a:t>dengan</a:t>
            </a:r>
            <a:r>
              <a:rPr lang="en-US" sz="4400" dirty="0"/>
              <a:t> </a:t>
            </a:r>
            <a:r>
              <a:rPr lang="en-US" sz="4400" dirty="0" err="1"/>
              <a:t>realitas</a:t>
            </a:r>
            <a:r>
              <a:rPr lang="en-US" sz="4400" dirty="0"/>
              <a:t>, </a:t>
            </a:r>
            <a:r>
              <a:rPr lang="en-US" sz="4400" dirty="0" err="1"/>
              <a:t>pengarang</a:t>
            </a:r>
            <a:r>
              <a:rPr lang="en-US" sz="4400" dirty="0"/>
              <a:t>, dan </a:t>
            </a:r>
            <a:r>
              <a:rPr lang="en-US" sz="4400" dirty="0" err="1"/>
              <a:t>pembaca</a:t>
            </a:r>
            <a:endParaRPr lang="en-US" sz="4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/>
              <a:t>Rene Wellek dan Austin Warren </a:t>
            </a:r>
            <a:r>
              <a:rPr lang="en-US" sz="4400" dirty="0" err="1"/>
              <a:t>menyebutnya</a:t>
            </a:r>
            <a:r>
              <a:rPr lang="en-US" sz="4400" dirty="0"/>
              <a:t> </a:t>
            </a:r>
            <a:r>
              <a:rPr lang="en-US" sz="4400" dirty="0" err="1"/>
              <a:t>pendekatan</a:t>
            </a:r>
            <a:r>
              <a:rPr lang="en-US" sz="4400" dirty="0"/>
              <a:t> </a:t>
            </a:r>
            <a:r>
              <a:rPr lang="en-US" sz="4400" dirty="0" err="1"/>
              <a:t>intrinsik</a:t>
            </a:r>
            <a:endParaRPr lang="en-US" sz="4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 err="1"/>
              <a:t>Kelemahan</a:t>
            </a:r>
            <a:r>
              <a:rPr lang="en-US" sz="4400" dirty="0"/>
              <a:t>: </a:t>
            </a:r>
            <a:r>
              <a:rPr lang="en-US" sz="4400" dirty="0" err="1"/>
              <a:t>menolak</a:t>
            </a:r>
            <a:r>
              <a:rPr lang="en-US" sz="4400" dirty="0"/>
              <a:t> </a:t>
            </a:r>
            <a:r>
              <a:rPr lang="en-US" sz="4400" dirty="0" err="1"/>
              <a:t>unsur-unsur</a:t>
            </a:r>
            <a:r>
              <a:rPr lang="en-US" sz="4400" dirty="0"/>
              <a:t> </a:t>
            </a:r>
            <a:r>
              <a:rPr lang="en-US" sz="4400" dirty="0" err="1"/>
              <a:t>ekstrinsik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karya</a:t>
            </a:r>
            <a:r>
              <a:rPr lang="en-US" sz="4400" dirty="0"/>
              <a:t> sastra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 err="1"/>
              <a:t>Perkembangan</a:t>
            </a:r>
            <a:r>
              <a:rPr lang="en-US" sz="4400" dirty="0"/>
              <a:t> </a:t>
            </a:r>
            <a:r>
              <a:rPr lang="en-US" sz="4400" dirty="0" err="1"/>
              <a:t>selanjutnya</a:t>
            </a:r>
            <a:r>
              <a:rPr lang="en-US" sz="4400" dirty="0"/>
              <a:t>: STRUKTURAL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ambar 5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D32B08AB-5406-0687-E2A5-262C07BA3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" y="0"/>
            <a:ext cx="18261974" cy="10477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04AE0C-42D7-804C-5DD8-47DE8E9C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650" y="411957"/>
            <a:ext cx="11249025" cy="18383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Skema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Aktan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Greimas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1CAB268D-A09D-4282-811C-1295CEFC9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59" y="3728528"/>
            <a:ext cx="17285481" cy="5124450"/>
          </a:xfrm>
        </p:spPr>
        <p:txBody>
          <a:bodyPr>
            <a:noAutofit/>
          </a:bodyPr>
          <a:lstStyle/>
          <a:p>
            <a:pPr>
              <a:buFont typeface="Wingdings 2" panose="05020102010507070707" pitchFamily="18" charset="2"/>
              <a:buNone/>
            </a:pPr>
            <a:endParaRPr lang="en-US" altLang="id-ID" sz="2800" dirty="0"/>
          </a:p>
          <a:p>
            <a:pPr>
              <a:buFont typeface="Wingdings 2" panose="05020102010507070707" pitchFamily="18" charset="2"/>
              <a:buNone/>
            </a:pPr>
            <a:endParaRPr lang="en-US" altLang="id-ID" sz="2800" dirty="0"/>
          </a:p>
          <a:p>
            <a:pPr>
              <a:buFont typeface="Wingdings 2" panose="05020102010507070707" pitchFamily="18" charset="2"/>
              <a:buNone/>
            </a:pPr>
            <a:endParaRPr lang="en-US" altLang="id-ID" sz="2800" dirty="0"/>
          </a:p>
          <a:p>
            <a:pPr>
              <a:buFont typeface="Wingdings 2" panose="05020102010507070707" pitchFamily="18" charset="2"/>
              <a:buNone/>
            </a:pPr>
            <a:endParaRPr lang="en-US" altLang="id-ID" sz="2800" dirty="0"/>
          </a:p>
          <a:p>
            <a:pPr>
              <a:buFont typeface="Wingdings 2" panose="05020102010507070707" pitchFamily="18" charset="2"/>
              <a:buNone/>
            </a:pPr>
            <a:endParaRPr lang="en-US" altLang="id-ID" sz="2800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dirty="0"/>
              <a:t>Ket: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dirty="0" err="1"/>
              <a:t>Pengirim</a:t>
            </a:r>
            <a:r>
              <a:rPr lang="en-US" altLang="id-ID" sz="2800" dirty="0"/>
              <a:t>	: </a:t>
            </a:r>
            <a:r>
              <a:rPr lang="en-US" altLang="id-ID" sz="2800" dirty="0" err="1"/>
              <a:t>Apa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menjadi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motivasi</a:t>
            </a:r>
            <a:r>
              <a:rPr lang="en-US" altLang="id-ID" sz="2800" dirty="0"/>
              <a:t>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dirty="0" err="1"/>
              <a:t>Penerima</a:t>
            </a:r>
            <a:r>
              <a:rPr lang="en-US" altLang="id-ID" sz="2800" dirty="0"/>
              <a:t> 	: </a:t>
            </a:r>
            <a:r>
              <a:rPr lang="en-US" altLang="id-ID" sz="2800" dirty="0" err="1"/>
              <a:t>Apa</a:t>
            </a:r>
            <a:r>
              <a:rPr lang="en-US" altLang="id-ID" sz="2800" dirty="0"/>
              <a:t>/</a:t>
            </a:r>
            <a:r>
              <a:rPr lang="en-US" altLang="id-ID" sz="2800" dirty="0" err="1"/>
              <a:t>siapa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diuntungkan</a:t>
            </a:r>
            <a:r>
              <a:rPr lang="en-US" altLang="id-ID" sz="2800" dirty="0"/>
              <a:t>?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dirty="0" err="1"/>
              <a:t>Pendukung</a:t>
            </a:r>
            <a:r>
              <a:rPr lang="en-US" altLang="id-ID" sz="2800" dirty="0"/>
              <a:t>	: </a:t>
            </a:r>
            <a:r>
              <a:rPr lang="en-US" altLang="id-ID" sz="2800" dirty="0" err="1"/>
              <a:t>Faktor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mendukung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subjek</a:t>
            </a:r>
            <a:endParaRPr lang="en-US" altLang="id-ID" sz="2800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dirty="0" err="1"/>
              <a:t>Penentang</a:t>
            </a:r>
            <a:r>
              <a:rPr lang="en-US" altLang="id-ID" sz="2800" dirty="0"/>
              <a:t>	: </a:t>
            </a:r>
            <a:r>
              <a:rPr lang="en-US" altLang="id-ID" sz="2800" dirty="0" err="1"/>
              <a:t>Faktor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menjadi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penentang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subjek</a:t>
            </a:r>
            <a:br>
              <a:rPr lang="en-US" altLang="id-ID" sz="2800" dirty="0"/>
            </a:br>
            <a:endParaRPr lang="en-US" altLang="id-ID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200574-9B10-F1BF-5C1D-35D656BB71FE}"/>
              </a:ext>
            </a:extLst>
          </p:cNvPr>
          <p:cNvSpPr/>
          <p:nvPr/>
        </p:nvSpPr>
        <p:spPr>
          <a:xfrm>
            <a:off x="4429126" y="3000375"/>
            <a:ext cx="246459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/>
              <a:t>Pengirim</a:t>
            </a:r>
            <a:endParaRPr lang="en-US" sz="27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8D4B93-79D4-CFEE-BEFD-2D1B1101FEF0}"/>
              </a:ext>
            </a:extLst>
          </p:cNvPr>
          <p:cNvCxnSpPr/>
          <p:nvPr/>
        </p:nvCxnSpPr>
        <p:spPr>
          <a:xfrm>
            <a:off x="6893720" y="3429000"/>
            <a:ext cx="1821656" cy="2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4073591-6C32-2379-E6DD-A58B2B130947}"/>
              </a:ext>
            </a:extLst>
          </p:cNvPr>
          <p:cNvSpPr/>
          <p:nvPr/>
        </p:nvSpPr>
        <p:spPr>
          <a:xfrm>
            <a:off x="13108782" y="3000375"/>
            <a:ext cx="2464593" cy="964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/>
              <a:t>Penerima</a:t>
            </a:r>
            <a:endParaRPr 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2BD96-9486-2660-9AF2-709C42B4A03E}"/>
              </a:ext>
            </a:extLst>
          </p:cNvPr>
          <p:cNvSpPr/>
          <p:nvPr/>
        </p:nvSpPr>
        <p:spPr>
          <a:xfrm>
            <a:off x="8822532" y="3000375"/>
            <a:ext cx="2464593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/>
              <a:t>Objek</a:t>
            </a:r>
            <a:r>
              <a:rPr lang="en-US" sz="27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52C810-1035-3B68-A010-4A52A8B6EC58}"/>
              </a:ext>
            </a:extLst>
          </p:cNvPr>
          <p:cNvSpPr/>
          <p:nvPr/>
        </p:nvSpPr>
        <p:spPr>
          <a:xfrm>
            <a:off x="4429126" y="5357813"/>
            <a:ext cx="246459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/>
              <a:t>Pendukung</a:t>
            </a:r>
            <a:endParaRPr lang="en-US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3FB868-5759-A947-98F8-4762F1C131FC}"/>
              </a:ext>
            </a:extLst>
          </p:cNvPr>
          <p:cNvSpPr/>
          <p:nvPr/>
        </p:nvSpPr>
        <p:spPr>
          <a:xfrm>
            <a:off x="13108782" y="5143500"/>
            <a:ext cx="2464593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/>
              <a:t>Penentang</a:t>
            </a:r>
            <a:endParaRPr lang="en-US" sz="2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F89FF8-C0B7-3FDA-D4FE-6922C6AA00B4}"/>
              </a:ext>
            </a:extLst>
          </p:cNvPr>
          <p:cNvSpPr/>
          <p:nvPr/>
        </p:nvSpPr>
        <p:spPr>
          <a:xfrm>
            <a:off x="8929688" y="5250657"/>
            <a:ext cx="257175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 err="1"/>
              <a:t>Subjek</a:t>
            </a:r>
            <a:endParaRPr lang="en-US" sz="27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8A94E5-68B9-33EC-23D0-8F98F2D13F50}"/>
              </a:ext>
            </a:extLst>
          </p:cNvPr>
          <p:cNvCxnSpPr/>
          <p:nvPr/>
        </p:nvCxnSpPr>
        <p:spPr>
          <a:xfrm flipV="1">
            <a:off x="11287125" y="3429000"/>
            <a:ext cx="1714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77FD4E-DA2B-9774-D636-C62F48221A68}"/>
              </a:ext>
            </a:extLst>
          </p:cNvPr>
          <p:cNvCxnSpPr/>
          <p:nvPr/>
        </p:nvCxnSpPr>
        <p:spPr>
          <a:xfrm>
            <a:off x="6893720" y="5679283"/>
            <a:ext cx="1821656" cy="2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AFA9611-1652-D399-CF54-7AEA72E9C0DB}"/>
              </a:ext>
            </a:extLst>
          </p:cNvPr>
          <p:cNvCxnSpPr>
            <a:stCxn id="14" idx="0"/>
          </p:cNvCxnSpPr>
          <p:nvPr/>
        </p:nvCxnSpPr>
        <p:spPr>
          <a:xfrm rot="5400000" flipH="1" flipV="1">
            <a:off x="9519047" y="4554141"/>
            <a:ext cx="1395413" cy="2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BDEFEC-AC55-B689-2AE4-288073352401}"/>
              </a:ext>
            </a:extLst>
          </p:cNvPr>
          <p:cNvCxnSpPr/>
          <p:nvPr/>
        </p:nvCxnSpPr>
        <p:spPr>
          <a:xfrm rot="10800000">
            <a:off x="11608595" y="5572125"/>
            <a:ext cx="1500188" cy="2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</TotalTime>
  <Words>334</Words>
  <Application>Microsoft Office PowerPoint</Application>
  <PresentationFormat>Kustom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11</vt:i4>
      </vt:variant>
    </vt:vector>
  </HeadingPairs>
  <TitlesOfParts>
    <vt:vector size="19" baseType="lpstr">
      <vt:lpstr>Wingdings 3</vt:lpstr>
      <vt:lpstr>Arial</vt:lpstr>
      <vt:lpstr>Poppins Bold</vt:lpstr>
      <vt:lpstr>Century Gothic</vt:lpstr>
      <vt:lpstr>Aptos</vt:lpstr>
      <vt:lpstr>Wingdings 2</vt:lpstr>
      <vt:lpstr>Poppins Semi-Bold</vt:lpstr>
      <vt:lpstr>Ion Boardroom</vt:lpstr>
      <vt:lpstr>Presentasi PowerPoint</vt:lpstr>
      <vt:lpstr>Dasar Perkembangan Pendekatan Pengkajian Sastra Dirumuskan dari Pendekatan Meyers Howard Abrams  </vt:lpstr>
      <vt:lpstr>1. PENDEKATAN MIMETIK</vt:lpstr>
      <vt:lpstr>Presentasi PowerPoint</vt:lpstr>
      <vt:lpstr>2. PENDEKATAN EKSPRESIF</vt:lpstr>
      <vt:lpstr>2. PENDEKATAN EKSPRESIF (lanjutan)</vt:lpstr>
      <vt:lpstr>3. PENDEKATAN PRAGMATIK</vt:lpstr>
      <vt:lpstr>4. PENDEKATAN OBJEKTIF</vt:lpstr>
      <vt:lpstr>Skema Aktan (Greimas)</vt:lpstr>
      <vt:lpstr>PENUGASAN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pbsi.ikipsiliwangi.ac.id</dc:title>
  <dc:creator>Lenovo</dc:creator>
  <cp:lastModifiedBy>Heri Isnaini</cp:lastModifiedBy>
  <cp:revision>7</cp:revision>
  <dcterms:created xsi:type="dcterms:W3CDTF">2006-08-16T00:00:00Z</dcterms:created>
  <dcterms:modified xsi:type="dcterms:W3CDTF">2024-08-24T19:28:20Z</dcterms:modified>
  <dc:identifier>DAGOcWBEIOE</dc:identifier>
</cp:coreProperties>
</file>