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6" r:id="rId17"/>
    <p:sldId id="277"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14643-263E-4AB7-A597-9B6D6E40DA0E}" type="datetimeFigureOut">
              <a:rPr lang="en-ID" smtClean="0"/>
              <a:t>19/08/2024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E3114-21B9-415A-9FFA-80B689CFFAE4}" type="slidenum">
              <a:rPr lang="en-ID" smtClean="0"/>
              <a:t>‹#›</a:t>
            </a:fld>
            <a:endParaRPr lang="en-ID"/>
          </a:p>
        </p:txBody>
      </p:sp>
    </p:spTree>
    <p:extLst>
      <p:ext uri="{BB962C8B-B14F-4D97-AF65-F5344CB8AC3E}">
        <p14:creationId xmlns:p14="http://schemas.microsoft.com/office/powerpoint/2010/main" val="120247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ajihub.com/blog/training-needs-analy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TUJUAN PEMBELAJARAN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Ringkas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tujuan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proses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contoh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bagaimana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merancang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keterlibatan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Buat daftar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jelaskan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singkat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setiap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langkah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proses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Jelaskan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lima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teknik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Buat daftar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diskusikan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singkat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empat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Buat daftar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diskusikan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singkat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pentingnya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langkah-langkah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memimpin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Jelaskan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studi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terkontrol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mungkin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unggul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mengevaluasi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efek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2</a:t>
            </a:fld>
            <a:endParaRPr lang="en-ID"/>
          </a:p>
        </p:txBody>
      </p:sp>
    </p:spTree>
    <p:extLst>
      <p:ext uri="{BB962C8B-B14F-4D97-AF65-F5344CB8AC3E}">
        <p14:creationId xmlns:p14="http://schemas.microsoft.com/office/powerpoint/2010/main" val="150414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program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menyusun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konten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materi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memilih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konten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spesifik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disajikan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merancang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memilih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pengajaran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spesifik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kuliah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kasus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berbasis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web,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sebagainya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gunakan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Peralatan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materi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meliputi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iPad,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kuliah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slide PowerPoint,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aktivitas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berbasis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web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komputer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aktivitas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kursus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sumber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(manual,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12</a:t>
            </a:fld>
            <a:endParaRPr lang="en-ID"/>
          </a:p>
        </p:txBody>
      </p:sp>
    </p:spTree>
    <p:extLst>
      <p:ext uri="{BB962C8B-B14F-4D97-AF65-F5344CB8AC3E}">
        <p14:creationId xmlns:p14="http://schemas.microsoft.com/office/powerpoint/2010/main" val="145898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Menerapkan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Setelah Anda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merancang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mengembangkan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menerapkannya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mengevaluasinya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Menerapkan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benar-benar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pengajaran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kita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selanjutnya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Pertama-tama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dicatat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langkah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praktis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sebenarnya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pembelajaran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keterlibatan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peserta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dirty="0" err="1"/>
              <a:t>Sebelum</a:t>
            </a:r>
            <a:r>
              <a:rPr lang="en-ID" dirty="0"/>
              <a:t> </a:t>
            </a:r>
            <a:r>
              <a:rPr lang="en-ID" dirty="0" err="1"/>
              <a:t>pelatihan</a:t>
            </a:r>
            <a:r>
              <a:rPr lang="en-ID" dirty="0"/>
              <a:t> yang </a:t>
            </a:r>
            <a:r>
              <a:rPr lang="en-ID" dirty="0" err="1"/>
              <a:t>sebenarnya</a:t>
            </a:r>
            <a:r>
              <a:rPr lang="en-ID" dirty="0"/>
              <a:t>, </a:t>
            </a:r>
            <a:r>
              <a:rPr lang="en-ID" dirty="0" err="1"/>
              <a:t>kirimkan</a:t>
            </a:r>
            <a:r>
              <a:rPr lang="en-ID" dirty="0"/>
              <a:t> </a:t>
            </a:r>
            <a:r>
              <a:rPr lang="en-ID" dirty="0" err="1"/>
              <a:t>pengumuman</a:t>
            </a:r>
            <a:r>
              <a:rPr lang="en-ID" dirty="0"/>
              <a:t> </a:t>
            </a:r>
            <a:r>
              <a:rPr lang="en-ID" dirty="0" err="1"/>
              <a:t>jauh-jauh</a:t>
            </a:r>
            <a:r>
              <a:rPr lang="en-ID" dirty="0"/>
              <a:t> </a:t>
            </a:r>
            <a:r>
              <a:rPr lang="en-ID" dirty="0" err="1"/>
              <a:t>hari</a:t>
            </a:r>
            <a:r>
              <a:rPr lang="en-ID" dirty="0"/>
              <a:t>, </a:t>
            </a:r>
            <a:r>
              <a:rPr lang="en-ID" dirty="0" err="1"/>
              <a:t>berikan</a:t>
            </a:r>
            <a:r>
              <a:rPr lang="en-ID" dirty="0"/>
              <a:t> </a:t>
            </a:r>
            <a:r>
              <a:rPr lang="en-ID" dirty="0" err="1"/>
              <a:t>arahan</a:t>
            </a:r>
            <a:r>
              <a:rPr lang="en-ID" dirty="0"/>
              <a:t>, </a:t>
            </a:r>
            <a:r>
              <a:rPr lang="en-ID" dirty="0" err="1"/>
              <a:t>berikan</a:t>
            </a:r>
            <a:r>
              <a:rPr lang="en-ID" dirty="0"/>
              <a:t> </a:t>
            </a:r>
            <a:r>
              <a:rPr lang="en-ID" dirty="0" err="1"/>
              <a:t>kontak</a:t>
            </a:r>
            <a:r>
              <a:rPr lang="en-ID" dirty="0"/>
              <a:t>, dan </a:t>
            </a:r>
            <a:r>
              <a:rPr lang="en-ID" dirty="0" err="1"/>
              <a:t>pastikan</a:t>
            </a:r>
            <a:r>
              <a:rPr lang="en-ID" dirty="0"/>
              <a:t> </a:t>
            </a:r>
            <a:r>
              <a:rPr lang="en-ID" dirty="0" err="1"/>
              <a:t>peserta</a:t>
            </a:r>
            <a:r>
              <a:rPr lang="en-ID" dirty="0"/>
              <a:t> </a:t>
            </a:r>
            <a:r>
              <a:rPr lang="en-ID" dirty="0" err="1"/>
              <a:t>memiliki</a:t>
            </a:r>
            <a:r>
              <a:rPr lang="en-ID" dirty="0"/>
              <a:t> </a:t>
            </a:r>
            <a:r>
              <a:rPr lang="en-ID" dirty="0" err="1"/>
              <a:t>materi</a:t>
            </a:r>
            <a:r>
              <a:rPr lang="en-ID" dirty="0"/>
              <a:t> </a:t>
            </a:r>
            <a:r>
              <a:rPr lang="en-ID" dirty="0" err="1"/>
              <a:t>prapelatihan</a:t>
            </a:r>
            <a:r>
              <a:rPr lang="en-ID" dirty="0"/>
              <a:t>.</a:t>
            </a:r>
          </a:p>
          <a:p>
            <a:r>
              <a:rPr lang="en-ID" dirty="0" err="1"/>
              <a:t>Selama</a:t>
            </a:r>
            <a:r>
              <a:rPr lang="en-ID" dirty="0"/>
              <a:t> </a:t>
            </a:r>
            <a:r>
              <a:rPr lang="en-ID" dirty="0" err="1"/>
              <a:t>pelatihan</a:t>
            </a:r>
            <a:r>
              <a:rPr lang="en-ID" dirty="0"/>
              <a:t>, </a:t>
            </a:r>
            <a:r>
              <a:rPr lang="en-ID" dirty="0" err="1"/>
              <a:t>pastikan</a:t>
            </a:r>
            <a:r>
              <a:rPr lang="en-ID" dirty="0"/>
              <a:t> </a:t>
            </a:r>
            <a:r>
              <a:rPr lang="en-ID" dirty="0" err="1"/>
              <a:t>semua</a:t>
            </a:r>
            <a:r>
              <a:rPr lang="en-ID" dirty="0"/>
              <a:t> </a:t>
            </a:r>
            <a:r>
              <a:rPr lang="en-ID" dirty="0" err="1"/>
              <a:t>peserta</a:t>
            </a:r>
            <a:r>
              <a:rPr lang="en-ID" dirty="0"/>
              <a:t> </a:t>
            </a:r>
            <a:r>
              <a:rPr lang="en-ID" dirty="0" err="1"/>
              <a:t>memiliki</a:t>
            </a:r>
            <a:r>
              <a:rPr lang="en-ID" dirty="0"/>
              <a:t> </a:t>
            </a:r>
            <a:r>
              <a:rPr lang="en-ID" dirty="0" err="1"/>
              <a:t>titik</a:t>
            </a:r>
            <a:r>
              <a:rPr lang="en-ID" dirty="0"/>
              <a:t> </a:t>
            </a:r>
            <a:r>
              <a:rPr lang="en-ID" dirty="0" err="1"/>
              <a:t>kontak</a:t>
            </a:r>
            <a:r>
              <a:rPr lang="en-ID" dirty="0"/>
              <a:t> </a:t>
            </a:r>
            <a:r>
              <a:rPr lang="en-ID" dirty="0" err="1"/>
              <a:t>jika</a:t>
            </a:r>
            <a:r>
              <a:rPr lang="en-ID" dirty="0"/>
              <a:t> </a:t>
            </a:r>
            <a:r>
              <a:rPr lang="en-ID" dirty="0" err="1"/>
              <a:t>mereka</a:t>
            </a:r>
            <a:r>
              <a:rPr lang="en-ID" dirty="0"/>
              <a:t> </a:t>
            </a:r>
            <a:r>
              <a:rPr lang="en-ID" dirty="0" err="1"/>
              <a:t>memiliki</a:t>
            </a:r>
            <a:r>
              <a:rPr lang="en-ID" dirty="0"/>
              <a:t> </a:t>
            </a:r>
            <a:r>
              <a:rPr lang="en-ID" dirty="0" err="1"/>
              <a:t>pertanyaan</a:t>
            </a:r>
            <a:r>
              <a:rPr lang="en-ID" dirty="0"/>
              <a:t> </a:t>
            </a:r>
            <a:r>
              <a:rPr lang="en-ID" dirty="0" err="1"/>
              <a:t>atau</a:t>
            </a:r>
            <a:r>
              <a:rPr lang="en-ID" dirty="0"/>
              <a:t> </a:t>
            </a:r>
            <a:r>
              <a:rPr lang="en-ID" dirty="0" err="1"/>
              <a:t>membutuhkan</a:t>
            </a:r>
            <a:r>
              <a:rPr lang="en-ID" dirty="0"/>
              <a:t> </a:t>
            </a:r>
            <a:r>
              <a:rPr lang="en-ID" dirty="0" err="1"/>
              <a:t>bimbingan</a:t>
            </a:r>
            <a:r>
              <a:rPr lang="en-ID" dirty="0"/>
              <a:t>. </a:t>
            </a:r>
          </a:p>
          <a:p>
            <a:r>
              <a:rPr lang="en-ID" dirty="0"/>
              <a:t>Setelah </a:t>
            </a:r>
            <a:r>
              <a:rPr lang="en-ID" dirty="0" err="1"/>
              <a:t>pelatihan</a:t>
            </a:r>
            <a:r>
              <a:rPr lang="en-ID" dirty="0"/>
              <a:t>, </a:t>
            </a:r>
            <a:r>
              <a:rPr lang="en-ID" dirty="0" err="1"/>
              <a:t>ingat</a:t>
            </a:r>
            <a:r>
              <a:rPr lang="en-ID" dirty="0"/>
              <a:t> </a:t>
            </a:r>
            <a:r>
              <a:rPr lang="en-ID" dirty="0" err="1"/>
              <a:t>pelatihan</a:t>
            </a:r>
            <a:r>
              <a:rPr lang="en-ID" dirty="0"/>
              <a:t> </a:t>
            </a:r>
            <a:r>
              <a:rPr lang="en-ID" dirty="0" err="1"/>
              <a:t>tidak</a:t>
            </a:r>
            <a:r>
              <a:rPr lang="en-ID" dirty="0"/>
              <a:t> </a:t>
            </a:r>
            <a:r>
              <a:rPr lang="en-ID" dirty="0" err="1"/>
              <a:t>berakhir</a:t>
            </a:r>
            <a:r>
              <a:rPr lang="en-ID" dirty="0"/>
              <a:t> </a:t>
            </a:r>
            <a:r>
              <a:rPr lang="en-ID" dirty="0" err="1"/>
              <a:t>ketika</a:t>
            </a:r>
            <a:r>
              <a:rPr lang="en-ID" dirty="0"/>
              <a:t> program </a:t>
            </a:r>
            <a:r>
              <a:rPr lang="en-ID" dirty="0" err="1"/>
              <a:t>berakhir</a:t>
            </a:r>
            <a:r>
              <a:rPr lang="en-ID" dirty="0"/>
              <a:t>. </a:t>
            </a:r>
            <a:r>
              <a:rPr lang="en-ID" dirty="0" err="1"/>
              <a:t>Sebaliknya</a:t>
            </a:r>
            <a:r>
              <a:rPr lang="en-ID" dirty="0"/>
              <a:t>, </a:t>
            </a:r>
            <a:r>
              <a:rPr lang="en-ID" dirty="0" err="1"/>
              <a:t>secara</a:t>
            </a:r>
            <a:r>
              <a:rPr lang="en-ID" dirty="0"/>
              <a:t> </a:t>
            </a:r>
            <a:r>
              <a:rPr lang="en-ID" dirty="0" err="1"/>
              <a:t>berkala</a:t>
            </a:r>
            <a:r>
              <a:rPr lang="en-ID" dirty="0"/>
              <a:t> </a:t>
            </a:r>
            <a:r>
              <a:rPr lang="en-ID" dirty="0" err="1"/>
              <a:t>pastikan</a:t>
            </a:r>
            <a:r>
              <a:rPr lang="en-ID" dirty="0"/>
              <a:t> </a:t>
            </a:r>
            <a:r>
              <a:rPr lang="en-ID" dirty="0" err="1"/>
              <a:t>bahwa</a:t>
            </a:r>
            <a:r>
              <a:rPr lang="en-ID" dirty="0"/>
              <a:t> </a:t>
            </a:r>
            <a:r>
              <a:rPr lang="en-ID" dirty="0" err="1"/>
              <a:t>peserta</a:t>
            </a:r>
            <a:r>
              <a:rPr lang="en-ID" dirty="0"/>
              <a:t> </a:t>
            </a:r>
            <a:r>
              <a:rPr lang="en-ID" dirty="0" err="1"/>
              <a:t>pelatihan</a:t>
            </a:r>
            <a:r>
              <a:rPr lang="en-ID" dirty="0"/>
              <a:t> </a:t>
            </a:r>
            <a:r>
              <a:rPr lang="en-ID" dirty="0" err="1"/>
              <a:t>mentransfer</a:t>
            </a:r>
            <a:r>
              <a:rPr lang="en-ID" dirty="0"/>
              <a:t> </a:t>
            </a:r>
            <a:r>
              <a:rPr lang="en-ID" dirty="0" err="1"/>
              <a:t>pembelajaran</a:t>
            </a:r>
            <a:r>
              <a:rPr lang="en-ID" dirty="0"/>
              <a:t> </a:t>
            </a:r>
            <a:r>
              <a:rPr lang="en-ID" dirty="0" err="1"/>
              <a:t>mereka</a:t>
            </a:r>
            <a:r>
              <a:rPr lang="en-ID" dirty="0"/>
              <a:t> </a:t>
            </a:r>
            <a:r>
              <a:rPr lang="en-ID" dirty="0" err="1"/>
              <a:t>ke</a:t>
            </a:r>
            <a:r>
              <a:rPr lang="en-ID" dirty="0"/>
              <a:t> </a:t>
            </a:r>
            <a:r>
              <a:rPr lang="en-ID" dirty="0" err="1"/>
              <a:t>pekerjaan</a:t>
            </a:r>
            <a:r>
              <a:rPr lang="en-ID" dirty="0"/>
              <a:t>.</a:t>
            </a: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13</a:t>
            </a:fld>
            <a:endParaRPr lang="en-ID"/>
          </a:p>
        </p:txBody>
      </p:sp>
    </p:spTree>
    <p:extLst>
      <p:ext uri="{BB962C8B-B14F-4D97-AF65-F5344CB8AC3E}">
        <p14:creationId xmlns:p14="http://schemas.microsoft.com/office/powerpoint/2010/main" val="224121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Jenis</a:t>
            </a:r>
            <a:r>
              <a:rPr lang="en-ID" dirty="0"/>
              <a:t> </a:t>
            </a:r>
            <a:r>
              <a:rPr lang="en-ID" dirty="0" err="1"/>
              <a:t>jenis</a:t>
            </a:r>
            <a:r>
              <a:rPr lang="en-ID" dirty="0"/>
              <a:t> </a:t>
            </a:r>
            <a:r>
              <a:rPr lang="en-ID" dirty="0" err="1"/>
              <a:t>pelatihan</a:t>
            </a:r>
            <a:endParaRPr lang="en-ID" dirty="0"/>
          </a:p>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(OJT)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Magang</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Pembelajaran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Informal</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Instruksi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(JIT)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Kuliah</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Pembelajaran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Terprogram</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Pemodelan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Perilaku</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Berbasis</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Audiovisual</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Ruang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Depan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Sistem</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Pendukung</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Kinerja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Elektronik</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(EPSS)</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Tim</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14</a:t>
            </a:fld>
            <a:endParaRPr lang="en-ID"/>
          </a:p>
        </p:txBody>
      </p:sp>
    </p:spTree>
    <p:extLst>
      <p:ext uri="{BB962C8B-B14F-4D97-AF65-F5344CB8AC3E}">
        <p14:creationId xmlns:p14="http://schemas.microsoft.com/office/powerpoint/2010/main" val="377003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Menerapkan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Manajemen</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dirty="0" err="1">
                <a:effectLst/>
                <a:latin typeface="Times New Roman" panose="02020603050405020304" pitchFamily="18" charset="0"/>
                <a:ea typeface="Calibri" panose="020F0502020204030204" pitchFamily="34" charset="0"/>
              </a:rPr>
              <a:t>Pengembangan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manajemen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adalah</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segala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upaya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meningkatkan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kinerja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manajerial</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dengan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memberikan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pengetahuan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mengubah</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sikap</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atau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meningkatkan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keterampilan</a:t>
            </a:r>
            <a:r>
              <a:rPr lang="en-ID" sz="1200" dirty="0">
                <a:effectLst/>
                <a:latin typeface="Times New Roman" panose="02020603050405020304" pitchFamily="18" charset="0"/>
                <a:ea typeface="Calibri" panose="020F0502020204030204" pitchFamily="34" charset="0"/>
              </a:rPr>
              <a:t>. </a:t>
            </a:r>
          </a:p>
          <a:p>
            <a:r>
              <a:rPr lang="en-ID" sz="1200" dirty="0" err="1">
                <a:effectLst/>
                <a:latin typeface="Times New Roman" panose="02020603050405020304" pitchFamily="18" charset="0"/>
                <a:ea typeface="Calibri" panose="020F0502020204030204" pitchFamily="34" charset="0"/>
              </a:rPr>
              <a:t>Pengembangan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manajemen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penting</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karena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beberapa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alasan</a:t>
            </a:r>
            <a:r>
              <a:rPr lang="en-ID" sz="1200" dirty="0">
                <a:effectLst/>
                <a:latin typeface="Times New Roman" panose="02020603050405020304" pitchFamily="18" charset="0"/>
                <a:ea typeface="Calibri" panose="020F0502020204030204" pitchFamily="34" charset="0"/>
              </a:rPr>
              <a:t>. Salah </a:t>
            </a:r>
            <a:r>
              <a:rPr lang="en-ID" sz="1200" dirty="0" err="1">
                <a:effectLst/>
                <a:latin typeface="Times New Roman" panose="02020603050405020304" pitchFamily="18" charset="0"/>
                <a:ea typeface="Calibri" panose="020F0502020204030204" pitchFamily="34" charset="0"/>
              </a:rPr>
              <a:t>satunya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promosi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dalam</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merupakan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sumber</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utama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bakat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manajemen</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hampir</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semua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manajer</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dipromosikan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memerlukan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pengembangan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mempersiapkan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menghadapi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pekerjaan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15</a:t>
            </a:fld>
            <a:endParaRPr lang="en-ID"/>
          </a:p>
        </p:txBody>
      </p:sp>
    </p:spTree>
    <p:extLst>
      <p:ext uri="{BB962C8B-B14F-4D97-AF65-F5344CB8AC3E}">
        <p14:creationId xmlns:p14="http://schemas.microsoft.com/office/powerpoint/2010/main" val="130959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Peran Strategi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Manajemen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dirty="0">
                <a:effectLst/>
                <a:latin typeface="Times New Roman" panose="02020603050405020304" pitchFamily="18" charset="0"/>
                <a:ea typeface="Calibri" panose="020F0502020204030204" pitchFamily="34" charset="0"/>
              </a:rPr>
              <a:t>Program </a:t>
            </a:r>
            <a:r>
              <a:rPr lang="en-ID" sz="1200" dirty="0" err="1">
                <a:effectLst/>
                <a:latin typeface="Times New Roman" panose="02020603050405020304" pitchFamily="18" charset="0"/>
                <a:ea typeface="Calibri" panose="020F0502020204030204" pitchFamily="34" charset="0"/>
              </a:rPr>
              <a:t>pengembangan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manajemen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harus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mencerminkan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rencana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strategis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perusahaan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Misalnya</a:t>
            </a:r>
            <a:r>
              <a:rPr lang="en-ID" sz="1200" dirty="0">
                <a:effectLst/>
                <a:latin typeface="Times New Roman" panose="02020603050405020304" pitchFamily="18" charset="0"/>
                <a:ea typeface="Calibri" panose="020F0502020204030204" pitchFamily="34" charset="0"/>
              </a:rPr>
              <a:t>, strategi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memasuki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bisnis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atau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berekspansi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luar</a:t>
            </a:r>
            <a:r>
              <a:rPr lang="en-ID" sz="1200" dirty="0">
                <a:effectLst/>
                <a:latin typeface="Times New Roman" panose="02020603050405020304" pitchFamily="18" charset="0"/>
                <a:ea typeface="Calibri" panose="020F0502020204030204" pitchFamily="34" charset="0"/>
              </a:rPr>
              <a:t> negeri </a:t>
            </a:r>
            <a:r>
              <a:rPr lang="en-ID" sz="1200" dirty="0" err="1">
                <a:effectLst/>
                <a:latin typeface="Times New Roman" panose="02020603050405020304" pitchFamily="18" charset="0"/>
                <a:ea typeface="Calibri" panose="020F0502020204030204" pitchFamily="34" charset="0"/>
              </a:rPr>
              <a:t>menyiratkan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bahwa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pemberi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kerja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memerlukan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rencana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suksesi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mendapatkan</a:t>
            </a:r>
            <a:r>
              <a:rPr lang="en-ID" sz="1200" dirty="0">
                <a:effectLst/>
                <a:latin typeface="Times New Roman" panose="02020603050405020304" pitchFamily="18" charset="0"/>
                <a:ea typeface="Calibri" panose="020F0502020204030204" pitchFamily="34" charset="0"/>
              </a:rPr>
              <a:t> dan/</a:t>
            </a:r>
            <a:r>
              <a:rPr lang="en-ID" sz="1200" dirty="0" err="1">
                <a:effectLst/>
                <a:latin typeface="Times New Roman" panose="02020603050405020304" pitchFamily="18" charset="0"/>
                <a:ea typeface="Calibri" panose="020F0502020204030204" pitchFamily="34" charset="0"/>
              </a:rPr>
              <a:t>atau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mengembangkan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manajer</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memiliki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keterampilan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mengelola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bisnis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ini</a:t>
            </a:r>
            <a:r>
              <a:rPr lang="en-ID" sz="1200" dirty="0">
                <a:effectLst/>
                <a:latin typeface="Times New Roman" panose="02020603050405020304" pitchFamily="18" charset="0"/>
                <a:ea typeface="Calibri" panose="020F0502020204030204" pitchFamily="34" charset="0"/>
              </a:rPr>
              <a:t>. </a:t>
            </a: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Penilaian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Kandidat</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dan Grid 9-Box</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9-Box Grid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salah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alat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menunjukkan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Potensi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rendah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sedang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tinggi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sumbu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vertikal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Performa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rendah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sedang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tinggi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—total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sembilan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kotak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mungkin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16</a:t>
            </a:fld>
            <a:endParaRPr lang="en-ID"/>
          </a:p>
        </p:txBody>
      </p:sp>
    </p:spTree>
    <p:extLst>
      <p:ext uri="{BB962C8B-B14F-4D97-AF65-F5344CB8AC3E}">
        <p14:creationId xmlns:p14="http://schemas.microsoft.com/office/powerpoint/2010/main" val="91130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Rotasi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Manajerial</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Kerja</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dirty="0" err="1"/>
              <a:t>rotasi</a:t>
            </a:r>
            <a:r>
              <a:rPr lang="en-ID" dirty="0"/>
              <a:t> </a:t>
            </a:r>
            <a:r>
              <a:rPr lang="en-ID" dirty="0" err="1"/>
              <a:t>pekerjaan</a:t>
            </a:r>
            <a:endParaRPr lang="en-ID" dirty="0"/>
          </a:p>
          <a:p>
            <a:r>
              <a:rPr lang="en-ID" dirty="0"/>
              <a:t>Teknik </a:t>
            </a:r>
            <a:r>
              <a:rPr lang="en-ID" dirty="0" err="1"/>
              <a:t>pelatihan</a:t>
            </a:r>
            <a:r>
              <a:rPr lang="en-ID" dirty="0"/>
              <a:t> </a:t>
            </a:r>
            <a:r>
              <a:rPr lang="en-ID" dirty="0" err="1"/>
              <a:t>manajemen</a:t>
            </a:r>
            <a:r>
              <a:rPr lang="en-ID" dirty="0"/>
              <a:t> yang </a:t>
            </a:r>
            <a:r>
              <a:rPr lang="en-ID" dirty="0" err="1"/>
              <a:t>melibatkan</a:t>
            </a:r>
            <a:r>
              <a:rPr lang="en-ID" dirty="0"/>
              <a:t> </a:t>
            </a:r>
            <a:r>
              <a:rPr lang="en-ID" dirty="0" err="1"/>
              <a:t>pemindahan</a:t>
            </a:r>
            <a:r>
              <a:rPr lang="en-ID" dirty="0"/>
              <a:t> </a:t>
            </a:r>
            <a:r>
              <a:rPr lang="en-ID" dirty="0" err="1"/>
              <a:t>peserta</a:t>
            </a:r>
            <a:r>
              <a:rPr lang="en-ID" dirty="0"/>
              <a:t> </a:t>
            </a:r>
            <a:r>
              <a:rPr lang="en-ID" dirty="0" err="1"/>
              <a:t>pelatihan</a:t>
            </a:r>
            <a:r>
              <a:rPr lang="en-ID" dirty="0"/>
              <a:t> </a:t>
            </a:r>
            <a:r>
              <a:rPr lang="en-ID" dirty="0" err="1"/>
              <a:t>dari</a:t>
            </a:r>
            <a:r>
              <a:rPr lang="en-ID" dirty="0"/>
              <a:t> </a:t>
            </a:r>
            <a:r>
              <a:rPr lang="en-ID" dirty="0" err="1"/>
              <a:t>satu</a:t>
            </a:r>
            <a:r>
              <a:rPr lang="en-ID" dirty="0"/>
              <a:t> </a:t>
            </a:r>
            <a:r>
              <a:rPr lang="en-ID" dirty="0" err="1"/>
              <a:t>departemen</a:t>
            </a:r>
            <a:r>
              <a:rPr lang="en-ID" dirty="0"/>
              <a:t> </a:t>
            </a:r>
            <a:r>
              <a:rPr lang="en-ID" dirty="0" err="1"/>
              <a:t>ke</a:t>
            </a:r>
            <a:r>
              <a:rPr lang="en-ID" dirty="0"/>
              <a:t> </a:t>
            </a:r>
            <a:r>
              <a:rPr lang="en-ID" dirty="0" err="1"/>
              <a:t>departemen</a:t>
            </a:r>
            <a:r>
              <a:rPr lang="en-ID" dirty="0"/>
              <a:t> lain </a:t>
            </a:r>
            <a:r>
              <a:rPr lang="en-ID" dirty="0" err="1"/>
              <a:t>untuk</a:t>
            </a:r>
            <a:r>
              <a:rPr lang="en-ID" dirty="0"/>
              <a:t> </a:t>
            </a:r>
            <a:r>
              <a:rPr lang="en-ID" dirty="0" err="1"/>
              <a:t>memperluas</a:t>
            </a:r>
            <a:r>
              <a:rPr lang="en-ID" dirty="0"/>
              <a:t> </a:t>
            </a:r>
            <a:r>
              <a:rPr lang="en-ID" dirty="0" err="1"/>
              <a:t>pengalamannya</a:t>
            </a:r>
            <a:r>
              <a:rPr lang="en-ID" dirty="0"/>
              <a:t> dan </a:t>
            </a:r>
            <a:r>
              <a:rPr lang="en-ID" dirty="0" err="1"/>
              <a:t>mengidentifikasi</a:t>
            </a:r>
            <a:r>
              <a:rPr lang="en-ID" dirty="0"/>
              <a:t> </a:t>
            </a:r>
            <a:r>
              <a:rPr lang="en-ID" dirty="0" err="1"/>
              <a:t>kelebihan</a:t>
            </a:r>
            <a:r>
              <a:rPr lang="en-ID" dirty="0"/>
              <a:t> dan </a:t>
            </a:r>
            <a:r>
              <a:rPr lang="en-ID" dirty="0" err="1"/>
              <a:t>kekurangannya</a:t>
            </a:r>
            <a:r>
              <a:rPr lang="en-ID" dirty="0"/>
              <a:t>.</a:t>
            </a:r>
          </a:p>
          <a:p>
            <a:pPr marL="685800" algn="just">
              <a:lnSpc>
                <a:spcPct val="107000"/>
              </a:lnSpc>
              <a:spcAft>
                <a:spcPts val="800"/>
              </a:spcAft>
            </a:pP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PENDEKATAN PEMBINAAN/UNDERSTUDY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dirty="0" err="1">
                <a:effectLst/>
                <a:latin typeface="Times New Roman" panose="02020603050405020304" pitchFamily="18" charset="0"/>
                <a:ea typeface="Calibri" panose="020F0502020204030204" pitchFamily="34" charset="0"/>
              </a:rPr>
              <a:t>Dalam</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metode</a:t>
            </a:r>
            <a:r>
              <a:rPr lang="en-ID" sz="1200" dirty="0">
                <a:effectLst/>
                <a:latin typeface="Times New Roman" panose="02020603050405020304" pitchFamily="18" charset="0"/>
                <a:ea typeface="Calibri" panose="020F0502020204030204" pitchFamily="34" charset="0"/>
              </a:rPr>
              <a:t> di </a:t>
            </a:r>
            <a:r>
              <a:rPr lang="en-ID" sz="1200" dirty="0" err="1">
                <a:effectLst/>
                <a:latin typeface="Times New Roman" panose="02020603050405020304" pitchFamily="18" charset="0"/>
                <a:ea typeface="Calibri" panose="020F0502020204030204" pitchFamily="34" charset="0"/>
              </a:rPr>
              <a:t>tempat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kerja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ini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peserta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pelatihan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bekerja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langsung</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dengan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manajer</a:t>
            </a:r>
            <a:r>
              <a:rPr lang="en-ID" sz="1200" dirty="0">
                <a:effectLst/>
                <a:latin typeface="Times New Roman" panose="02020603050405020304" pitchFamily="18" charset="0"/>
                <a:ea typeface="Calibri" panose="020F0502020204030204" pitchFamily="34" charset="0"/>
              </a:rPr>
              <a:t> senior </a:t>
            </a:r>
            <a:r>
              <a:rPr lang="en-ID" sz="1200" dirty="0" err="1">
                <a:effectLst/>
                <a:latin typeface="Times New Roman" panose="02020603050405020304" pitchFamily="18" charset="0"/>
                <a:ea typeface="Calibri" panose="020F0502020204030204" pitchFamily="34" charset="0"/>
              </a:rPr>
              <a:t>atau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dengan</a:t>
            </a:r>
            <a:r>
              <a:rPr lang="en-ID" sz="1200" dirty="0">
                <a:effectLst/>
                <a:latin typeface="Times New Roman" panose="02020603050405020304" pitchFamily="18" charset="0"/>
                <a:ea typeface="Calibri" panose="020F0502020204030204" pitchFamily="34" charset="0"/>
              </a:rPr>
              <a:t> orang yang </a:t>
            </a:r>
            <a:r>
              <a:rPr lang="en-ID" sz="1200" dirty="0" err="1">
                <a:effectLst/>
                <a:latin typeface="Times New Roman" panose="02020603050405020304" pitchFamily="18" charset="0"/>
                <a:ea typeface="Calibri" panose="020F0502020204030204" pitchFamily="34" charset="0"/>
              </a:rPr>
              <a:t>akan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digantikannya</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terakhir</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bertanggung</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jawab</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atas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pembinaan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peserta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pelatihan</a:t>
            </a:r>
            <a:r>
              <a:rPr lang="en-ID" sz="1200" dirty="0">
                <a:effectLst/>
                <a:latin typeface="Times New Roman" panose="02020603050405020304" pitchFamily="18" charset="0"/>
                <a:ea typeface="Calibri" panose="020F0502020204030204" pitchFamily="34" charset="0"/>
              </a:rPr>
              <a:t>. </a:t>
            </a:r>
          </a:p>
          <a:p>
            <a:pPr marL="685800" algn="just">
              <a:lnSpc>
                <a:spcPct val="107000"/>
              </a:lnSpc>
              <a:spcAft>
                <a:spcPts val="800"/>
              </a:spcAft>
            </a:pP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Pembelajaran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tindakan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dirty="0">
                <a:effectLst/>
                <a:latin typeface="Times New Roman" panose="02020603050405020304" pitchFamily="18" charset="0"/>
                <a:ea typeface="Calibri" panose="020F0502020204030204" pitchFamily="34" charset="0"/>
              </a:rPr>
              <a:t>Teknik </a:t>
            </a:r>
            <a:r>
              <a:rPr lang="en-ID" sz="1200" dirty="0" err="1">
                <a:effectLst/>
                <a:latin typeface="Times New Roman" panose="02020603050405020304" pitchFamily="18" charset="0"/>
                <a:ea typeface="Calibri" panose="020F0502020204030204" pitchFamily="34" charset="0"/>
              </a:rPr>
              <a:t>pelatihan</a:t>
            </a:r>
            <a:r>
              <a:rPr lang="en-ID" sz="1200" dirty="0">
                <a:effectLst/>
                <a:latin typeface="Times New Roman" panose="02020603050405020304" pitchFamily="18" charset="0"/>
                <a:ea typeface="Calibri" panose="020F0502020204030204" pitchFamily="34" charset="0"/>
              </a:rPr>
              <a:t> di mana </a:t>
            </a:r>
            <a:r>
              <a:rPr lang="en-ID" sz="1200" dirty="0" err="1">
                <a:effectLst/>
                <a:latin typeface="Times New Roman" panose="02020603050405020304" pitchFamily="18" charset="0"/>
                <a:ea typeface="Calibri" panose="020F0502020204030204" pitchFamily="34" charset="0"/>
              </a:rPr>
              <a:t>peserta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pelatihan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manajemen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diizinkan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bekerja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penuh</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waktu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menganalisis</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memecahkan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masalah</a:t>
            </a:r>
            <a:r>
              <a:rPr lang="en-ID" sz="1200" dirty="0">
                <a:effectLst/>
                <a:latin typeface="Times New Roman" panose="02020603050405020304" pitchFamily="18" charset="0"/>
                <a:ea typeface="Calibri" panose="020F0502020204030204" pitchFamily="34" charset="0"/>
              </a:rPr>
              <a:t> di </a:t>
            </a:r>
            <a:r>
              <a:rPr lang="en-ID" sz="1200" dirty="0" err="1">
                <a:effectLst/>
                <a:latin typeface="Times New Roman" panose="02020603050405020304" pitchFamily="18" charset="0"/>
                <a:ea typeface="Calibri" panose="020F0502020204030204" pitchFamily="34" charset="0"/>
              </a:rPr>
              <a:t>departemen</a:t>
            </a:r>
            <a:r>
              <a:rPr lang="en-ID" sz="1200" dirty="0">
                <a:effectLst/>
                <a:latin typeface="Times New Roman" panose="02020603050405020304" pitchFamily="18" charset="0"/>
                <a:ea typeface="Calibri" panose="020F0502020204030204" pitchFamily="34" charset="0"/>
              </a:rPr>
              <a:t> lain</a:t>
            </a:r>
          </a:p>
          <a:p>
            <a:pPr marL="685800" algn="just">
              <a:lnSpc>
                <a:spcPct val="107000"/>
              </a:lnSpc>
              <a:spcAft>
                <a:spcPts val="800"/>
              </a:spcAft>
            </a:pP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PEREGANGAN TUGAS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dirty="0" err="1">
                <a:effectLst/>
                <a:latin typeface="Times New Roman" panose="02020603050405020304" pitchFamily="18" charset="0"/>
                <a:ea typeface="Calibri" panose="020F0502020204030204" pitchFamily="34" charset="0"/>
              </a:rPr>
              <a:t>Tugas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peregangan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adalah</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tugas</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mendorong</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karyawan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melampaui</a:t>
            </a:r>
            <a:r>
              <a:rPr lang="en-ID" sz="1200" dirty="0">
                <a:effectLst/>
                <a:latin typeface="Times New Roman" panose="02020603050405020304" pitchFamily="18" charset="0"/>
                <a:ea typeface="Calibri" panose="020F0502020204030204" pitchFamily="34" charset="0"/>
              </a:rPr>
              <a:t> zona </a:t>
            </a:r>
            <a:r>
              <a:rPr lang="en-ID" sz="1200" dirty="0" err="1">
                <a:effectLst/>
                <a:latin typeface="Times New Roman" panose="02020603050405020304" pitchFamily="18" charset="0"/>
                <a:ea typeface="Calibri" panose="020F0502020204030204" pitchFamily="34" charset="0"/>
              </a:rPr>
              <a:t>nyaman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menempatkan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dalam</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pekerjaan</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tugas</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berbeda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dari</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lebih</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menuntut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daripada</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biasa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lakukan</a:t>
            </a:r>
            <a:r>
              <a:rPr lang="en-ID" sz="1200" dirty="0">
                <a:effectLst/>
                <a:latin typeface="Times New Roman" panose="02020603050405020304" pitchFamily="18" charset="0"/>
                <a:ea typeface="Calibri" panose="020F0502020204030204" pitchFamily="34" charset="0"/>
              </a:rPr>
              <a:t>. </a:t>
            </a:r>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17</a:t>
            </a:fld>
            <a:endParaRPr lang="en-ID"/>
          </a:p>
        </p:txBody>
      </p:sp>
    </p:spTree>
    <p:extLst>
      <p:ext uri="{BB962C8B-B14F-4D97-AF65-F5344CB8AC3E}">
        <p14:creationId xmlns:p14="http://schemas.microsoft.com/office/powerpoint/2010/main" val="180168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Teknik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Pekerjaan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Ada juga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pekerjaan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melatih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mengembangkan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studi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kasus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mana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disajikan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deskripsi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tertulis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didiagnosis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dipecahkan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Permainan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“Teknik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mana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bersaing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keputusan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terkomputerisasi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mengenai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situasi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realistis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tetapi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disimulasikan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SEMINAR LUAR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"Banyak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universitas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menawarkan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seminar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konferensi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kelas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berbasis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Web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tradisional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Role-playing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"Teknik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mana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peserta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memerankan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bagian-bagian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situasi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realistis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Pusat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internal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berbasis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memaparkan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calon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realistis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mengembangkan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keterampilan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baik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eksekutif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Seorang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konsultan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menanyakan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eksekutif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mengidentifikasi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kekuatan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kelemahan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eksekutif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menasihati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eksekutif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memanfaatkan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kekuatan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tersebut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mengatasi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kelemahannya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18</a:t>
            </a:fld>
            <a:endParaRPr lang="en-ID"/>
          </a:p>
        </p:txBody>
      </p:sp>
    </p:spTree>
    <p:extLst>
      <p:ext uri="{BB962C8B-B14F-4D97-AF65-F5344CB8AC3E}">
        <p14:creationId xmlns:p14="http://schemas.microsoft.com/office/powerpoint/2010/main" val="26442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Mengelola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Organisasi</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Proses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Lewin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b="1" dirty="0">
                <a:effectLst/>
                <a:latin typeface="Times New Roman" panose="02020603050405020304" pitchFamily="18" charset="0"/>
                <a:ea typeface="Calibri" panose="020F0502020204030204" pitchFamily="34" charset="0"/>
              </a:rPr>
              <a:t>Proses Lewin </a:t>
            </a:r>
            <a:r>
              <a:rPr lang="en-ID" sz="1200" b="1" dirty="0" err="1">
                <a:effectLst/>
                <a:latin typeface="Times New Roman" panose="02020603050405020304" pitchFamily="18" charset="0"/>
                <a:ea typeface="Calibri" panose="020F0502020204030204" pitchFamily="34" charset="0"/>
              </a:rPr>
              <a:t>terdiri</a:t>
            </a:r>
            <a:r>
              <a:rPr lang="en-ID" sz="1200" b="1" dirty="0">
                <a:effectLst/>
                <a:latin typeface="Times New Roman" panose="02020603050405020304" pitchFamily="18" charset="0"/>
                <a:ea typeface="Calibri" panose="020F0502020204030204" pitchFamily="34" charset="0"/>
              </a:rPr>
              <a:t> </a:t>
            </a:r>
            <a:r>
              <a:rPr lang="en-ID" sz="1200" b="1" dirty="0" err="1">
                <a:effectLst/>
                <a:latin typeface="Times New Roman" panose="02020603050405020304" pitchFamily="18" charset="0"/>
                <a:ea typeface="Calibri" panose="020F0502020204030204" pitchFamily="34" charset="0"/>
              </a:rPr>
              <a:t>dari</a:t>
            </a:r>
            <a:r>
              <a:rPr lang="en-ID" sz="1200" b="1" dirty="0">
                <a:effectLst/>
                <a:latin typeface="Times New Roman" panose="02020603050405020304" pitchFamily="18" charset="0"/>
                <a:ea typeface="Calibri" panose="020F0502020204030204" pitchFamily="34" charset="0"/>
              </a:rPr>
              <a:t> </a:t>
            </a:r>
            <a:r>
              <a:rPr lang="en-ID" sz="1200" b="1" dirty="0" err="1">
                <a:effectLst/>
                <a:latin typeface="Times New Roman" panose="02020603050405020304" pitchFamily="18" charset="0"/>
                <a:ea typeface="Calibri" panose="020F0502020204030204" pitchFamily="34" charset="0"/>
              </a:rPr>
              <a:t>tiga</a:t>
            </a:r>
            <a:r>
              <a:rPr lang="en-ID" sz="1200" b="1" dirty="0">
                <a:effectLst/>
                <a:latin typeface="Times New Roman" panose="02020603050405020304" pitchFamily="18" charset="0"/>
                <a:ea typeface="Calibri" panose="020F0502020204030204" pitchFamily="34" charset="0"/>
              </a:rPr>
              <a:t> </a:t>
            </a:r>
            <a:r>
              <a:rPr lang="en-ID" sz="1200" b="1" dirty="0" err="1">
                <a:effectLst/>
                <a:latin typeface="Times New Roman" panose="02020603050405020304" pitchFamily="18" charset="0"/>
                <a:ea typeface="Calibri" panose="020F0502020204030204" pitchFamily="34" charset="0"/>
              </a:rPr>
              <a:t>langkah</a:t>
            </a:r>
            <a:r>
              <a:rPr lang="en-ID" sz="1200" b="1" dirty="0">
                <a:effectLst/>
                <a:latin typeface="Times New Roman" panose="02020603050405020304" pitchFamily="18" charset="0"/>
                <a:ea typeface="Calibri" panose="020F0502020204030204" pitchFamily="34" charset="0"/>
              </a:rPr>
              <a:t>:</a:t>
            </a:r>
          </a:p>
          <a:p>
            <a:pPr marL="742950" lvl="1" indent="-28575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Melepaskan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pembekuan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mengurangi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kekuatan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berjuang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mempertahankan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status quo,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biasanya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menghadirkan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peristiwa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provokatif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orang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mengenali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perlunya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solusi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Bergerak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mengembangkan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perilaku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sikap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mencapai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melalui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struktur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melalui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konvensional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kegiatan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terkadang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melalui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teknik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lainnya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membangun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kita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nanti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Pembekuan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kembali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membangun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penguatan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memastikan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meluncur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kembali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sebelumnya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sesuatu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mengubah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sistem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insentif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19</a:t>
            </a:fld>
            <a:endParaRPr lang="en-ID"/>
          </a:p>
        </p:txBody>
      </p:sp>
    </p:spTree>
    <p:extLst>
      <p:ext uri="{BB962C8B-B14F-4D97-AF65-F5344CB8AC3E}">
        <p14:creationId xmlns:p14="http://schemas.microsoft.com/office/powerpoint/2010/main" val="392879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mewujudkan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diinginkan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Bangun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rasa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urgensi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laporan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analis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fiktif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kepada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menggambarkan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kematian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segera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Memobilisasi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komitmen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melalui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diagnosis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Buat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gugus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tugas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mendiagnosis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dihadapi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departemen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menghasilkan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pemahaman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ditingkatkan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Buat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koalisi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membimbing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pernah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mudah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menerapkan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sendirian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buatlah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koalisi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pembimbing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orang-orang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bertindak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misionaris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pelaksana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Kembangkan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komunikasikan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visi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Anda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lihat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Jaga agar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visi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sederhana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"Kami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cepat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pun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memenuhi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pelanggan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Bantu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Hilangkan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hambatan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kebijakan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prosedur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menyulitkan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bertindak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enggan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bertindak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Bertujuan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terlebih</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dahulu</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pencapaian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jangka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pendek</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dicapai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Gunakan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kredibilitas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tambahan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Memperkuat</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cara-cara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sesuatu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sistem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prosedur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gunakan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sistem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penilaian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insentif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memaksa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perilaku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diinginkan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Pantau</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kemajuan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Singkatnya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melibatkan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membandingkan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kemajuan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mana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seharusnya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20</a:t>
            </a:fld>
            <a:endParaRPr lang="en-ID"/>
          </a:p>
        </p:txBody>
      </p:sp>
    </p:spTree>
    <p:extLst>
      <p:ext uri="{BB962C8B-B14F-4D97-AF65-F5344CB8AC3E}">
        <p14:creationId xmlns:p14="http://schemas.microsoft.com/office/powerpoint/2010/main" val="283721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Organisasi</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Pendekatan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khusus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mana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sendiri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merumuskan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menerapkan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diperlukan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OD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karakteristik</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membedakan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Biasanya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melibatkan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tindakan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mengumpulkan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data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kelompok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departemen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memberi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informasi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kembali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kepada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menganalisisnya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mengembangkan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hipotesis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Menerapkan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pengetahuan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ilmu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perilaku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efektivitas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mengubah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tertentu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menuju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pemberdayaan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peningkatan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pemecahan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tanggap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kualitas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efektivitas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21</a:t>
            </a:fld>
            <a:endParaRPr lang="en-ID"/>
          </a:p>
        </p:txBody>
      </p:sp>
    </p:spTree>
    <p:extLst>
      <p:ext uri="{BB962C8B-B14F-4D97-AF65-F5344CB8AC3E}">
        <p14:creationId xmlns:p14="http://schemas.microsoft.com/office/powerpoint/2010/main" val="64628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baru</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Memilih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hati-hati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menjamin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efektif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berpotensi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tinggi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pekerjaan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jika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tahu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bagaimana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melakukannya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Oleh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setiap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tahu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bagaimana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mengarahkan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melatih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Kita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mulai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_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Prosedur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menyediakan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informasi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latar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belakang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dasar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4</a:t>
            </a:fld>
            <a:endParaRPr lang="en-ID"/>
          </a:p>
        </p:txBody>
      </p:sp>
    </p:spTree>
    <p:extLst>
      <p:ext uri="{BB962C8B-B14F-4D97-AF65-F5344CB8AC3E}">
        <p14:creationId xmlns:p14="http://schemas.microsoft.com/office/powerpoint/2010/main" val="221780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Mengevaluasi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Upaya</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endParaRPr lang="en-ID"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dua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dasar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ditangani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mengevaluasi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685800" algn="just">
              <a:lnSpc>
                <a:spcPct val="107000"/>
              </a:lnSpc>
              <a:spcAft>
                <a:spcPts val="800"/>
              </a:spcAft>
            </a:pP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Salah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satunya</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desain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studi</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evaluasi</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khususnya</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eksperimen</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terkontrol</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Apa</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kita</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i="1" dirty="0" err="1">
                <a:effectLst/>
                <a:latin typeface="Times New Roman" panose="02020603050405020304" pitchFamily="18" charset="0"/>
                <a:ea typeface="Calibri" panose="020F0502020204030204" pitchFamily="34" charset="0"/>
                <a:cs typeface="Times New Roman" panose="02020603050405020304" pitchFamily="18" charset="0"/>
              </a:rPr>
              <a:t>ukur</a:t>
            </a:r>
            <a:r>
              <a:rPr lang="en-ID" sz="12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22</a:t>
            </a:fld>
            <a:endParaRPr lang="en-ID"/>
          </a:p>
        </p:txBody>
      </p:sp>
    </p:spTree>
    <p:extLst>
      <p:ext uri="{BB962C8B-B14F-4D97-AF65-F5344CB8AC3E}">
        <p14:creationId xmlns:p14="http://schemas.microsoft.com/office/powerpoint/2010/main" val="153219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Mendesain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Studi</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D" dirty="0" err="1"/>
              <a:t>Dalam</a:t>
            </a:r>
            <a:r>
              <a:rPr lang="en-ID" dirty="0"/>
              <a:t> </a:t>
            </a:r>
            <a:r>
              <a:rPr lang="en-ID" dirty="0" err="1"/>
              <a:t>memutuskan</a:t>
            </a:r>
            <a:r>
              <a:rPr lang="en-ID" dirty="0"/>
              <a:t> </a:t>
            </a:r>
            <a:r>
              <a:rPr lang="en-ID" dirty="0" err="1"/>
              <a:t>cara</a:t>
            </a:r>
            <a:r>
              <a:rPr lang="en-ID" dirty="0"/>
              <a:t> </a:t>
            </a:r>
            <a:r>
              <a:rPr lang="en-ID" dirty="0" err="1"/>
              <a:t>merancang</a:t>
            </a:r>
            <a:r>
              <a:rPr lang="en-ID" dirty="0"/>
              <a:t> </a:t>
            </a:r>
            <a:r>
              <a:rPr lang="en-ID" dirty="0" err="1"/>
              <a:t>studi</a:t>
            </a:r>
            <a:r>
              <a:rPr lang="en-ID" dirty="0"/>
              <a:t> </a:t>
            </a:r>
            <a:r>
              <a:rPr lang="en-ID" dirty="0" err="1"/>
              <a:t>evaluasi</a:t>
            </a:r>
            <a:r>
              <a:rPr lang="en-ID" dirty="0"/>
              <a:t>, </a:t>
            </a:r>
            <a:r>
              <a:rPr lang="en-ID" dirty="0" err="1"/>
              <a:t>perhatian</a:t>
            </a:r>
            <a:r>
              <a:rPr lang="en-ID" dirty="0"/>
              <a:t> </a:t>
            </a:r>
            <a:r>
              <a:rPr lang="en-ID" dirty="0" err="1"/>
              <a:t>mendasarnya</a:t>
            </a:r>
            <a:r>
              <a:rPr lang="en-ID" dirty="0"/>
              <a:t> </a:t>
            </a:r>
            <a:r>
              <a:rPr lang="en-ID" dirty="0" err="1"/>
              <a:t>adalah</a:t>
            </a:r>
            <a:r>
              <a:rPr lang="en-ID" dirty="0"/>
              <a:t>: </a:t>
            </a:r>
            <a:r>
              <a:rPr lang="en-ID" dirty="0" err="1"/>
              <a:t>Bagaimana</a:t>
            </a:r>
            <a:r>
              <a:rPr lang="en-ID" dirty="0"/>
              <a:t> </a:t>
            </a:r>
            <a:r>
              <a:rPr lang="en-ID" dirty="0" err="1"/>
              <a:t>kita</a:t>
            </a:r>
            <a:r>
              <a:rPr lang="en-ID" dirty="0"/>
              <a:t> </a:t>
            </a:r>
            <a:r>
              <a:rPr lang="en-ID" dirty="0" err="1"/>
              <a:t>bisa</a:t>
            </a:r>
            <a:r>
              <a:rPr lang="en-ID" dirty="0"/>
              <a:t> </a:t>
            </a:r>
            <a:r>
              <a:rPr lang="en-ID" dirty="0" err="1"/>
              <a:t>yakin</a:t>
            </a:r>
            <a:r>
              <a:rPr lang="en-ID" dirty="0"/>
              <a:t> </a:t>
            </a:r>
            <a:r>
              <a:rPr lang="en-ID" dirty="0" err="1"/>
              <a:t>bahwa</a:t>
            </a:r>
            <a:r>
              <a:rPr lang="en-ID" dirty="0"/>
              <a:t> </a:t>
            </a:r>
            <a:r>
              <a:rPr lang="en-ID" dirty="0" err="1"/>
              <a:t>pelatihan</a:t>
            </a:r>
            <a:r>
              <a:rPr lang="en-ID" dirty="0"/>
              <a:t> (</a:t>
            </a:r>
            <a:r>
              <a:rPr lang="en-ID" dirty="0" err="1"/>
              <a:t>bukan</a:t>
            </a:r>
            <a:r>
              <a:rPr lang="en-ID" dirty="0"/>
              <a:t>, </a:t>
            </a:r>
            <a:r>
              <a:rPr lang="en-ID" dirty="0" err="1"/>
              <a:t>katakanlah</a:t>
            </a:r>
            <a:r>
              <a:rPr lang="en-ID" dirty="0"/>
              <a:t>, </a:t>
            </a:r>
            <a:r>
              <a:rPr lang="en-ID" dirty="0" err="1"/>
              <a:t>kenaikan</a:t>
            </a:r>
            <a:r>
              <a:rPr lang="en-ID" dirty="0"/>
              <a:t> </a:t>
            </a:r>
            <a:r>
              <a:rPr lang="en-ID" dirty="0" err="1"/>
              <a:t>upah</a:t>
            </a:r>
            <a:r>
              <a:rPr lang="en-ID" dirty="0"/>
              <a:t> di </a:t>
            </a:r>
            <a:r>
              <a:rPr lang="en-ID" dirty="0" err="1"/>
              <a:t>seluruh</a:t>
            </a:r>
            <a:r>
              <a:rPr lang="en-ID" dirty="0"/>
              <a:t> </a:t>
            </a:r>
            <a:r>
              <a:rPr lang="en-ID" dirty="0" err="1"/>
              <a:t>perusahaan</a:t>
            </a:r>
            <a:r>
              <a:rPr lang="en-ID" dirty="0"/>
              <a:t>) </a:t>
            </a:r>
            <a:r>
              <a:rPr lang="en-ID" dirty="0" err="1"/>
              <a:t>menghasilkan</a:t>
            </a:r>
            <a:r>
              <a:rPr lang="en-ID" dirty="0"/>
              <a:t> </a:t>
            </a:r>
            <a:r>
              <a:rPr lang="en-ID" dirty="0" err="1"/>
              <a:t>hasil</a:t>
            </a:r>
            <a:r>
              <a:rPr lang="en-ID" dirty="0"/>
              <a:t> yang </a:t>
            </a:r>
            <a:r>
              <a:rPr lang="en-ID" dirty="0" err="1"/>
              <a:t>kita</a:t>
            </a:r>
            <a:r>
              <a:rPr lang="en-ID" dirty="0"/>
              <a:t> </a:t>
            </a:r>
            <a:r>
              <a:rPr lang="en-ID" dirty="0" err="1"/>
              <a:t>lihat</a:t>
            </a:r>
            <a:r>
              <a:rPr lang="en-ID" dirty="0"/>
              <a:t>? Desain </a:t>
            </a:r>
            <a:r>
              <a:rPr lang="en-ID" dirty="0" err="1"/>
              <a:t>deret</a:t>
            </a:r>
            <a:r>
              <a:rPr lang="en-ID" dirty="0"/>
              <a:t> </a:t>
            </a:r>
            <a:r>
              <a:rPr lang="en-ID" dirty="0" err="1"/>
              <a:t>waktu</a:t>
            </a:r>
            <a:r>
              <a:rPr lang="en-ID" dirty="0"/>
              <a:t> </a:t>
            </a:r>
            <a:r>
              <a:rPr lang="en-ID" dirty="0" err="1"/>
              <a:t>adalah</a:t>
            </a:r>
            <a:r>
              <a:rPr lang="en-ID" dirty="0"/>
              <a:t> salah </a:t>
            </a:r>
            <a:r>
              <a:rPr lang="en-ID" dirty="0" err="1"/>
              <a:t>satu</a:t>
            </a:r>
            <a:r>
              <a:rPr lang="en-ID" dirty="0"/>
              <a:t> </a:t>
            </a:r>
            <a:r>
              <a:rPr lang="en-ID" dirty="0" err="1"/>
              <a:t>pilihan</a:t>
            </a:r>
            <a:r>
              <a:rPr lang="en-ID" dirty="0"/>
              <a:t>.</a:t>
            </a:r>
          </a:p>
        </p:txBody>
      </p:sp>
      <p:sp>
        <p:nvSpPr>
          <p:cNvPr id="4" name="Slide Number Placeholder 3"/>
          <p:cNvSpPr>
            <a:spLocks noGrp="1"/>
          </p:cNvSpPr>
          <p:nvPr>
            <p:ph type="sldNum" sz="quarter" idx="5"/>
          </p:nvPr>
        </p:nvSpPr>
        <p:spPr/>
        <p:txBody>
          <a:bodyPr/>
          <a:lstStyle/>
          <a:p>
            <a:fld id="{97FE3114-21B9-415A-9FFA-80B689CFFAE4}" type="slidenum">
              <a:rPr lang="en-ID" smtClean="0"/>
              <a:t>23</a:t>
            </a:fld>
            <a:endParaRPr lang="en-ID"/>
          </a:p>
        </p:txBody>
      </p:sp>
    </p:spTree>
    <p:extLst>
      <p:ext uri="{BB962C8B-B14F-4D97-AF65-F5344CB8AC3E}">
        <p14:creationId xmlns:p14="http://schemas.microsoft.com/office/powerpoint/2010/main" val="132572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Efek</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Diukur</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Model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evaluasi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Kirkpatrick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digunakan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dinamai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pengembangnya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mencantumkan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empat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efek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diukur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pemberi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Reaksi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Mengevaluasi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reaksi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peserta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tersebut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menyukai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pikir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berharga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Belajar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Uji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mempelajari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prinsip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keterampilan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fakta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seharusnya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pelajari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Perilaku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Tanyakan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perilaku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peserta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berubah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departemen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pengaduan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toko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sopan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pelanggan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puas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mj-lt"/>
              <a:buAutoNum type="arabicPeriod"/>
            </a:pP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Hasil. Yang paling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penting</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tanyakan</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"Hasil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apa</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yang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kita</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capai</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dalam</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hal</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tujuan</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pelatihan</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yang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ditetapkan</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ID"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sebelumnya</a:t>
            </a:r>
            <a:r>
              <a:rPr kumimoji="0" lang="en-ID"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en-ID"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just">
              <a:lnSpc>
                <a:spcPct val="107000"/>
              </a:lnSpc>
              <a:spcAft>
                <a:spcPts val="800"/>
              </a:spcAft>
              <a:buFont typeface="+mj-lt"/>
              <a:buNone/>
            </a:pP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FE3114-21B9-415A-9FFA-80B689CFFAE4}" type="slidenum">
              <a:rPr lang="en-ID" smtClean="0"/>
              <a:t>24</a:t>
            </a:fld>
            <a:endParaRPr lang="en-ID"/>
          </a:p>
        </p:txBody>
      </p:sp>
    </p:spTree>
    <p:extLst>
      <p:ext uri="{BB962C8B-B14F-4D97-AF65-F5344CB8AC3E}">
        <p14:creationId xmlns:p14="http://schemas.microsoft.com/office/powerpoint/2010/main" val="40724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Tujuan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/Onboarding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b="1" dirty="0" err="1">
                <a:effectLst/>
                <a:latin typeface="Times New Roman" panose="02020603050405020304" pitchFamily="18" charset="0"/>
                <a:ea typeface="Calibri" panose="020F0502020204030204" pitchFamily="34" charset="0"/>
              </a:rPr>
              <a:t>Orientasi</a:t>
            </a:r>
            <a:r>
              <a:rPr lang="en-ID" sz="1200" b="1" dirty="0">
                <a:effectLst/>
                <a:latin typeface="Times New Roman" panose="02020603050405020304" pitchFamily="18" charset="0"/>
                <a:ea typeface="Calibri" panose="020F0502020204030204" pitchFamily="34" charset="0"/>
              </a:rPr>
              <a:t> </a:t>
            </a:r>
            <a:r>
              <a:rPr lang="en-ID" sz="1200" b="1" dirty="0" err="1">
                <a:effectLst/>
                <a:latin typeface="Times New Roman" panose="02020603050405020304" pitchFamily="18" charset="0"/>
                <a:ea typeface="Calibri" panose="020F0502020204030204" pitchFamily="34" charset="0"/>
              </a:rPr>
              <a:t>karyawan</a:t>
            </a:r>
            <a:r>
              <a:rPr lang="en-ID" sz="1200" b="1" dirty="0">
                <a:effectLst/>
                <a:latin typeface="Times New Roman" panose="02020603050405020304" pitchFamily="18" charset="0"/>
                <a:ea typeface="Calibri" panose="020F0502020204030204" pitchFamily="34" charset="0"/>
              </a:rPr>
              <a:t> (</a:t>
            </a:r>
            <a:r>
              <a:rPr lang="en-ID" sz="1200" b="1" dirty="0" err="1">
                <a:effectLst/>
                <a:latin typeface="Times New Roman" panose="02020603050405020304" pitchFamily="18" charset="0"/>
                <a:ea typeface="Calibri" panose="020F0502020204030204" pitchFamily="34" charset="0"/>
              </a:rPr>
              <a:t>atau</a:t>
            </a:r>
            <a:r>
              <a:rPr lang="en-ID" sz="1200" b="1" dirty="0">
                <a:effectLst/>
                <a:latin typeface="Times New Roman" panose="02020603050405020304" pitchFamily="18" charset="0"/>
                <a:ea typeface="Calibri" panose="020F0502020204030204" pitchFamily="34" charset="0"/>
              </a:rPr>
              <a:t> </a:t>
            </a:r>
            <a:r>
              <a:rPr lang="en-ID" sz="1200" b="1" dirty="0" err="1">
                <a:effectLst/>
                <a:latin typeface="Times New Roman" panose="02020603050405020304" pitchFamily="18" charset="0"/>
                <a:ea typeface="Calibri" panose="020F0502020204030204" pitchFamily="34" charset="0"/>
              </a:rPr>
              <a:t>orientasi</a:t>
            </a:r>
            <a:r>
              <a:rPr lang="en-ID" sz="1200" b="1" dirty="0">
                <a:effectLst/>
                <a:latin typeface="Times New Roman" panose="02020603050405020304" pitchFamily="18" charset="0"/>
                <a:ea typeface="Calibri" panose="020F0502020204030204" pitchFamily="34" charset="0"/>
              </a:rPr>
              <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memberi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karyawan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informasi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dasar</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seperti</a:t>
            </a:r>
            <a:r>
              <a:rPr lang="en-ID" sz="1200" dirty="0">
                <a:effectLst/>
                <a:latin typeface="Times New Roman" panose="02020603050405020304" pitchFamily="18" charset="0"/>
                <a:ea typeface="Calibri" panose="020F0502020204030204" pitchFamily="34" charset="0"/>
              </a:rPr>
              <a:t> kata </a:t>
            </a:r>
            <a:r>
              <a:rPr lang="en-ID" sz="1200" dirty="0" err="1">
                <a:effectLst/>
                <a:latin typeface="Times New Roman" panose="02020603050405020304" pitchFamily="18" charset="0"/>
                <a:ea typeface="Calibri" panose="020F0502020204030204" pitchFamily="34" charset="0"/>
              </a:rPr>
              <a:t>sandi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komputer</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peraturan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perusahaan</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butuhkan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melakukan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pekerjaan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idealnya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itu</a:t>
            </a:r>
            <a:r>
              <a:rPr lang="en-ID" sz="1200" dirty="0">
                <a:effectLst/>
                <a:latin typeface="Times New Roman" panose="02020603050405020304" pitchFamily="18" charset="0"/>
                <a:ea typeface="Calibri" panose="020F0502020204030204" pitchFamily="34" charset="0"/>
              </a:rPr>
              <a:t> juga </a:t>
            </a:r>
            <a:r>
              <a:rPr lang="en-ID" sz="1200" dirty="0" err="1">
                <a:effectLst/>
                <a:latin typeface="Times New Roman" panose="02020603050405020304" pitchFamily="18" charset="0"/>
                <a:ea typeface="Calibri" panose="020F0502020204030204" pitchFamily="34" charset="0"/>
              </a:rPr>
              <a:t>harus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membantu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mulai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menjadi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terikat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secara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emosional</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terlibat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dalam</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perusahaan</a:t>
            </a:r>
            <a:r>
              <a:rPr lang="en-ID" sz="1200" dirty="0">
                <a:effectLst/>
                <a:latin typeface="Times New Roman" panose="02020603050405020304" pitchFamily="18" charset="0"/>
                <a:ea typeface="Calibri" panose="020F0502020204030204" pitchFamily="34" charset="0"/>
              </a:rPr>
              <a:t>. </a:t>
            </a:r>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5</a:t>
            </a:fld>
            <a:endParaRPr lang="en-ID"/>
          </a:p>
        </p:txBody>
      </p:sp>
    </p:spTree>
    <p:extLst>
      <p:ext uri="{BB962C8B-B14F-4D97-AF65-F5344CB8AC3E}">
        <p14:creationId xmlns:p14="http://schemas.microsoft.com/office/powerpoint/2010/main" val="375435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ingin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mencapai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empat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ketika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mengorientasikan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Buat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merasa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diterima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di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rumah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informasi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dasar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berfungsi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efektif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akses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email,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kebijakan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tunjangan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personalia,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harapan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perilaku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karyawan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memahami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arti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luas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(masa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lalu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sekarang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budaya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strategi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visi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masa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depan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Mulailah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mensosialisasikan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orang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tersebut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budaya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sesuatu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warisan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budaya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Mayo Clinic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menekankan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nilai-nilai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Mayo Clinic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integritas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pelanggan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saling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menghormati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6</a:t>
            </a:fld>
            <a:endParaRPr lang="en-ID"/>
          </a:p>
        </p:txBody>
      </p:sp>
    </p:spTree>
    <p:extLst>
      <p:ext uri="{BB962C8B-B14F-4D97-AF65-F5344CB8AC3E}">
        <p14:creationId xmlns:p14="http://schemas.microsoft.com/office/powerpoint/2010/main" val="124817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Proses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Orientasi</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p>
            <a:r>
              <a:rPr lang="en-ID" sz="1200" dirty="0" err="1">
                <a:effectLst/>
                <a:latin typeface="Times New Roman" panose="02020603050405020304" pitchFamily="18" charset="0"/>
                <a:ea typeface="Calibri" panose="020F0502020204030204" pitchFamily="34" charset="0"/>
              </a:rPr>
              <a:t>Orientasi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idealnya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dimulai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sebelum</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hari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pertama</a:t>
            </a:r>
            <a:r>
              <a:rPr lang="en-ID" sz="1200" dirty="0">
                <a:effectLst/>
                <a:latin typeface="Times New Roman" panose="02020603050405020304" pitchFamily="18" charset="0"/>
                <a:ea typeface="Calibri" panose="020F0502020204030204" pitchFamily="34" charset="0"/>
              </a:rPr>
              <a:t> orang </a:t>
            </a:r>
            <a:r>
              <a:rPr lang="en-ID" sz="1200" dirty="0" err="1">
                <a:effectLst/>
                <a:latin typeface="Times New Roman" panose="02020603050405020304" pitchFamily="18" charset="0"/>
                <a:ea typeface="Calibri" panose="020F0502020204030204" pitchFamily="34" charset="0"/>
              </a:rPr>
              <a:t>tersebut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dengan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pesan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selamat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datang</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jadwal</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orientasi</a:t>
            </a:r>
            <a:r>
              <a:rPr lang="en-ID" sz="1200" dirty="0">
                <a:effectLst/>
                <a:latin typeface="Times New Roman" panose="02020603050405020304" pitchFamily="18" charset="0"/>
                <a:ea typeface="Calibri" panose="020F0502020204030204" pitchFamily="34" charset="0"/>
              </a:rPr>
              <a:t>, dan daftar </a:t>
            </a:r>
            <a:r>
              <a:rPr lang="en-ID" sz="1200" dirty="0" err="1">
                <a:effectLst/>
                <a:latin typeface="Times New Roman" panose="02020603050405020304" pitchFamily="18" charset="0"/>
                <a:ea typeface="Calibri" panose="020F0502020204030204" pitchFamily="34" charset="0"/>
              </a:rPr>
              <a:t>dokumen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seperti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dokumen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pajak</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diperlukan</a:t>
            </a:r>
            <a:r>
              <a:rPr lang="en-ID" sz="1200" dirty="0">
                <a:effectLst/>
                <a:latin typeface="Times New Roman" panose="02020603050405020304" pitchFamily="18" charset="0"/>
                <a:ea typeface="Calibri" panose="020F0502020204030204" pitchFamily="34" charset="0"/>
              </a:rPr>
              <a:t> pada </a:t>
            </a:r>
            <a:r>
              <a:rPr lang="en-ID" sz="1200" dirty="0" err="1">
                <a:effectLst/>
                <a:latin typeface="Times New Roman" panose="02020603050405020304" pitchFamily="18" charset="0"/>
                <a:ea typeface="Calibri" panose="020F0502020204030204" pitchFamily="34" charset="0"/>
              </a:rPr>
              <a:t>hari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pertama</a:t>
            </a:r>
            <a:r>
              <a:rPr lang="en-ID" sz="1200" dirty="0">
                <a:effectLst/>
                <a:latin typeface="Times New Roman" panose="02020603050405020304" pitchFamily="18" charset="0"/>
                <a:ea typeface="Calibri" panose="020F0502020204030204" pitchFamily="34" charset="0"/>
              </a:rPr>
              <a:t>. </a:t>
            </a:r>
          </a:p>
          <a:p>
            <a:r>
              <a:rPr lang="en-ID" sz="1200" dirty="0" err="1">
                <a:effectLst/>
                <a:latin typeface="Times New Roman" panose="02020603050405020304" pitchFamily="18" charset="0"/>
                <a:ea typeface="Calibri" panose="020F0502020204030204" pitchFamily="34" charset="0"/>
              </a:rPr>
              <a:t>Lamanya</a:t>
            </a:r>
            <a:r>
              <a:rPr lang="en-ID" sz="1200" dirty="0">
                <a:effectLst/>
                <a:latin typeface="Times New Roman" panose="02020603050405020304" pitchFamily="18" charset="0"/>
                <a:ea typeface="Calibri" panose="020F0502020204030204" pitchFamily="34" charset="0"/>
              </a:rPr>
              <a:t> program </a:t>
            </a:r>
            <a:r>
              <a:rPr lang="en-ID" sz="1200" dirty="0" err="1">
                <a:effectLst/>
                <a:latin typeface="Times New Roman" panose="02020603050405020304" pitchFamily="18" charset="0"/>
                <a:ea typeface="Calibri" panose="020F0502020204030204" pitchFamily="34" charset="0"/>
              </a:rPr>
              <a:t>orientasi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tergantung</a:t>
            </a:r>
            <a:r>
              <a:rPr lang="en-ID" sz="1200" dirty="0">
                <a:effectLst/>
                <a:latin typeface="Times New Roman" panose="02020603050405020304" pitchFamily="18" charset="0"/>
                <a:ea typeface="Calibri" panose="020F0502020204030204" pitchFamily="34" charset="0"/>
              </a:rPr>
              <a:t> pada </a:t>
            </a:r>
            <a:r>
              <a:rPr lang="en-ID" sz="1200" dirty="0" err="1">
                <a:effectLst/>
                <a:latin typeface="Times New Roman" panose="02020603050405020304" pitchFamily="18" charset="0"/>
                <a:ea typeface="Calibri" panose="020F0502020204030204" pitchFamily="34" charset="0"/>
              </a:rPr>
              <a:t>apa</a:t>
            </a:r>
            <a:r>
              <a:rPr lang="en-ID" sz="1200" dirty="0">
                <a:effectLst/>
                <a:latin typeface="Times New Roman" panose="02020603050405020304" pitchFamily="18" charset="0"/>
                <a:ea typeface="Calibri" panose="020F0502020204030204" pitchFamily="34" charset="0"/>
              </a:rPr>
              <a:t> yang Anda </a:t>
            </a:r>
            <a:r>
              <a:rPr lang="en-ID" sz="1200" dirty="0" err="1">
                <a:effectLst/>
                <a:latin typeface="Times New Roman" panose="02020603050405020304" pitchFamily="18" charset="0"/>
                <a:ea typeface="Calibri" panose="020F0502020204030204" pitchFamily="34" charset="0"/>
              </a:rPr>
              <a:t>liput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Beberapa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membutuhkan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waktu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beberapa</a:t>
            </a:r>
            <a:r>
              <a:rPr lang="en-ID" sz="1200" dirty="0">
                <a:effectLst/>
                <a:latin typeface="Times New Roman" panose="02020603050405020304" pitchFamily="18" charset="0"/>
                <a:ea typeface="Calibri" panose="020F0502020204030204" pitchFamily="34" charset="0"/>
              </a:rPr>
              <a:t> jam. </a:t>
            </a:r>
          </a:p>
          <a:p>
            <a:r>
              <a:rPr lang="en-ID" sz="1200" dirty="0" err="1">
                <a:effectLst/>
                <a:latin typeface="Times New Roman" panose="02020603050405020304" pitchFamily="18" charset="0"/>
                <a:ea typeface="Calibri" panose="020F0502020204030204" pitchFamily="34" charset="0"/>
              </a:rPr>
              <a:t>Pengawas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harus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waspada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Tindak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lanjuti</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dorong</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karyawan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terlibat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dalam</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aktivitas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seperti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istirahat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bersama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rekan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kerja</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akan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memungkinkan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mempelajari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seluk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beluknya</a:t>
            </a:r>
            <a:r>
              <a:rPr lang="en-ID" sz="1200" dirty="0">
                <a:effectLst/>
                <a:latin typeface="Times New Roman" panose="02020603050405020304" pitchFamily="18" charset="0"/>
                <a:ea typeface="Calibri" panose="020F0502020204030204" pitchFamily="34" charset="0"/>
              </a:rPr>
              <a:t>.” </a:t>
            </a: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berorientasi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menunjukkan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terlibat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dua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tampaknya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menunjukkan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kepada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para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orang-orang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terlibat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Pertama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tunjukkan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mencoba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menguasai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tugas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mempelajari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pekerjaan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tunjukkan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mencoba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berasimilasi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sosial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berinteraksi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Pengusaha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juga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merekrut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eksekutif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sebuah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survei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pemahaman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buruk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organisasi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merupakan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bagi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69%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eksekutif</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senior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Orientasi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mencakup</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rencana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operasional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bidang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bisnis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utama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riwayat</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karier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anggota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utama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pemangku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kepentingan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eksternal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utama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pengarahan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budaya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perusahaan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menyelesaikan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segala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sesuatunya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7</a:t>
            </a:fld>
            <a:endParaRPr lang="en-ID"/>
          </a:p>
        </p:txBody>
      </p:sp>
    </p:spTree>
    <p:extLst>
      <p:ext uri="{BB962C8B-B14F-4D97-AF65-F5344CB8AC3E}">
        <p14:creationId xmlns:p14="http://schemas.microsoft.com/office/powerpoint/2010/main" val="283363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Sekilas</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Proses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p>
            <a:r>
              <a:rPr lang="en-ID" dirty="0" err="1"/>
              <a:t>Pelatihan</a:t>
            </a:r>
            <a:r>
              <a:rPr lang="en-ID" dirty="0"/>
              <a:t> </a:t>
            </a:r>
            <a:r>
              <a:rPr lang="en-ID" dirty="0" err="1"/>
              <a:t>harus</a:t>
            </a:r>
            <a:r>
              <a:rPr lang="en-ID" dirty="0"/>
              <a:t> </a:t>
            </a:r>
            <a:r>
              <a:rPr lang="en-ID" dirty="0" err="1"/>
              <a:t>segera</a:t>
            </a:r>
            <a:r>
              <a:rPr lang="en-ID" dirty="0"/>
              <a:t> </a:t>
            </a:r>
            <a:r>
              <a:rPr lang="en-ID" dirty="0" err="1"/>
              <a:t>dimulai</a:t>
            </a:r>
            <a:r>
              <a:rPr lang="en-ID" dirty="0"/>
              <a:t> </a:t>
            </a:r>
            <a:r>
              <a:rPr lang="en-ID" dirty="0" err="1"/>
              <a:t>setelah</a:t>
            </a:r>
            <a:r>
              <a:rPr lang="en-ID" dirty="0"/>
              <a:t> </a:t>
            </a:r>
            <a:r>
              <a:rPr lang="en-ID" dirty="0" err="1"/>
              <a:t>orientasi</a:t>
            </a:r>
            <a:endParaRPr lang="en-ID" dirty="0"/>
          </a:p>
          <a:p>
            <a:r>
              <a:rPr lang="en-ID" sz="1200" b="1" dirty="0" err="1">
                <a:effectLst/>
                <a:latin typeface="Times New Roman" panose="02020603050405020304" pitchFamily="18" charset="0"/>
                <a:ea typeface="Calibri" panose="020F0502020204030204" pitchFamily="34" charset="0"/>
              </a:rPr>
              <a:t>Pelatihan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berarti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memberi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karyawan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atau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karyawan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saat</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ini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keterampilan</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butuhkan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untuk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melakukan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pekerjaan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seperti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menunjukkan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kepada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tenaga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penjualan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baru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cara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menjual</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produk</a:t>
            </a:r>
            <a:r>
              <a:rPr lang="en-ID" sz="1200" dirty="0">
                <a:effectLst/>
                <a:latin typeface="Times New Roman" panose="02020603050405020304" pitchFamily="18" charset="0"/>
                <a:ea typeface="Calibri" panose="020F0502020204030204" pitchFamily="34" charset="0"/>
              </a:rPr>
              <a:t> Anda. </a:t>
            </a:r>
          </a:p>
          <a:p>
            <a:r>
              <a:rPr lang="en-ID" sz="1200" dirty="0" err="1">
                <a:effectLst/>
                <a:latin typeface="Times New Roman" panose="02020603050405020304" pitchFamily="18" charset="0"/>
                <a:ea typeface="Calibri" panose="020F0502020204030204" pitchFamily="34" charset="0"/>
              </a:rPr>
              <a:t>Pelatihan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itu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penting</a:t>
            </a:r>
            <a:r>
              <a:rPr lang="en-ID" sz="1200" dirty="0">
                <a:effectLst/>
                <a:latin typeface="Times New Roman" panose="02020603050405020304" pitchFamily="18" charset="0"/>
                <a:ea typeface="Calibri" panose="020F0502020204030204" pitchFamily="34" charset="0"/>
              </a:rPr>
              <a:t>. Jika </a:t>
            </a:r>
            <a:r>
              <a:rPr lang="en-ID" sz="1200" dirty="0" err="1">
                <a:effectLst/>
                <a:latin typeface="Times New Roman" panose="02020603050405020304" pitchFamily="18" charset="0"/>
                <a:ea typeface="Calibri" panose="020F0502020204030204" pitchFamily="34" charset="0"/>
              </a:rPr>
              <a:t>bahkan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karyawan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berpotensi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tinggi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tidak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tahu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apa</a:t>
            </a:r>
            <a:r>
              <a:rPr lang="en-ID" sz="1200" dirty="0">
                <a:effectLst/>
                <a:latin typeface="Times New Roman" panose="02020603050405020304" pitchFamily="18" charset="0"/>
                <a:ea typeface="Calibri" panose="020F0502020204030204" pitchFamily="34" charset="0"/>
              </a:rPr>
              <a:t> yang </a:t>
            </a:r>
            <a:r>
              <a:rPr lang="en-ID" sz="1200" dirty="0" err="1">
                <a:effectLst/>
                <a:latin typeface="Times New Roman" panose="02020603050405020304" pitchFamily="18" charset="0"/>
                <a:ea typeface="Calibri" panose="020F0502020204030204" pitchFamily="34" charset="0"/>
              </a:rPr>
              <a:t>harus</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dilakukan</a:t>
            </a:r>
            <a:r>
              <a:rPr lang="en-ID" sz="1200" dirty="0">
                <a:effectLst/>
                <a:latin typeface="Times New Roman" panose="02020603050405020304" pitchFamily="18" charset="0"/>
                <a:ea typeface="Calibri" panose="020F0502020204030204" pitchFamily="34" charset="0"/>
              </a:rPr>
              <a:t> dan </a:t>
            </a:r>
            <a:r>
              <a:rPr lang="en-ID" sz="1200" dirty="0" err="1">
                <a:effectLst/>
                <a:latin typeface="Times New Roman" panose="02020603050405020304" pitchFamily="18" charset="0"/>
                <a:ea typeface="Calibri" panose="020F0502020204030204" pitchFamily="34" charset="0"/>
              </a:rPr>
              <a:t>bagaimana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melakukannya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mereka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berimprovisasi</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atau</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tidak</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melakukan</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apa</a:t>
            </a:r>
            <a:r>
              <a:rPr lang="en-ID" sz="1200" dirty="0">
                <a:effectLst/>
                <a:latin typeface="Times New Roman" panose="02020603050405020304" pitchFamily="18" charset="0"/>
                <a:ea typeface="Calibri" panose="020F0502020204030204" pitchFamily="34" charset="0"/>
              </a:rPr>
              <a:t> pun yang </a:t>
            </a:r>
            <a:r>
              <a:rPr lang="en-ID" sz="1200" dirty="0" err="1">
                <a:effectLst/>
                <a:latin typeface="Times New Roman" panose="02020603050405020304" pitchFamily="18" charset="0"/>
                <a:ea typeface="Calibri" panose="020F0502020204030204" pitchFamily="34" charset="0"/>
              </a:rPr>
              <a:t>berguna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sama</a:t>
            </a:r>
            <a:r>
              <a:rPr lang="en-ID" sz="1200" dirty="0">
                <a:effectLst/>
                <a:latin typeface="Times New Roman" panose="02020603050405020304" pitchFamily="18" charset="0"/>
                <a:ea typeface="Calibri" panose="020F0502020204030204" pitchFamily="34" charset="0"/>
              </a:rPr>
              <a:t> </a:t>
            </a:r>
            <a:r>
              <a:rPr lang="en-ID" sz="1200" dirty="0" err="1">
                <a:effectLst/>
                <a:latin typeface="Times New Roman" panose="02020603050405020304" pitchFamily="18" charset="0"/>
                <a:ea typeface="Calibri" panose="020F0502020204030204" pitchFamily="34" charset="0"/>
              </a:rPr>
              <a:t>sekali</a:t>
            </a:r>
            <a:r>
              <a:rPr lang="en-ID" sz="1200" dirty="0">
                <a:effectLst/>
                <a:latin typeface="Times New Roman" panose="02020603050405020304" pitchFamily="18" charset="0"/>
                <a:ea typeface="Calibri" panose="020F0502020204030204" pitchFamily="34" charset="0"/>
              </a:rPr>
              <a:t>. </a:t>
            </a:r>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8</a:t>
            </a:fld>
            <a:endParaRPr lang="en-ID"/>
          </a:p>
        </p:txBody>
      </p:sp>
    </p:spTree>
    <p:extLst>
      <p:ext uri="{BB962C8B-B14F-4D97-AF65-F5344CB8AC3E}">
        <p14:creationId xmlns:p14="http://schemas.microsoft.com/office/powerpoint/2010/main" val="404040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Proses </a:t>
            </a:r>
            <a:r>
              <a:rPr lang="en-ID" sz="12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b="1" dirty="0">
                <a:effectLst/>
                <a:latin typeface="Times New Roman" panose="02020603050405020304" pitchFamily="18" charset="0"/>
                <a:ea typeface="Calibri" panose="020F0502020204030204" pitchFamily="34" charset="0"/>
                <a:cs typeface="Times New Roman" panose="02020603050405020304" pitchFamily="18" charset="0"/>
              </a:rPr>
              <a:t> Lima Langkah ADDIE </a:t>
            </a:r>
            <a:endParaRPr lang="en-ID" sz="1100" dirty="0">
              <a:effectLst/>
              <a:latin typeface="Calibri" panose="020F0502020204030204" pitchFamily="34" charset="0"/>
              <a:ea typeface="Calibri" panose="020F0502020204030204" pitchFamily="34" charset="0"/>
              <a:cs typeface="Times New Roman" panose="02020603050405020304" pitchFamily="18" charset="0"/>
            </a:endParaRPr>
          </a:p>
          <a:p>
            <a:r>
              <a:rPr lang="en-ID" dirty="0" err="1"/>
              <a:t>Pengusaha</a:t>
            </a:r>
            <a:r>
              <a:rPr lang="en-ID" dirty="0"/>
              <a:t> </a:t>
            </a:r>
            <a:r>
              <a:rPr lang="en-ID" dirty="0" err="1"/>
              <a:t>harus</a:t>
            </a:r>
            <a:r>
              <a:rPr lang="en-ID" dirty="0"/>
              <a:t> </a:t>
            </a:r>
            <a:r>
              <a:rPr lang="en-ID" dirty="0" err="1"/>
              <a:t>menggunakan</a:t>
            </a:r>
            <a:r>
              <a:rPr lang="en-ID" dirty="0"/>
              <a:t> proses </a:t>
            </a:r>
            <a:r>
              <a:rPr lang="en-ID" dirty="0" err="1"/>
              <a:t>pelatihan</a:t>
            </a:r>
            <a:r>
              <a:rPr lang="en-ID" dirty="0"/>
              <a:t> yang </a:t>
            </a:r>
            <a:r>
              <a:rPr lang="en-ID" dirty="0" err="1"/>
              <a:t>rasional</a:t>
            </a:r>
            <a:r>
              <a:rPr lang="en-ID" dirty="0"/>
              <a:t>. </a:t>
            </a:r>
            <a:r>
              <a:rPr lang="en-ID" dirty="0" err="1"/>
              <a:t>Standar</a:t>
            </a:r>
            <a:r>
              <a:rPr lang="en-ID" dirty="0"/>
              <a:t> </a:t>
            </a:r>
            <a:r>
              <a:rPr lang="en-ID" dirty="0" err="1"/>
              <a:t>emas</a:t>
            </a:r>
            <a:r>
              <a:rPr lang="en-ID" dirty="0"/>
              <a:t> di </a:t>
            </a:r>
            <a:r>
              <a:rPr lang="en-ID" dirty="0" err="1"/>
              <a:t>sini</a:t>
            </a:r>
            <a:r>
              <a:rPr lang="en-ID" dirty="0"/>
              <a:t> </a:t>
            </a:r>
            <a:r>
              <a:rPr lang="en-ID" dirty="0" err="1"/>
              <a:t>masih</a:t>
            </a:r>
            <a:r>
              <a:rPr lang="en-ID" dirty="0"/>
              <a:t> </a:t>
            </a:r>
            <a:r>
              <a:rPr lang="en-ID" dirty="0" err="1"/>
              <a:t>berupa</a:t>
            </a:r>
            <a:r>
              <a:rPr lang="en-ID" dirty="0"/>
              <a:t> model proses </a:t>
            </a:r>
            <a:r>
              <a:rPr lang="en-ID" dirty="0" err="1"/>
              <a:t>pelatihan</a:t>
            </a:r>
            <a:r>
              <a:rPr lang="en-ID" dirty="0"/>
              <a:t> </a:t>
            </a:r>
            <a:r>
              <a:rPr lang="en-ID" dirty="0" err="1"/>
              <a:t>dasar</a:t>
            </a:r>
            <a:r>
              <a:rPr lang="en-ID" dirty="0"/>
              <a:t> </a:t>
            </a:r>
            <a:r>
              <a:rPr lang="en-ID" dirty="0" err="1"/>
              <a:t>analisis-desain-kembangkan-implementasi-evaluasi</a:t>
            </a:r>
            <a:r>
              <a:rPr lang="en-ID" dirty="0"/>
              <a:t> (ADDIE) yang </a:t>
            </a:r>
            <a:r>
              <a:rPr lang="en-ID" dirty="0" err="1"/>
              <a:t>telah</a:t>
            </a:r>
            <a:r>
              <a:rPr lang="en-ID" dirty="0"/>
              <a:t> </a:t>
            </a:r>
            <a:r>
              <a:rPr lang="en-ID" dirty="0" err="1"/>
              <a:t>digunakan</a:t>
            </a:r>
            <a:r>
              <a:rPr lang="en-ID" dirty="0"/>
              <a:t> oleh para </a:t>
            </a:r>
            <a:r>
              <a:rPr lang="en-ID" dirty="0" err="1"/>
              <a:t>ahli</a:t>
            </a:r>
            <a:r>
              <a:rPr lang="en-ID" dirty="0"/>
              <a:t> </a:t>
            </a:r>
            <a:r>
              <a:rPr lang="en-ID" dirty="0" err="1"/>
              <a:t>pelatihan</a:t>
            </a:r>
            <a:r>
              <a:rPr lang="en-ID" dirty="0"/>
              <a:t> </a:t>
            </a:r>
            <a:r>
              <a:rPr lang="en-ID" dirty="0" err="1"/>
              <a:t>selama</a:t>
            </a:r>
            <a:r>
              <a:rPr lang="en-ID" dirty="0"/>
              <a:t> </a:t>
            </a:r>
            <a:r>
              <a:rPr lang="en-ID" dirty="0" err="1"/>
              <a:t>bertahun-tahun</a:t>
            </a:r>
            <a:r>
              <a:rPr lang="en-ID" dirty="0"/>
              <a:t>.</a:t>
            </a:r>
          </a:p>
        </p:txBody>
      </p:sp>
      <p:sp>
        <p:nvSpPr>
          <p:cNvPr id="4" name="Slide Number Placeholder 3"/>
          <p:cNvSpPr>
            <a:spLocks noGrp="1"/>
          </p:cNvSpPr>
          <p:nvPr>
            <p:ph type="sldNum" sz="quarter" idx="5"/>
          </p:nvPr>
        </p:nvSpPr>
        <p:spPr/>
        <p:txBody>
          <a:bodyPr/>
          <a:lstStyle/>
          <a:p>
            <a:fld id="{97FE3114-21B9-415A-9FFA-80B689CFFAE4}" type="slidenum">
              <a:rPr lang="en-ID" smtClean="0"/>
              <a:t>9</a:t>
            </a:fld>
            <a:endParaRPr lang="en-ID"/>
          </a:p>
        </p:txBody>
      </p:sp>
    </p:spTree>
    <p:extLst>
      <p:ext uri="{BB962C8B-B14F-4D97-AF65-F5344CB8AC3E}">
        <p14:creationId xmlns:p14="http://schemas.microsoft.com/office/powerpoint/2010/main" val="7721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0" i="0" dirty="0" err="1">
                <a:solidFill>
                  <a:srgbClr val="263238"/>
                </a:solidFill>
                <a:effectLst/>
                <a:latin typeface="Georgia" panose="02040502050405020303" pitchFamily="18" charset="0"/>
              </a:rPr>
              <a:t>Fase</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pertama</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dari</a:t>
            </a:r>
            <a:r>
              <a:rPr lang="en-ID" b="0" i="0" dirty="0">
                <a:solidFill>
                  <a:srgbClr val="263238"/>
                </a:solidFill>
                <a:effectLst/>
                <a:latin typeface="Georgia" panose="02040502050405020303" pitchFamily="18" charset="0"/>
              </a:rPr>
              <a:t> ADDIE model </a:t>
            </a:r>
            <a:r>
              <a:rPr lang="en-ID" b="0" i="0" dirty="0" err="1">
                <a:solidFill>
                  <a:srgbClr val="263238"/>
                </a:solidFill>
                <a:effectLst/>
                <a:latin typeface="Georgia" panose="02040502050405020303" pitchFamily="18" charset="0"/>
              </a:rPr>
              <a:t>disebut</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Analisis</a:t>
            </a:r>
            <a:r>
              <a:rPr lang="en-ID" b="0" i="0" dirty="0">
                <a:solidFill>
                  <a:srgbClr val="263238"/>
                </a:solidFill>
                <a:effectLst/>
                <a:latin typeface="Georgia" panose="02040502050405020303" pitchFamily="18" charset="0"/>
              </a:rPr>
              <a:t>’. Pada </a:t>
            </a:r>
            <a:r>
              <a:rPr lang="en-ID" b="0" i="0" dirty="0" err="1">
                <a:solidFill>
                  <a:srgbClr val="263238"/>
                </a:solidFill>
                <a:effectLst/>
                <a:latin typeface="Georgia" panose="02040502050405020303" pitchFamily="18" charset="0"/>
              </a:rPr>
              <a:t>fase</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ini</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masalah</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diidentifikasi</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kebutuhan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pelatihan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dianalisis</a:t>
            </a:r>
            <a:r>
              <a:rPr lang="en-ID" b="0" i="0" dirty="0">
                <a:solidFill>
                  <a:srgbClr val="263238"/>
                </a:solidFill>
                <a:effectLst/>
                <a:latin typeface="Georgia" panose="02040502050405020303" pitchFamily="18" charset="0"/>
              </a:rPr>
              <a:t>, target </a:t>
            </a:r>
            <a:r>
              <a:rPr lang="en-ID" b="0" i="0" dirty="0" err="1">
                <a:solidFill>
                  <a:srgbClr val="263238"/>
                </a:solidFill>
                <a:effectLst/>
                <a:latin typeface="Georgia" panose="02040502050405020303" pitchFamily="18" charset="0"/>
              </a:rPr>
              <a:t>audiens</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diidentifikasi</a:t>
            </a:r>
            <a:r>
              <a:rPr lang="en-ID" b="0" i="0" dirty="0">
                <a:solidFill>
                  <a:srgbClr val="263238"/>
                </a:solidFill>
                <a:effectLst/>
                <a:latin typeface="Georgia" panose="02040502050405020303" pitchFamily="18" charset="0"/>
              </a:rPr>
              <a:t>, dan </a:t>
            </a:r>
            <a:r>
              <a:rPr lang="en-ID" b="0" i="0" dirty="0" err="1">
                <a:solidFill>
                  <a:srgbClr val="263238"/>
                </a:solidFill>
                <a:effectLst/>
                <a:latin typeface="Georgia" panose="02040502050405020303" pitchFamily="18" charset="0"/>
              </a:rPr>
              <a:t>tujuan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pembelajaran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tingkat</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tinggi</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dicantumkan</a:t>
            </a:r>
            <a:r>
              <a:rPr lang="en-ID" b="0" i="0" dirty="0">
                <a:solidFill>
                  <a:srgbClr val="263238"/>
                </a:solidFill>
                <a:effectLst/>
                <a:latin typeface="Georgia" panose="02040502050405020303" pitchFamily="18" charset="0"/>
              </a:rPr>
              <a:t>.</a:t>
            </a:r>
          </a:p>
          <a:p>
            <a:pPr algn="l"/>
            <a:r>
              <a:rPr lang="en-ID" sz="1050" b="1" i="0" dirty="0">
                <a:solidFill>
                  <a:srgbClr val="0F161A"/>
                </a:solidFill>
                <a:effectLst/>
                <a:latin typeface="-apple-system"/>
              </a:rPr>
              <a:t>Training Needs Analysis </a:t>
            </a:r>
            <a:r>
              <a:rPr lang="en-ID" b="0" i="0" u="none" strike="noStrike" dirty="0">
                <a:solidFill>
                  <a:srgbClr val="0066CC"/>
                </a:solidFill>
                <a:effectLst/>
                <a:latin typeface="Georgia" panose="02040502050405020303" pitchFamily="18" charset="0"/>
                <a:hlinkClick r:id="rId3"/>
              </a:rPr>
              <a:t> </a:t>
            </a:r>
            <a:r>
              <a:rPr lang="en-ID" b="0" i="0" u="none" strike="noStrike" dirty="0" err="1">
                <a:solidFill>
                  <a:srgbClr val="0066CC"/>
                </a:solidFill>
                <a:effectLst/>
                <a:latin typeface="Georgia" panose="02040502050405020303" pitchFamily="18" charset="0"/>
                <a:hlinkClick r:id="rId3"/>
              </a:rPr>
              <a:t>adalah</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sebuah</a:t>
            </a:r>
            <a:r>
              <a:rPr lang="en-ID" b="0" i="0" dirty="0">
                <a:solidFill>
                  <a:srgbClr val="263238"/>
                </a:solidFill>
                <a:effectLst/>
                <a:latin typeface="Georgia" panose="02040502050405020303" pitchFamily="18" charset="0"/>
              </a:rPr>
              <a:t> proses di mana </a:t>
            </a:r>
            <a:r>
              <a:rPr lang="en-ID" b="0" i="0" dirty="0" err="1">
                <a:solidFill>
                  <a:srgbClr val="263238"/>
                </a:solidFill>
                <a:effectLst/>
                <a:latin typeface="Georgia" panose="02040502050405020303" pitchFamily="18" charset="0"/>
              </a:rPr>
              <a:t>kesenjangan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antara</a:t>
            </a:r>
            <a:r>
              <a:rPr lang="en-ID" b="0" i="0" dirty="0">
                <a:solidFill>
                  <a:srgbClr val="263238"/>
                </a:solidFill>
                <a:effectLst/>
                <a:latin typeface="Georgia" panose="02040502050405020303" pitchFamily="18" charset="0"/>
              </a:rPr>
              <a:t> </a:t>
            </a:r>
            <a:r>
              <a:rPr lang="en-ID" b="0" i="1" dirty="0">
                <a:solidFill>
                  <a:srgbClr val="263238"/>
                </a:solidFill>
                <a:effectLst/>
                <a:latin typeface="Georgia" panose="02040502050405020303" pitchFamily="18" charset="0"/>
              </a:rPr>
              <a:t>knowledge, skills, dan attitudes</a:t>
            </a:r>
            <a:r>
              <a:rPr lang="en-ID" b="0" i="0" dirty="0">
                <a:solidFill>
                  <a:srgbClr val="263238"/>
                </a:solidFill>
                <a:effectLst/>
                <a:latin typeface="Georgia" panose="02040502050405020303" pitchFamily="18" charset="0"/>
              </a:rPr>
              <a:t> (KSA) yang </a:t>
            </a:r>
            <a:r>
              <a:rPr lang="en-ID" b="0" i="0" dirty="0" err="1">
                <a:solidFill>
                  <a:srgbClr val="263238"/>
                </a:solidFill>
                <a:effectLst/>
                <a:latin typeface="Georgia" panose="02040502050405020303" pitchFamily="18" charset="0"/>
              </a:rPr>
              <a:t>sebenarnya</a:t>
            </a:r>
            <a:r>
              <a:rPr lang="en-ID" b="0" i="0" dirty="0">
                <a:solidFill>
                  <a:srgbClr val="263238"/>
                </a:solidFill>
                <a:effectLst/>
                <a:latin typeface="Georgia" panose="02040502050405020303" pitchFamily="18" charset="0"/>
              </a:rPr>
              <a:t> dan yang </a:t>
            </a:r>
            <a:r>
              <a:rPr lang="en-ID" b="0" i="0" dirty="0" err="1">
                <a:solidFill>
                  <a:srgbClr val="263238"/>
                </a:solidFill>
                <a:effectLst/>
                <a:latin typeface="Georgia" panose="02040502050405020303" pitchFamily="18" charset="0"/>
              </a:rPr>
              <a:t>diinginkan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dalam</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suatu</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pekerjaan</a:t>
            </a:r>
            <a:r>
              <a:rPr lang="en-ID" b="0" i="0" dirty="0">
                <a:solidFill>
                  <a:srgbClr val="263238"/>
                </a:solidFill>
                <a:effectLst/>
                <a:latin typeface="Georgia" panose="02040502050405020303" pitchFamily="18" charset="0"/>
              </a:rPr>
              <a:t> </a:t>
            </a:r>
            <a:r>
              <a:rPr lang="en-ID" b="0" i="0" dirty="0" err="1">
                <a:solidFill>
                  <a:srgbClr val="263238"/>
                </a:solidFill>
                <a:effectLst/>
                <a:latin typeface="Georgia" panose="02040502050405020303" pitchFamily="18" charset="0"/>
              </a:rPr>
              <a:t>diidentifikasi</a:t>
            </a:r>
            <a:r>
              <a:rPr lang="en-ID" b="0" i="0" dirty="0">
                <a:solidFill>
                  <a:srgbClr val="263238"/>
                </a:solidFill>
                <a:effectLst/>
                <a:latin typeface="Georgia" panose="02040502050405020303" pitchFamily="18" charset="0"/>
              </a:rPr>
              <a:t>.</a:t>
            </a: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10</a:t>
            </a:fld>
            <a:endParaRPr lang="en-ID"/>
          </a:p>
        </p:txBody>
      </p:sp>
    </p:spTree>
    <p:extLst>
      <p:ext uri="{BB962C8B-B14F-4D97-AF65-F5344CB8AC3E}">
        <p14:creationId xmlns:p14="http://schemas.microsoft.com/office/powerpoint/2010/main" val="315902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ID" sz="1400" b="1" dirty="0" err="1">
                <a:effectLst/>
                <a:latin typeface="Times New Roman" panose="02020603050405020304" pitchFamily="18" charset="0"/>
                <a:ea typeface="Calibri" panose="020F0502020204030204" pitchFamily="34" charset="0"/>
                <a:cs typeface="Times New Roman" panose="02020603050405020304" pitchFamily="18" charset="0"/>
              </a:rPr>
              <a:t>Merancang</a:t>
            </a:r>
            <a:r>
              <a:rPr lang="en-ID" sz="1400" b="1"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400" b="1" dirty="0" err="1">
                <a:effectLst/>
                <a:latin typeface="Times New Roman" panose="02020603050405020304" pitchFamily="18" charset="0"/>
                <a:ea typeface="Calibri" panose="020F0502020204030204" pitchFamily="34" charset="0"/>
                <a:cs typeface="Times New Roman" panose="02020603050405020304" pitchFamily="18" charset="0"/>
              </a:rPr>
              <a:t>Pelatihan</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Berbekal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analisis</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selanjutnya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merancang</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Desain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merencanakan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keseluruhan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termasuk</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tujuan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penyampaian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evaluasi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Sublangkahnya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meliputi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penetapan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tujuan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kinerja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pembuatan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garis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terperinci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semua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langkah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pelatihan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awal</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hingga</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akhir</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pemilihan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metode</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penyampaian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ceramah</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Web), dan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verifikasi</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keseluruhan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desain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program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200" dirty="0" err="1">
                <a:effectLst/>
                <a:latin typeface="Times New Roman" panose="02020603050405020304" pitchFamily="18" charset="0"/>
                <a:ea typeface="Calibri" panose="020F0502020204030204" pitchFamily="34" charset="0"/>
                <a:cs typeface="Times New Roman" panose="02020603050405020304" pitchFamily="18" charset="0"/>
              </a:rPr>
              <a:t>manajemen</a:t>
            </a:r>
            <a:r>
              <a:rPr lang="en-ID"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97FE3114-21B9-415A-9FFA-80B689CFFAE4}" type="slidenum">
              <a:rPr lang="en-ID" smtClean="0"/>
              <a:t>11</a:t>
            </a:fld>
            <a:endParaRPr lang="en-ID"/>
          </a:p>
        </p:txBody>
      </p:sp>
    </p:spTree>
    <p:extLst>
      <p:ext uri="{BB962C8B-B14F-4D97-AF65-F5344CB8AC3E}">
        <p14:creationId xmlns:p14="http://schemas.microsoft.com/office/powerpoint/2010/main" val="39462437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4822" y="13447"/>
            <a:ext cx="1246095" cy="1311516"/>
          </a:xfrm>
          <a:prstGeom prst="rect">
            <a:avLst/>
          </a:prstGeom>
        </p:spPr>
      </p:pic>
      <p:pic>
        <p:nvPicPr>
          <p:cNvPr id="10" name="Picture 9"/>
          <p:cNvPicPr>
            <a:picLocks noChangeAspect="1"/>
          </p:cNvPicPr>
          <p:nvPr userDrawn="1"/>
        </p:nvPicPr>
        <p:blipFill rotWithShape="1">
          <a:blip r:embed="rId4">
            <a:lum bright="70000" contrast="-70000"/>
            <a:extLst>
              <a:ext uri="{28A0092B-C50C-407E-A947-70E740481C1C}">
                <a14:useLocalDpi xmlns:a14="http://schemas.microsoft.com/office/drawing/2010/main" val="0"/>
              </a:ext>
            </a:extLst>
          </a:blip>
          <a:srcRect t="21344" r="12954" b="17871"/>
          <a:stretch/>
        </p:blipFill>
        <p:spPr>
          <a:xfrm>
            <a:off x="10602132" y="84138"/>
            <a:ext cx="1486776" cy="1038225"/>
          </a:xfrm>
          <a:prstGeom prst="rect">
            <a:avLst/>
          </a:prstGeom>
        </p:spPr>
      </p:pic>
      <p:sp>
        <p:nvSpPr>
          <p:cNvPr id="12" name="Date Placeholder 11"/>
          <p:cNvSpPr>
            <a:spLocks noGrp="1"/>
          </p:cNvSpPr>
          <p:nvPr>
            <p:ph type="dt" sz="half" idx="10"/>
          </p:nvPr>
        </p:nvSpPr>
        <p:spPr/>
        <p:txBody>
          <a:bodyPr/>
          <a:lstStyle/>
          <a:p>
            <a:r>
              <a:rPr lang="en-US"/>
              <a:t>Pembelajaran Daring Kolaboratif</a:t>
            </a:r>
            <a:endParaRPr lang="en-US" dirty="0"/>
          </a:p>
        </p:txBody>
      </p:sp>
      <p:sp>
        <p:nvSpPr>
          <p:cNvPr id="13" name="TextBox 12"/>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390243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D64D7-E6DD-475E-B897-2E12B674F994}" type="datetimeFigureOut">
              <a:rPr lang="en-US" smtClean="0"/>
              <a:t>8/19/2024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7" name="TextBox 6"/>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151482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D64D7-E6DD-475E-B897-2E12B674F994}" type="datetimeFigureOut">
              <a:rPr lang="en-US" smtClean="0"/>
              <a:t>8/19/2024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7" name="TextBox 6"/>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171425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Pembelajaran Daring Kolaboratif</a:t>
            </a:r>
            <a:endParaRPr lang="en-US" dirty="0"/>
          </a:p>
        </p:txBody>
      </p:sp>
      <p:sp>
        <p:nvSpPr>
          <p:cNvPr id="8" name="Footer Placeholder 7"/>
          <p:cNvSpPr>
            <a:spLocks noGrp="1"/>
          </p:cNvSpPr>
          <p:nvPr>
            <p:ph type="ftr" sz="quarter" idx="11"/>
          </p:nvPr>
        </p:nvSpPr>
        <p:spPr/>
        <p:txBody>
          <a:bodyPr/>
          <a:lstStyle/>
          <a:p>
            <a:r>
              <a:rPr lang="en-US" dirty="0"/>
              <a:t>Pembelajaran Daring </a:t>
            </a:r>
            <a:r>
              <a:rPr lang="en-US" dirty="0" err="1"/>
              <a:t>Kolaboratif</a:t>
            </a:r>
            <a:endParaRPr lang="en-US" dirty="0"/>
          </a:p>
          <a:p>
            <a:endParaRPr lang="en-US" dirty="0"/>
          </a:p>
        </p:txBody>
      </p:sp>
      <p:sp>
        <p:nvSpPr>
          <p:cNvPr id="9" name="TextBox 8"/>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362577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9D64D7-E6DD-475E-B897-2E12B674F994}" type="datetimeFigureOut">
              <a:rPr lang="en-US" smtClean="0"/>
              <a:t>8/19/2024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Pembelajaran Daring </a:t>
            </a:r>
            <a:r>
              <a:rPr lang="en-US" dirty="0" err="1"/>
              <a:t>Kolaboratif</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7" name="TextBox 6"/>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1432912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9D64D7-E6DD-475E-B897-2E12B674F994}" type="datetimeFigureOut">
              <a:rPr lang="en-US" smtClean="0"/>
              <a:t>8/19/2024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Pembelajaran Daring </a:t>
            </a:r>
            <a:r>
              <a:rPr lang="en-US" dirty="0" err="1"/>
              <a:t>Kolaboratif</a:t>
            </a:r>
            <a:endParaRPr lang="en-US" dirty="0"/>
          </a:p>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8" name="TextBox 7"/>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390252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9D64D7-E6DD-475E-B897-2E12B674F994}" type="datetimeFigureOut">
              <a:rPr lang="en-US" smtClean="0"/>
              <a:t>8/19/2024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dirty="0"/>
              <a:t>Pembelajaran Daring </a:t>
            </a:r>
            <a:r>
              <a:rPr lang="en-US" dirty="0" err="1"/>
              <a:t>Kolaboratif</a:t>
            </a:r>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10" name="TextBox 9"/>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1552558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D64D7-E6DD-475E-B897-2E12B674F994}" type="datetimeFigureOut">
              <a:rPr lang="en-US" smtClean="0"/>
              <a:t>8/19/2024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6" name="TextBox 5"/>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258605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D64D7-E6DD-475E-B897-2E12B674F994}" type="datetimeFigureOut">
              <a:rPr lang="en-US" smtClean="0"/>
              <a:t>8/19/2024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5" name="TextBox 4"/>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148741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9D64D7-E6DD-475E-B897-2E12B674F994}" type="datetimeFigureOut">
              <a:rPr lang="en-US" smtClean="0"/>
              <a:t>8/19/2024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8" name="TextBox 7"/>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235312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9D64D7-E6DD-475E-B897-2E12B674F994}" type="datetimeFigureOut">
              <a:rPr lang="en-US" smtClean="0"/>
              <a:t>8/19/2024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E17E23-B289-46E1-922A-CF6925F6C654}" type="slidenum">
              <a:rPr lang="en-US" smtClean="0"/>
              <a:t>‹#›</a:t>
            </a:fld>
            <a:endParaRPr lang="en-US"/>
          </a:p>
        </p:txBody>
      </p:sp>
      <p:sp>
        <p:nvSpPr>
          <p:cNvPr id="8" name="TextBox 7"/>
          <p:cNvSpPr txBox="1"/>
          <p:nvPr userDrawn="1"/>
        </p:nvSpPr>
        <p:spPr>
          <a:xfrm>
            <a:off x="9824446" y="6440674"/>
            <a:ext cx="226446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Pembelajaran Daring </a:t>
            </a:r>
            <a:r>
              <a:rPr lang="en-US" sz="1200" dirty="0" err="1"/>
              <a:t>Kolaboratif</a:t>
            </a:r>
            <a:endParaRPr lang="en-US" sz="1200" dirty="0"/>
          </a:p>
        </p:txBody>
      </p:sp>
    </p:spTree>
    <p:extLst>
      <p:ext uri="{BB962C8B-B14F-4D97-AF65-F5344CB8AC3E}">
        <p14:creationId xmlns:p14="http://schemas.microsoft.com/office/powerpoint/2010/main" val="218519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flipH="1">
            <a:off x="146266" y="67235"/>
            <a:ext cx="1047657" cy="1102659"/>
          </a:xfrm>
          <a:prstGeom prst="rect">
            <a:avLst/>
          </a:prstGeom>
        </p:spPr>
      </p:pic>
      <p:pic>
        <p:nvPicPr>
          <p:cNvPr id="8" name="Picture 7"/>
          <p:cNvPicPr>
            <a:picLocks noChangeAspect="1"/>
          </p:cNvPicPr>
          <p:nvPr userDrawn="1"/>
        </p:nvPicPr>
        <p:blipFill>
          <a:blip r:embed="rId14" cstate="print">
            <a:lum bright="70000" contrast="-70000"/>
            <a:extLst>
              <a:ext uri="{28A0092B-C50C-407E-A947-70E740481C1C}">
                <a14:useLocalDpi xmlns:a14="http://schemas.microsoft.com/office/drawing/2010/main" val="0"/>
              </a:ext>
            </a:extLst>
          </a:blip>
          <a:stretch>
            <a:fillRect/>
          </a:stretch>
        </p:blipFill>
        <p:spPr>
          <a:xfrm>
            <a:off x="4710953" y="67235"/>
            <a:ext cx="1972236" cy="1035424"/>
          </a:xfrm>
          <a:prstGeom prst="rect">
            <a:avLst/>
          </a:prstGeom>
        </p:spPr>
      </p:pic>
      <p:pic>
        <p:nvPicPr>
          <p:cNvPr id="9" name="Picture 8"/>
          <p:cNvPicPr>
            <a:picLocks noChangeAspect="1"/>
          </p:cNvPicPr>
          <p:nvPr userDrawn="1"/>
        </p:nvPicPr>
        <p:blipFill rotWithShape="1">
          <a:blip r:embed="rId15">
            <a:lum bright="70000" contrast="-70000"/>
            <a:extLst>
              <a:ext uri="{28A0092B-C50C-407E-A947-70E740481C1C}">
                <a14:useLocalDpi xmlns:a14="http://schemas.microsoft.com/office/drawing/2010/main" val="0"/>
              </a:ext>
            </a:extLst>
          </a:blip>
          <a:srcRect l="14761" t="20208" r="13139" b="19227"/>
          <a:stretch/>
        </p:blipFill>
        <p:spPr>
          <a:xfrm>
            <a:off x="11037204" y="67235"/>
            <a:ext cx="1008530" cy="847165"/>
          </a:xfrm>
          <a:prstGeom prst="rect">
            <a:avLst/>
          </a:prstGeom>
        </p:spPr>
      </p:pic>
      <p:sp>
        <p:nvSpPr>
          <p:cNvPr id="10" name="Footer Placeholder 9"/>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Pembelajaran Daring </a:t>
            </a:r>
            <a:r>
              <a:rPr lang="en-US" dirty="0" err="1"/>
              <a:t>Kolaboratif</a:t>
            </a:r>
            <a:endParaRPr lang="en-US" dirty="0"/>
          </a:p>
          <a:p>
            <a:endParaRPr lang="en-US" dirty="0"/>
          </a:p>
        </p:txBody>
      </p:sp>
    </p:spTree>
    <p:extLst>
      <p:ext uri="{BB962C8B-B14F-4D97-AF65-F5344CB8AC3E}">
        <p14:creationId xmlns:p14="http://schemas.microsoft.com/office/powerpoint/2010/main" val="1325451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573" y="1145154"/>
            <a:ext cx="9144000" cy="1226201"/>
          </a:xfrm>
        </p:spPr>
        <p:txBody>
          <a:bodyPr>
            <a:normAutofit/>
          </a:bodyPr>
          <a:lstStyle/>
          <a:p>
            <a:r>
              <a:rPr lang="en-ID" sz="4000" dirty="0">
                <a:latin typeface="Arial Black" panose="020B0A04020102020204" pitchFamily="34" charset="0"/>
              </a:rPr>
              <a:t>TRAINING AND DEVELOPMENT</a:t>
            </a:r>
            <a:endParaRPr lang="en-US" sz="4000" dirty="0">
              <a:latin typeface="Arial Black" panose="020B0A04020102020204" pitchFamily="34" charset="0"/>
            </a:endParaRPr>
          </a:p>
        </p:txBody>
      </p:sp>
      <p:pic>
        <p:nvPicPr>
          <p:cNvPr id="5" name="Picture 4">
            <a:extLst>
              <a:ext uri="{FF2B5EF4-FFF2-40B4-BE49-F238E27FC236}">
                <a16:creationId xmlns:a16="http://schemas.microsoft.com/office/drawing/2014/main" id="{0F6A7603-532C-41A5-BE54-AF716B4BDF1C}"/>
              </a:ext>
            </a:extLst>
          </p:cNvPr>
          <p:cNvPicPr>
            <a:picLocks noChangeAspect="1"/>
          </p:cNvPicPr>
          <p:nvPr/>
        </p:nvPicPr>
        <p:blipFill rotWithShape="1">
          <a:blip r:embed="rId2"/>
          <a:srcRect l="36158" t="47297" r="29579" b="19579"/>
          <a:stretch/>
        </p:blipFill>
        <p:spPr>
          <a:xfrm>
            <a:off x="2532993" y="2427416"/>
            <a:ext cx="8029903" cy="3888827"/>
          </a:xfrm>
          <a:prstGeom prst="rect">
            <a:avLst/>
          </a:prstGeom>
        </p:spPr>
      </p:pic>
    </p:spTree>
    <p:extLst>
      <p:ext uri="{BB962C8B-B14F-4D97-AF65-F5344CB8AC3E}">
        <p14:creationId xmlns:p14="http://schemas.microsoft.com/office/powerpoint/2010/main" val="1903917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4FA0-3B69-466A-B0BD-2615CB12AB97}"/>
              </a:ext>
            </a:extLst>
          </p:cNvPr>
          <p:cNvSpPr>
            <a:spLocks noGrp="1"/>
          </p:cNvSpPr>
          <p:nvPr>
            <p:ph type="title"/>
          </p:nvPr>
        </p:nvSpPr>
        <p:spPr>
          <a:xfrm>
            <a:off x="591207" y="1229711"/>
            <a:ext cx="10515600" cy="557049"/>
          </a:xfrm>
        </p:spPr>
        <p:txBody>
          <a:bodyPr>
            <a:normAutofit fontScale="90000"/>
          </a:bodyPr>
          <a:lstStyle/>
          <a:p>
            <a:pPr algn="ctr"/>
            <a:r>
              <a:rPr lang="en-ID" b="0" i="0" dirty="0" err="1">
                <a:solidFill>
                  <a:srgbClr val="263238"/>
                </a:solidFill>
                <a:effectLst/>
                <a:latin typeface="Georgia" panose="02040502050405020303" pitchFamily="18" charset="0"/>
              </a:rPr>
              <a:t>Analyze</a:t>
            </a:r>
            <a:endParaRPr lang="en-ID" dirty="0"/>
          </a:p>
        </p:txBody>
      </p:sp>
      <p:sp>
        <p:nvSpPr>
          <p:cNvPr id="3" name="Content Placeholder 2">
            <a:extLst>
              <a:ext uri="{FF2B5EF4-FFF2-40B4-BE49-F238E27FC236}">
                <a16:creationId xmlns:a16="http://schemas.microsoft.com/office/drawing/2014/main" id="{23779695-EE6A-4748-927D-0F22566C8C4D}"/>
              </a:ext>
            </a:extLst>
          </p:cNvPr>
          <p:cNvSpPr>
            <a:spLocks noGrp="1"/>
          </p:cNvSpPr>
          <p:nvPr>
            <p:ph idx="1"/>
          </p:nvPr>
        </p:nvSpPr>
        <p:spPr>
          <a:xfrm>
            <a:off x="1680342" y="1786760"/>
            <a:ext cx="8631620" cy="2965394"/>
          </a:xfrm>
        </p:spPr>
        <p:txBody>
          <a:bodyPr>
            <a:normAutofit lnSpcReduction="10000"/>
          </a:bodyPr>
          <a:lstStyle/>
          <a:p>
            <a:pPr marL="0" indent="0" algn="just">
              <a:buNone/>
            </a:pPr>
            <a:r>
              <a:rPr lang="en-US" dirty="0"/>
              <a:t>The first phase of the ADDIE model is called </a:t>
            </a:r>
            <a:r>
              <a:rPr lang="en-US" b="1" dirty="0"/>
              <a:t>‘Analysis</a:t>
            </a:r>
            <a:r>
              <a:rPr lang="en-US" dirty="0"/>
              <a:t>’. </a:t>
            </a:r>
          </a:p>
          <a:p>
            <a:pPr marL="0" indent="0" algn="just">
              <a:buNone/>
            </a:pPr>
            <a:r>
              <a:rPr lang="en-US" dirty="0"/>
              <a:t>In this phase, problems are identified, training needs are analyzed, target audiences are identified, and high-level learning objectives are listed.</a:t>
            </a:r>
          </a:p>
          <a:p>
            <a:pPr marL="0" indent="0" algn="just">
              <a:buNone/>
            </a:pPr>
            <a:r>
              <a:rPr lang="en-US" dirty="0"/>
              <a:t>Training Needs Analysis is a process in which gaps between actual and desired knowledge, skills, and attitudes (KSA) in a job are identified.</a:t>
            </a:r>
            <a:endParaRPr lang="en-ID" dirty="0"/>
          </a:p>
        </p:txBody>
      </p:sp>
      <p:pic>
        <p:nvPicPr>
          <p:cNvPr id="5" name="Picture 4">
            <a:extLst>
              <a:ext uri="{FF2B5EF4-FFF2-40B4-BE49-F238E27FC236}">
                <a16:creationId xmlns:a16="http://schemas.microsoft.com/office/drawing/2014/main" id="{4285289D-A091-4A69-8AC6-69A214DE524C}"/>
              </a:ext>
            </a:extLst>
          </p:cNvPr>
          <p:cNvPicPr>
            <a:picLocks noChangeAspect="1"/>
          </p:cNvPicPr>
          <p:nvPr/>
        </p:nvPicPr>
        <p:blipFill rotWithShape="1">
          <a:blip r:embed="rId3"/>
          <a:srcRect l="36207" t="47357" r="32069" b="19386"/>
          <a:stretch/>
        </p:blipFill>
        <p:spPr>
          <a:xfrm>
            <a:off x="3258207" y="4752154"/>
            <a:ext cx="5181600" cy="2076013"/>
          </a:xfrm>
          <a:prstGeom prst="rect">
            <a:avLst/>
          </a:prstGeom>
        </p:spPr>
      </p:pic>
    </p:spTree>
    <p:extLst>
      <p:ext uri="{BB962C8B-B14F-4D97-AF65-F5344CB8AC3E}">
        <p14:creationId xmlns:p14="http://schemas.microsoft.com/office/powerpoint/2010/main" val="2912542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A452-4FBB-4576-9DAF-3B2777990E84}"/>
              </a:ext>
            </a:extLst>
          </p:cNvPr>
          <p:cNvSpPr>
            <a:spLocks noGrp="1"/>
          </p:cNvSpPr>
          <p:nvPr>
            <p:ph type="title"/>
          </p:nvPr>
        </p:nvSpPr>
        <p:spPr>
          <a:xfrm>
            <a:off x="438808" y="723078"/>
            <a:ext cx="6592612" cy="895515"/>
          </a:xfrm>
        </p:spPr>
        <p:txBody>
          <a:bodyPr/>
          <a:lstStyle/>
          <a:p>
            <a:pPr algn="ctr"/>
            <a:r>
              <a:rPr lang="en-ID" b="0" i="0" dirty="0">
                <a:solidFill>
                  <a:srgbClr val="263238"/>
                </a:solidFill>
                <a:effectLst/>
                <a:latin typeface="Georgia" panose="02040502050405020303" pitchFamily="18" charset="0"/>
              </a:rPr>
              <a:t>Design</a:t>
            </a:r>
            <a:endParaRPr lang="en-ID" dirty="0"/>
          </a:p>
        </p:txBody>
      </p:sp>
      <p:sp>
        <p:nvSpPr>
          <p:cNvPr id="3" name="Content Placeholder 2">
            <a:extLst>
              <a:ext uri="{FF2B5EF4-FFF2-40B4-BE49-F238E27FC236}">
                <a16:creationId xmlns:a16="http://schemas.microsoft.com/office/drawing/2014/main" id="{A79B7A46-DC06-456B-8869-D5D75D073DCD}"/>
              </a:ext>
            </a:extLst>
          </p:cNvPr>
          <p:cNvSpPr>
            <a:spLocks noGrp="1"/>
          </p:cNvSpPr>
          <p:nvPr>
            <p:ph idx="1"/>
          </p:nvPr>
        </p:nvSpPr>
        <p:spPr>
          <a:xfrm>
            <a:off x="438808" y="1755229"/>
            <a:ext cx="6592612" cy="3731172"/>
          </a:xfrm>
        </p:spPr>
        <p:txBody>
          <a:bodyPr>
            <a:normAutofit fontScale="92500" lnSpcReduction="20000"/>
          </a:bodyPr>
          <a:lstStyle/>
          <a:p>
            <a:pPr marL="0" indent="0" algn="just">
              <a:buNone/>
            </a:pPr>
            <a:r>
              <a:rPr lang="en-US" dirty="0"/>
              <a:t>Armed with the needs analysis results, the manager next designs the training pro gram. </a:t>
            </a:r>
          </a:p>
          <a:p>
            <a:pPr marL="0" indent="0" algn="just">
              <a:buNone/>
            </a:pPr>
            <a:r>
              <a:rPr lang="en-US" dirty="0"/>
              <a:t>Design means planning the overall training program including training objectives, delivery methods, and program evaluation.</a:t>
            </a:r>
          </a:p>
          <a:p>
            <a:pPr marL="0" indent="0" algn="just">
              <a:buNone/>
            </a:pPr>
            <a:r>
              <a:rPr lang="en-US" dirty="0" err="1"/>
              <a:t>Substeps</a:t>
            </a:r>
            <a:r>
              <a:rPr lang="en-US" dirty="0"/>
              <a:t> include setting performance objectives, creating a detailed training outline (all training program steps from start to finish), choosing a program delivery method (such as lectures or Web), and verifying the overall program design with management</a:t>
            </a:r>
            <a:endParaRPr lang="en-ID" dirty="0"/>
          </a:p>
        </p:txBody>
      </p:sp>
      <p:pic>
        <p:nvPicPr>
          <p:cNvPr id="4" name="Picture 3">
            <a:extLst>
              <a:ext uri="{FF2B5EF4-FFF2-40B4-BE49-F238E27FC236}">
                <a16:creationId xmlns:a16="http://schemas.microsoft.com/office/drawing/2014/main" id="{F30A7F20-BD50-4ABF-90F6-76265804BBC1}"/>
              </a:ext>
            </a:extLst>
          </p:cNvPr>
          <p:cNvPicPr>
            <a:picLocks noChangeAspect="1"/>
          </p:cNvPicPr>
          <p:nvPr/>
        </p:nvPicPr>
        <p:blipFill>
          <a:blip r:embed="rId3"/>
          <a:stretch>
            <a:fillRect/>
          </a:stretch>
        </p:blipFill>
        <p:spPr>
          <a:xfrm>
            <a:off x="7178565" y="1755229"/>
            <a:ext cx="4803228" cy="3092177"/>
          </a:xfrm>
          <a:prstGeom prst="rect">
            <a:avLst/>
          </a:prstGeom>
        </p:spPr>
      </p:pic>
    </p:spTree>
    <p:extLst>
      <p:ext uri="{BB962C8B-B14F-4D97-AF65-F5344CB8AC3E}">
        <p14:creationId xmlns:p14="http://schemas.microsoft.com/office/powerpoint/2010/main" val="1623884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B2B2-90BD-4139-81A7-30F931A029AA}"/>
              </a:ext>
            </a:extLst>
          </p:cNvPr>
          <p:cNvSpPr>
            <a:spLocks noGrp="1"/>
          </p:cNvSpPr>
          <p:nvPr>
            <p:ph type="title"/>
          </p:nvPr>
        </p:nvSpPr>
        <p:spPr>
          <a:xfrm>
            <a:off x="838200" y="1019505"/>
            <a:ext cx="6781800" cy="651640"/>
          </a:xfrm>
        </p:spPr>
        <p:txBody>
          <a:bodyPr>
            <a:normAutofit/>
          </a:bodyPr>
          <a:lstStyle/>
          <a:p>
            <a:pPr algn="ctr"/>
            <a:r>
              <a:rPr lang="en-ID" sz="3600" b="1" dirty="0">
                <a:latin typeface="Arial Black" panose="020B0A04020102020204" pitchFamily="34" charset="0"/>
              </a:rPr>
              <a:t>Develop</a:t>
            </a:r>
          </a:p>
        </p:txBody>
      </p:sp>
      <p:sp>
        <p:nvSpPr>
          <p:cNvPr id="3" name="Content Placeholder 2">
            <a:extLst>
              <a:ext uri="{FF2B5EF4-FFF2-40B4-BE49-F238E27FC236}">
                <a16:creationId xmlns:a16="http://schemas.microsoft.com/office/drawing/2014/main" id="{E61ADC02-67BF-46CC-89CF-7B348A173CC6}"/>
              </a:ext>
            </a:extLst>
          </p:cNvPr>
          <p:cNvSpPr>
            <a:spLocks noGrp="1"/>
          </p:cNvSpPr>
          <p:nvPr>
            <p:ph idx="1"/>
          </p:nvPr>
        </p:nvSpPr>
        <p:spPr>
          <a:xfrm>
            <a:off x="528145" y="1815116"/>
            <a:ext cx="7401910" cy="4569918"/>
          </a:xfrm>
        </p:spPr>
        <p:txBody>
          <a:bodyPr>
            <a:normAutofit lnSpcReduction="10000"/>
          </a:bodyPr>
          <a:lstStyle/>
          <a:p>
            <a:pPr marL="0" indent="0" algn="just">
              <a:buNone/>
            </a:pPr>
            <a:r>
              <a:rPr lang="en-US" dirty="0"/>
              <a:t>Program development means actually assembling the program’s training content and materials. </a:t>
            </a:r>
          </a:p>
          <a:p>
            <a:pPr marL="0" indent="0" algn="just">
              <a:buNone/>
            </a:pPr>
            <a:r>
              <a:rPr lang="en-US" dirty="0"/>
              <a:t>It means choosing the specific content the program will present, as well as designing/choosing the specific instructional methods (lectures, cases, Web-based, and so on) you will use. </a:t>
            </a:r>
          </a:p>
          <a:p>
            <a:pPr marL="0" indent="0" algn="just">
              <a:buNone/>
            </a:pPr>
            <a:r>
              <a:rPr lang="en-US" dirty="0"/>
              <a:t>Training equipment and materials include (for example) iPads, workbooks, lectures, PowerPoint slides, Web- and computer-based activities, course activities, and trainer resources (manuals, for instance).</a:t>
            </a:r>
            <a:endParaRPr lang="en-ID" dirty="0"/>
          </a:p>
        </p:txBody>
      </p:sp>
      <p:pic>
        <p:nvPicPr>
          <p:cNvPr id="4" name="Picture 3">
            <a:extLst>
              <a:ext uri="{FF2B5EF4-FFF2-40B4-BE49-F238E27FC236}">
                <a16:creationId xmlns:a16="http://schemas.microsoft.com/office/drawing/2014/main" id="{88497FCA-A076-4C21-A3A9-DB909E146641}"/>
              </a:ext>
            </a:extLst>
          </p:cNvPr>
          <p:cNvPicPr>
            <a:picLocks noChangeAspect="1"/>
          </p:cNvPicPr>
          <p:nvPr/>
        </p:nvPicPr>
        <p:blipFill>
          <a:blip r:embed="rId3"/>
          <a:stretch>
            <a:fillRect/>
          </a:stretch>
        </p:blipFill>
        <p:spPr>
          <a:xfrm>
            <a:off x="8061434" y="2007476"/>
            <a:ext cx="4130566" cy="3836276"/>
          </a:xfrm>
          <a:prstGeom prst="rect">
            <a:avLst/>
          </a:prstGeom>
        </p:spPr>
      </p:pic>
    </p:spTree>
    <p:extLst>
      <p:ext uri="{BB962C8B-B14F-4D97-AF65-F5344CB8AC3E}">
        <p14:creationId xmlns:p14="http://schemas.microsoft.com/office/powerpoint/2010/main" val="230208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599A-A0E8-4444-9EB9-828CD4FE475B}"/>
              </a:ext>
            </a:extLst>
          </p:cNvPr>
          <p:cNvSpPr>
            <a:spLocks noGrp="1"/>
          </p:cNvSpPr>
          <p:nvPr>
            <p:ph type="title"/>
          </p:nvPr>
        </p:nvSpPr>
        <p:spPr>
          <a:xfrm>
            <a:off x="838200" y="1082565"/>
            <a:ext cx="10515600" cy="620111"/>
          </a:xfrm>
        </p:spPr>
        <p:txBody>
          <a:bodyPr>
            <a:normAutofit/>
          </a:bodyPr>
          <a:lstStyle/>
          <a:p>
            <a:pPr algn="ctr"/>
            <a:r>
              <a:rPr lang="en-ID" sz="3600" b="0" i="0" dirty="0">
                <a:solidFill>
                  <a:srgbClr val="263238"/>
                </a:solidFill>
                <a:effectLst/>
                <a:latin typeface="Georgia" panose="02040502050405020303" pitchFamily="18" charset="0"/>
              </a:rPr>
              <a:t>Implement</a:t>
            </a:r>
            <a:endParaRPr lang="en-ID" sz="3600" dirty="0"/>
          </a:p>
        </p:txBody>
      </p:sp>
      <p:sp>
        <p:nvSpPr>
          <p:cNvPr id="3" name="Content Placeholder 2">
            <a:extLst>
              <a:ext uri="{FF2B5EF4-FFF2-40B4-BE49-F238E27FC236}">
                <a16:creationId xmlns:a16="http://schemas.microsoft.com/office/drawing/2014/main" id="{F66A9257-B921-4115-8FBB-F09A945AC731}"/>
              </a:ext>
            </a:extLst>
          </p:cNvPr>
          <p:cNvSpPr>
            <a:spLocks noGrp="1"/>
          </p:cNvSpPr>
          <p:nvPr>
            <p:ph idx="1"/>
          </p:nvPr>
        </p:nvSpPr>
        <p:spPr>
          <a:xfrm>
            <a:off x="838200" y="1891861"/>
            <a:ext cx="9955924" cy="4603531"/>
          </a:xfrm>
        </p:spPr>
        <p:txBody>
          <a:bodyPr>
            <a:normAutofit fontScale="92500" lnSpcReduction="20000"/>
          </a:bodyPr>
          <a:lstStyle/>
          <a:p>
            <a:pPr marL="0" indent="0" algn="just">
              <a:buNone/>
            </a:pPr>
            <a:r>
              <a:rPr lang="en-US" dirty="0"/>
              <a:t>Once you design and develop the training program, management can implement and then evaluate it. Implement means actually provide the training, using one or more of the instructional methods we discuss next. Note first that there are several practical steps one can take before, during, and after the actual training to improve trainees’ learning and engagement:</a:t>
            </a:r>
          </a:p>
          <a:p>
            <a:pPr marL="0" indent="0" algn="just">
              <a:buNone/>
            </a:pPr>
            <a:r>
              <a:rPr lang="en-US" dirty="0"/>
              <a:t>Before the actual training, send announcements far in advance, provide directions, provide a contact, and make sure participants have pretraining materials. </a:t>
            </a:r>
          </a:p>
          <a:p>
            <a:pPr marL="0" indent="0" algn="just">
              <a:buNone/>
            </a:pPr>
            <a:r>
              <a:rPr lang="en-US" dirty="0"/>
              <a:t>During training, make sure all participants have a point of contact in case they have questions or need guidance.</a:t>
            </a:r>
          </a:p>
          <a:p>
            <a:pPr marL="0" indent="0" algn="just">
              <a:buNone/>
            </a:pPr>
            <a:r>
              <a:rPr lang="en-US" dirty="0"/>
              <a:t>After training, remember training does not end when the program ends. Instead, periodically ascertain that trainees are transferring their learning to the job</a:t>
            </a:r>
            <a:endParaRPr lang="en-ID" dirty="0"/>
          </a:p>
        </p:txBody>
      </p:sp>
    </p:spTree>
    <p:extLst>
      <p:ext uri="{BB962C8B-B14F-4D97-AF65-F5344CB8AC3E}">
        <p14:creationId xmlns:p14="http://schemas.microsoft.com/office/powerpoint/2010/main" val="6196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048E-F958-43E3-8BF7-9391E98C6A09}"/>
              </a:ext>
            </a:extLst>
          </p:cNvPr>
          <p:cNvSpPr>
            <a:spLocks noGrp="1"/>
          </p:cNvSpPr>
          <p:nvPr>
            <p:ph type="title"/>
          </p:nvPr>
        </p:nvSpPr>
        <p:spPr>
          <a:xfrm>
            <a:off x="838200" y="1051034"/>
            <a:ext cx="10515600" cy="639654"/>
          </a:xfrm>
        </p:spPr>
        <p:txBody>
          <a:bodyPr>
            <a:normAutofit fontScale="90000"/>
          </a:bodyPr>
          <a:lstStyle/>
          <a:p>
            <a:pPr algn="ctr"/>
            <a:r>
              <a:rPr lang="en-ID" b="1" dirty="0"/>
              <a:t>Types of Training</a:t>
            </a:r>
          </a:p>
        </p:txBody>
      </p:sp>
      <p:sp>
        <p:nvSpPr>
          <p:cNvPr id="3" name="Content Placeholder 2">
            <a:extLst>
              <a:ext uri="{FF2B5EF4-FFF2-40B4-BE49-F238E27FC236}">
                <a16:creationId xmlns:a16="http://schemas.microsoft.com/office/drawing/2014/main" id="{9592E561-2D8D-4B94-8799-A1DD96372A2B}"/>
              </a:ext>
            </a:extLst>
          </p:cNvPr>
          <p:cNvSpPr>
            <a:spLocks noGrp="1"/>
          </p:cNvSpPr>
          <p:nvPr>
            <p:ph sz="half" idx="1"/>
          </p:nvPr>
        </p:nvSpPr>
        <p:spPr/>
        <p:txBody>
          <a:bodyPr>
            <a:normAutofit fontScale="70000" lnSpcReduction="20000"/>
          </a:bodyPr>
          <a:lstStyle/>
          <a:p>
            <a:pPr marL="0" indent="0" algn="just">
              <a:buNone/>
            </a:pPr>
            <a:r>
              <a:rPr lang="en-US" b="1" dirty="0"/>
              <a:t>On-The-Job Training (OJT) _</a:t>
            </a:r>
            <a:r>
              <a:rPr lang="en-US" dirty="0"/>
              <a:t>Training a person to learn a job while working on it</a:t>
            </a:r>
          </a:p>
          <a:p>
            <a:pPr marL="0" indent="0" algn="just">
              <a:buNone/>
            </a:pPr>
            <a:r>
              <a:rPr lang="en-US" b="1" dirty="0"/>
              <a:t>Apprenticeship Training _</a:t>
            </a:r>
            <a:r>
              <a:rPr lang="en-US" dirty="0"/>
              <a:t>A structured process by which people become skilled workers through a combination of classroom instruction and on-the-job training.</a:t>
            </a:r>
          </a:p>
          <a:p>
            <a:pPr marL="0" indent="0" algn="just">
              <a:buNone/>
            </a:pPr>
            <a:r>
              <a:rPr lang="en-ID" b="1" dirty="0"/>
              <a:t>Informal Learning </a:t>
            </a:r>
          </a:p>
          <a:p>
            <a:pPr marL="0" indent="0" algn="just">
              <a:buNone/>
            </a:pPr>
            <a:r>
              <a:rPr lang="en-US" b="1" dirty="0"/>
              <a:t>Job Instruction Training (JIT</a:t>
            </a:r>
            <a:r>
              <a:rPr lang="en-US" dirty="0"/>
              <a:t>) _Listing each job’s basic tasks, along with key points, in order to provide step-by-step training for employees.</a:t>
            </a:r>
          </a:p>
          <a:p>
            <a:pPr marL="0" indent="0" algn="just">
              <a:buNone/>
            </a:pPr>
            <a:r>
              <a:rPr lang="en-ID" b="1" dirty="0"/>
              <a:t>Lectures</a:t>
            </a:r>
            <a:endParaRPr lang="en-US" b="1" dirty="0"/>
          </a:p>
          <a:p>
            <a:pPr marL="0" indent="0" algn="just">
              <a:buNone/>
            </a:pPr>
            <a:endParaRPr lang="en-ID" dirty="0"/>
          </a:p>
        </p:txBody>
      </p:sp>
      <p:sp>
        <p:nvSpPr>
          <p:cNvPr id="4" name="Content Placeholder 3">
            <a:extLst>
              <a:ext uri="{FF2B5EF4-FFF2-40B4-BE49-F238E27FC236}">
                <a16:creationId xmlns:a16="http://schemas.microsoft.com/office/drawing/2014/main" id="{8912766F-9D26-4C0E-A450-BBB2555FC786}"/>
              </a:ext>
            </a:extLst>
          </p:cNvPr>
          <p:cNvSpPr>
            <a:spLocks noGrp="1"/>
          </p:cNvSpPr>
          <p:nvPr>
            <p:ph sz="half" idx="2"/>
          </p:nvPr>
        </p:nvSpPr>
        <p:spPr/>
        <p:txBody>
          <a:bodyPr>
            <a:normAutofit fontScale="70000" lnSpcReduction="20000"/>
          </a:bodyPr>
          <a:lstStyle/>
          <a:p>
            <a:pPr marL="0" indent="0" algn="just">
              <a:buNone/>
            </a:pPr>
            <a:r>
              <a:rPr lang="en-US" b="1" dirty="0"/>
              <a:t>Programmed Learning </a:t>
            </a:r>
            <a:r>
              <a:rPr lang="en-US" dirty="0"/>
              <a:t>_A systematic method for teaching job skills, involving presenting questions or facts, allowing the person to respond, and giving the learner immediate feedback on the accuracy of his or her answers.</a:t>
            </a:r>
          </a:p>
          <a:p>
            <a:pPr marL="0" indent="0" algn="just">
              <a:buNone/>
            </a:pPr>
            <a:r>
              <a:rPr lang="en-US" b="1" dirty="0"/>
              <a:t>Behavior Modeling </a:t>
            </a:r>
            <a:r>
              <a:rPr lang="en-US" dirty="0"/>
              <a:t>_A training technique in which trainees are first shown good management techniques in a film, are asked to play roles in a simulated situation, and are then given feedback and praise by their supervisor.</a:t>
            </a:r>
          </a:p>
          <a:p>
            <a:pPr marL="0" indent="0" algn="just">
              <a:buNone/>
            </a:pPr>
            <a:r>
              <a:rPr lang="en-ID" b="1" dirty="0" err="1"/>
              <a:t>Audiovisual</a:t>
            </a:r>
            <a:r>
              <a:rPr lang="en-ID" b="1" dirty="0"/>
              <a:t>-Based Training</a:t>
            </a:r>
          </a:p>
          <a:p>
            <a:pPr marL="0" indent="0" algn="just">
              <a:buNone/>
            </a:pPr>
            <a:r>
              <a:rPr lang="en-ID" b="1" dirty="0"/>
              <a:t>Vestibule Training</a:t>
            </a:r>
          </a:p>
          <a:p>
            <a:pPr marL="0" indent="0" algn="just">
              <a:buNone/>
            </a:pPr>
            <a:r>
              <a:rPr lang="en-US" b="1" dirty="0"/>
              <a:t>Electronic Performance Support Systems (EPSS)</a:t>
            </a:r>
            <a:endParaRPr lang="en-ID" b="1" dirty="0"/>
          </a:p>
          <a:p>
            <a:pPr marL="0" indent="0" algn="just">
              <a:buNone/>
            </a:pPr>
            <a:r>
              <a:rPr lang="en-ID" b="1" dirty="0"/>
              <a:t>Team Training</a:t>
            </a:r>
          </a:p>
        </p:txBody>
      </p:sp>
    </p:spTree>
    <p:extLst>
      <p:ext uri="{BB962C8B-B14F-4D97-AF65-F5344CB8AC3E}">
        <p14:creationId xmlns:p14="http://schemas.microsoft.com/office/powerpoint/2010/main" val="202865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30B3-B9F2-4161-9775-A84FA5E18CC5}"/>
              </a:ext>
            </a:extLst>
          </p:cNvPr>
          <p:cNvSpPr>
            <a:spLocks noGrp="1"/>
          </p:cNvSpPr>
          <p:nvPr>
            <p:ph type="title"/>
          </p:nvPr>
        </p:nvSpPr>
        <p:spPr>
          <a:xfrm>
            <a:off x="838200" y="998483"/>
            <a:ext cx="10515600" cy="827142"/>
          </a:xfrm>
        </p:spPr>
        <p:txBody>
          <a:bodyPr>
            <a:normAutofit/>
          </a:bodyPr>
          <a:lstStyle/>
          <a:p>
            <a:r>
              <a:rPr lang="en-ID" sz="3600" b="1" dirty="0"/>
              <a:t>Implementing Management Development Programs</a:t>
            </a:r>
          </a:p>
        </p:txBody>
      </p:sp>
      <p:sp>
        <p:nvSpPr>
          <p:cNvPr id="3" name="Content Placeholder 2">
            <a:extLst>
              <a:ext uri="{FF2B5EF4-FFF2-40B4-BE49-F238E27FC236}">
                <a16:creationId xmlns:a16="http://schemas.microsoft.com/office/drawing/2014/main" id="{3235E13F-585C-40E3-9A50-0248E53840F8}"/>
              </a:ext>
            </a:extLst>
          </p:cNvPr>
          <p:cNvSpPr>
            <a:spLocks noGrp="1"/>
          </p:cNvSpPr>
          <p:nvPr>
            <p:ph idx="1"/>
          </p:nvPr>
        </p:nvSpPr>
        <p:spPr/>
        <p:txBody>
          <a:bodyPr/>
          <a:lstStyle/>
          <a:p>
            <a:pPr marL="0" indent="0" algn="just">
              <a:buNone/>
            </a:pPr>
            <a:r>
              <a:rPr lang="en-US" b="1" dirty="0"/>
              <a:t>Management Development </a:t>
            </a:r>
          </a:p>
          <a:p>
            <a:pPr marL="0" indent="0" algn="just">
              <a:buNone/>
            </a:pPr>
            <a:r>
              <a:rPr lang="en-US" dirty="0"/>
              <a:t>Any attempt to improve current or future management performance by imparting knowledge, changing attitudes, or increasing skills</a:t>
            </a:r>
          </a:p>
          <a:p>
            <a:pPr marL="0" indent="0" algn="just">
              <a:buNone/>
            </a:pPr>
            <a:r>
              <a:rPr lang="en-US" b="1" dirty="0"/>
              <a:t>Management development </a:t>
            </a:r>
            <a:r>
              <a:rPr lang="en-US" dirty="0"/>
              <a:t>is important for several reasons. For one thing, promotion from within is a major source of management talent, and virtually all promoted managers require development to prepare them for their new jobs.</a:t>
            </a:r>
            <a:endParaRPr lang="en-ID" dirty="0"/>
          </a:p>
        </p:txBody>
      </p:sp>
    </p:spTree>
    <p:extLst>
      <p:ext uri="{BB962C8B-B14F-4D97-AF65-F5344CB8AC3E}">
        <p14:creationId xmlns:p14="http://schemas.microsoft.com/office/powerpoint/2010/main" val="236379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0FA58F-52F1-4932-A952-80B14EB8347D}"/>
              </a:ext>
            </a:extLst>
          </p:cNvPr>
          <p:cNvSpPr txBox="1"/>
          <p:nvPr/>
        </p:nvSpPr>
        <p:spPr>
          <a:xfrm>
            <a:off x="1187671" y="1300858"/>
            <a:ext cx="10026868" cy="4739759"/>
          </a:xfrm>
          <a:prstGeom prst="rect">
            <a:avLst/>
          </a:prstGeom>
          <a:noFill/>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Strategy’s Role in Management Development </a:t>
            </a:r>
          </a:p>
          <a:p>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Management development programs should reflect the firm’s strategic plans. For example, strategies to enter new businesses or expand overseas imply that the employer will need succession plans to obtain and/or develop managers who have the skills to manage these new businesses.</a:t>
            </a:r>
            <a:br>
              <a:rPr kumimoji="0" lang="en-ID" sz="2800" b="0" i="0" u="none" strike="noStrike" kern="1200" cap="none" spc="0" normalizeH="0" baseline="0" noProof="0" dirty="0">
                <a:ln>
                  <a:noFill/>
                </a:ln>
                <a:solidFill>
                  <a:prstClr val="black"/>
                </a:solidFill>
                <a:effectLst/>
                <a:uLnTx/>
                <a:uFillTx/>
                <a:latin typeface="Calibri" panose="020F0502020204030204"/>
                <a:ea typeface="+mj-ea"/>
                <a:cs typeface="+mj-cs"/>
              </a:rPr>
            </a:br>
            <a:r>
              <a:rPr lang="en-US" sz="2800" b="1" dirty="0"/>
              <a:t>Candidate Assessment and the 9-Box Grid</a:t>
            </a:r>
            <a:endParaRPr kumimoji="0" lang="en-ID" sz="2800" b="1" i="0" u="none" strike="noStrike" kern="1200" cap="none" spc="0" normalizeH="0" baseline="0" noProof="0" dirty="0">
              <a:ln>
                <a:noFill/>
              </a:ln>
              <a:solidFill>
                <a:prstClr val="black"/>
              </a:solidFill>
              <a:effectLst/>
              <a:uLnTx/>
              <a:uFillTx/>
              <a:latin typeface="Calibri" panose="020F0502020204030204"/>
              <a:ea typeface="+mj-ea"/>
              <a:cs typeface="+mj-cs"/>
            </a:endParaRPr>
          </a:p>
          <a:p>
            <a:pPr algn="just"/>
            <a:r>
              <a:rPr lang="en-US" sz="2800" dirty="0"/>
              <a:t>The 9-Box Grid is one tool. It shows Potential from low to medium to high on the vertical axis, and Performance from low to medium to high across the bottom—a total of nine possible boxes</a:t>
            </a:r>
            <a:r>
              <a:rPr lang="en-US" dirty="0"/>
              <a:t>.</a:t>
            </a:r>
          </a:p>
          <a:p>
            <a:pPr algn="just"/>
            <a:endParaRPr lang="en-ID" dirty="0"/>
          </a:p>
        </p:txBody>
      </p:sp>
    </p:spTree>
    <p:extLst>
      <p:ext uri="{BB962C8B-B14F-4D97-AF65-F5344CB8AC3E}">
        <p14:creationId xmlns:p14="http://schemas.microsoft.com/office/powerpoint/2010/main" val="335173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22040-9225-4A68-9DB8-408067B9CCEC}"/>
              </a:ext>
            </a:extLst>
          </p:cNvPr>
          <p:cNvSpPr txBox="1"/>
          <p:nvPr/>
        </p:nvSpPr>
        <p:spPr>
          <a:xfrm>
            <a:off x="1434662" y="1491733"/>
            <a:ext cx="9800898" cy="3108543"/>
          </a:xfrm>
          <a:prstGeom prst="rect">
            <a:avLst/>
          </a:prstGeom>
          <a:noFill/>
        </p:spPr>
        <p:txBody>
          <a:bodyPr wrap="square">
            <a:spAutoFit/>
          </a:bodyPr>
          <a:lstStyle/>
          <a:p>
            <a:pPr algn="just"/>
            <a:r>
              <a:rPr lang="en-US" sz="2800" b="1" dirty="0"/>
              <a:t>Managerial On-the-Job Training and Rotation </a:t>
            </a:r>
          </a:p>
          <a:p>
            <a:pPr algn="just"/>
            <a:r>
              <a:rPr lang="en-US" sz="2800" dirty="0"/>
              <a:t>Job Rotation_ A management training technique that involves moving a trainee from department to department to broaden his or her experience and identify strong and weak points.</a:t>
            </a:r>
          </a:p>
          <a:p>
            <a:pPr marL="514350" indent="-514350" algn="just">
              <a:buFont typeface="+mj-lt"/>
              <a:buAutoNum type="arabicPeriod"/>
            </a:pPr>
            <a:r>
              <a:rPr lang="en-ID" sz="2800" b="1" dirty="0"/>
              <a:t>COACHING/UNDERSTUDY APPROACH </a:t>
            </a:r>
          </a:p>
          <a:p>
            <a:pPr marL="514350" indent="-514350" algn="just">
              <a:buFont typeface="+mj-lt"/>
              <a:buAutoNum type="arabicPeriod"/>
            </a:pPr>
            <a:r>
              <a:rPr lang="en-ID" sz="2800" b="1" dirty="0"/>
              <a:t>ACTION LEARNING</a:t>
            </a:r>
          </a:p>
          <a:p>
            <a:pPr marL="514350" indent="-514350" algn="just">
              <a:buFont typeface="+mj-lt"/>
              <a:buAutoNum type="arabicPeriod"/>
            </a:pPr>
            <a:r>
              <a:rPr lang="en-ID" sz="2800" b="1" dirty="0"/>
              <a:t>STRETCH ASSIGNMENTS</a:t>
            </a:r>
            <a:r>
              <a:rPr lang="en-ID" sz="2800" dirty="0"/>
              <a:t> </a:t>
            </a:r>
          </a:p>
        </p:txBody>
      </p:sp>
    </p:spTree>
    <p:extLst>
      <p:ext uri="{BB962C8B-B14F-4D97-AF65-F5344CB8AC3E}">
        <p14:creationId xmlns:p14="http://schemas.microsoft.com/office/powerpoint/2010/main" val="418816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B2414-662C-49D2-86C1-4F81C25576B2}"/>
              </a:ext>
            </a:extLst>
          </p:cNvPr>
          <p:cNvSpPr txBox="1"/>
          <p:nvPr/>
        </p:nvSpPr>
        <p:spPr>
          <a:xfrm>
            <a:off x="1129862" y="1363745"/>
            <a:ext cx="9932275" cy="4401205"/>
          </a:xfrm>
          <a:prstGeom prst="rect">
            <a:avLst/>
          </a:prstGeom>
          <a:noFill/>
        </p:spPr>
        <p:txBody>
          <a:bodyPr wrap="square">
            <a:spAutoFit/>
          </a:bodyPr>
          <a:lstStyle/>
          <a:p>
            <a:pPr algn="just"/>
            <a:r>
              <a:rPr lang="en-US" sz="2800" b="1" dirty="0"/>
              <a:t>Off-the-Job Management Training and Development Techniques</a:t>
            </a:r>
          </a:p>
          <a:p>
            <a:pPr algn="just"/>
            <a:r>
              <a:rPr lang="en-US" sz="2800" dirty="0"/>
              <a:t>There are also many off-the-job methods for training and developing managers.</a:t>
            </a:r>
          </a:p>
          <a:p>
            <a:pPr marL="514350" indent="-514350" algn="just">
              <a:buFont typeface="+mj-lt"/>
              <a:buAutoNum type="arabicPeriod"/>
            </a:pPr>
            <a:r>
              <a:rPr lang="en-ID" sz="2800" b="1" dirty="0"/>
              <a:t>CASE STUDY METHOD</a:t>
            </a:r>
          </a:p>
          <a:p>
            <a:pPr marL="514350" indent="-514350" algn="just">
              <a:buFont typeface="+mj-lt"/>
              <a:buAutoNum type="arabicPeriod"/>
            </a:pPr>
            <a:r>
              <a:rPr lang="en-ID" sz="2800" b="1" dirty="0"/>
              <a:t>MANAGEMENT GAME</a:t>
            </a:r>
          </a:p>
          <a:p>
            <a:pPr marL="514350" indent="-514350" algn="just">
              <a:buFont typeface="+mj-lt"/>
              <a:buAutoNum type="arabicPeriod"/>
            </a:pPr>
            <a:r>
              <a:rPr lang="en-ID" sz="2800" b="1" dirty="0"/>
              <a:t>OUTSIDE SEMINARS</a:t>
            </a:r>
          </a:p>
          <a:p>
            <a:pPr marL="514350" indent="-514350" algn="just">
              <a:buFont typeface="+mj-lt"/>
              <a:buAutoNum type="arabicPeriod"/>
            </a:pPr>
            <a:r>
              <a:rPr lang="en-ID" sz="2800" b="1" dirty="0"/>
              <a:t>ROLE-PLAYING </a:t>
            </a:r>
          </a:p>
          <a:p>
            <a:pPr marL="514350" indent="-514350" algn="just">
              <a:buFont typeface="+mj-lt"/>
              <a:buAutoNum type="arabicPeriod"/>
            </a:pPr>
            <a:r>
              <a:rPr lang="en-ID" sz="2800" b="1" dirty="0"/>
              <a:t>IN-HOUSE DEVELOPMENT CENTEER</a:t>
            </a:r>
          </a:p>
          <a:p>
            <a:pPr marL="514350" indent="-514350" algn="just">
              <a:buFont typeface="+mj-lt"/>
              <a:buAutoNum type="arabicPeriod"/>
            </a:pPr>
            <a:r>
              <a:rPr lang="en-ID" sz="2800" b="1" dirty="0"/>
              <a:t>EXECUTIVE COACHES</a:t>
            </a:r>
          </a:p>
          <a:p>
            <a:pPr algn="just"/>
            <a:endParaRPr lang="en-ID" sz="2800" dirty="0"/>
          </a:p>
        </p:txBody>
      </p:sp>
    </p:spTree>
    <p:extLst>
      <p:ext uri="{BB962C8B-B14F-4D97-AF65-F5344CB8AC3E}">
        <p14:creationId xmlns:p14="http://schemas.microsoft.com/office/powerpoint/2010/main" val="1665540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F0F0-F352-416D-85B8-0C772696B59E}"/>
              </a:ext>
            </a:extLst>
          </p:cNvPr>
          <p:cNvSpPr>
            <a:spLocks noGrp="1"/>
          </p:cNvSpPr>
          <p:nvPr>
            <p:ph type="title"/>
          </p:nvPr>
        </p:nvSpPr>
        <p:spPr>
          <a:xfrm>
            <a:off x="838200" y="1100412"/>
            <a:ext cx="10515600" cy="840827"/>
          </a:xfrm>
        </p:spPr>
        <p:txBody>
          <a:bodyPr>
            <a:normAutofit/>
          </a:bodyPr>
          <a:lstStyle/>
          <a:p>
            <a:pPr algn="ctr"/>
            <a:r>
              <a:rPr lang="en-ID" sz="3600" b="1" dirty="0"/>
              <a:t>Managing Organizational Change Programs</a:t>
            </a:r>
          </a:p>
        </p:txBody>
      </p:sp>
      <p:sp>
        <p:nvSpPr>
          <p:cNvPr id="3" name="Content Placeholder 2">
            <a:extLst>
              <a:ext uri="{FF2B5EF4-FFF2-40B4-BE49-F238E27FC236}">
                <a16:creationId xmlns:a16="http://schemas.microsoft.com/office/drawing/2014/main" id="{773820AB-6DAD-4B5F-8D0C-6ADE2C0FE27C}"/>
              </a:ext>
            </a:extLst>
          </p:cNvPr>
          <p:cNvSpPr>
            <a:spLocks noGrp="1"/>
          </p:cNvSpPr>
          <p:nvPr>
            <p:ph idx="1"/>
          </p:nvPr>
        </p:nvSpPr>
        <p:spPr>
          <a:xfrm>
            <a:off x="838200" y="1941239"/>
            <a:ext cx="6666186" cy="2473106"/>
          </a:xfrm>
        </p:spPr>
        <p:txBody>
          <a:bodyPr>
            <a:normAutofit lnSpcReduction="10000"/>
          </a:bodyPr>
          <a:lstStyle/>
          <a:p>
            <a:pPr marL="0" indent="0">
              <a:buNone/>
            </a:pPr>
            <a:r>
              <a:rPr lang="en-ID" b="1" dirty="0"/>
              <a:t>Lewin’s Change Process</a:t>
            </a:r>
          </a:p>
          <a:p>
            <a:pPr marL="0" indent="0">
              <a:buNone/>
            </a:pPr>
            <a:r>
              <a:rPr lang="en-US" dirty="0"/>
              <a:t>Lewin’s process consists of three steps:</a:t>
            </a:r>
          </a:p>
          <a:p>
            <a:pPr marL="514350" indent="-514350">
              <a:buFont typeface="+mj-lt"/>
              <a:buAutoNum type="arabicPeriod"/>
            </a:pPr>
            <a:r>
              <a:rPr lang="en-ID" b="1" dirty="0"/>
              <a:t>Unfreezing</a:t>
            </a:r>
          </a:p>
          <a:p>
            <a:pPr marL="514350" indent="-514350">
              <a:buFont typeface="+mj-lt"/>
              <a:buAutoNum type="arabicPeriod"/>
            </a:pPr>
            <a:r>
              <a:rPr lang="en-ID" b="1" dirty="0"/>
              <a:t>Moving</a:t>
            </a:r>
          </a:p>
          <a:p>
            <a:pPr marL="514350" indent="-514350">
              <a:buFont typeface="+mj-lt"/>
              <a:buAutoNum type="arabicPeriod"/>
            </a:pPr>
            <a:r>
              <a:rPr lang="en-ID" b="1" dirty="0"/>
              <a:t>Refreezing</a:t>
            </a:r>
          </a:p>
        </p:txBody>
      </p:sp>
      <p:pic>
        <p:nvPicPr>
          <p:cNvPr id="4" name="Picture 3">
            <a:extLst>
              <a:ext uri="{FF2B5EF4-FFF2-40B4-BE49-F238E27FC236}">
                <a16:creationId xmlns:a16="http://schemas.microsoft.com/office/drawing/2014/main" id="{3DA94BE8-5C78-4B3B-88F9-63038C15C806}"/>
              </a:ext>
            </a:extLst>
          </p:cNvPr>
          <p:cNvPicPr>
            <a:picLocks noChangeAspect="1"/>
          </p:cNvPicPr>
          <p:nvPr/>
        </p:nvPicPr>
        <p:blipFill>
          <a:blip r:embed="rId3"/>
          <a:stretch>
            <a:fillRect/>
          </a:stretch>
        </p:blipFill>
        <p:spPr>
          <a:xfrm>
            <a:off x="3888827" y="4025462"/>
            <a:ext cx="7052442" cy="2280745"/>
          </a:xfrm>
          <a:prstGeom prst="rect">
            <a:avLst/>
          </a:prstGeom>
        </p:spPr>
      </p:pic>
    </p:spTree>
    <p:extLst>
      <p:ext uri="{BB962C8B-B14F-4D97-AF65-F5344CB8AC3E}">
        <p14:creationId xmlns:p14="http://schemas.microsoft.com/office/powerpoint/2010/main" val="97842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0652"/>
            <a:ext cx="10515600" cy="721896"/>
          </a:xfrm>
        </p:spPr>
        <p:txBody>
          <a:bodyPr>
            <a:normAutofit/>
          </a:bodyPr>
          <a:lstStyle/>
          <a:p>
            <a:r>
              <a:rPr lang="en-ID" sz="2800" b="1" dirty="0">
                <a:latin typeface="Arial Black" panose="020B0A04020102020204" pitchFamily="34" charset="0"/>
              </a:rPr>
              <a:t>LEARNING OBJECTIVES</a:t>
            </a:r>
            <a:endParaRPr lang="en-US" sz="2800" b="1" dirty="0">
              <a:latin typeface="Arial Black" panose="020B0A04020102020204" pitchFamily="34" charset="0"/>
            </a:endParaRPr>
          </a:p>
        </p:txBody>
      </p:sp>
      <p:sp>
        <p:nvSpPr>
          <p:cNvPr id="3" name="Content Placeholder 2"/>
          <p:cNvSpPr>
            <a:spLocks noGrp="1"/>
          </p:cNvSpPr>
          <p:nvPr>
            <p:ph idx="1"/>
          </p:nvPr>
        </p:nvSpPr>
        <p:spPr>
          <a:xfrm>
            <a:off x="751573" y="1633119"/>
            <a:ext cx="10515600" cy="4351338"/>
          </a:xfrm>
        </p:spPr>
        <p:txBody>
          <a:bodyPr>
            <a:normAutofit fontScale="92500" lnSpcReduction="10000"/>
          </a:bodyPr>
          <a:lstStyle/>
          <a:p>
            <a:pPr marL="514350" indent="-514350" algn="just">
              <a:buFont typeface="+mj-lt"/>
              <a:buAutoNum type="arabicPeriod"/>
            </a:pPr>
            <a:r>
              <a:rPr lang="en-US" dirty="0">
                <a:latin typeface="Tw Cen MT Condensed Extra Bold" panose="020B0803020202020204" pitchFamily="34" charset="0"/>
              </a:rPr>
              <a:t>Summarize the purpose and process of  employee orientation.</a:t>
            </a:r>
          </a:p>
          <a:p>
            <a:pPr marL="514350" indent="-514350" algn="just">
              <a:buFont typeface="+mj-lt"/>
              <a:buAutoNum type="arabicPeriod"/>
            </a:pPr>
            <a:r>
              <a:rPr lang="en-US" dirty="0">
                <a:latin typeface="Tw Cen MT Condensed Extra Bold" panose="020B0803020202020204" pitchFamily="34" charset="0"/>
              </a:rPr>
              <a:t>Give an example of how to design onboarding  to improve employee engagement.</a:t>
            </a:r>
          </a:p>
          <a:p>
            <a:pPr marL="514350" indent="-514350" algn="just">
              <a:buFont typeface="+mj-lt"/>
              <a:buAutoNum type="arabicPeriod"/>
            </a:pPr>
            <a:r>
              <a:rPr lang="en-US" dirty="0">
                <a:latin typeface="Tw Cen MT Condensed Extra Bold" panose="020B0803020202020204" pitchFamily="34" charset="0"/>
              </a:rPr>
              <a:t>List and briefly explain each of the steps in the training process.</a:t>
            </a:r>
          </a:p>
          <a:p>
            <a:pPr marL="514350" indent="-514350" algn="just">
              <a:buFont typeface="+mj-lt"/>
              <a:buAutoNum type="arabicPeriod"/>
            </a:pPr>
            <a:r>
              <a:rPr lang="en-US" dirty="0">
                <a:latin typeface="Tw Cen MT Condensed Extra Bold" panose="020B0803020202020204" pitchFamily="34" charset="0"/>
              </a:rPr>
              <a:t>Explain how to use five training techniques.</a:t>
            </a:r>
          </a:p>
          <a:p>
            <a:pPr marL="514350" indent="-514350" algn="just">
              <a:buFont typeface="+mj-lt"/>
              <a:buAutoNum type="arabicPeriod"/>
            </a:pPr>
            <a:r>
              <a:rPr lang="en-US" dirty="0">
                <a:latin typeface="Tw Cen MT Condensed Extra Bold" panose="020B0803020202020204" pitchFamily="34" charset="0"/>
              </a:rPr>
              <a:t>List and briefly discuss four  management development methods.</a:t>
            </a:r>
          </a:p>
          <a:p>
            <a:pPr marL="514350" indent="-514350" algn="just">
              <a:buFont typeface="+mj-lt"/>
              <a:buAutoNum type="arabicPeriod"/>
            </a:pPr>
            <a:r>
              <a:rPr lang="en-US" dirty="0">
                <a:latin typeface="Tw Cen MT Condensed Extra Bold" panose="020B0803020202020204" pitchFamily="34" charset="0"/>
              </a:rPr>
              <a:t>List and briefly discuss the importance of the steps in leading organizational change.</a:t>
            </a:r>
          </a:p>
          <a:p>
            <a:pPr marL="514350" indent="-514350" algn="just">
              <a:buFont typeface="+mj-lt"/>
              <a:buAutoNum type="arabicPeriod"/>
            </a:pPr>
            <a:r>
              <a:rPr lang="en-US" dirty="0">
                <a:latin typeface="Tw Cen MT Condensed Extra Bold" panose="020B0803020202020204" pitchFamily="34" charset="0"/>
              </a:rPr>
              <a:t>Explain why a controlled study may be superior for evaluating the training program’s effects.</a:t>
            </a:r>
          </a:p>
          <a:p>
            <a:pPr marL="0" indent="0">
              <a:buNone/>
            </a:pPr>
            <a:endParaRPr lang="en-US" dirty="0"/>
          </a:p>
        </p:txBody>
      </p:sp>
    </p:spTree>
    <p:extLst>
      <p:ext uri="{BB962C8B-B14F-4D97-AF65-F5344CB8AC3E}">
        <p14:creationId xmlns:p14="http://schemas.microsoft.com/office/powerpoint/2010/main" val="1480261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844F9-B83F-4B31-9A74-656AD0420AC7}"/>
              </a:ext>
            </a:extLst>
          </p:cNvPr>
          <p:cNvSpPr>
            <a:spLocks noGrp="1"/>
          </p:cNvSpPr>
          <p:nvPr>
            <p:ph idx="1"/>
          </p:nvPr>
        </p:nvSpPr>
        <p:spPr>
          <a:xfrm>
            <a:off x="667407" y="1592290"/>
            <a:ext cx="6992006" cy="4351338"/>
          </a:xfrm>
        </p:spPr>
        <p:txBody>
          <a:bodyPr>
            <a:normAutofit fontScale="92500" lnSpcReduction="20000"/>
          </a:bodyPr>
          <a:lstStyle/>
          <a:p>
            <a:pPr marL="0" indent="0">
              <a:buNone/>
            </a:pPr>
            <a:r>
              <a:rPr lang="en-US" dirty="0"/>
              <a:t>To bring about a desired organizational change at work:</a:t>
            </a:r>
          </a:p>
          <a:p>
            <a:pPr marL="514350" indent="-514350">
              <a:buFont typeface="+mj-lt"/>
              <a:buAutoNum type="arabicPeriod"/>
            </a:pPr>
            <a:r>
              <a:rPr lang="en-US" b="1" dirty="0"/>
              <a:t>Establish a sense of urgency</a:t>
            </a:r>
          </a:p>
          <a:p>
            <a:pPr marL="514350" indent="-514350">
              <a:buFont typeface="+mj-lt"/>
              <a:buAutoNum type="arabicPeriod"/>
            </a:pPr>
            <a:r>
              <a:rPr lang="en-ID" b="1" dirty="0"/>
              <a:t>Mobilize commitment</a:t>
            </a:r>
          </a:p>
          <a:p>
            <a:pPr marL="514350" indent="-514350">
              <a:buFont typeface="+mj-lt"/>
              <a:buAutoNum type="arabicPeriod"/>
            </a:pPr>
            <a:r>
              <a:rPr lang="en-ID" b="1" dirty="0"/>
              <a:t>Create a guiding coalition.</a:t>
            </a:r>
          </a:p>
          <a:p>
            <a:pPr marL="514350" indent="-514350">
              <a:buFont typeface="+mj-lt"/>
              <a:buAutoNum type="arabicPeriod"/>
            </a:pPr>
            <a:r>
              <a:rPr lang="en-US" b="1" dirty="0"/>
              <a:t>Develop and communicate a shared vision</a:t>
            </a:r>
          </a:p>
          <a:p>
            <a:pPr marL="514350" indent="-514350">
              <a:buFont typeface="+mj-lt"/>
              <a:buAutoNum type="arabicPeriod"/>
            </a:pPr>
            <a:r>
              <a:rPr lang="en-US" b="1" dirty="0"/>
              <a:t>Help employees make the change</a:t>
            </a:r>
          </a:p>
          <a:p>
            <a:pPr marL="514350" indent="-514350">
              <a:buFont typeface="+mj-lt"/>
              <a:buAutoNum type="arabicPeriod"/>
            </a:pPr>
            <a:r>
              <a:rPr lang="en-US" b="1" dirty="0"/>
              <a:t>Aim first for attainable short-term accomplishments.</a:t>
            </a:r>
          </a:p>
          <a:p>
            <a:pPr marL="514350" indent="-514350">
              <a:buFont typeface="+mj-lt"/>
              <a:buAutoNum type="arabicPeriod"/>
            </a:pPr>
            <a:r>
              <a:rPr lang="en-US" b="1" dirty="0"/>
              <a:t>Reinforce the new ways of doing things</a:t>
            </a:r>
          </a:p>
          <a:p>
            <a:pPr marL="514350" indent="-514350">
              <a:buFont typeface="+mj-lt"/>
              <a:buAutoNum type="arabicPeriod"/>
            </a:pPr>
            <a:r>
              <a:rPr lang="en-ID" b="1" dirty="0"/>
              <a:t>Monitor and assess progress</a:t>
            </a:r>
          </a:p>
        </p:txBody>
      </p:sp>
      <p:pic>
        <p:nvPicPr>
          <p:cNvPr id="5" name="Picture 4">
            <a:extLst>
              <a:ext uri="{FF2B5EF4-FFF2-40B4-BE49-F238E27FC236}">
                <a16:creationId xmlns:a16="http://schemas.microsoft.com/office/drawing/2014/main" id="{E39777CF-6F4D-482F-9179-347B285AD4BD}"/>
              </a:ext>
            </a:extLst>
          </p:cNvPr>
          <p:cNvPicPr>
            <a:picLocks noChangeAspect="1"/>
          </p:cNvPicPr>
          <p:nvPr/>
        </p:nvPicPr>
        <p:blipFill rotWithShape="1">
          <a:blip r:embed="rId3"/>
          <a:srcRect l="38427" t="28965" r="29138" b="32261"/>
          <a:stretch/>
        </p:blipFill>
        <p:spPr>
          <a:xfrm>
            <a:off x="7659413" y="1765738"/>
            <a:ext cx="4532587" cy="3951889"/>
          </a:xfrm>
          <a:prstGeom prst="rect">
            <a:avLst/>
          </a:prstGeom>
        </p:spPr>
      </p:pic>
    </p:spTree>
    <p:extLst>
      <p:ext uri="{BB962C8B-B14F-4D97-AF65-F5344CB8AC3E}">
        <p14:creationId xmlns:p14="http://schemas.microsoft.com/office/powerpoint/2010/main" val="404702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9A1A2-0DF4-4DA2-9795-63B055D0AC04}"/>
              </a:ext>
            </a:extLst>
          </p:cNvPr>
          <p:cNvSpPr>
            <a:spLocks noGrp="1"/>
          </p:cNvSpPr>
          <p:nvPr>
            <p:ph idx="1"/>
          </p:nvPr>
        </p:nvSpPr>
        <p:spPr>
          <a:xfrm>
            <a:off x="1396561" y="1520826"/>
            <a:ext cx="9903373" cy="4351338"/>
          </a:xfrm>
        </p:spPr>
        <p:txBody>
          <a:bodyPr>
            <a:normAutofit fontScale="85000" lnSpcReduction="20000"/>
          </a:bodyPr>
          <a:lstStyle/>
          <a:p>
            <a:pPr marL="0" indent="0" algn="just">
              <a:buNone/>
            </a:pPr>
            <a:r>
              <a:rPr lang="en-ID" b="1" dirty="0"/>
              <a:t>Using Organizational Development</a:t>
            </a:r>
          </a:p>
          <a:p>
            <a:pPr marL="0" indent="0" algn="just">
              <a:buNone/>
            </a:pPr>
            <a:r>
              <a:rPr lang="en-US" dirty="0"/>
              <a:t>Organizational development is a change process through which employees formulate the change that’s required and implement it, often with the assistance of trained consultants.</a:t>
            </a:r>
          </a:p>
          <a:p>
            <a:pPr marL="0" indent="0" algn="just">
              <a:buNone/>
            </a:pPr>
            <a:r>
              <a:rPr lang="en-US" b="1" dirty="0"/>
              <a:t>OD has several distinguishing characteristics:</a:t>
            </a:r>
          </a:p>
          <a:p>
            <a:pPr marL="514350" indent="-514350" algn="just">
              <a:buAutoNum type="arabicPeriod"/>
            </a:pPr>
            <a:r>
              <a:rPr lang="en-US" b="1" i="1" dirty="0"/>
              <a:t>It usually involves action research</a:t>
            </a:r>
            <a:r>
              <a:rPr lang="en-US" dirty="0"/>
              <a:t>, which means collecting data about a group, department, or organization, and feeding the information back to the employees so they can analyze it and develop hypotheses about what the problems might be. </a:t>
            </a:r>
          </a:p>
          <a:p>
            <a:pPr marL="514350" indent="-514350" algn="just">
              <a:buAutoNum type="arabicPeriod"/>
            </a:pPr>
            <a:r>
              <a:rPr lang="en-US" b="1" i="1" dirty="0"/>
              <a:t>It applies behavioral science knowledge to improve the organization’s effectiveness.</a:t>
            </a:r>
            <a:r>
              <a:rPr lang="en-US" dirty="0"/>
              <a:t> </a:t>
            </a:r>
          </a:p>
          <a:p>
            <a:pPr marL="514350" indent="-514350" algn="just">
              <a:buAutoNum type="arabicPeriod"/>
            </a:pPr>
            <a:r>
              <a:rPr lang="en-US" b="1" i="1" dirty="0"/>
              <a:t>It changes the organization </a:t>
            </a:r>
            <a:r>
              <a:rPr lang="en-US" dirty="0"/>
              <a:t>in a particular direction—toward empowerment, improved problem solving, responsiveness, quality of work, and effectiveness.</a:t>
            </a:r>
            <a:endParaRPr lang="en-ID" dirty="0"/>
          </a:p>
        </p:txBody>
      </p:sp>
    </p:spTree>
    <p:extLst>
      <p:ext uri="{BB962C8B-B14F-4D97-AF65-F5344CB8AC3E}">
        <p14:creationId xmlns:p14="http://schemas.microsoft.com/office/powerpoint/2010/main" val="352232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4E50-5AA4-4B3F-AD1B-BB497B1476AC}"/>
              </a:ext>
            </a:extLst>
          </p:cNvPr>
          <p:cNvSpPr>
            <a:spLocks noGrp="1"/>
          </p:cNvSpPr>
          <p:nvPr>
            <p:ph type="title"/>
          </p:nvPr>
        </p:nvSpPr>
        <p:spPr>
          <a:xfrm>
            <a:off x="838199" y="1240221"/>
            <a:ext cx="10515600" cy="818330"/>
          </a:xfrm>
        </p:spPr>
        <p:txBody>
          <a:bodyPr>
            <a:normAutofit/>
          </a:bodyPr>
          <a:lstStyle/>
          <a:p>
            <a:pPr algn="ctr"/>
            <a:r>
              <a:rPr lang="en-US" sz="3600" b="1" dirty="0"/>
              <a:t>Evaluating the Training Effort </a:t>
            </a:r>
            <a:endParaRPr lang="en-ID" sz="3600" b="1" dirty="0"/>
          </a:p>
        </p:txBody>
      </p:sp>
      <p:sp>
        <p:nvSpPr>
          <p:cNvPr id="3" name="Content Placeholder 2">
            <a:extLst>
              <a:ext uri="{FF2B5EF4-FFF2-40B4-BE49-F238E27FC236}">
                <a16:creationId xmlns:a16="http://schemas.microsoft.com/office/drawing/2014/main" id="{B8EB5D8B-5E48-4D92-9E85-CBF695156618}"/>
              </a:ext>
            </a:extLst>
          </p:cNvPr>
          <p:cNvSpPr>
            <a:spLocks noGrp="1"/>
          </p:cNvSpPr>
          <p:nvPr>
            <p:ph idx="1"/>
          </p:nvPr>
        </p:nvSpPr>
        <p:spPr>
          <a:xfrm>
            <a:off x="1566041" y="2058551"/>
            <a:ext cx="9059917" cy="4351338"/>
          </a:xfrm>
        </p:spPr>
        <p:txBody>
          <a:bodyPr/>
          <a:lstStyle/>
          <a:p>
            <a:pPr marL="0" indent="0" algn="just">
              <a:buNone/>
            </a:pPr>
            <a:r>
              <a:rPr lang="en-US" dirty="0"/>
              <a:t>There are two basic issues to address when evaluating training programs. </a:t>
            </a:r>
          </a:p>
          <a:p>
            <a:pPr marL="0" indent="0" algn="just">
              <a:buNone/>
            </a:pPr>
            <a:r>
              <a:rPr lang="en-US" b="1" dirty="0"/>
              <a:t>One</a:t>
            </a:r>
            <a:r>
              <a:rPr lang="en-US" dirty="0"/>
              <a:t> is the design of the evaluation study and, in particular, whether to use controlled experimentation. </a:t>
            </a:r>
          </a:p>
          <a:p>
            <a:pPr marL="0" indent="0" algn="just">
              <a:buNone/>
            </a:pPr>
            <a:r>
              <a:rPr lang="en-US" b="1" dirty="0"/>
              <a:t>The second </a:t>
            </a:r>
            <a:r>
              <a:rPr lang="en-US" dirty="0"/>
              <a:t>is, “What should we measure?”</a:t>
            </a:r>
            <a:endParaRPr lang="en-ID" dirty="0"/>
          </a:p>
        </p:txBody>
      </p:sp>
    </p:spTree>
    <p:extLst>
      <p:ext uri="{BB962C8B-B14F-4D97-AF65-F5344CB8AC3E}">
        <p14:creationId xmlns:p14="http://schemas.microsoft.com/office/powerpoint/2010/main" val="2049816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0A404-8CF3-4F8E-9BD7-4B6403569B25}"/>
              </a:ext>
            </a:extLst>
          </p:cNvPr>
          <p:cNvSpPr>
            <a:spLocks noGrp="1"/>
          </p:cNvSpPr>
          <p:nvPr>
            <p:ph idx="1"/>
          </p:nvPr>
        </p:nvSpPr>
        <p:spPr>
          <a:xfrm>
            <a:off x="817179" y="1106186"/>
            <a:ext cx="10208172" cy="2236104"/>
          </a:xfrm>
        </p:spPr>
        <p:txBody>
          <a:bodyPr/>
          <a:lstStyle/>
          <a:p>
            <a:pPr marL="0" indent="0" algn="just">
              <a:buNone/>
            </a:pPr>
            <a:r>
              <a:rPr lang="en-ID" b="1" dirty="0"/>
              <a:t>Designing the Study </a:t>
            </a:r>
          </a:p>
          <a:p>
            <a:pPr marL="0" indent="0" algn="just">
              <a:buNone/>
            </a:pPr>
            <a:r>
              <a:rPr lang="en-US" dirty="0"/>
              <a:t>In deciding how to design the evaluation study, the basic concern is this: How can we be sure that the training (rather than, say, a company-wide wage increase) caused the results that we’re seeing? The time series design is one option. </a:t>
            </a:r>
            <a:endParaRPr lang="en-ID" dirty="0"/>
          </a:p>
        </p:txBody>
      </p:sp>
      <p:pic>
        <p:nvPicPr>
          <p:cNvPr id="4" name="Picture 3">
            <a:extLst>
              <a:ext uri="{FF2B5EF4-FFF2-40B4-BE49-F238E27FC236}">
                <a16:creationId xmlns:a16="http://schemas.microsoft.com/office/drawing/2014/main" id="{79D39B00-F637-474A-B336-C2EBB0900204}"/>
              </a:ext>
            </a:extLst>
          </p:cNvPr>
          <p:cNvPicPr>
            <a:picLocks noChangeAspect="1"/>
          </p:cNvPicPr>
          <p:nvPr/>
        </p:nvPicPr>
        <p:blipFill rotWithShape="1">
          <a:blip r:embed="rId3"/>
          <a:srcRect l="6488" t="5873" r="5044" b="3228"/>
          <a:stretch/>
        </p:blipFill>
        <p:spPr>
          <a:xfrm>
            <a:off x="2663058" y="3599794"/>
            <a:ext cx="6232634" cy="3258206"/>
          </a:xfrm>
          <a:prstGeom prst="rect">
            <a:avLst/>
          </a:prstGeom>
        </p:spPr>
      </p:pic>
    </p:spTree>
    <p:extLst>
      <p:ext uri="{BB962C8B-B14F-4D97-AF65-F5344CB8AC3E}">
        <p14:creationId xmlns:p14="http://schemas.microsoft.com/office/powerpoint/2010/main" val="2849185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505B6-E91A-4DC9-97D2-56224B7DB6F1}"/>
              </a:ext>
            </a:extLst>
          </p:cNvPr>
          <p:cNvSpPr>
            <a:spLocks noGrp="1"/>
          </p:cNvSpPr>
          <p:nvPr>
            <p:ph idx="1"/>
          </p:nvPr>
        </p:nvSpPr>
        <p:spPr>
          <a:xfrm>
            <a:off x="838200" y="1253331"/>
            <a:ext cx="6550572" cy="4351338"/>
          </a:xfrm>
        </p:spPr>
        <p:txBody>
          <a:bodyPr/>
          <a:lstStyle/>
          <a:p>
            <a:pPr marL="0" indent="0" algn="just">
              <a:buNone/>
            </a:pPr>
            <a:r>
              <a:rPr lang="en-ID" b="1" dirty="0"/>
              <a:t>Training Effects to Measure</a:t>
            </a:r>
          </a:p>
          <a:p>
            <a:pPr marL="0" indent="0" algn="just">
              <a:buNone/>
            </a:pPr>
            <a:r>
              <a:rPr lang="en-US" dirty="0"/>
              <a:t>The widely used Kirkpatrick Model of training evaluation (named for its developer) lists four training effects employers can measure:</a:t>
            </a:r>
          </a:p>
          <a:p>
            <a:pPr marL="514350" indent="-514350" algn="just">
              <a:buAutoNum type="arabicPeriod"/>
            </a:pPr>
            <a:r>
              <a:rPr lang="en-ID" b="1" dirty="0"/>
              <a:t>Reaction.</a:t>
            </a:r>
          </a:p>
          <a:p>
            <a:pPr marL="514350" indent="-514350" algn="just">
              <a:buAutoNum type="arabicPeriod"/>
            </a:pPr>
            <a:r>
              <a:rPr lang="en-ID" b="1" dirty="0"/>
              <a:t>Learning. </a:t>
            </a:r>
          </a:p>
          <a:p>
            <a:pPr marL="514350" indent="-514350" algn="just">
              <a:buAutoNum type="arabicPeriod"/>
            </a:pPr>
            <a:r>
              <a:rPr lang="en-ID" b="1" dirty="0" err="1"/>
              <a:t>Behavior</a:t>
            </a:r>
            <a:r>
              <a:rPr lang="en-ID" b="1" dirty="0"/>
              <a:t>.</a:t>
            </a:r>
          </a:p>
          <a:p>
            <a:pPr marL="514350" indent="-514350" algn="just">
              <a:buAutoNum type="arabicPeriod"/>
            </a:pPr>
            <a:r>
              <a:rPr lang="en-ID" b="1" dirty="0"/>
              <a:t>Results</a:t>
            </a:r>
            <a:r>
              <a:rPr lang="en-ID" dirty="0"/>
              <a:t>.</a:t>
            </a:r>
          </a:p>
        </p:txBody>
      </p:sp>
      <p:pic>
        <p:nvPicPr>
          <p:cNvPr id="4" name="Picture 3">
            <a:extLst>
              <a:ext uri="{FF2B5EF4-FFF2-40B4-BE49-F238E27FC236}">
                <a16:creationId xmlns:a16="http://schemas.microsoft.com/office/drawing/2014/main" id="{6DBEDC32-BFFB-4909-A10E-2886F6C9FEA3}"/>
              </a:ext>
            </a:extLst>
          </p:cNvPr>
          <p:cNvPicPr>
            <a:picLocks noChangeAspect="1"/>
          </p:cNvPicPr>
          <p:nvPr/>
        </p:nvPicPr>
        <p:blipFill rotWithShape="1">
          <a:blip r:embed="rId3"/>
          <a:srcRect l="23793" t="7191" r="40252" b="26110"/>
          <a:stretch/>
        </p:blipFill>
        <p:spPr>
          <a:xfrm>
            <a:off x="7546427" y="1621250"/>
            <a:ext cx="4109545" cy="3983419"/>
          </a:xfrm>
          <a:prstGeom prst="rect">
            <a:avLst/>
          </a:prstGeom>
        </p:spPr>
      </p:pic>
    </p:spTree>
    <p:extLst>
      <p:ext uri="{BB962C8B-B14F-4D97-AF65-F5344CB8AC3E}">
        <p14:creationId xmlns:p14="http://schemas.microsoft.com/office/powerpoint/2010/main" val="388372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2378-8968-475D-9A73-FF28FEC4E1AA}"/>
              </a:ext>
            </a:extLst>
          </p:cNvPr>
          <p:cNvSpPr>
            <a:spLocks noGrp="1"/>
          </p:cNvSpPr>
          <p:nvPr>
            <p:ph type="title"/>
          </p:nvPr>
        </p:nvSpPr>
        <p:spPr>
          <a:xfrm>
            <a:off x="606972" y="921734"/>
            <a:ext cx="9766738" cy="1019504"/>
          </a:xfrm>
        </p:spPr>
        <p:txBody>
          <a:bodyPr>
            <a:normAutofit fontScale="90000"/>
          </a:bodyPr>
          <a:lstStyle/>
          <a:p>
            <a:pPr marL="685800" algn="ctr">
              <a:lnSpc>
                <a:spcPct val="107000"/>
              </a:lnSpc>
              <a:spcAft>
                <a:spcPts val="800"/>
              </a:spcAft>
            </a:pPr>
            <a:br>
              <a:rPr lang="en-ID" sz="4400" b="1" dirty="0">
                <a:effectLst/>
                <a:latin typeface="Times New Roman" panose="02020603050405020304" pitchFamily="18" charset="0"/>
                <a:ea typeface="Calibri" panose="020F0502020204030204" pitchFamily="34" charset="0"/>
                <a:cs typeface="Times New Roman" panose="02020603050405020304" pitchFamily="18" charset="0"/>
              </a:rPr>
            </a:br>
            <a:r>
              <a:rPr lang="en-ID" sz="4400" b="1" dirty="0">
                <a:effectLst/>
                <a:latin typeface="Times New Roman" panose="02020603050405020304" pitchFamily="18" charset="0"/>
                <a:ea typeface="Calibri" panose="020F0502020204030204" pitchFamily="34" charset="0"/>
                <a:cs typeface="Times New Roman" panose="02020603050405020304" pitchFamily="18" charset="0"/>
              </a:rPr>
              <a:t>Discussion Questions </a:t>
            </a:r>
            <a:br>
              <a:rPr lang="en-ID" sz="3200" dirty="0">
                <a:effectLst/>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Content Placeholder 2">
            <a:extLst>
              <a:ext uri="{FF2B5EF4-FFF2-40B4-BE49-F238E27FC236}">
                <a16:creationId xmlns:a16="http://schemas.microsoft.com/office/drawing/2014/main" id="{7483E07F-0F77-40B3-BBE5-45B4074668D3}"/>
              </a:ext>
            </a:extLst>
          </p:cNvPr>
          <p:cNvSpPr>
            <a:spLocks noGrp="1"/>
          </p:cNvSpPr>
          <p:nvPr>
            <p:ph idx="1"/>
          </p:nvPr>
        </p:nvSpPr>
        <p:spPr>
          <a:xfrm>
            <a:off x="381002" y="2026417"/>
            <a:ext cx="8353096" cy="4482716"/>
          </a:xfrm>
        </p:spPr>
        <p:txBody>
          <a:bodyPr>
            <a:normAutofit fontScale="85000" lnSpcReduction="10000"/>
          </a:bodyPr>
          <a:lstStyle/>
          <a:p>
            <a:pPr marL="514350" indent="-514350" algn="just">
              <a:buFont typeface="+mj-lt"/>
              <a:buAutoNum type="arabicPeriod"/>
            </a:pPr>
            <a:r>
              <a:rPr lang="en-US" dirty="0"/>
              <a:t>“A well-thought-out orientation program is essential for all new employees, whether they have experience or not.” Explain why you agree or disagree with this statement.</a:t>
            </a:r>
          </a:p>
          <a:p>
            <a:pPr marL="514350" indent="-514350" algn="just">
              <a:buFont typeface="+mj-lt"/>
              <a:buAutoNum type="arabicPeriod"/>
            </a:pPr>
            <a:r>
              <a:rPr lang="en-US" dirty="0"/>
              <a:t>Explain how you would apply our “motivation points” in developing a lecture, say, on orientation and training.</a:t>
            </a:r>
          </a:p>
          <a:p>
            <a:pPr marL="514350" indent="-514350" algn="just">
              <a:buFont typeface="+mj-lt"/>
              <a:buAutoNum type="arabicPeriod"/>
            </a:pPr>
            <a:r>
              <a:rPr lang="en-US" dirty="0"/>
              <a:t>What are some typical on-the-job training techniques? What do you think are some of the main drawbacks of relying on informal on-the-job training? What are some advantages to using cloud-based training?</a:t>
            </a:r>
          </a:p>
          <a:p>
            <a:pPr marL="514350" indent="-514350" algn="just">
              <a:buFont typeface="+mj-lt"/>
              <a:buAutoNum type="arabicPeriod"/>
            </a:pPr>
            <a:r>
              <a:rPr lang="en-US" dirty="0"/>
              <a:t>Do you think job rotation is a good method to use for developing management trainees? Why or why not?</a:t>
            </a:r>
          </a:p>
          <a:p>
            <a:pPr marL="514350" indent="-514350" algn="just">
              <a:buFont typeface="+mj-lt"/>
              <a:buAutoNum type="arabicPeriod"/>
            </a:pPr>
            <a:r>
              <a:rPr lang="en-US" dirty="0"/>
              <a:t>What is organizational development, and how does it differ from traditional approaches to organizational change?</a:t>
            </a:r>
            <a:endParaRPr lang="en-ID" dirty="0"/>
          </a:p>
        </p:txBody>
      </p:sp>
      <p:pic>
        <p:nvPicPr>
          <p:cNvPr id="4" name="Picture 3">
            <a:extLst>
              <a:ext uri="{FF2B5EF4-FFF2-40B4-BE49-F238E27FC236}">
                <a16:creationId xmlns:a16="http://schemas.microsoft.com/office/drawing/2014/main" id="{98CA3894-4220-4DF3-9456-C3176D43F7B5}"/>
              </a:ext>
            </a:extLst>
          </p:cNvPr>
          <p:cNvPicPr>
            <a:picLocks noChangeAspect="1"/>
          </p:cNvPicPr>
          <p:nvPr/>
        </p:nvPicPr>
        <p:blipFill rotWithShape="1">
          <a:blip r:embed="rId2"/>
          <a:srcRect l="18889" t="4905" r="21647" b="8015"/>
          <a:stretch/>
        </p:blipFill>
        <p:spPr>
          <a:xfrm>
            <a:off x="8912772" y="1753148"/>
            <a:ext cx="3273973" cy="4482716"/>
          </a:xfrm>
          <a:prstGeom prst="rect">
            <a:avLst/>
          </a:prstGeom>
        </p:spPr>
      </p:pic>
    </p:spTree>
    <p:extLst>
      <p:ext uri="{BB962C8B-B14F-4D97-AF65-F5344CB8AC3E}">
        <p14:creationId xmlns:p14="http://schemas.microsoft.com/office/powerpoint/2010/main" val="59303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286E7-551C-4045-974A-019E2DD16D43}"/>
              </a:ext>
            </a:extLst>
          </p:cNvPr>
          <p:cNvPicPr>
            <a:picLocks noChangeAspect="1"/>
          </p:cNvPicPr>
          <p:nvPr/>
        </p:nvPicPr>
        <p:blipFill rotWithShape="1">
          <a:blip r:embed="rId2"/>
          <a:srcRect l="51724" t="15785" r="26465" b="22145"/>
          <a:stretch/>
        </p:blipFill>
        <p:spPr>
          <a:xfrm>
            <a:off x="3247695" y="1145628"/>
            <a:ext cx="5139559" cy="5591503"/>
          </a:xfrm>
          <a:prstGeom prst="rect">
            <a:avLst/>
          </a:prstGeom>
        </p:spPr>
      </p:pic>
    </p:spTree>
    <p:extLst>
      <p:ext uri="{BB962C8B-B14F-4D97-AF65-F5344CB8AC3E}">
        <p14:creationId xmlns:p14="http://schemas.microsoft.com/office/powerpoint/2010/main" val="4072171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A43C-0026-42F1-967E-9DC671E7B712}"/>
              </a:ext>
            </a:extLst>
          </p:cNvPr>
          <p:cNvSpPr>
            <a:spLocks noGrp="1"/>
          </p:cNvSpPr>
          <p:nvPr>
            <p:ph type="title"/>
          </p:nvPr>
        </p:nvSpPr>
        <p:spPr>
          <a:xfrm>
            <a:off x="1363716" y="891506"/>
            <a:ext cx="8999483" cy="773167"/>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US" sz="2800" dirty="0">
                <a:latin typeface="Arial Black" panose="020B0A04020102020204" pitchFamily="34" charset="0"/>
              </a:rPr>
              <a:t>Orienting and Onboarding New Employees</a:t>
            </a:r>
            <a:endParaRPr lang="en-ID" sz="28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49EDF74D-66C5-4F1D-AD69-4054C53AFAA2}"/>
              </a:ext>
            </a:extLst>
          </p:cNvPr>
          <p:cNvSpPr>
            <a:spLocks noGrp="1"/>
          </p:cNvSpPr>
          <p:nvPr>
            <p:ph idx="1"/>
          </p:nvPr>
        </p:nvSpPr>
        <p:spPr>
          <a:xfrm>
            <a:off x="1521372" y="1547844"/>
            <a:ext cx="8684172" cy="3012430"/>
          </a:xfrm>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lgn="just">
              <a:buNone/>
            </a:pPr>
            <a:r>
              <a:rPr lang="en-US" dirty="0"/>
              <a:t>Carefully selecting employees doesn’t guarantee they’ll perform effectively. Even high potential employees can’t do their jobs if they don’t know what to do or how to do it.</a:t>
            </a:r>
          </a:p>
          <a:p>
            <a:pPr marL="0" indent="0" algn="just">
              <a:buNone/>
            </a:pPr>
            <a:r>
              <a:rPr lang="en-US" dirty="0"/>
              <a:t>Every manager therefore should know how to orient and train employees. We will start with orientation.</a:t>
            </a:r>
          </a:p>
          <a:p>
            <a:pPr marL="0" indent="0" algn="just">
              <a:buNone/>
            </a:pPr>
            <a:r>
              <a:rPr lang="en-US" b="1" i="1" dirty="0"/>
              <a:t>Employee Orientation </a:t>
            </a:r>
            <a:r>
              <a:rPr lang="en-US" dirty="0"/>
              <a:t>“A procedure for providing new employees with basic background information about the firm”.</a:t>
            </a:r>
            <a:endParaRPr lang="en-ID" dirty="0"/>
          </a:p>
        </p:txBody>
      </p:sp>
      <p:pic>
        <p:nvPicPr>
          <p:cNvPr id="4" name="Picture 3">
            <a:extLst>
              <a:ext uri="{FF2B5EF4-FFF2-40B4-BE49-F238E27FC236}">
                <a16:creationId xmlns:a16="http://schemas.microsoft.com/office/drawing/2014/main" id="{46D3F37D-AA43-4D5D-8806-6E1589877C61}"/>
              </a:ext>
            </a:extLst>
          </p:cNvPr>
          <p:cNvPicPr>
            <a:picLocks noChangeAspect="1"/>
          </p:cNvPicPr>
          <p:nvPr/>
        </p:nvPicPr>
        <p:blipFill>
          <a:blip r:embed="rId3"/>
          <a:stretch>
            <a:fillRect/>
          </a:stretch>
        </p:blipFill>
        <p:spPr>
          <a:xfrm>
            <a:off x="2871282" y="4560274"/>
            <a:ext cx="5797798" cy="2297726"/>
          </a:xfrm>
          <a:prstGeom prst="rect">
            <a:avLst/>
          </a:prstGeom>
        </p:spPr>
      </p:pic>
    </p:spTree>
    <p:extLst>
      <p:ext uri="{BB962C8B-B14F-4D97-AF65-F5344CB8AC3E}">
        <p14:creationId xmlns:p14="http://schemas.microsoft.com/office/powerpoint/2010/main" val="2103761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4612-6053-458B-A34B-6413AF514774}"/>
              </a:ext>
            </a:extLst>
          </p:cNvPr>
          <p:cNvSpPr>
            <a:spLocks noGrp="1"/>
          </p:cNvSpPr>
          <p:nvPr>
            <p:ph type="title"/>
          </p:nvPr>
        </p:nvSpPr>
        <p:spPr>
          <a:xfrm>
            <a:off x="417786" y="1464392"/>
            <a:ext cx="8127124" cy="735724"/>
          </a:xfrm>
          <a:noFill/>
          <a:ln>
            <a:noFill/>
          </a:ln>
        </p:spPr>
        <p:style>
          <a:lnRef idx="0">
            <a:scrgbClr r="0" g="0" b="0"/>
          </a:lnRef>
          <a:fillRef idx="0">
            <a:scrgbClr r="0" g="0" b="0"/>
          </a:fillRef>
          <a:effectRef idx="0">
            <a:scrgbClr r="0" g="0" b="0"/>
          </a:effectRef>
          <a:fontRef idx="minor">
            <a:schemeClr val="accent5"/>
          </a:fontRef>
        </p:style>
        <p:txBody>
          <a:bodyPr>
            <a:normAutofit fontScale="90000"/>
          </a:bodyPr>
          <a:lstStyle/>
          <a:p>
            <a:r>
              <a:rPr lang="en-US" sz="3200" b="1" dirty="0"/>
              <a:t>The Purposes of Employee Orientation/Onboarding</a:t>
            </a:r>
            <a:endParaRPr lang="en-ID" sz="3200" b="1" dirty="0"/>
          </a:p>
        </p:txBody>
      </p:sp>
      <p:sp>
        <p:nvSpPr>
          <p:cNvPr id="3" name="Content Placeholder 2">
            <a:extLst>
              <a:ext uri="{FF2B5EF4-FFF2-40B4-BE49-F238E27FC236}">
                <a16:creationId xmlns:a16="http://schemas.microsoft.com/office/drawing/2014/main" id="{AFD9011A-F2D7-468F-BFBE-94C498B6396D}"/>
              </a:ext>
            </a:extLst>
          </p:cNvPr>
          <p:cNvSpPr>
            <a:spLocks noGrp="1"/>
          </p:cNvSpPr>
          <p:nvPr>
            <p:ph idx="1"/>
          </p:nvPr>
        </p:nvSpPr>
        <p:spPr>
          <a:xfrm>
            <a:off x="417786" y="2273688"/>
            <a:ext cx="7958959" cy="2952578"/>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buNone/>
            </a:pPr>
            <a:r>
              <a:rPr lang="en-US" dirty="0"/>
              <a:t>Employee orientation (or onboarding) provides new employees with the basic back ground information (such as computer passwords and company rules) they need to do their jobs; ideally it should also help them start becoming emotionally attached to and engaged in the firm</a:t>
            </a:r>
          </a:p>
          <a:p>
            <a:pPr marL="0" indent="0" algn="just">
              <a:buNone/>
            </a:pPr>
            <a:endParaRPr lang="en-ID" dirty="0"/>
          </a:p>
        </p:txBody>
      </p:sp>
      <p:pic>
        <p:nvPicPr>
          <p:cNvPr id="4" name="Picture 3">
            <a:extLst>
              <a:ext uri="{FF2B5EF4-FFF2-40B4-BE49-F238E27FC236}">
                <a16:creationId xmlns:a16="http://schemas.microsoft.com/office/drawing/2014/main" id="{6F8D575F-4404-43FE-A038-0D79262610DC}"/>
              </a:ext>
            </a:extLst>
          </p:cNvPr>
          <p:cNvPicPr>
            <a:picLocks noChangeAspect="1"/>
          </p:cNvPicPr>
          <p:nvPr/>
        </p:nvPicPr>
        <p:blipFill>
          <a:blip r:embed="rId3"/>
          <a:stretch>
            <a:fillRect/>
          </a:stretch>
        </p:blipFill>
        <p:spPr>
          <a:xfrm>
            <a:off x="8544910" y="2056071"/>
            <a:ext cx="3563007" cy="3170195"/>
          </a:xfrm>
          <a:prstGeom prst="rect">
            <a:avLst/>
          </a:prstGeom>
        </p:spPr>
      </p:pic>
    </p:spTree>
    <p:extLst>
      <p:ext uri="{BB962C8B-B14F-4D97-AF65-F5344CB8AC3E}">
        <p14:creationId xmlns:p14="http://schemas.microsoft.com/office/powerpoint/2010/main" val="139817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9B2EE-AEC8-4AE0-955E-9B1C124C4507}"/>
              </a:ext>
            </a:extLst>
          </p:cNvPr>
          <p:cNvSpPr>
            <a:spLocks noGrp="1"/>
          </p:cNvSpPr>
          <p:nvPr>
            <p:ph idx="1"/>
          </p:nvPr>
        </p:nvSpPr>
        <p:spPr>
          <a:xfrm>
            <a:off x="325908" y="1410985"/>
            <a:ext cx="8534313" cy="4351338"/>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The manager wants to accomplish four things when orient </a:t>
            </a:r>
            <a:r>
              <a:rPr lang="en-US" dirty="0" err="1">
                <a:latin typeface="Times New Roman" panose="02020603050405020304" pitchFamily="18" charset="0"/>
                <a:cs typeface="Times New Roman" panose="02020603050405020304" pitchFamily="18" charset="0"/>
              </a:rPr>
              <a:t>ing</a:t>
            </a:r>
            <a:r>
              <a:rPr lang="en-US" dirty="0">
                <a:latin typeface="Times New Roman" panose="02020603050405020304" pitchFamily="18" charset="0"/>
                <a:cs typeface="Times New Roman" panose="02020603050405020304" pitchFamily="18" charset="0"/>
              </a:rPr>
              <a:t> new employees:</a:t>
            </a:r>
          </a:p>
          <a:p>
            <a:pPr marL="514350" indent="-514350" algn="just">
              <a:buAutoNum type="arabicPeriod"/>
            </a:pPr>
            <a:r>
              <a:rPr lang="en-US" dirty="0">
                <a:latin typeface="Times New Roman" panose="02020603050405020304" pitchFamily="18" charset="0"/>
                <a:cs typeface="Times New Roman" panose="02020603050405020304" pitchFamily="18" charset="0"/>
              </a:rPr>
              <a:t>Make the new employee feel welcome and at home and part of the team.</a:t>
            </a:r>
          </a:p>
          <a:p>
            <a:pPr marL="514350" indent="-514350" algn="just">
              <a:buAutoNum type="arabicPeriod"/>
            </a:pPr>
            <a:r>
              <a:rPr lang="en-US" dirty="0">
                <a:latin typeface="Times New Roman" panose="02020603050405020304" pitchFamily="18" charset="0"/>
                <a:cs typeface="Times New Roman" panose="02020603050405020304" pitchFamily="18" charset="0"/>
              </a:rPr>
              <a:t>Make sure the new employee has the basic information to function effectively</a:t>
            </a:r>
          </a:p>
          <a:p>
            <a:pPr marL="514350" indent="-514350" algn="just">
              <a:buAutoNum type="arabicPeriod"/>
            </a:pPr>
            <a:r>
              <a:rPr lang="en-US" dirty="0">
                <a:latin typeface="Times New Roman" panose="02020603050405020304" pitchFamily="18" charset="0"/>
                <a:cs typeface="Times New Roman" panose="02020603050405020304" pitchFamily="18" charset="0"/>
              </a:rPr>
              <a:t>Help the new employee understand the organization in a broad sense (its past, present, culture, and strategies and vision of the future).</a:t>
            </a:r>
          </a:p>
          <a:p>
            <a:pPr marL="514350" indent="-514350" algn="just">
              <a:buAutoNum type="arabicPeriod"/>
            </a:pPr>
            <a:r>
              <a:rPr lang="en-US" dirty="0">
                <a:latin typeface="Times New Roman" panose="02020603050405020304" pitchFamily="18" charset="0"/>
                <a:cs typeface="Times New Roman" panose="02020603050405020304" pitchFamily="18" charset="0"/>
              </a:rPr>
              <a:t>Start socializing the person into the firm’s culture and ways of doing things.</a:t>
            </a:r>
            <a:endParaRPr lang="en-ID"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0E1A4B2-C905-4ECD-B966-C9D5925BFDD5}"/>
              </a:ext>
            </a:extLst>
          </p:cNvPr>
          <p:cNvPicPr>
            <a:picLocks noChangeAspect="1"/>
          </p:cNvPicPr>
          <p:nvPr/>
        </p:nvPicPr>
        <p:blipFill>
          <a:blip r:embed="rId3"/>
          <a:stretch>
            <a:fillRect/>
          </a:stretch>
        </p:blipFill>
        <p:spPr>
          <a:xfrm>
            <a:off x="8860221" y="1410985"/>
            <a:ext cx="3331779" cy="4243581"/>
          </a:xfrm>
          <a:prstGeom prst="rect">
            <a:avLst/>
          </a:prstGeom>
        </p:spPr>
      </p:pic>
    </p:spTree>
    <p:extLst>
      <p:ext uri="{BB962C8B-B14F-4D97-AF65-F5344CB8AC3E}">
        <p14:creationId xmlns:p14="http://schemas.microsoft.com/office/powerpoint/2010/main" val="2419220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F6C4-BE89-4DEC-8397-581BE874B1A8}"/>
              </a:ext>
            </a:extLst>
          </p:cNvPr>
          <p:cNvSpPr>
            <a:spLocks noGrp="1"/>
          </p:cNvSpPr>
          <p:nvPr>
            <p:ph type="title"/>
          </p:nvPr>
        </p:nvSpPr>
        <p:spPr>
          <a:xfrm>
            <a:off x="501869" y="987972"/>
            <a:ext cx="9609083" cy="767256"/>
          </a:xfrm>
          <a:noFill/>
          <a:ln>
            <a:noFill/>
          </a:ln>
        </p:spPr>
        <p:style>
          <a:lnRef idx="0">
            <a:scrgbClr r="0" g="0" b="0"/>
          </a:lnRef>
          <a:fillRef idx="0">
            <a:scrgbClr r="0" g="0" b="0"/>
          </a:fillRef>
          <a:effectRef idx="0">
            <a:scrgbClr r="0" g="0" b="0"/>
          </a:effectRef>
          <a:fontRef idx="minor">
            <a:schemeClr val="accent6"/>
          </a:fontRef>
        </p:style>
        <p:txBody>
          <a:bodyPr/>
          <a:lstStyle/>
          <a:p>
            <a:r>
              <a:rPr lang="en-ID" b="1" dirty="0"/>
              <a:t>The Orientation Process </a:t>
            </a:r>
          </a:p>
        </p:txBody>
      </p:sp>
      <p:sp>
        <p:nvSpPr>
          <p:cNvPr id="3" name="Content Placeholder 2">
            <a:extLst>
              <a:ext uri="{FF2B5EF4-FFF2-40B4-BE49-F238E27FC236}">
                <a16:creationId xmlns:a16="http://schemas.microsoft.com/office/drawing/2014/main" id="{5AB1708D-6688-4F47-B916-DCA67544CAF2}"/>
              </a:ext>
            </a:extLst>
          </p:cNvPr>
          <p:cNvSpPr>
            <a:spLocks noGrp="1"/>
          </p:cNvSpPr>
          <p:nvPr>
            <p:ph idx="1"/>
          </p:nvPr>
        </p:nvSpPr>
        <p:spPr>
          <a:xfrm>
            <a:off x="585951" y="1755228"/>
            <a:ext cx="8305801" cy="4114800"/>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buNone/>
            </a:pPr>
            <a:r>
              <a:rPr lang="en-US" dirty="0"/>
              <a:t>Onboarding ideally begins before the person’s first day, with a welcome note, orientation schedule, and list of documents (such as tax documents) needed the first day</a:t>
            </a:r>
          </a:p>
          <a:p>
            <a:pPr marL="0" indent="0" algn="just">
              <a:buNone/>
            </a:pPr>
            <a:r>
              <a:rPr lang="en-US" dirty="0"/>
              <a:t>The length of the onboarding program depends on what you cover. Some take several hours.</a:t>
            </a:r>
          </a:p>
          <a:p>
            <a:pPr marL="0" indent="0" algn="just">
              <a:buNone/>
            </a:pPr>
            <a:r>
              <a:rPr lang="en-ID" dirty="0"/>
              <a:t>Supervisors should be vigilant. </a:t>
            </a:r>
          </a:p>
          <a:p>
            <a:pPr marL="0" indent="0" algn="just">
              <a:buNone/>
            </a:pPr>
            <a:r>
              <a:rPr lang="en-US" dirty="0"/>
              <a:t>Those being oriented should show they’re involved.</a:t>
            </a:r>
          </a:p>
          <a:p>
            <a:pPr marL="0" indent="0" algn="just">
              <a:buNone/>
            </a:pPr>
            <a:r>
              <a:rPr lang="en-US" dirty="0"/>
              <a:t>Employers should onboard new executives too.</a:t>
            </a:r>
          </a:p>
          <a:p>
            <a:pPr marL="0" indent="0" algn="just">
              <a:buNone/>
            </a:pPr>
            <a:endParaRPr lang="en-ID" dirty="0"/>
          </a:p>
        </p:txBody>
      </p:sp>
      <p:pic>
        <p:nvPicPr>
          <p:cNvPr id="4" name="Picture 3">
            <a:extLst>
              <a:ext uri="{FF2B5EF4-FFF2-40B4-BE49-F238E27FC236}">
                <a16:creationId xmlns:a16="http://schemas.microsoft.com/office/drawing/2014/main" id="{43C0FF0C-62B8-4EAB-A3E3-4BCA54C3370F}"/>
              </a:ext>
            </a:extLst>
          </p:cNvPr>
          <p:cNvPicPr>
            <a:picLocks noChangeAspect="1"/>
          </p:cNvPicPr>
          <p:nvPr/>
        </p:nvPicPr>
        <p:blipFill>
          <a:blip r:embed="rId3"/>
          <a:stretch>
            <a:fillRect/>
          </a:stretch>
        </p:blipFill>
        <p:spPr>
          <a:xfrm>
            <a:off x="8891752" y="1755228"/>
            <a:ext cx="2816596" cy="4114800"/>
          </a:xfrm>
          <a:prstGeom prst="rect">
            <a:avLst/>
          </a:prstGeom>
        </p:spPr>
      </p:pic>
    </p:spTree>
    <p:extLst>
      <p:ext uri="{BB962C8B-B14F-4D97-AF65-F5344CB8AC3E}">
        <p14:creationId xmlns:p14="http://schemas.microsoft.com/office/powerpoint/2010/main" val="1071416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71DE-230A-4C2F-9405-193BD2F234A3}"/>
              </a:ext>
            </a:extLst>
          </p:cNvPr>
          <p:cNvSpPr>
            <a:spLocks noGrp="1"/>
          </p:cNvSpPr>
          <p:nvPr>
            <p:ph type="title"/>
          </p:nvPr>
        </p:nvSpPr>
        <p:spPr>
          <a:xfrm>
            <a:off x="1008994" y="1166649"/>
            <a:ext cx="8229599" cy="785101"/>
          </a:xfrm>
        </p:spPr>
        <p:txBody>
          <a:bodyPr>
            <a:normAutofit fontScale="90000"/>
          </a:bodyPr>
          <a:lstStyle/>
          <a:p>
            <a:pPr algn="ctr"/>
            <a:r>
              <a:rPr lang="en-US" sz="3200" b="1" dirty="0">
                <a:latin typeface="Arial Black" panose="020B0A04020102020204" pitchFamily="34" charset="0"/>
              </a:rPr>
              <a:t>Overview of the Training Process</a:t>
            </a:r>
            <a:br>
              <a:rPr lang="en-US" sz="3200" b="1" dirty="0">
                <a:latin typeface="Arial Black" panose="020B0A04020102020204" pitchFamily="34" charset="0"/>
              </a:rPr>
            </a:br>
            <a:r>
              <a:rPr lang="en-US" sz="3200" b="1" dirty="0">
                <a:latin typeface="Arial Black" panose="020B0A04020102020204" pitchFamily="34" charset="0"/>
              </a:rPr>
              <a:t> </a:t>
            </a:r>
            <a:endParaRPr lang="en-ID" sz="3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8BCD11BE-43C5-4167-816D-18CA79079CE1}"/>
              </a:ext>
            </a:extLst>
          </p:cNvPr>
          <p:cNvSpPr>
            <a:spLocks noGrp="1"/>
          </p:cNvSpPr>
          <p:nvPr>
            <p:ph idx="1"/>
          </p:nvPr>
        </p:nvSpPr>
        <p:spPr>
          <a:xfrm>
            <a:off x="651642" y="1761523"/>
            <a:ext cx="7598978" cy="3334954"/>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Directly after orientation, training should begin</a:t>
            </a:r>
          </a:p>
          <a:p>
            <a:pPr marL="0" indent="0" algn="just">
              <a:buNone/>
            </a:pPr>
            <a:r>
              <a:rPr lang="en-US" b="1" dirty="0">
                <a:latin typeface="Times New Roman" panose="02020603050405020304" pitchFamily="18" charset="0"/>
                <a:cs typeface="Times New Roman" panose="02020603050405020304" pitchFamily="18" charset="0"/>
              </a:rPr>
              <a:t>Training</a:t>
            </a:r>
            <a:r>
              <a:rPr lang="en-US" dirty="0">
                <a:latin typeface="Times New Roman" panose="02020603050405020304" pitchFamily="18" charset="0"/>
                <a:cs typeface="Times New Roman" panose="02020603050405020304" pitchFamily="18" charset="0"/>
              </a:rPr>
              <a:t> means giving new or current employees the skills that they need to perform their jobs, such as showing new salespeople how to sell your product. </a:t>
            </a:r>
          </a:p>
          <a:p>
            <a:pPr marL="0" indent="0" algn="just">
              <a:buNone/>
            </a:pPr>
            <a:r>
              <a:rPr lang="en-US" dirty="0">
                <a:latin typeface="Times New Roman" panose="02020603050405020304" pitchFamily="18" charset="0"/>
                <a:cs typeface="Times New Roman" panose="02020603050405020304" pitchFamily="18" charset="0"/>
              </a:rPr>
              <a:t>Training is important. If even high-potential employees don’t know what to do and how to do it, they will improvise or do nothing useful at all.</a:t>
            </a:r>
            <a:endParaRPr lang="en-ID"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6C7E96A-F549-4195-9BAB-55883AA1203C}"/>
              </a:ext>
            </a:extLst>
          </p:cNvPr>
          <p:cNvPicPr>
            <a:picLocks noChangeAspect="1"/>
          </p:cNvPicPr>
          <p:nvPr/>
        </p:nvPicPr>
        <p:blipFill>
          <a:blip r:embed="rId3"/>
          <a:stretch>
            <a:fillRect/>
          </a:stretch>
        </p:blipFill>
        <p:spPr>
          <a:xfrm>
            <a:off x="8345214" y="1734372"/>
            <a:ext cx="3846786" cy="3047836"/>
          </a:xfrm>
          <a:prstGeom prst="rect">
            <a:avLst/>
          </a:prstGeom>
        </p:spPr>
      </p:pic>
    </p:spTree>
    <p:extLst>
      <p:ext uri="{BB962C8B-B14F-4D97-AF65-F5344CB8AC3E}">
        <p14:creationId xmlns:p14="http://schemas.microsoft.com/office/powerpoint/2010/main" val="238343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E44A-BED4-42D8-833E-8D29A7DAAECC}"/>
              </a:ext>
            </a:extLst>
          </p:cNvPr>
          <p:cNvSpPr>
            <a:spLocks noGrp="1"/>
          </p:cNvSpPr>
          <p:nvPr>
            <p:ph type="title"/>
          </p:nvPr>
        </p:nvSpPr>
        <p:spPr>
          <a:xfrm>
            <a:off x="312682" y="1048297"/>
            <a:ext cx="8820808" cy="1166211"/>
          </a:xfrm>
        </p:spPr>
        <p:txBody>
          <a:bodyPr/>
          <a:lstStyle/>
          <a:p>
            <a:r>
              <a:rPr lang="en-US" dirty="0"/>
              <a:t>The ADDIE Five-Step Training Process </a:t>
            </a:r>
            <a:endParaRPr lang="en-ID" dirty="0"/>
          </a:p>
        </p:txBody>
      </p:sp>
      <p:sp>
        <p:nvSpPr>
          <p:cNvPr id="3" name="Content Placeholder 2">
            <a:extLst>
              <a:ext uri="{FF2B5EF4-FFF2-40B4-BE49-F238E27FC236}">
                <a16:creationId xmlns:a16="http://schemas.microsoft.com/office/drawing/2014/main" id="{B653915B-D0FC-454D-BA1E-E3C7940D143B}"/>
              </a:ext>
            </a:extLst>
          </p:cNvPr>
          <p:cNvSpPr>
            <a:spLocks noGrp="1"/>
          </p:cNvSpPr>
          <p:nvPr>
            <p:ph idx="1"/>
          </p:nvPr>
        </p:nvSpPr>
        <p:spPr>
          <a:xfrm>
            <a:off x="312682" y="2370084"/>
            <a:ext cx="7139153" cy="2107323"/>
          </a:xfrm>
        </p:spPr>
        <p:txBody>
          <a:bodyPr>
            <a:normAutofit/>
          </a:bodyPr>
          <a:lstStyle/>
          <a:p>
            <a:pPr marL="0" indent="0" algn="just">
              <a:buNone/>
            </a:pPr>
            <a:r>
              <a:rPr lang="en-US" dirty="0"/>
              <a:t>The employer should use a rational training process. The gold standard here is still the basic </a:t>
            </a:r>
            <a:r>
              <a:rPr lang="en-US" b="1" dirty="0"/>
              <a:t>analysis-design-develop-implement-evaluate</a:t>
            </a:r>
            <a:r>
              <a:rPr lang="en-US" dirty="0"/>
              <a:t> (ADDIE) training process model that training experts have used for years.</a:t>
            </a:r>
          </a:p>
          <a:p>
            <a:pPr marL="0" indent="0" algn="just">
              <a:buNone/>
            </a:pPr>
            <a:endParaRPr lang="en-ID" dirty="0"/>
          </a:p>
        </p:txBody>
      </p:sp>
      <p:pic>
        <p:nvPicPr>
          <p:cNvPr id="4" name="Picture 3">
            <a:extLst>
              <a:ext uri="{FF2B5EF4-FFF2-40B4-BE49-F238E27FC236}">
                <a16:creationId xmlns:a16="http://schemas.microsoft.com/office/drawing/2014/main" id="{872CB215-7F55-4457-A242-5B1AE635F179}"/>
              </a:ext>
            </a:extLst>
          </p:cNvPr>
          <p:cNvPicPr>
            <a:picLocks noChangeAspect="1"/>
          </p:cNvPicPr>
          <p:nvPr/>
        </p:nvPicPr>
        <p:blipFill rotWithShape="1">
          <a:blip r:embed="rId3"/>
          <a:srcRect l="12831" r="13705"/>
          <a:stretch/>
        </p:blipFill>
        <p:spPr>
          <a:xfrm>
            <a:off x="7609490" y="2214508"/>
            <a:ext cx="4382814" cy="3103337"/>
          </a:xfrm>
          <a:prstGeom prst="rect">
            <a:avLst/>
          </a:prstGeom>
        </p:spPr>
      </p:pic>
    </p:spTree>
    <p:extLst>
      <p:ext uri="{BB962C8B-B14F-4D97-AF65-F5344CB8AC3E}">
        <p14:creationId xmlns:p14="http://schemas.microsoft.com/office/powerpoint/2010/main" val="178411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476</TotalTime>
  <Words>3766</Words>
  <Application>Microsoft Office PowerPoint</Application>
  <PresentationFormat>Widescreen</PresentationFormat>
  <Paragraphs>255</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-apple-system</vt:lpstr>
      <vt:lpstr>Arial</vt:lpstr>
      <vt:lpstr>Arial Black</vt:lpstr>
      <vt:lpstr>Britannic Bold</vt:lpstr>
      <vt:lpstr>Calibri</vt:lpstr>
      <vt:lpstr>Calibri Light</vt:lpstr>
      <vt:lpstr>Georgia</vt:lpstr>
      <vt:lpstr>Times New Roman</vt:lpstr>
      <vt:lpstr>Tw Cen MT Condensed Extra Bold</vt:lpstr>
      <vt:lpstr>Office Theme</vt:lpstr>
      <vt:lpstr>TRAINING AND DEVELOPMENT</vt:lpstr>
      <vt:lpstr>LEARNING OBJECTIVES</vt:lpstr>
      <vt:lpstr>PowerPoint Presentation</vt:lpstr>
      <vt:lpstr>Orienting and Onboarding New Employees</vt:lpstr>
      <vt:lpstr>The Purposes of Employee Orientation/Onboarding</vt:lpstr>
      <vt:lpstr>PowerPoint Presentation</vt:lpstr>
      <vt:lpstr>The Orientation Process </vt:lpstr>
      <vt:lpstr>Overview of the Training Process  </vt:lpstr>
      <vt:lpstr>The ADDIE Five-Step Training Process </vt:lpstr>
      <vt:lpstr>Analyze</vt:lpstr>
      <vt:lpstr>Design</vt:lpstr>
      <vt:lpstr>Develop</vt:lpstr>
      <vt:lpstr>Implement</vt:lpstr>
      <vt:lpstr>Types of Training</vt:lpstr>
      <vt:lpstr>Implementing Management Development Programs</vt:lpstr>
      <vt:lpstr>PowerPoint Presentation</vt:lpstr>
      <vt:lpstr>PowerPoint Presentation</vt:lpstr>
      <vt:lpstr>PowerPoint Presentation</vt:lpstr>
      <vt:lpstr>Managing Organizational Change Programs</vt:lpstr>
      <vt:lpstr>PowerPoint Presentation</vt:lpstr>
      <vt:lpstr>PowerPoint Presentation</vt:lpstr>
      <vt:lpstr>Evaluating the Training Effort </vt:lpstr>
      <vt:lpstr>PowerPoint Presentation</vt:lpstr>
      <vt:lpstr>PowerPoint Presentation</vt:lpstr>
      <vt:lpstr> Discussion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Litka Tiadoraria Br Ginting</dc:creator>
  <cp:lastModifiedBy>Sugianta Ovinus Ginting</cp:lastModifiedBy>
  <cp:revision>39</cp:revision>
  <dcterms:created xsi:type="dcterms:W3CDTF">2024-08-12T07:57:50Z</dcterms:created>
  <dcterms:modified xsi:type="dcterms:W3CDTF">2024-08-19T08:01:00Z</dcterms:modified>
</cp:coreProperties>
</file>