
<file path=[Content_Types].xml><?xml version="1.0" encoding="utf-8"?>
<Types xmlns="http://schemas.openxmlformats.org/package/2006/content-types">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Open Sans" panose="020B0606030504020204" pitchFamily="34" charset="0"/>
      <p:regular r:id="rId24"/>
    </p:embeddedFont>
    <p:embeddedFont>
      <p:font typeface="Open Sans Bold" panose="020B0806030504020204" charset="0"/>
      <p:regular r:id="rId25"/>
    </p:embeddedFont>
    <p:embeddedFont>
      <p:font typeface="Open Sans Bold Italics" panose="020B0604020202020204" charset="0"/>
      <p:regular r:id="rId26"/>
    </p:embeddedFont>
    <p:embeddedFont>
      <p:font typeface="Staatliches" pitchFamily="2"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900"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grpSp>
        <p:nvGrpSpPr>
          <p:cNvPr id="3" name="Group 3"/>
          <p:cNvGrpSpPr/>
          <p:nvPr/>
        </p:nvGrpSpPr>
        <p:grpSpPr>
          <a:xfrm>
            <a:off x="9972487" y="4843025"/>
            <a:ext cx="8315513" cy="831551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5" name="Group 5"/>
          <p:cNvGrpSpPr/>
          <p:nvPr/>
        </p:nvGrpSpPr>
        <p:grpSpPr>
          <a:xfrm>
            <a:off x="12477201" y="949468"/>
            <a:ext cx="1208387" cy="120838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7" name="Group 7"/>
          <p:cNvGrpSpPr/>
          <p:nvPr/>
        </p:nvGrpSpPr>
        <p:grpSpPr>
          <a:xfrm>
            <a:off x="11268814" y="5602349"/>
            <a:ext cx="1208387" cy="120838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9" name="Group 9"/>
          <p:cNvGrpSpPr/>
          <p:nvPr/>
        </p:nvGrpSpPr>
        <p:grpSpPr>
          <a:xfrm>
            <a:off x="11701562" y="1700882"/>
            <a:ext cx="1208387" cy="120838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1" name="Group 11"/>
          <p:cNvGrpSpPr/>
          <p:nvPr/>
        </p:nvGrpSpPr>
        <p:grpSpPr>
          <a:xfrm>
            <a:off x="10493175" y="6353763"/>
            <a:ext cx="1208387" cy="120838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3" name="Group 13"/>
          <p:cNvGrpSpPr/>
          <p:nvPr/>
        </p:nvGrpSpPr>
        <p:grpSpPr>
          <a:xfrm>
            <a:off x="12305755" y="-753363"/>
            <a:ext cx="8315513" cy="831551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5" name="Group 15"/>
          <p:cNvGrpSpPr/>
          <p:nvPr/>
        </p:nvGrpSpPr>
        <p:grpSpPr>
          <a:xfrm>
            <a:off x="11820313" y="411326"/>
            <a:ext cx="9875674" cy="987567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3"/>
              <a:stretch>
                <a:fillRect l="-19975" r="-29837"/>
              </a:stretch>
            </a:blipFill>
            <a:ln w="95250" cap="sq">
              <a:solidFill>
                <a:srgbClr val="FFFFFF"/>
              </a:solidFill>
              <a:prstDash val="solid"/>
              <a:miter/>
            </a:ln>
          </p:spPr>
        </p:sp>
      </p:grpSp>
      <p:sp>
        <p:nvSpPr>
          <p:cNvPr id="17" name="TextBox 17"/>
          <p:cNvSpPr txBox="1"/>
          <p:nvPr/>
        </p:nvSpPr>
        <p:spPr>
          <a:xfrm>
            <a:off x="1028700" y="2991976"/>
            <a:ext cx="8115300" cy="2475037"/>
          </a:xfrm>
          <a:prstGeom prst="rect">
            <a:avLst/>
          </a:prstGeom>
        </p:spPr>
        <p:txBody>
          <a:bodyPr lIns="0" tIns="0" rIns="0" bIns="0" rtlCol="0" anchor="t">
            <a:spAutoFit/>
          </a:bodyPr>
          <a:lstStyle/>
          <a:p>
            <a:pPr algn="l">
              <a:lnSpc>
                <a:spcPts val="19300"/>
              </a:lnSpc>
            </a:pPr>
            <a:r>
              <a:rPr lang="en-US" sz="16500" dirty="0">
                <a:solidFill>
                  <a:srgbClr val="000000"/>
                </a:solidFill>
                <a:latin typeface="Staatliches"/>
                <a:ea typeface="Staatliches"/>
                <a:cs typeface="Staatliches"/>
                <a:sym typeface="Staatliches"/>
              </a:rPr>
              <a:t>MSDM</a:t>
            </a:r>
            <a:endParaRPr lang="en-US" sz="13785" dirty="0">
              <a:solidFill>
                <a:srgbClr val="000000"/>
              </a:solidFill>
              <a:latin typeface="Staatliches"/>
              <a:ea typeface="Staatliches"/>
              <a:cs typeface="Staatliches"/>
              <a:sym typeface="Staatliches"/>
            </a:endParaRPr>
          </a:p>
        </p:txBody>
      </p:sp>
      <p:sp>
        <p:nvSpPr>
          <p:cNvPr id="18" name="TextBox 18"/>
          <p:cNvSpPr txBox="1"/>
          <p:nvPr/>
        </p:nvSpPr>
        <p:spPr>
          <a:xfrm>
            <a:off x="1028700" y="5019675"/>
            <a:ext cx="8943787" cy="2196242"/>
          </a:xfrm>
          <a:prstGeom prst="rect">
            <a:avLst/>
          </a:prstGeom>
        </p:spPr>
        <p:txBody>
          <a:bodyPr lIns="0" tIns="0" rIns="0" bIns="0" rtlCol="0" anchor="t">
            <a:spAutoFit/>
          </a:bodyPr>
          <a:lstStyle/>
          <a:p>
            <a:pPr algn="l">
              <a:lnSpc>
                <a:spcPts val="8656"/>
              </a:lnSpc>
            </a:pPr>
            <a:r>
              <a:rPr lang="en-US" sz="6600" dirty="0">
                <a:solidFill>
                  <a:srgbClr val="29007B"/>
                </a:solidFill>
                <a:latin typeface="Staatliches"/>
                <a:ea typeface="Staatliches"/>
                <a:cs typeface="Staatliches"/>
                <a:sym typeface="Staatliches"/>
              </a:rPr>
              <a:t>MANAJEMEN SUMBERDAYA MANUSIA</a:t>
            </a:r>
            <a:endParaRPr lang="en-US" sz="6183" dirty="0">
              <a:solidFill>
                <a:srgbClr val="29007B"/>
              </a:solidFill>
              <a:latin typeface="Staatliches"/>
              <a:ea typeface="Staatliches"/>
              <a:cs typeface="Staatliches"/>
              <a:sym typeface="Staatliches"/>
            </a:endParaRPr>
          </a:p>
        </p:txBody>
      </p:sp>
      <p:sp>
        <p:nvSpPr>
          <p:cNvPr id="19" name="TextBox 19"/>
          <p:cNvSpPr txBox="1"/>
          <p:nvPr/>
        </p:nvSpPr>
        <p:spPr>
          <a:xfrm>
            <a:off x="331375" y="117430"/>
            <a:ext cx="7726214" cy="1083073"/>
          </a:xfrm>
          <a:prstGeom prst="rect">
            <a:avLst/>
          </a:prstGeom>
        </p:spPr>
        <p:txBody>
          <a:bodyPr lIns="0" tIns="0" rIns="0" bIns="0" rtlCol="0" anchor="t">
            <a:spAutoFit/>
          </a:bodyPr>
          <a:lstStyle/>
          <a:p>
            <a:pPr algn="l">
              <a:lnSpc>
                <a:spcPts val="4350"/>
              </a:lnSpc>
            </a:pPr>
            <a:r>
              <a:rPr lang="en-US" sz="3107" spc="-62">
                <a:solidFill>
                  <a:srgbClr val="000000"/>
                </a:solidFill>
                <a:latin typeface="Open Sans Bold"/>
                <a:ea typeface="Open Sans Bold"/>
                <a:cs typeface="Open Sans Bold"/>
                <a:sym typeface="Open Sans Bold"/>
              </a:rPr>
              <a:t>M Ferdiananda Chadafi, S.E.,M.S.M</a:t>
            </a:r>
          </a:p>
          <a:p>
            <a:pPr algn="l">
              <a:lnSpc>
                <a:spcPts val="4350"/>
              </a:lnSpc>
            </a:pPr>
            <a:endParaRPr lang="en-US" sz="3107" spc="-62">
              <a:solidFill>
                <a:srgbClr val="000000"/>
              </a:solidFill>
              <a:latin typeface="Open Sans Bold"/>
              <a:ea typeface="Open Sans Bold"/>
              <a:cs typeface="Open Sans Bold"/>
              <a:sym typeface="Open Sans Bold"/>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grpSp>
        <p:nvGrpSpPr>
          <p:cNvPr id="3" name="Group 3"/>
          <p:cNvGrpSpPr/>
          <p:nvPr/>
        </p:nvGrpSpPr>
        <p:grpSpPr>
          <a:xfrm>
            <a:off x="6180279" y="3541527"/>
            <a:ext cx="8173055" cy="1417882"/>
            <a:chOff x="0" y="0"/>
            <a:chExt cx="4026342" cy="698500"/>
          </a:xfrm>
        </p:grpSpPr>
        <p:sp>
          <p:nvSpPr>
            <p:cNvPr id="4" name="Freeform 4"/>
            <p:cNvSpPr/>
            <p:nvPr/>
          </p:nvSpPr>
          <p:spPr>
            <a:xfrm>
              <a:off x="0" y="0"/>
              <a:ext cx="4026342" cy="698500"/>
            </a:xfrm>
            <a:custGeom>
              <a:avLst/>
              <a:gdLst/>
              <a:ahLst/>
              <a:cxnLst/>
              <a:rect l="l" t="t" r="r" b="b"/>
              <a:pathLst>
                <a:path w="4026342" h="698500">
                  <a:moveTo>
                    <a:pt x="4026342" y="349250"/>
                  </a:moveTo>
                  <a:lnTo>
                    <a:pt x="3823142" y="698500"/>
                  </a:lnTo>
                  <a:lnTo>
                    <a:pt x="203200" y="698500"/>
                  </a:lnTo>
                  <a:lnTo>
                    <a:pt x="0" y="349250"/>
                  </a:lnTo>
                  <a:lnTo>
                    <a:pt x="203200" y="0"/>
                  </a:lnTo>
                  <a:lnTo>
                    <a:pt x="3823142" y="0"/>
                  </a:lnTo>
                  <a:lnTo>
                    <a:pt x="4026342" y="349250"/>
                  </a:lnTo>
                  <a:close/>
                </a:path>
              </a:pathLst>
            </a:custGeom>
            <a:solidFill>
              <a:srgbClr val="29007B"/>
            </a:solidFill>
          </p:spPr>
        </p:sp>
        <p:sp>
          <p:nvSpPr>
            <p:cNvPr id="5" name="TextBox 5"/>
            <p:cNvSpPr txBox="1"/>
            <p:nvPr/>
          </p:nvSpPr>
          <p:spPr>
            <a:xfrm>
              <a:off x="114300" y="-38100"/>
              <a:ext cx="3797742" cy="736600"/>
            </a:xfrm>
            <a:prstGeom prst="rect">
              <a:avLst/>
            </a:prstGeom>
          </p:spPr>
          <p:txBody>
            <a:bodyPr lIns="50800" tIns="50800" rIns="50800" bIns="50800" rtlCol="0" anchor="ctr"/>
            <a:lstStyle/>
            <a:p>
              <a:pPr algn="ctr">
                <a:lnSpc>
                  <a:spcPts val="2659"/>
                </a:lnSpc>
                <a:spcBef>
                  <a:spcPct val="0"/>
                </a:spcBef>
              </a:pPr>
              <a:r>
                <a:rPr lang="en-US" sz="1899">
                  <a:solidFill>
                    <a:srgbClr val="FFFFFF"/>
                  </a:solidFill>
                  <a:latin typeface="Open Sans"/>
                  <a:ea typeface="Open Sans"/>
                  <a:cs typeface="Open Sans"/>
                  <a:sym typeface="Open Sans"/>
                </a:rPr>
                <a:t> </a:t>
              </a:r>
            </a:p>
          </p:txBody>
        </p:sp>
      </p:grpSp>
      <p:grpSp>
        <p:nvGrpSpPr>
          <p:cNvPr id="6" name="Group 6"/>
          <p:cNvGrpSpPr/>
          <p:nvPr/>
        </p:nvGrpSpPr>
        <p:grpSpPr>
          <a:xfrm>
            <a:off x="1497489" y="8806136"/>
            <a:ext cx="1258024" cy="125802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8" name="Group 8"/>
          <p:cNvGrpSpPr/>
          <p:nvPr/>
        </p:nvGrpSpPr>
        <p:grpSpPr>
          <a:xfrm>
            <a:off x="2755513" y="828341"/>
            <a:ext cx="1258024" cy="125802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0" name="Group 10"/>
          <p:cNvGrpSpPr/>
          <p:nvPr/>
        </p:nvGrpSpPr>
        <p:grpSpPr>
          <a:xfrm rot="-10800000">
            <a:off x="14715284" y="3619509"/>
            <a:ext cx="1208387" cy="120838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2" name="Group 12"/>
          <p:cNvGrpSpPr/>
          <p:nvPr/>
        </p:nvGrpSpPr>
        <p:grpSpPr>
          <a:xfrm rot="-10800000">
            <a:off x="16285621" y="3637115"/>
            <a:ext cx="1208387" cy="120838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4" name="Group 14"/>
          <p:cNvGrpSpPr/>
          <p:nvPr/>
        </p:nvGrpSpPr>
        <p:grpSpPr>
          <a:xfrm>
            <a:off x="-3234599" y="317207"/>
            <a:ext cx="9056590" cy="905659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6" name="Group 16"/>
          <p:cNvGrpSpPr/>
          <p:nvPr/>
        </p:nvGrpSpPr>
        <p:grpSpPr>
          <a:xfrm>
            <a:off x="-2666937" y="884869"/>
            <a:ext cx="7921267" cy="792126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3"/>
              <a:stretch>
                <a:fillRect l="-24976" r="-24976"/>
              </a:stretch>
            </a:blipFill>
            <a:ln cap="sq">
              <a:noFill/>
              <a:prstDash val="solid"/>
              <a:miter/>
            </a:ln>
          </p:spPr>
        </p:sp>
      </p:grpSp>
      <p:grpSp>
        <p:nvGrpSpPr>
          <p:cNvPr id="18" name="Group 18"/>
          <p:cNvGrpSpPr/>
          <p:nvPr/>
        </p:nvGrpSpPr>
        <p:grpSpPr>
          <a:xfrm>
            <a:off x="-390055" y="2803463"/>
            <a:ext cx="6570334" cy="657033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20" name="Group 20"/>
          <p:cNvGrpSpPr/>
          <p:nvPr/>
        </p:nvGrpSpPr>
        <p:grpSpPr>
          <a:xfrm>
            <a:off x="21769" y="3215287"/>
            <a:ext cx="5746685" cy="5746685"/>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4"/>
              <a:stretch>
                <a:fillRect l="-25046" r="-25046"/>
              </a:stretch>
            </a:blipFill>
            <a:ln cap="sq">
              <a:noFill/>
              <a:prstDash val="solid"/>
              <a:miter/>
            </a:ln>
          </p:spPr>
        </p:sp>
      </p:grpSp>
      <p:sp>
        <p:nvSpPr>
          <p:cNvPr id="22" name="TextBox 22"/>
          <p:cNvSpPr txBox="1"/>
          <p:nvPr/>
        </p:nvSpPr>
        <p:spPr>
          <a:xfrm>
            <a:off x="6652802" y="3466743"/>
            <a:ext cx="7272288" cy="1405525"/>
          </a:xfrm>
          <a:prstGeom prst="rect">
            <a:avLst/>
          </a:prstGeom>
        </p:spPr>
        <p:txBody>
          <a:bodyPr lIns="0" tIns="0" rIns="0" bIns="0" rtlCol="0" anchor="t">
            <a:spAutoFit/>
          </a:bodyPr>
          <a:lstStyle/>
          <a:p>
            <a:pPr algn="ctr">
              <a:lnSpc>
                <a:spcPts val="11467"/>
              </a:lnSpc>
            </a:pPr>
            <a:r>
              <a:rPr lang="en-US" sz="8191">
                <a:solidFill>
                  <a:srgbClr val="FFFFFF"/>
                </a:solidFill>
                <a:latin typeface="Staatliches"/>
                <a:ea typeface="Staatliches"/>
                <a:cs typeface="Staatliches"/>
                <a:sym typeface="Staatliches"/>
              </a:rPr>
              <a:t>PERANAN STRATEGIS</a:t>
            </a:r>
          </a:p>
        </p:txBody>
      </p:sp>
      <p:sp>
        <p:nvSpPr>
          <p:cNvPr id="23" name="TextBox 23"/>
          <p:cNvSpPr txBox="1"/>
          <p:nvPr/>
        </p:nvSpPr>
        <p:spPr>
          <a:xfrm>
            <a:off x="6652802" y="4929784"/>
            <a:ext cx="12107721" cy="1219693"/>
          </a:xfrm>
          <a:prstGeom prst="rect">
            <a:avLst/>
          </a:prstGeom>
        </p:spPr>
        <p:txBody>
          <a:bodyPr lIns="0" tIns="0" rIns="0" bIns="0" rtlCol="0" anchor="t">
            <a:spAutoFit/>
          </a:bodyPr>
          <a:lstStyle/>
          <a:p>
            <a:pPr algn="l">
              <a:lnSpc>
                <a:spcPts val="10029"/>
              </a:lnSpc>
            </a:pPr>
            <a:r>
              <a:rPr lang="en-US" sz="7163">
                <a:solidFill>
                  <a:srgbClr val="29007B"/>
                </a:solidFill>
                <a:latin typeface="Staatliches"/>
                <a:ea typeface="Staatliches"/>
                <a:cs typeface="Staatliches"/>
                <a:sym typeface="Staatliches"/>
              </a:rPr>
              <a:t>MANAJEMEN SUMBER DAYA MANUSIA</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sp>
        <p:nvSpPr>
          <p:cNvPr id="3" name="TextBox 3"/>
          <p:cNvSpPr txBox="1"/>
          <p:nvPr/>
        </p:nvSpPr>
        <p:spPr>
          <a:xfrm>
            <a:off x="1425280" y="1039224"/>
            <a:ext cx="12744583" cy="2010945"/>
          </a:xfrm>
          <a:prstGeom prst="rect">
            <a:avLst/>
          </a:prstGeom>
        </p:spPr>
        <p:txBody>
          <a:bodyPr lIns="0" tIns="0" rIns="0" bIns="0" rtlCol="0" anchor="t">
            <a:spAutoFit/>
          </a:bodyPr>
          <a:lstStyle/>
          <a:p>
            <a:pPr algn="l">
              <a:lnSpc>
                <a:spcPts val="16543"/>
              </a:lnSpc>
            </a:pPr>
            <a:r>
              <a:rPr lang="en-US" sz="11816" dirty="0">
                <a:solidFill>
                  <a:srgbClr val="000000"/>
                </a:solidFill>
                <a:latin typeface="Staatliches"/>
                <a:ea typeface="Staatliches"/>
                <a:cs typeface="Staatliches"/>
                <a:sym typeface="Staatliches"/>
              </a:rPr>
              <a:t>PERANAN STATEGIS</a:t>
            </a:r>
          </a:p>
        </p:txBody>
      </p:sp>
      <p:sp>
        <p:nvSpPr>
          <p:cNvPr id="4" name="TextBox 4"/>
          <p:cNvSpPr txBox="1"/>
          <p:nvPr/>
        </p:nvSpPr>
        <p:spPr>
          <a:xfrm>
            <a:off x="1425280" y="2779910"/>
            <a:ext cx="13029949" cy="1410527"/>
          </a:xfrm>
          <a:prstGeom prst="rect">
            <a:avLst/>
          </a:prstGeom>
        </p:spPr>
        <p:txBody>
          <a:bodyPr lIns="0" tIns="0" rIns="0" bIns="0" rtlCol="0" anchor="t">
            <a:spAutoFit/>
          </a:bodyPr>
          <a:lstStyle/>
          <a:p>
            <a:pPr algn="l">
              <a:lnSpc>
                <a:spcPts val="11504"/>
              </a:lnSpc>
            </a:pPr>
            <a:r>
              <a:rPr lang="en-US" sz="8217">
                <a:solidFill>
                  <a:srgbClr val="29007B"/>
                </a:solidFill>
                <a:latin typeface="Staatliches"/>
                <a:ea typeface="Staatliches"/>
                <a:cs typeface="Staatliches"/>
                <a:sym typeface="Staatliches"/>
              </a:rPr>
              <a:t>MANAJEMEN SUMBER DAYA MANUSIA</a:t>
            </a:r>
          </a:p>
        </p:txBody>
      </p:sp>
      <p:grpSp>
        <p:nvGrpSpPr>
          <p:cNvPr id="5" name="Group 5"/>
          <p:cNvGrpSpPr/>
          <p:nvPr/>
        </p:nvGrpSpPr>
        <p:grpSpPr>
          <a:xfrm>
            <a:off x="1425280" y="4689740"/>
            <a:ext cx="387005" cy="38700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7" name="Group 7"/>
          <p:cNvGrpSpPr/>
          <p:nvPr/>
        </p:nvGrpSpPr>
        <p:grpSpPr>
          <a:xfrm>
            <a:off x="1425280" y="6293715"/>
            <a:ext cx="387005" cy="38700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9" name="Group 9"/>
          <p:cNvGrpSpPr/>
          <p:nvPr/>
        </p:nvGrpSpPr>
        <p:grpSpPr>
          <a:xfrm>
            <a:off x="1425280" y="7894115"/>
            <a:ext cx="387005" cy="38700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11" name="Group 11"/>
          <p:cNvGrpSpPr/>
          <p:nvPr/>
        </p:nvGrpSpPr>
        <p:grpSpPr>
          <a:xfrm>
            <a:off x="14596525" y="3908065"/>
            <a:ext cx="4903207" cy="490320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3"/>
              <a:stretch>
                <a:fillRect l="-24906" r="-24906"/>
              </a:stretch>
            </a:blipFill>
            <a:ln w="95250" cap="sq">
              <a:solidFill>
                <a:srgbClr val="FFFFFF"/>
              </a:solidFill>
              <a:prstDash val="solid"/>
              <a:miter/>
            </a:ln>
          </p:spPr>
        </p:sp>
      </p:grpSp>
      <p:grpSp>
        <p:nvGrpSpPr>
          <p:cNvPr id="13" name="Group 13"/>
          <p:cNvGrpSpPr/>
          <p:nvPr/>
        </p:nvGrpSpPr>
        <p:grpSpPr>
          <a:xfrm>
            <a:off x="14680732" y="6415329"/>
            <a:ext cx="4903207" cy="490320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4"/>
              <a:stretch>
                <a:fillRect l="-16666" r="-16666"/>
              </a:stretch>
            </a:blipFill>
            <a:ln w="95250" cap="sq">
              <a:solidFill>
                <a:srgbClr val="FFFFFF"/>
              </a:solidFill>
              <a:prstDash val="solid"/>
              <a:miter/>
            </a:ln>
          </p:spPr>
        </p:sp>
      </p:grpSp>
      <p:grpSp>
        <p:nvGrpSpPr>
          <p:cNvPr id="15" name="Group 15"/>
          <p:cNvGrpSpPr/>
          <p:nvPr/>
        </p:nvGrpSpPr>
        <p:grpSpPr>
          <a:xfrm>
            <a:off x="11871325" y="4790855"/>
            <a:ext cx="6284860" cy="628486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5"/>
              <a:stretch>
                <a:fillRect t="-25000" b="-25000"/>
              </a:stretch>
            </a:blipFill>
            <a:ln w="95250" cap="sq">
              <a:solidFill>
                <a:srgbClr val="FFFFFF"/>
              </a:solidFill>
              <a:prstDash val="solid"/>
              <a:miter/>
            </a:ln>
          </p:spPr>
        </p:sp>
      </p:grpSp>
      <p:sp>
        <p:nvSpPr>
          <p:cNvPr id="17" name="TextBox 17"/>
          <p:cNvSpPr txBox="1"/>
          <p:nvPr/>
        </p:nvSpPr>
        <p:spPr>
          <a:xfrm>
            <a:off x="2033363" y="4632590"/>
            <a:ext cx="5514307" cy="445893"/>
          </a:xfrm>
          <a:prstGeom prst="rect">
            <a:avLst/>
          </a:prstGeom>
        </p:spPr>
        <p:txBody>
          <a:bodyPr lIns="0" tIns="0" rIns="0" bIns="0" rtlCol="0" anchor="t">
            <a:spAutoFit/>
          </a:bodyPr>
          <a:lstStyle/>
          <a:p>
            <a:pPr algn="l">
              <a:lnSpc>
                <a:spcPts val="3608"/>
              </a:lnSpc>
              <a:spcBef>
                <a:spcPct val="0"/>
              </a:spcBef>
            </a:pPr>
            <a:r>
              <a:rPr lang="en-US" sz="2577">
                <a:solidFill>
                  <a:srgbClr val="29007B"/>
                </a:solidFill>
                <a:latin typeface="Open Sans Bold"/>
                <a:ea typeface="Open Sans Bold"/>
                <a:cs typeface="Open Sans Bold"/>
                <a:sym typeface="Open Sans Bold"/>
              </a:rPr>
              <a:t>MELAKUKAN ANALISIS JABATAN</a:t>
            </a:r>
          </a:p>
        </p:txBody>
      </p:sp>
      <p:sp>
        <p:nvSpPr>
          <p:cNvPr id="18" name="TextBox 18"/>
          <p:cNvSpPr txBox="1"/>
          <p:nvPr/>
        </p:nvSpPr>
        <p:spPr>
          <a:xfrm>
            <a:off x="1984387" y="6236565"/>
            <a:ext cx="7488180" cy="445893"/>
          </a:xfrm>
          <a:prstGeom prst="rect">
            <a:avLst/>
          </a:prstGeom>
        </p:spPr>
        <p:txBody>
          <a:bodyPr lIns="0" tIns="0" rIns="0" bIns="0" rtlCol="0" anchor="t">
            <a:spAutoFit/>
          </a:bodyPr>
          <a:lstStyle/>
          <a:p>
            <a:pPr algn="l">
              <a:lnSpc>
                <a:spcPts val="3608"/>
              </a:lnSpc>
              <a:spcBef>
                <a:spcPct val="0"/>
              </a:spcBef>
            </a:pPr>
            <a:r>
              <a:rPr lang="en-US" sz="2577">
                <a:solidFill>
                  <a:srgbClr val="29007B"/>
                </a:solidFill>
                <a:latin typeface="Open Sans Bold"/>
                <a:ea typeface="Open Sans Bold"/>
                <a:cs typeface="Open Sans Bold"/>
                <a:sym typeface="Open Sans Bold"/>
              </a:rPr>
              <a:t>MERENCANAKAN KEBUTUHAN TENAGA KERJA</a:t>
            </a:r>
          </a:p>
        </p:txBody>
      </p:sp>
      <p:sp>
        <p:nvSpPr>
          <p:cNvPr id="19" name="TextBox 19"/>
          <p:cNvSpPr txBox="1"/>
          <p:nvPr/>
        </p:nvSpPr>
        <p:spPr>
          <a:xfrm>
            <a:off x="1984387" y="7836965"/>
            <a:ext cx="5076313" cy="445893"/>
          </a:xfrm>
          <a:prstGeom prst="rect">
            <a:avLst/>
          </a:prstGeom>
        </p:spPr>
        <p:txBody>
          <a:bodyPr lIns="0" tIns="0" rIns="0" bIns="0" rtlCol="0" anchor="t">
            <a:spAutoFit/>
          </a:bodyPr>
          <a:lstStyle/>
          <a:p>
            <a:pPr algn="l">
              <a:lnSpc>
                <a:spcPts val="3608"/>
              </a:lnSpc>
              <a:spcBef>
                <a:spcPct val="0"/>
              </a:spcBef>
            </a:pPr>
            <a:r>
              <a:rPr lang="en-US" sz="2577">
                <a:solidFill>
                  <a:srgbClr val="29007B"/>
                </a:solidFill>
                <a:latin typeface="Open Sans Bold"/>
                <a:ea typeface="Open Sans Bold"/>
                <a:cs typeface="Open Sans Bold"/>
                <a:sym typeface="Open Sans Bold"/>
              </a:rPr>
              <a:t>MENYELEKSI CALON PEKERJA</a:t>
            </a:r>
          </a:p>
        </p:txBody>
      </p:sp>
      <p:sp>
        <p:nvSpPr>
          <p:cNvPr id="20" name="TextBox 20"/>
          <p:cNvSpPr txBox="1"/>
          <p:nvPr/>
        </p:nvSpPr>
        <p:spPr>
          <a:xfrm>
            <a:off x="2033363" y="5248405"/>
            <a:ext cx="7439205" cy="832186"/>
          </a:xfrm>
          <a:prstGeom prst="rect">
            <a:avLst/>
          </a:prstGeom>
        </p:spPr>
        <p:txBody>
          <a:bodyPr lIns="0" tIns="0" rIns="0" bIns="0" rtlCol="0" anchor="t">
            <a:spAutoFit/>
          </a:bodyPr>
          <a:lstStyle/>
          <a:p>
            <a:pPr algn="l">
              <a:lnSpc>
                <a:spcPts val="3414"/>
              </a:lnSpc>
              <a:spcBef>
                <a:spcPct val="0"/>
              </a:spcBef>
            </a:pPr>
            <a:r>
              <a:rPr lang="en-US" sz="2438">
                <a:solidFill>
                  <a:srgbClr val="000000"/>
                </a:solidFill>
                <a:latin typeface="Open Sans"/>
                <a:ea typeface="Open Sans"/>
                <a:cs typeface="Open Sans"/>
                <a:sym typeface="Open Sans"/>
              </a:rPr>
              <a:t>Menetapkan karakteristik pekerjaan pada masing-masing SDM</a:t>
            </a:r>
          </a:p>
        </p:txBody>
      </p:sp>
      <p:sp>
        <p:nvSpPr>
          <p:cNvPr id="21" name="TextBox 21"/>
          <p:cNvSpPr txBox="1"/>
          <p:nvPr/>
        </p:nvSpPr>
        <p:spPr>
          <a:xfrm>
            <a:off x="1984387" y="6852380"/>
            <a:ext cx="6653276" cy="832186"/>
          </a:xfrm>
          <a:prstGeom prst="rect">
            <a:avLst/>
          </a:prstGeom>
        </p:spPr>
        <p:txBody>
          <a:bodyPr lIns="0" tIns="0" rIns="0" bIns="0" rtlCol="0" anchor="t">
            <a:spAutoFit/>
          </a:bodyPr>
          <a:lstStyle/>
          <a:p>
            <a:pPr algn="l">
              <a:lnSpc>
                <a:spcPts val="3414"/>
              </a:lnSpc>
              <a:spcBef>
                <a:spcPct val="0"/>
              </a:spcBef>
            </a:pPr>
            <a:r>
              <a:rPr lang="en-US" sz="2438">
                <a:solidFill>
                  <a:srgbClr val="000000"/>
                </a:solidFill>
                <a:latin typeface="Open Sans"/>
                <a:ea typeface="Open Sans"/>
                <a:cs typeface="Open Sans"/>
                <a:sym typeface="Open Sans"/>
              </a:rPr>
              <a:t>Melakukan perencanaan kebutuhan tenaga kerja dan merekrut calon pekerja</a:t>
            </a:r>
          </a:p>
        </p:txBody>
      </p:sp>
      <p:sp>
        <p:nvSpPr>
          <p:cNvPr id="22" name="TextBox 22"/>
          <p:cNvSpPr txBox="1"/>
          <p:nvPr/>
        </p:nvSpPr>
        <p:spPr>
          <a:xfrm>
            <a:off x="1984387" y="8452780"/>
            <a:ext cx="8510938" cy="832186"/>
          </a:xfrm>
          <a:prstGeom prst="rect">
            <a:avLst/>
          </a:prstGeom>
        </p:spPr>
        <p:txBody>
          <a:bodyPr lIns="0" tIns="0" rIns="0" bIns="0" rtlCol="0" anchor="t">
            <a:spAutoFit/>
          </a:bodyPr>
          <a:lstStyle/>
          <a:p>
            <a:pPr algn="l">
              <a:lnSpc>
                <a:spcPts val="3414"/>
              </a:lnSpc>
              <a:spcBef>
                <a:spcPct val="0"/>
              </a:spcBef>
            </a:pPr>
            <a:r>
              <a:rPr lang="en-US" sz="2438">
                <a:solidFill>
                  <a:srgbClr val="000000"/>
                </a:solidFill>
                <a:latin typeface="Open Sans"/>
                <a:ea typeface="Open Sans"/>
                <a:cs typeface="Open Sans"/>
                <a:sym typeface="Open Sans"/>
              </a:rPr>
              <a:t>Melakukan penyeleksian terhadap calon pekerja sesuai dengan kebutuhan perusahaan</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sp>
        <p:nvSpPr>
          <p:cNvPr id="3" name="TextBox 3"/>
          <p:cNvSpPr txBox="1"/>
          <p:nvPr/>
        </p:nvSpPr>
        <p:spPr>
          <a:xfrm>
            <a:off x="1425280" y="1039224"/>
            <a:ext cx="12744583" cy="2010945"/>
          </a:xfrm>
          <a:prstGeom prst="rect">
            <a:avLst/>
          </a:prstGeom>
        </p:spPr>
        <p:txBody>
          <a:bodyPr lIns="0" tIns="0" rIns="0" bIns="0" rtlCol="0" anchor="t">
            <a:spAutoFit/>
          </a:bodyPr>
          <a:lstStyle/>
          <a:p>
            <a:pPr algn="l">
              <a:lnSpc>
                <a:spcPts val="16543"/>
              </a:lnSpc>
            </a:pPr>
            <a:r>
              <a:rPr lang="en-US" sz="11816">
                <a:solidFill>
                  <a:srgbClr val="000000"/>
                </a:solidFill>
                <a:latin typeface="Staatliches"/>
                <a:ea typeface="Staatliches"/>
                <a:cs typeface="Staatliches"/>
                <a:sym typeface="Staatliches"/>
              </a:rPr>
              <a:t>PERANAN STATEGIS</a:t>
            </a:r>
          </a:p>
        </p:txBody>
      </p:sp>
      <p:sp>
        <p:nvSpPr>
          <p:cNvPr id="4" name="TextBox 4"/>
          <p:cNvSpPr txBox="1"/>
          <p:nvPr/>
        </p:nvSpPr>
        <p:spPr>
          <a:xfrm>
            <a:off x="1425280" y="2779910"/>
            <a:ext cx="13029949" cy="1410527"/>
          </a:xfrm>
          <a:prstGeom prst="rect">
            <a:avLst/>
          </a:prstGeom>
        </p:spPr>
        <p:txBody>
          <a:bodyPr lIns="0" tIns="0" rIns="0" bIns="0" rtlCol="0" anchor="t">
            <a:spAutoFit/>
          </a:bodyPr>
          <a:lstStyle/>
          <a:p>
            <a:pPr algn="l">
              <a:lnSpc>
                <a:spcPts val="11504"/>
              </a:lnSpc>
            </a:pPr>
            <a:r>
              <a:rPr lang="en-US" sz="8217">
                <a:solidFill>
                  <a:srgbClr val="29007B"/>
                </a:solidFill>
                <a:latin typeface="Staatliches"/>
                <a:ea typeface="Staatliches"/>
                <a:cs typeface="Staatliches"/>
                <a:sym typeface="Staatliches"/>
              </a:rPr>
              <a:t>MANAJEMEN SUMBER DAYA MANUSIA</a:t>
            </a:r>
          </a:p>
        </p:txBody>
      </p:sp>
      <p:grpSp>
        <p:nvGrpSpPr>
          <p:cNvPr id="5" name="Group 5"/>
          <p:cNvGrpSpPr/>
          <p:nvPr/>
        </p:nvGrpSpPr>
        <p:grpSpPr>
          <a:xfrm>
            <a:off x="1425280" y="4689740"/>
            <a:ext cx="387005" cy="38700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7" name="Group 7"/>
          <p:cNvGrpSpPr/>
          <p:nvPr/>
        </p:nvGrpSpPr>
        <p:grpSpPr>
          <a:xfrm>
            <a:off x="1425280" y="6293715"/>
            <a:ext cx="387005" cy="38700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9" name="Group 9"/>
          <p:cNvGrpSpPr/>
          <p:nvPr/>
        </p:nvGrpSpPr>
        <p:grpSpPr>
          <a:xfrm>
            <a:off x="1425280" y="7894115"/>
            <a:ext cx="387005" cy="38700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11" name="Group 11"/>
          <p:cNvGrpSpPr/>
          <p:nvPr/>
        </p:nvGrpSpPr>
        <p:grpSpPr>
          <a:xfrm>
            <a:off x="14680034" y="4007907"/>
            <a:ext cx="4903207" cy="490320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3"/>
              <a:stretch>
                <a:fillRect l="-24906" r="-24906"/>
              </a:stretch>
            </a:blipFill>
            <a:ln w="95250" cap="sq">
              <a:solidFill>
                <a:srgbClr val="FFFFFF"/>
              </a:solidFill>
              <a:prstDash val="solid"/>
              <a:miter/>
            </a:ln>
          </p:spPr>
        </p:sp>
      </p:grpSp>
      <p:grpSp>
        <p:nvGrpSpPr>
          <p:cNvPr id="13" name="Group 13"/>
          <p:cNvGrpSpPr/>
          <p:nvPr/>
        </p:nvGrpSpPr>
        <p:grpSpPr>
          <a:xfrm>
            <a:off x="15260996" y="6723990"/>
            <a:ext cx="4915257" cy="491525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4"/>
              <a:stretch>
                <a:fillRect t="-25000" b="-25000"/>
              </a:stretch>
            </a:blipFill>
            <a:ln w="95250" cap="sq">
              <a:solidFill>
                <a:srgbClr val="FFFFFF"/>
              </a:solidFill>
              <a:prstDash val="solid"/>
              <a:miter/>
            </a:ln>
          </p:spPr>
        </p:sp>
      </p:grpSp>
      <p:grpSp>
        <p:nvGrpSpPr>
          <p:cNvPr id="15" name="Group 15"/>
          <p:cNvGrpSpPr/>
          <p:nvPr/>
        </p:nvGrpSpPr>
        <p:grpSpPr>
          <a:xfrm>
            <a:off x="12470210" y="4460942"/>
            <a:ext cx="6752046" cy="675204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5"/>
              <a:stretch>
                <a:fillRect l="-24976" r="-24976"/>
              </a:stretch>
            </a:blipFill>
            <a:ln w="95250" cap="sq">
              <a:solidFill>
                <a:srgbClr val="FFFFFF"/>
              </a:solidFill>
              <a:prstDash val="solid"/>
              <a:miter/>
            </a:ln>
          </p:spPr>
        </p:sp>
      </p:grpSp>
      <p:sp>
        <p:nvSpPr>
          <p:cNvPr id="17" name="TextBox 17"/>
          <p:cNvSpPr txBox="1"/>
          <p:nvPr/>
        </p:nvSpPr>
        <p:spPr>
          <a:xfrm>
            <a:off x="2033363" y="4632590"/>
            <a:ext cx="5514307" cy="445893"/>
          </a:xfrm>
          <a:prstGeom prst="rect">
            <a:avLst/>
          </a:prstGeom>
        </p:spPr>
        <p:txBody>
          <a:bodyPr lIns="0" tIns="0" rIns="0" bIns="0" rtlCol="0" anchor="t">
            <a:spAutoFit/>
          </a:bodyPr>
          <a:lstStyle/>
          <a:p>
            <a:pPr algn="l">
              <a:lnSpc>
                <a:spcPts val="3608"/>
              </a:lnSpc>
              <a:spcBef>
                <a:spcPct val="0"/>
              </a:spcBef>
            </a:pPr>
            <a:r>
              <a:rPr lang="en-US" sz="2577">
                <a:solidFill>
                  <a:srgbClr val="29007B"/>
                </a:solidFill>
                <a:latin typeface="Open Sans Bold"/>
                <a:ea typeface="Open Sans Bold"/>
                <a:cs typeface="Open Sans Bold"/>
                <a:sym typeface="Open Sans Bold"/>
              </a:rPr>
              <a:t>MELAKUKAN ANALISIS JABATAN</a:t>
            </a:r>
          </a:p>
        </p:txBody>
      </p:sp>
      <p:sp>
        <p:nvSpPr>
          <p:cNvPr id="18" name="TextBox 18"/>
          <p:cNvSpPr txBox="1"/>
          <p:nvPr/>
        </p:nvSpPr>
        <p:spPr>
          <a:xfrm>
            <a:off x="1984387" y="6236565"/>
            <a:ext cx="7488180" cy="445893"/>
          </a:xfrm>
          <a:prstGeom prst="rect">
            <a:avLst/>
          </a:prstGeom>
        </p:spPr>
        <p:txBody>
          <a:bodyPr lIns="0" tIns="0" rIns="0" bIns="0" rtlCol="0" anchor="t">
            <a:spAutoFit/>
          </a:bodyPr>
          <a:lstStyle/>
          <a:p>
            <a:pPr algn="l">
              <a:lnSpc>
                <a:spcPts val="3608"/>
              </a:lnSpc>
              <a:spcBef>
                <a:spcPct val="0"/>
              </a:spcBef>
            </a:pPr>
            <a:r>
              <a:rPr lang="en-US" sz="2577">
                <a:solidFill>
                  <a:srgbClr val="29007B"/>
                </a:solidFill>
                <a:latin typeface="Open Sans Bold"/>
                <a:ea typeface="Open Sans Bold"/>
                <a:cs typeface="Open Sans Bold"/>
                <a:sym typeface="Open Sans Bold"/>
              </a:rPr>
              <a:t>MERENCANAKAN KEBUTUHAN TENAGA KERJA</a:t>
            </a:r>
          </a:p>
        </p:txBody>
      </p:sp>
      <p:sp>
        <p:nvSpPr>
          <p:cNvPr id="19" name="TextBox 19"/>
          <p:cNvSpPr txBox="1"/>
          <p:nvPr/>
        </p:nvSpPr>
        <p:spPr>
          <a:xfrm>
            <a:off x="1984387" y="7836965"/>
            <a:ext cx="5076313" cy="445893"/>
          </a:xfrm>
          <a:prstGeom prst="rect">
            <a:avLst/>
          </a:prstGeom>
        </p:spPr>
        <p:txBody>
          <a:bodyPr lIns="0" tIns="0" rIns="0" bIns="0" rtlCol="0" anchor="t">
            <a:spAutoFit/>
          </a:bodyPr>
          <a:lstStyle/>
          <a:p>
            <a:pPr algn="l">
              <a:lnSpc>
                <a:spcPts val="3608"/>
              </a:lnSpc>
              <a:spcBef>
                <a:spcPct val="0"/>
              </a:spcBef>
            </a:pPr>
            <a:r>
              <a:rPr lang="en-US" sz="2577">
                <a:solidFill>
                  <a:srgbClr val="29007B"/>
                </a:solidFill>
                <a:latin typeface="Open Sans Bold"/>
                <a:ea typeface="Open Sans Bold"/>
                <a:cs typeface="Open Sans Bold"/>
                <a:sym typeface="Open Sans Bold"/>
              </a:rPr>
              <a:t>PENEMPATAN KARYAWAN</a:t>
            </a:r>
          </a:p>
        </p:txBody>
      </p:sp>
      <p:sp>
        <p:nvSpPr>
          <p:cNvPr id="20" name="TextBox 20"/>
          <p:cNvSpPr txBox="1"/>
          <p:nvPr/>
        </p:nvSpPr>
        <p:spPr>
          <a:xfrm>
            <a:off x="2033363" y="5248405"/>
            <a:ext cx="7439205" cy="832186"/>
          </a:xfrm>
          <a:prstGeom prst="rect">
            <a:avLst/>
          </a:prstGeom>
        </p:spPr>
        <p:txBody>
          <a:bodyPr lIns="0" tIns="0" rIns="0" bIns="0" rtlCol="0" anchor="t">
            <a:spAutoFit/>
          </a:bodyPr>
          <a:lstStyle/>
          <a:p>
            <a:pPr algn="l">
              <a:lnSpc>
                <a:spcPts val="3414"/>
              </a:lnSpc>
              <a:spcBef>
                <a:spcPct val="0"/>
              </a:spcBef>
            </a:pPr>
            <a:r>
              <a:rPr lang="en-US" sz="2438">
                <a:solidFill>
                  <a:srgbClr val="000000"/>
                </a:solidFill>
                <a:latin typeface="Open Sans"/>
                <a:ea typeface="Open Sans"/>
                <a:cs typeface="Open Sans"/>
                <a:sym typeface="Open Sans"/>
              </a:rPr>
              <a:t>Menetapkan karakteristik pekerjaan pada masing-masing SDM</a:t>
            </a:r>
          </a:p>
        </p:txBody>
      </p:sp>
      <p:sp>
        <p:nvSpPr>
          <p:cNvPr id="21" name="TextBox 21"/>
          <p:cNvSpPr txBox="1"/>
          <p:nvPr/>
        </p:nvSpPr>
        <p:spPr>
          <a:xfrm>
            <a:off x="1984387" y="6852380"/>
            <a:ext cx="6653276" cy="832186"/>
          </a:xfrm>
          <a:prstGeom prst="rect">
            <a:avLst/>
          </a:prstGeom>
        </p:spPr>
        <p:txBody>
          <a:bodyPr lIns="0" tIns="0" rIns="0" bIns="0" rtlCol="0" anchor="t">
            <a:spAutoFit/>
          </a:bodyPr>
          <a:lstStyle/>
          <a:p>
            <a:pPr algn="l">
              <a:lnSpc>
                <a:spcPts val="3414"/>
              </a:lnSpc>
              <a:spcBef>
                <a:spcPct val="0"/>
              </a:spcBef>
            </a:pPr>
            <a:r>
              <a:rPr lang="en-US" sz="2438">
                <a:solidFill>
                  <a:srgbClr val="000000"/>
                </a:solidFill>
                <a:latin typeface="Open Sans"/>
                <a:ea typeface="Open Sans"/>
                <a:cs typeface="Open Sans"/>
                <a:sym typeface="Open Sans"/>
              </a:rPr>
              <a:t>Melakukan perencanaan kebutuhan tenaga kerja dan merekrut calon pekerja</a:t>
            </a:r>
          </a:p>
        </p:txBody>
      </p:sp>
      <p:sp>
        <p:nvSpPr>
          <p:cNvPr id="22" name="TextBox 22"/>
          <p:cNvSpPr txBox="1"/>
          <p:nvPr/>
        </p:nvSpPr>
        <p:spPr>
          <a:xfrm>
            <a:off x="1984387" y="8452780"/>
            <a:ext cx="8145711" cy="832186"/>
          </a:xfrm>
          <a:prstGeom prst="rect">
            <a:avLst/>
          </a:prstGeom>
        </p:spPr>
        <p:txBody>
          <a:bodyPr lIns="0" tIns="0" rIns="0" bIns="0" rtlCol="0" anchor="t">
            <a:spAutoFit/>
          </a:bodyPr>
          <a:lstStyle/>
          <a:p>
            <a:pPr algn="l">
              <a:lnSpc>
                <a:spcPts val="3414"/>
              </a:lnSpc>
              <a:spcBef>
                <a:spcPct val="0"/>
              </a:spcBef>
            </a:pPr>
            <a:r>
              <a:rPr lang="en-US" sz="2438">
                <a:solidFill>
                  <a:srgbClr val="000000"/>
                </a:solidFill>
                <a:latin typeface="Open Sans"/>
                <a:ea typeface="Open Sans"/>
                <a:cs typeface="Open Sans"/>
                <a:sym typeface="Open Sans"/>
              </a:rPr>
              <a:t>Memberikan pengenalan dan penetapan pada karyawan baru</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sp>
        <p:nvSpPr>
          <p:cNvPr id="3" name="TextBox 3"/>
          <p:cNvSpPr txBox="1"/>
          <p:nvPr/>
        </p:nvSpPr>
        <p:spPr>
          <a:xfrm>
            <a:off x="1425280" y="1039224"/>
            <a:ext cx="12744583" cy="2010945"/>
          </a:xfrm>
          <a:prstGeom prst="rect">
            <a:avLst/>
          </a:prstGeom>
        </p:spPr>
        <p:txBody>
          <a:bodyPr lIns="0" tIns="0" rIns="0" bIns="0" rtlCol="0" anchor="t">
            <a:spAutoFit/>
          </a:bodyPr>
          <a:lstStyle/>
          <a:p>
            <a:pPr algn="l">
              <a:lnSpc>
                <a:spcPts val="16543"/>
              </a:lnSpc>
            </a:pPr>
            <a:r>
              <a:rPr lang="en-US" sz="11816">
                <a:solidFill>
                  <a:srgbClr val="000000"/>
                </a:solidFill>
                <a:latin typeface="Staatliches"/>
                <a:ea typeface="Staatliches"/>
                <a:cs typeface="Staatliches"/>
                <a:sym typeface="Staatliches"/>
              </a:rPr>
              <a:t>PERANAN STATEGIS</a:t>
            </a:r>
          </a:p>
        </p:txBody>
      </p:sp>
      <p:sp>
        <p:nvSpPr>
          <p:cNvPr id="4" name="TextBox 4"/>
          <p:cNvSpPr txBox="1"/>
          <p:nvPr/>
        </p:nvSpPr>
        <p:spPr>
          <a:xfrm>
            <a:off x="1425280" y="2779910"/>
            <a:ext cx="13029949" cy="1410527"/>
          </a:xfrm>
          <a:prstGeom prst="rect">
            <a:avLst/>
          </a:prstGeom>
        </p:spPr>
        <p:txBody>
          <a:bodyPr lIns="0" tIns="0" rIns="0" bIns="0" rtlCol="0" anchor="t">
            <a:spAutoFit/>
          </a:bodyPr>
          <a:lstStyle/>
          <a:p>
            <a:pPr algn="l">
              <a:lnSpc>
                <a:spcPts val="11504"/>
              </a:lnSpc>
            </a:pPr>
            <a:r>
              <a:rPr lang="en-US" sz="8217">
                <a:solidFill>
                  <a:srgbClr val="29007B"/>
                </a:solidFill>
                <a:latin typeface="Staatliches"/>
                <a:ea typeface="Staatliches"/>
                <a:cs typeface="Staatliches"/>
                <a:sym typeface="Staatliches"/>
              </a:rPr>
              <a:t>MANAJEMEN SUMBER DAYA MANUSIA</a:t>
            </a:r>
          </a:p>
        </p:txBody>
      </p:sp>
      <p:grpSp>
        <p:nvGrpSpPr>
          <p:cNvPr id="5" name="Group 5"/>
          <p:cNvGrpSpPr/>
          <p:nvPr/>
        </p:nvGrpSpPr>
        <p:grpSpPr>
          <a:xfrm>
            <a:off x="1425280" y="4689740"/>
            <a:ext cx="387005" cy="38700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7" name="Group 7"/>
          <p:cNvGrpSpPr/>
          <p:nvPr/>
        </p:nvGrpSpPr>
        <p:grpSpPr>
          <a:xfrm>
            <a:off x="1425280" y="6293715"/>
            <a:ext cx="387005" cy="38700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9" name="Group 9"/>
          <p:cNvGrpSpPr/>
          <p:nvPr/>
        </p:nvGrpSpPr>
        <p:grpSpPr>
          <a:xfrm>
            <a:off x="1425280" y="7894115"/>
            <a:ext cx="387005" cy="38700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11" name="Group 11"/>
          <p:cNvGrpSpPr/>
          <p:nvPr/>
        </p:nvGrpSpPr>
        <p:grpSpPr>
          <a:xfrm>
            <a:off x="15477458" y="3360690"/>
            <a:ext cx="4726927" cy="472692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3"/>
              <a:stretch>
                <a:fillRect t="-25000" b="-25000"/>
              </a:stretch>
            </a:blipFill>
            <a:ln w="95250" cap="sq">
              <a:solidFill>
                <a:srgbClr val="FFFFFF"/>
              </a:solidFill>
              <a:prstDash val="solid"/>
              <a:miter/>
            </a:ln>
          </p:spPr>
        </p:sp>
      </p:grpSp>
      <p:grpSp>
        <p:nvGrpSpPr>
          <p:cNvPr id="13" name="Group 13"/>
          <p:cNvGrpSpPr/>
          <p:nvPr/>
        </p:nvGrpSpPr>
        <p:grpSpPr>
          <a:xfrm>
            <a:off x="14839919" y="5767219"/>
            <a:ext cx="5432468" cy="543246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4"/>
              <a:stretch>
                <a:fillRect l="-24976" r="-24976"/>
              </a:stretch>
            </a:blipFill>
            <a:ln w="95250" cap="sq">
              <a:solidFill>
                <a:srgbClr val="FFFFFF"/>
              </a:solidFill>
              <a:prstDash val="solid"/>
              <a:miter/>
            </a:ln>
          </p:spPr>
        </p:sp>
      </p:grpSp>
      <p:grpSp>
        <p:nvGrpSpPr>
          <p:cNvPr id="15" name="Group 15"/>
          <p:cNvGrpSpPr/>
          <p:nvPr/>
        </p:nvGrpSpPr>
        <p:grpSpPr>
          <a:xfrm>
            <a:off x="11649732" y="4030755"/>
            <a:ext cx="7307620" cy="730762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5"/>
              <a:stretch>
                <a:fillRect l="-24906" r="-24906"/>
              </a:stretch>
            </a:blipFill>
            <a:ln w="95250" cap="sq">
              <a:solidFill>
                <a:srgbClr val="FFFFFF"/>
              </a:solidFill>
              <a:prstDash val="solid"/>
              <a:miter/>
            </a:ln>
          </p:spPr>
        </p:sp>
      </p:grpSp>
      <p:sp>
        <p:nvSpPr>
          <p:cNvPr id="17" name="TextBox 17"/>
          <p:cNvSpPr txBox="1"/>
          <p:nvPr/>
        </p:nvSpPr>
        <p:spPr>
          <a:xfrm>
            <a:off x="2033363" y="4632590"/>
            <a:ext cx="5514307" cy="445893"/>
          </a:xfrm>
          <a:prstGeom prst="rect">
            <a:avLst/>
          </a:prstGeom>
        </p:spPr>
        <p:txBody>
          <a:bodyPr lIns="0" tIns="0" rIns="0" bIns="0" rtlCol="0" anchor="t">
            <a:spAutoFit/>
          </a:bodyPr>
          <a:lstStyle/>
          <a:p>
            <a:pPr algn="l">
              <a:lnSpc>
                <a:spcPts val="3608"/>
              </a:lnSpc>
              <a:spcBef>
                <a:spcPct val="0"/>
              </a:spcBef>
            </a:pPr>
            <a:r>
              <a:rPr lang="en-US" sz="2577">
                <a:solidFill>
                  <a:srgbClr val="29007B"/>
                </a:solidFill>
                <a:latin typeface="Open Sans Bold"/>
                <a:ea typeface="Open Sans Bold"/>
                <a:cs typeface="Open Sans Bold"/>
                <a:sym typeface="Open Sans Bold"/>
              </a:rPr>
              <a:t>MENETAPKAN UPAH</a:t>
            </a:r>
          </a:p>
        </p:txBody>
      </p:sp>
      <p:sp>
        <p:nvSpPr>
          <p:cNvPr id="18" name="TextBox 18"/>
          <p:cNvSpPr txBox="1"/>
          <p:nvPr/>
        </p:nvSpPr>
        <p:spPr>
          <a:xfrm>
            <a:off x="1984387" y="6236565"/>
            <a:ext cx="7488180" cy="445893"/>
          </a:xfrm>
          <a:prstGeom prst="rect">
            <a:avLst/>
          </a:prstGeom>
        </p:spPr>
        <p:txBody>
          <a:bodyPr lIns="0" tIns="0" rIns="0" bIns="0" rtlCol="0" anchor="t">
            <a:spAutoFit/>
          </a:bodyPr>
          <a:lstStyle/>
          <a:p>
            <a:pPr algn="l">
              <a:lnSpc>
                <a:spcPts val="3608"/>
              </a:lnSpc>
              <a:spcBef>
                <a:spcPct val="0"/>
              </a:spcBef>
            </a:pPr>
            <a:r>
              <a:rPr lang="en-US" sz="2577">
                <a:solidFill>
                  <a:srgbClr val="29007B"/>
                </a:solidFill>
                <a:latin typeface="Open Sans Bold"/>
                <a:ea typeface="Open Sans Bold"/>
                <a:cs typeface="Open Sans Bold"/>
                <a:sym typeface="Open Sans Bold"/>
              </a:rPr>
              <a:t>MEMBERIKAN INSENTIF DAN KESEJAHTERAAN</a:t>
            </a:r>
          </a:p>
        </p:txBody>
      </p:sp>
      <p:sp>
        <p:nvSpPr>
          <p:cNvPr id="19" name="TextBox 19"/>
          <p:cNvSpPr txBox="1"/>
          <p:nvPr/>
        </p:nvSpPr>
        <p:spPr>
          <a:xfrm>
            <a:off x="1984387" y="7836965"/>
            <a:ext cx="5076313" cy="445893"/>
          </a:xfrm>
          <a:prstGeom prst="rect">
            <a:avLst/>
          </a:prstGeom>
        </p:spPr>
        <p:txBody>
          <a:bodyPr lIns="0" tIns="0" rIns="0" bIns="0" rtlCol="0" anchor="t">
            <a:spAutoFit/>
          </a:bodyPr>
          <a:lstStyle/>
          <a:p>
            <a:pPr algn="l">
              <a:lnSpc>
                <a:spcPts val="3608"/>
              </a:lnSpc>
              <a:spcBef>
                <a:spcPct val="0"/>
              </a:spcBef>
            </a:pPr>
            <a:r>
              <a:rPr lang="en-US" sz="2577">
                <a:solidFill>
                  <a:srgbClr val="29007B"/>
                </a:solidFill>
                <a:latin typeface="Open Sans Bold"/>
                <a:ea typeface="Open Sans Bold"/>
                <a:cs typeface="Open Sans Bold"/>
                <a:sym typeface="Open Sans Bold"/>
              </a:rPr>
              <a:t>MENGKOMUNIKASIKAN</a:t>
            </a:r>
          </a:p>
        </p:txBody>
      </p:sp>
      <p:sp>
        <p:nvSpPr>
          <p:cNvPr id="20" name="TextBox 20"/>
          <p:cNvSpPr txBox="1"/>
          <p:nvPr/>
        </p:nvSpPr>
        <p:spPr>
          <a:xfrm>
            <a:off x="2033363" y="5248405"/>
            <a:ext cx="7439205" cy="832186"/>
          </a:xfrm>
          <a:prstGeom prst="rect">
            <a:avLst/>
          </a:prstGeom>
        </p:spPr>
        <p:txBody>
          <a:bodyPr lIns="0" tIns="0" rIns="0" bIns="0" rtlCol="0" anchor="t">
            <a:spAutoFit/>
          </a:bodyPr>
          <a:lstStyle/>
          <a:p>
            <a:pPr algn="l">
              <a:lnSpc>
                <a:spcPts val="3414"/>
              </a:lnSpc>
              <a:spcBef>
                <a:spcPct val="0"/>
              </a:spcBef>
            </a:pPr>
            <a:r>
              <a:rPr lang="en-US" sz="2438">
                <a:solidFill>
                  <a:srgbClr val="000000"/>
                </a:solidFill>
                <a:latin typeface="Open Sans"/>
                <a:ea typeface="Open Sans"/>
                <a:cs typeface="Open Sans"/>
                <a:sym typeface="Open Sans"/>
              </a:rPr>
              <a:t>Menetapkan gaji, upah dan cara memberikan kompetensi </a:t>
            </a:r>
          </a:p>
        </p:txBody>
      </p:sp>
      <p:sp>
        <p:nvSpPr>
          <p:cNvPr id="21" name="TextBox 21"/>
          <p:cNvSpPr txBox="1"/>
          <p:nvPr/>
        </p:nvSpPr>
        <p:spPr>
          <a:xfrm>
            <a:off x="1984387" y="6852380"/>
            <a:ext cx="6653276" cy="832186"/>
          </a:xfrm>
          <a:prstGeom prst="rect">
            <a:avLst/>
          </a:prstGeom>
        </p:spPr>
        <p:txBody>
          <a:bodyPr lIns="0" tIns="0" rIns="0" bIns="0" rtlCol="0" anchor="t">
            <a:spAutoFit/>
          </a:bodyPr>
          <a:lstStyle/>
          <a:p>
            <a:pPr algn="l">
              <a:lnSpc>
                <a:spcPts val="3414"/>
              </a:lnSpc>
              <a:spcBef>
                <a:spcPct val="0"/>
              </a:spcBef>
            </a:pPr>
            <a:r>
              <a:rPr lang="en-US" sz="2438">
                <a:solidFill>
                  <a:srgbClr val="000000"/>
                </a:solidFill>
                <a:latin typeface="Open Sans"/>
                <a:ea typeface="Open Sans"/>
                <a:cs typeface="Open Sans"/>
                <a:sym typeface="Open Sans"/>
              </a:rPr>
              <a:t>Memberikan kesejahteraan dan insentif demi memakmurkan dan meningkatan kinerja</a:t>
            </a:r>
          </a:p>
        </p:txBody>
      </p:sp>
      <p:sp>
        <p:nvSpPr>
          <p:cNvPr id="22" name="TextBox 22"/>
          <p:cNvSpPr txBox="1"/>
          <p:nvPr/>
        </p:nvSpPr>
        <p:spPr>
          <a:xfrm>
            <a:off x="1984387" y="8452780"/>
            <a:ext cx="8145711" cy="832186"/>
          </a:xfrm>
          <a:prstGeom prst="rect">
            <a:avLst/>
          </a:prstGeom>
        </p:spPr>
        <p:txBody>
          <a:bodyPr lIns="0" tIns="0" rIns="0" bIns="0" rtlCol="0" anchor="t">
            <a:spAutoFit/>
          </a:bodyPr>
          <a:lstStyle/>
          <a:p>
            <a:pPr algn="l">
              <a:lnSpc>
                <a:spcPts val="3414"/>
              </a:lnSpc>
              <a:spcBef>
                <a:spcPct val="0"/>
              </a:spcBef>
            </a:pPr>
            <a:r>
              <a:rPr lang="en-US" sz="2438">
                <a:solidFill>
                  <a:srgbClr val="000000"/>
                </a:solidFill>
                <a:latin typeface="Open Sans"/>
                <a:ea typeface="Open Sans"/>
                <a:cs typeface="Open Sans"/>
                <a:sym typeface="Open Sans"/>
              </a:rPr>
              <a:t>Mengkomunikasikan, memberikan penyuluhan dan menegakkan disiplin kerja</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sp>
        <p:nvSpPr>
          <p:cNvPr id="3" name="TextBox 3"/>
          <p:cNvSpPr txBox="1"/>
          <p:nvPr/>
        </p:nvSpPr>
        <p:spPr>
          <a:xfrm>
            <a:off x="1425280" y="1039224"/>
            <a:ext cx="12744583" cy="2010945"/>
          </a:xfrm>
          <a:prstGeom prst="rect">
            <a:avLst/>
          </a:prstGeom>
        </p:spPr>
        <p:txBody>
          <a:bodyPr lIns="0" tIns="0" rIns="0" bIns="0" rtlCol="0" anchor="t">
            <a:spAutoFit/>
          </a:bodyPr>
          <a:lstStyle/>
          <a:p>
            <a:pPr algn="l">
              <a:lnSpc>
                <a:spcPts val="16543"/>
              </a:lnSpc>
            </a:pPr>
            <a:r>
              <a:rPr lang="en-US" sz="11816">
                <a:solidFill>
                  <a:srgbClr val="000000"/>
                </a:solidFill>
                <a:latin typeface="Staatliches"/>
                <a:ea typeface="Staatliches"/>
                <a:cs typeface="Staatliches"/>
                <a:sym typeface="Staatliches"/>
              </a:rPr>
              <a:t>PERANAN STATEGIS</a:t>
            </a:r>
          </a:p>
        </p:txBody>
      </p:sp>
      <p:sp>
        <p:nvSpPr>
          <p:cNvPr id="4" name="TextBox 4"/>
          <p:cNvSpPr txBox="1"/>
          <p:nvPr/>
        </p:nvSpPr>
        <p:spPr>
          <a:xfrm>
            <a:off x="1425280" y="2779910"/>
            <a:ext cx="13029949" cy="1410527"/>
          </a:xfrm>
          <a:prstGeom prst="rect">
            <a:avLst/>
          </a:prstGeom>
        </p:spPr>
        <p:txBody>
          <a:bodyPr lIns="0" tIns="0" rIns="0" bIns="0" rtlCol="0" anchor="t">
            <a:spAutoFit/>
          </a:bodyPr>
          <a:lstStyle/>
          <a:p>
            <a:pPr algn="l">
              <a:lnSpc>
                <a:spcPts val="11504"/>
              </a:lnSpc>
            </a:pPr>
            <a:r>
              <a:rPr lang="en-US" sz="8217">
                <a:solidFill>
                  <a:srgbClr val="29007B"/>
                </a:solidFill>
                <a:latin typeface="Staatliches"/>
                <a:ea typeface="Staatliches"/>
                <a:cs typeface="Staatliches"/>
                <a:sym typeface="Staatliches"/>
              </a:rPr>
              <a:t>MANAJEMEN SUMBER DAYA MANUSIA</a:t>
            </a:r>
          </a:p>
        </p:txBody>
      </p:sp>
      <p:grpSp>
        <p:nvGrpSpPr>
          <p:cNvPr id="5" name="Group 5"/>
          <p:cNvGrpSpPr/>
          <p:nvPr/>
        </p:nvGrpSpPr>
        <p:grpSpPr>
          <a:xfrm>
            <a:off x="1425280" y="4689740"/>
            <a:ext cx="387005" cy="38700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7" name="Group 7"/>
          <p:cNvGrpSpPr/>
          <p:nvPr/>
        </p:nvGrpSpPr>
        <p:grpSpPr>
          <a:xfrm>
            <a:off x="1425280" y="6293715"/>
            <a:ext cx="387005" cy="38700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9" name="Group 9"/>
          <p:cNvGrpSpPr/>
          <p:nvPr/>
        </p:nvGrpSpPr>
        <p:grpSpPr>
          <a:xfrm>
            <a:off x="1425280" y="7894115"/>
            <a:ext cx="387005" cy="38700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11" name="Group 11"/>
          <p:cNvGrpSpPr/>
          <p:nvPr/>
        </p:nvGrpSpPr>
        <p:grpSpPr>
          <a:xfrm>
            <a:off x="15047520" y="3628987"/>
            <a:ext cx="4903207" cy="490320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3"/>
              <a:stretch>
                <a:fillRect l="-24906" r="-24906"/>
              </a:stretch>
            </a:blipFill>
            <a:ln w="95250" cap="sq">
              <a:solidFill>
                <a:srgbClr val="FFFFFF"/>
              </a:solidFill>
              <a:prstDash val="solid"/>
              <a:miter/>
            </a:ln>
          </p:spPr>
        </p:sp>
      </p:grpSp>
      <p:grpSp>
        <p:nvGrpSpPr>
          <p:cNvPr id="13" name="Group 13"/>
          <p:cNvGrpSpPr/>
          <p:nvPr/>
        </p:nvGrpSpPr>
        <p:grpSpPr>
          <a:xfrm>
            <a:off x="15144460" y="6068968"/>
            <a:ext cx="4903207" cy="490320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4"/>
              <a:stretch>
                <a:fillRect l="-16666" r="-16666"/>
              </a:stretch>
            </a:blipFill>
            <a:ln w="95250" cap="sq">
              <a:solidFill>
                <a:srgbClr val="FFFFFF"/>
              </a:solidFill>
              <a:prstDash val="solid"/>
              <a:miter/>
            </a:ln>
          </p:spPr>
        </p:sp>
      </p:grpSp>
      <p:grpSp>
        <p:nvGrpSpPr>
          <p:cNvPr id="15" name="Group 15"/>
          <p:cNvGrpSpPr/>
          <p:nvPr/>
        </p:nvGrpSpPr>
        <p:grpSpPr>
          <a:xfrm>
            <a:off x="12156997" y="4438876"/>
            <a:ext cx="6284860" cy="628486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5"/>
              <a:stretch>
                <a:fillRect t="-25000" b="-25000"/>
              </a:stretch>
            </a:blipFill>
            <a:ln w="95250" cap="sq">
              <a:solidFill>
                <a:srgbClr val="FFFFFF"/>
              </a:solidFill>
              <a:prstDash val="solid"/>
              <a:miter/>
            </a:ln>
          </p:spPr>
        </p:sp>
      </p:grpSp>
      <p:sp>
        <p:nvSpPr>
          <p:cNvPr id="17" name="TextBox 17"/>
          <p:cNvSpPr txBox="1"/>
          <p:nvPr/>
        </p:nvSpPr>
        <p:spPr>
          <a:xfrm>
            <a:off x="2033363" y="4632590"/>
            <a:ext cx="5514307" cy="445893"/>
          </a:xfrm>
          <a:prstGeom prst="rect">
            <a:avLst/>
          </a:prstGeom>
        </p:spPr>
        <p:txBody>
          <a:bodyPr lIns="0" tIns="0" rIns="0" bIns="0" rtlCol="0" anchor="t">
            <a:spAutoFit/>
          </a:bodyPr>
          <a:lstStyle/>
          <a:p>
            <a:pPr algn="l">
              <a:lnSpc>
                <a:spcPts val="3608"/>
              </a:lnSpc>
              <a:spcBef>
                <a:spcPct val="0"/>
              </a:spcBef>
            </a:pPr>
            <a:r>
              <a:rPr lang="en-US" sz="2577">
                <a:solidFill>
                  <a:srgbClr val="29007B"/>
                </a:solidFill>
                <a:latin typeface="Open Sans Bold"/>
                <a:ea typeface="Open Sans Bold"/>
                <a:cs typeface="Open Sans Bold"/>
                <a:sym typeface="Open Sans Bold"/>
              </a:rPr>
              <a:t>MEMBERIKAN PENDIDIKAN</a:t>
            </a:r>
          </a:p>
        </p:txBody>
      </p:sp>
      <p:sp>
        <p:nvSpPr>
          <p:cNvPr id="18" name="TextBox 18"/>
          <p:cNvSpPr txBox="1"/>
          <p:nvPr/>
        </p:nvSpPr>
        <p:spPr>
          <a:xfrm>
            <a:off x="1984387" y="6236565"/>
            <a:ext cx="7488180" cy="445893"/>
          </a:xfrm>
          <a:prstGeom prst="rect">
            <a:avLst/>
          </a:prstGeom>
        </p:spPr>
        <p:txBody>
          <a:bodyPr lIns="0" tIns="0" rIns="0" bIns="0" rtlCol="0" anchor="t">
            <a:spAutoFit/>
          </a:bodyPr>
          <a:lstStyle/>
          <a:p>
            <a:pPr algn="l">
              <a:lnSpc>
                <a:spcPts val="3608"/>
              </a:lnSpc>
              <a:spcBef>
                <a:spcPct val="0"/>
              </a:spcBef>
            </a:pPr>
            <a:r>
              <a:rPr lang="en-US" sz="2577">
                <a:solidFill>
                  <a:srgbClr val="29007B"/>
                </a:solidFill>
                <a:latin typeface="Open Sans Bold"/>
                <a:ea typeface="Open Sans Bold"/>
                <a:cs typeface="Open Sans Bold"/>
                <a:sym typeface="Open Sans Bold"/>
              </a:rPr>
              <a:t>MEMBANGUN KOMITMEN KERJA</a:t>
            </a:r>
          </a:p>
        </p:txBody>
      </p:sp>
      <p:sp>
        <p:nvSpPr>
          <p:cNvPr id="19" name="TextBox 19"/>
          <p:cNvSpPr txBox="1"/>
          <p:nvPr/>
        </p:nvSpPr>
        <p:spPr>
          <a:xfrm>
            <a:off x="1984387" y="7836965"/>
            <a:ext cx="5813184" cy="445893"/>
          </a:xfrm>
          <a:prstGeom prst="rect">
            <a:avLst/>
          </a:prstGeom>
        </p:spPr>
        <p:txBody>
          <a:bodyPr lIns="0" tIns="0" rIns="0" bIns="0" rtlCol="0" anchor="t">
            <a:spAutoFit/>
          </a:bodyPr>
          <a:lstStyle/>
          <a:p>
            <a:pPr algn="l">
              <a:lnSpc>
                <a:spcPts val="3608"/>
              </a:lnSpc>
              <a:spcBef>
                <a:spcPct val="0"/>
              </a:spcBef>
            </a:pPr>
            <a:r>
              <a:rPr lang="en-US" sz="2577">
                <a:solidFill>
                  <a:srgbClr val="29007B"/>
                </a:solidFill>
                <a:latin typeface="Open Sans Bold"/>
                <a:ea typeface="Open Sans Bold"/>
                <a:cs typeface="Open Sans Bold"/>
                <a:sym typeface="Open Sans Bold"/>
              </a:rPr>
              <a:t>MEMBERIKAN KESELAMATAN KERJA</a:t>
            </a:r>
          </a:p>
        </p:txBody>
      </p:sp>
      <p:sp>
        <p:nvSpPr>
          <p:cNvPr id="20" name="TextBox 20"/>
          <p:cNvSpPr txBox="1"/>
          <p:nvPr/>
        </p:nvSpPr>
        <p:spPr>
          <a:xfrm>
            <a:off x="2033363" y="5248405"/>
            <a:ext cx="7439205" cy="832186"/>
          </a:xfrm>
          <a:prstGeom prst="rect">
            <a:avLst/>
          </a:prstGeom>
        </p:spPr>
        <p:txBody>
          <a:bodyPr lIns="0" tIns="0" rIns="0" bIns="0" rtlCol="0" anchor="t">
            <a:spAutoFit/>
          </a:bodyPr>
          <a:lstStyle/>
          <a:p>
            <a:pPr algn="l">
              <a:lnSpc>
                <a:spcPts val="3414"/>
              </a:lnSpc>
              <a:spcBef>
                <a:spcPct val="0"/>
              </a:spcBef>
            </a:pPr>
            <a:r>
              <a:rPr lang="en-US" sz="2438">
                <a:solidFill>
                  <a:srgbClr val="000000"/>
                </a:solidFill>
                <a:latin typeface="Open Sans"/>
                <a:ea typeface="Open Sans"/>
                <a:cs typeface="Open Sans"/>
                <a:sym typeface="Open Sans"/>
              </a:rPr>
              <a:t>Memberikan pendidikan, pelatihan dan pengembangan kompetensi</a:t>
            </a:r>
          </a:p>
        </p:txBody>
      </p:sp>
      <p:sp>
        <p:nvSpPr>
          <p:cNvPr id="21" name="TextBox 21"/>
          <p:cNvSpPr txBox="1"/>
          <p:nvPr/>
        </p:nvSpPr>
        <p:spPr>
          <a:xfrm>
            <a:off x="1984387" y="6852380"/>
            <a:ext cx="6653276" cy="832186"/>
          </a:xfrm>
          <a:prstGeom prst="rect">
            <a:avLst/>
          </a:prstGeom>
        </p:spPr>
        <p:txBody>
          <a:bodyPr lIns="0" tIns="0" rIns="0" bIns="0" rtlCol="0" anchor="t">
            <a:spAutoFit/>
          </a:bodyPr>
          <a:lstStyle/>
          <a:p>
            <a:pPr algn="l">
              <a:lnSpc>
                <a:spcPts val="3414"/>
              </a:lnSpc>
              <a:spcBef>
                <a:spcPct val="0"/>
              </a:spcBef>
            </a:pPr>
            <a:r>
              <a:rPr lang="en-US" sz="2438">
                <a:solidFill>
                  <a:srgbClr val="000000"/>
                </a:solidFill>
                <a:latin typeface="Open Sans"/>
                <a:ea typeface="Open Sans"/>
                <a:cs typeface="Open Sans"/>
                <a:sym typeface="Open Sans"/>
              </a:rPr>
              <a:t>Membangun suatu komitmen kerja yang baik demi kelangsungan perusahaan</a:t>
            </a:r>
          </a:p>
        </p:txBody>
      </p:sp>
      <p:sp>
        <p:nvSpPr>
          <p:cNvPr id="22" name="TextBox 22"/>
          <p:cNvSpPr txBox="1"/>
          <p:nvPr/>
        </p:nvSpPr>
        <p:spPr>
          <a:xfrm>
            <a:off x="1984387" y="8452780"/>
            <a:ext cx="7488180" cy="832186"/>
          </a:xfrm>
          <a:prstGeom prst="rect">
            <a:avLst/>
          </a:prstGeom>
        </p:spPr>
        <p:txBody>
          <a:bodyPr lIns="0" tIns="0" rIns="0" bIns="0" rtlCol="0" anchor="t">
            <a:spAutoFit/>
          </a:bodyPr>
          <a:lstStyle/>
          <a:p>
            <a:pPr algn="l">
              <a:lnSpc>
                <a:spcPts val="3414"/>
              </a:lnSpc>
              <a:spcBef>
                <a:spcPct val="0"/>
              </a:spcBef>
            </a:pPr>
            <a:r>
              <a:rPr lang="en-US" sz="2438">
                <a:solidFill>
                  <a:srgbClr val="000000"/>
                </a:solidFill>
                <a:latin typeface="Open Sans"/>
                <a:ea typeface="Open Sans"/>
                <a:cs typeface="Open Sans"/>
                <a:sym typeface="Open Sans"/>
              </a:rPr>
              <a:t>Menjamin/memberikan keselamatan kerja bagi para pekerja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sp>
        <p:nvSpPr>
          <p:cNvPr id="3" name="TextBox 3"/>
          <p:cNvSpPr txBox="1"/>
          <p:nvPr/>
        </p:nvSpPr>
        <p:spPr>
          <a:xfrm>
            <a:off x="1425280" y="1039224"/>
            <a:ext cx="12744583" cy="2010945"/>
          </a:xfrm>
          <a:prstGeom prst="rect">
            <a:avLst/>
          </a:prstGeom>
        </p:spPr>
        <p:txBody>
          <a:bodyPr lIns="0" tIns="0" rIns="0" bIns="0" rtlCol="0" anchor="t">
            <a:spAutoFit/>
          </a:bodyPr>
          <a:lstStyle/>
          <a:p>
            <a:pPr algn="l">
              <a:lnSpc>
                <a:spcPts val="16543"/>
              </a:lnSpc>
            </a:pPr>
            <a:r>
              <a:rPr lang="en-US" sz="11816">
                <a:solidFill>
                  <a:srgbClr val="000000"/>
                </a:solidFill>
                <a:latin typeface="Staatliches"/>
                <a:ea typeface="Staatliches"/>
                <a:cs typeface="Staatliches"/>
                <a:sym typeface="Staatliches"/>
              </a:rPr>
              <a:t>PERANAN STATEGIS</a:t>
            </a:r>
          </a:p>
        </p:txBody>
      </p:sp>
      <p:sp>
        <p:nvSpPr>
          <p:cNvPr id="4" name="TextBox 4"/>
          <p:cNvSpPr txBox="1"/>
          <p:nvPr/>
        </p:nvSpPr>
        <p:spPr>
          <a:xfrm>
            <a:off x="1425280" y="2779910"/>
            <a:ext cx="13029949" cy="1410527"/>
          </a:xfrm>
          <a:prstGeom prst="rect">
            <a:avLst/>
          </a:prstGeom>
        </p:spPr>
        <p:txBody>
          <a:bodyPr lIns="0" tIns="0" rIns="0" bIns="0" rtlCol="0" anchor="t">
            <a:spAutoFit/>
          </a:bodyPr>
          <a:lstStyle/>
          <a:p>
            <a:pPr algn="l">
              <a:lnSpc>
                <a:spcPts val="11504"/>
              </a:lnSpc>
            </a:pPr>
            <a:r>
              <a:rPr lang="en-US" sz="8217">
                <a:solidFill>
                  <a:srgbClr val="29007B"/>
                </a:solidFill>
                <a:latin typeface="Staatliches"/>
                <a:ea typeface="Staatliches"/>
                <a:cs typeface="Staatliches"/>
                <a:sym typeface="Staatliches"/>
              </a:rPr>
              <a:t>MANAJEMEN SUMBER DAYA MANUSIA</a:t>
            </a:r>
          </a:p>
        </p:txBody>
      </p:sp>
      <p:grpSp>
        <p:nvGrpSpPr>
          <p:cNvPr id="5" name="Group 5"/>
          <p:cNvGrpSpPr/>
          <p:nvPr/>
        </p:nvGrpSpPr>
        <p:grpSpPr>
          <a:xfrm>
            <a:off x="1425280" y="4689740"/>
            <a:ext cx="387005" cy="38700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7" name="Group 7"/>
          <p:cNvGrpSpPr/>
          <p:nvPr/>
        </p:nvGrpSpPr>
        <p:grpSpPr>
          <a:xfrm>
            <a:off x="1425280" y="6293715"/>
            <a:ext cx="387005" cy="38700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9" name="Group 9"/>
          <p:cNvGrpSpPr/>
          <p:nvPr/>
        </p:nvGrpSpPr>
        <p:grpSpPr>
          <a:xfrm>
            <a:off x="1425280" y="7894115"/>
            <a:ext cx="387005" cy="38700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11" name="Group 11"/>
          <p:cNvGrpSpPr/>
          <p:nvPr/>
        </p:nvGrpSpPr>
        <p:grpSpPr>
          <a:xfrm>
            <a:off x="14918002" y="4007907"/>
            <a:ext cx="4903207" cy="490320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3"/>
              <a:stretch>
                <a:fillRect l="-24906" r="-24906"/>
              </a:stretch>
            </a:blipFill>
            <a:ln w="95250" cap="sq">
              <a:solidFill>
                <a:srgbClr val="FFFFFF"/>
              </a:solidFill>
              <a:prstDash val="solid"/>
              <a:miter/>
            </a:ln>
          </p:spPr>
        </p:sp>
      </p:grpSp>
      <p:grpSp>
        <p:nvGrpSpPr>
          <p:cNvPr id="13" name="Group 13"/>
          <p:cNvGrpSpPr/>
          <p:nvPr/>
        </p:nvGrpSpPr>
        <p:grpSpPr>
          <a:xfrm>
            <a:off x="15075369" y="6628748"/>
            <a:ext cx="4915257" cy="491525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4"/>
              <a:stretch>
                <a:fillRect t="-25000" b="-25000"/>
              </a:stretch>
            </a:blipFill>
            <a:ln w="95250" cap="sq">
              <a:solidFill>
                <a:srgbClr val="FFFFFF"/>
              </a:solidFill>
              <a:prstDash val="solid"/>
              <a:miter/>
            </a:ln>
          </p:spPr>
        </p:sp>
      </p:grpSp>
      <p:grpSp>
        <p:nvGrpSpPr>
          <p:cNvPr id="15" name="Group 15"/>
          <p:cNvGrpSpPr/>
          <p:nvPr/>
        </p:nvGrpSpPr>
        <p:grpSpPr>
          <a:xfrm>
            <a:off x="12637911" y="4460942"/>
            <a:ext cx="6752046" cy="675204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5"/>
              <a:stretch>
                <a:fillRect l="-24976" r="-24976"/>
              </a:stretch>
            </a:blipFill>
            <a:ln w="95250" cap="sq">
              <a:solidFill>
                <a:srgbClr val="FFFFFF"/>
              </a:solidFill>
              <a:prstDash val="solid"/>
              <a:miter/>
            </a:ln>
          </p:spPr>
        </p:sp>
      </p:grpSp>
      <p:sp>
        <p:nvSpPr>
          <p:cNvPr id="17" name="TextBox 17"/>
          <p:cNvSpPr txBox="1"/>
          <p:nvPr/>
        </p:nvSpPr>
        <p:spPr>
          <a:xfrm>
            <a:off x="2033363" y="4632590"/>
            <a:ext cx="6153455" cy="445893"/>
          </a:xfrm>
          <a:prstGeom prst="rect">
            <a:avLst/>
          </a:prstGeom>
        </p:spPr>
        <p:txBody>
          <a:bodyPr lIns="0" tIns="0" rIns="0" bIns="0" rtlCol="0" anchor="t">
            <a:spAutoFit/>
          </a:bodyPr>
          <a:lstStyle/>
          <a:p>
            <a:pPr algn="l">
              <a:lnSpc>
                <a:spcPts val="3608"/>
              </a:lnSpc>
              <a:spcBef>
                <a:spcPct val="0"/>
              </a:spcBef>
            </a:pPr>
            <a:r>
              <a:rPr lang="en-US" sz="2577">
                <a:solidFill>
                  <a:srgbClr val="29007B"/>
                </a:solidFill>
                <a:latin typeface="Open Sans Bold"/>
                <a:ea typeface="Open Sans Bold"/>
                <a:cs typeface="Open Sans Bold"/>
                <a:sym typeface="Open Sans Bold"/>
              </a:rPr>
              <a:t>MEMBERIKAN JAMINAN KESEHATAN</a:t>
            </a:r>
          </a:p>
        </p:txBody>
      </p:sp>
      <p:sp>
        <p:nvSpPr>
          <p:cNvPr id="18" name="TextBox 18"/>
          <p:cNvSpPr txBox="1"/>
          <p:nvPr/>
        </p:nvSpPr>
        <p:spPr>
          <a:xfrm>
            <a:off x="1984387" y="6236565"/>
            <a:ext cx="7488180" cy="445893"/>
          </a:xfrm>
          <a:prstGeom prst="rect">
            <a:avLst/>
          </a:prstGeom>
        </p:spPr>
        <p:txBody>
          <a:bodyPr lIns="0" tIns="0" rIns="0" bIns="0" rtlCol="0" anchor="t">
            <a:spAutoFit/>
          </a:bodyPr>
          <a:lstStyle/>
          <a:p>
            <a:pPr algn="l">
              <a:lnSpc>
                <a:spcPts val="3608"/>
              </a:lnSpc>
              <a:spcBef>
                <a:spcPct val="0"/>
              </a:spcBef>
            </a:pPr>
            <a:r>
              <a:rPr lang="en-US" sz="2577">
                <a:solidFill>
                  <a:srgbClr val="29007B"/>
                </a:solidFill>
                <a:latin typeface="Open Sans Bold"/>
                <a:ea typeface="Open Sans Bold"/>
                <a:cs typeface="Open Sans Bold"/>
                <a:sym typeface="Open Sans Bold"/>
              </a:rPr>
              <a:t>MENYELESAIKAN PERSELISIHAN PERBURUHAN</a:t>
            </a:r>
          </a:p>
        </p:txBody>
      </p:sp>
      <p:sp>
        <p:nvSpPr>
          <p:cNvPr id="19" name="TextBox 19"/>
          <p:cNvSpPr txBox="1"/>
          <p:nvPr/>
        </p:nvSpPr>
        <p:spPr>
          <a:xfrm>
            <a:off x="1984387" y="7836965"/>
            <a:ext cx="5076313" cy="445893"/>
          </a:xfrm>
          <a:prstGeom prst="rect">
            <a:avLst/>
          </a:prstGeom>
        </p:spPr>
        <p:txBody>
          <a:bodyPr lIns="0" tIns="0" rIns="0" bIns="0" rtlCol="0" anchor="t">
            <a:spAutoFit/>
          </a:bodyPr>
          <a:lstStyle/>
          <a:p>
            <a:pPr algn="l">
              <a:lnSpc>
                <a:spcPts val="3608"/>
              </a:lnSpc>
              <a:spcBef>
                <a:spcPct val="0"/>
              </a:spcBef>
            </a:pPr>
            <a:r>
              <a:rPr lang="en-US" sz="2577">
                <a:solidFill>
                  <a:srgbClr val="29007B"/>
                </a:solidFill>
                <a:latin typeface="Open Sans Bold"/>
                <a:ea typeface="Open Sans Bold"/>
                <a:cs typeface="Open Sans Bold"/>
                <a:sym typeface="Open Sans Bold"/>
              </a:rPr>
              <a:t>MENYELESAIKAN KELUHAN</a:t>
            </a:r>
          </a:p>
        </p:txBody>
      </p:sp>
      <p:sp>
        <p:nvSpPr>
          <p:cNvPr id="20" name="TextBox 20"/>
          <p:cNvSpPr txBox="1"/>
          <p:nvPr/>
        </p:nvSpPr>
        <p:spPr>
          <a:xfrm>
            <a:off x="2033363" y="5248405"/>
            <a:ext cx="8321837" cy="832186"/>
          </a:xfrm>
          <a:prstGeom prst="rect">
            <a:avLst/>
          </a:prstGeom>
        </p:spPr>
        <p:txBody>
          <a:bodyPr lIns="0" tIns="0" rIns="0" bIns="0" rtlCol="0" anchor="t">
            <a:spAutoFit/>
          </a:bodyPr>
          <a:lstStyle/>
          <a:p>
            <a:pPr algn="l">
              <a:lnSpc>
                <a:spcPts val="3414"/>
              </a:lnSpc>
              <a:spcBef>
                <a:spcPct val="0"/>
              </a:spcBef>
            </a:pPr>
            <a:r>
              <a:rPr lang="en-US" sz="2438">
                <a:solidFill>
                  <a:srgbClr val="000000"/>
                </a:solidFill>
                <a:latin typeface="Open Sans"/>
                <a:ea typeface="Open Sans"/>
                <a:cs typeface="Open Sans"/>
                <a:sym typeface="Open Sans"/>
              </a:rPr>
              <a:t>MSDM yang baik harus memberikan jaminan kesehatan bagi para pekerja seperti asuransi Kesehatan</a:t>
            </a:r>
          </a:p>
        </p:txBody>
      </p:sp>
      <p:sp>
        <p:nvSpPr>
          <p:cNvPr id="21" name="TextBox 21"/>
          <p:cNvSpPr txBox="1"/>
          <p:nvPr/>
        </p:nvSpPr>
        <p:spPr>
          <a:xfrm>
            <a:off x="1984387" y="6852380"/>
            <a:ext cx="6653276" cy="832186"/>
          </a:xfrm>
          <a:prstGeom prst="rect">
            <a:avLst/>
          </a:prstGeom>
        </p:spPr>
        <p:txBody>
          <a:bodyPr lIns="0" tIns="0" rIns="0" bIns="0" rtlCol="0" anchor="t">
            <a:spAutoFit/>
          </a:bodyPr>
          <a:lstStyle/>
          <a:p>
            <a:pPr algn="l">
              <a:lnSpc>
                <a:spcPts val="3414"/>
              </a:lnSpc>
              <a:spcBef>
                <a:spcPct val="0"/>
              </a:spcBef>
            </a:pPr>
            <a:r>
              <a:rPr lang="en-US" sz="2438">
                <a:solidFill>
                  <a:srgbClr val="000000"/>
                </a:solidFill>
                <a:latin typeface="Open Sans"/>
                <a:ea typeface="Open Sans"/>
                <a:cs typeface="Open Sans"/>
                <a:sym typeface="Open Sans"/>
              </a:rPr>
              <a:t>Menjadi penengah dan menyelesaikan setiap perselisihan perburuhan yang terjadi</a:t>
            </a:r>
          </a:p>
        </p:txBody>
      </p:sp>
      <p:sp>
        <p:nvSpPr>
          <p:cNvPr id="22" name="TextBox 22"/>
          <p:cNvSpPr txBox="1"/>
          <p:nvPr/>
        </p:nvSpPr>
        <p:spPr>
          <a:xfrm>
            <a:off x="1984387" y="8452780"/>
            <a:ext cx="8145711" cy="404170"/>
          </a:xfrm>
          <a:prstGeom prst="rect">
            <a:avLst/>
          </a:prstGeom>
        </p:spPr>
        <p:txBody>
          <a:bodyPr lIns="0" tIns="0" rIns="0" bIns="0" rtlCol="0" anchor="t">
            <a:spAutoFit/>
          </a:bodyPr>
          <a:lstStyle/>
          <a:p>
            <a:pPr algn="l">
              <a:lnSpc>
                <a:spcPts val="3414"/>
              </a:lnSpc>
              <a:spcBef>
                <a:spcPct val="0"/>
              </a:spcBef>
            </a:pPr>
            <a:r>
              <a:rPr lang="en-US" sz="2438">
                <a:solidFill>
                  <a:srgbClr val="000000"/>
                </a:solidFill>
                <a:latin typeface="Open Sans"/>
                <a:ea typeface="Open Sans"/>
                <a:cs typeface="Open Sans"/>
                <a:sym typeface="Open Sans"/>
              </a:rPr>
              <a:t>Mendengarkan keluhan dan relationship karyawan</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33061" y="-3563956"/>
            <a:ext cx="10065289" cy="1006528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4" name="Group 4"/>
          <p:cNvGrpSpPr/>
          <p:nvPr/>
        </p:nvGrpSpPr>
        <p:grpSpPr>
          <a:xfrm>
            <a:off x="12020250" y="11088"/>
            <a:ext cx="6757025" cy="6757025"/>
            <a:chOff x="0" y="0"/>
            <a:chExt cx="812800" cy="812800"/>
          </a:xfrm>
        </p:grpSpPr>
        <p:sp>
          <p:nvSpPr>
            <p:cNvPr id="5" name="Freeform 5"/>
            <p:cNvSpPr/>
            <p:nvPr/>
          </p:nvSpPr>
          <p:spPr>
            <a:xfrm flipH="1">
              <a:off x="0" y="0"/>
              <a:ext cx="812800" cy="812800"/>
            </a:xfrm>
            <a:custGeom>
              <a:avLst/>
              <a:gdLst/>
              <a:ahLst/>
              <a:cxnLst/>
              <a:rect l="l" t="t" r="r" b="b"/>
              <a:pathLst>
                <a:path w="812800" h="812800">
                  <a:moveTo>
                    <a:pt x="406400" y="0"/>
                  </a:moveTo>
                  <a:lnTo>
                    <a:pt x="0" y="406400"/>
                  </a:lnTo>
                  <a:lnTo>
                    <a:pt x="406400" y="812800"/>
                  </a:lnTo>
                  <a:lnTo>
                    <a:pt x="812800" y="406400"/>
                  </a:lnTo>
                  <a:lnTo>
                    <a:pt x="406400" y="0"/>
                  </a:lnTo>
                  <a:close/>
                </a:path>
              </a:pathLst>
            </a:custGeom>
            <a:blipFill>
              <a:blip r:embed="rId2"/>
              <a:stretch>
                <a:fillRect l="-24906" r="-24906"/>
              </a:stretch>
            </a:blipFill>
            <a:ln w="95250" cap="sq">
              <a:solidFill>
                <a:srgbClr val="FFFFFF"/>
              </a:solidFill>
              <a:prstDash val="solid"/>
              <a:miter/>
            </a:ln>
          </p:spPr>
        </p:sp>
      </p:grpSp>
      <p:grpSp>
        <p:nvGrpSpPr>
          <p:cNvPr id="6" name="Group 6"/>
          <p:cNvGrpSpPr/>
          <p:nvPr/>
        </p:nvGrpSpPr>
        <p:grpSpPr>
          <a:xfrm rot="-10800000">
            <a:off x="-6085812" y="-4673315"/>
            <a:ext cx="8315513" cy="831551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8" name="Group 8"/>
          <p:cNvGrpSpPr/>
          <p:nvPr/>
        </p:nvGrpSpPr>
        <p:grpSpPr>
          <a:xfrm>
            <a:off x="18153481" y="5257749"/>
            <a:ext cx="1979297" cy="197929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0" name="Group 10"/>
          <p:cNvGrpSpPr/>
          <p:nvPr/>
        </p:nvGrpSpPr>
        <p:grpSpPr>
          <a:xfrm>
            <a:off x="15864580" y="5859602"/>
            <a:ext cx="1283461" cy="128346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2" name="Group 12"/>
          <p:cNvGrpSpPr/>
          <p:nvPr/>
        </p:nvGrpSpPr>
        <p:grpSpPr>
          <a:xfrm>
            <a:off x="802688" y="1364312"/>
            <a:ext cx="7138667" cy="1238434"/>
            <a:chOff x="0" y="0"/>
            <a:chExt cx="4026342" cy="698500"/>
          </a:xfrm>
        </p:grpSpPr>
        <p:sp>
          <p:nvSpPr>
            <p:cNvPr id="13" name="Freeform 13"/>
            <p:cNvSpPr/>
            <p:nvPr/>
          </p:nvSpPr>
          <p:spPr>
            <a:xfrm>
              <a:off x="0" y="0"/>
              <a:ext cx="4026342" cy="698500"/>
            </a:xfrm>
            <a:custGeom>
              <a:avLst/>
              <a:gdLst/>
              <a:ahLst/>
              <a:cxnLst/>
              <a:rect l="l" t="t" r="r" b="b"/>
              <a:pathLst>
                <a:path w="4026342" h="698500">
                  <a:moveTo>
                    <a:pt x="4026342" y="349250"/>
                  </a:moveTo>
                  <a:lnTo>
                    <a:pt x="3823142" y="698500"/>
                  </a:lnTo>
                  <a:lnTo>
                    <a:pt x="203200" y="698500"/>
                  </a:lnTo>
                  <a:lnTo>
                    <a:pt x="0" y="349250"/>
                  </a:lnTo>
                  <a:lnTo>
                    <a:pt x="203200" y="0"/>
                  </a:lnTo>
                  <a:lnTo>
                    <a:pt x="3823142" y="0"/>
                  </a:lnTo>
                  <a:lnTo>
                    <a:pt x="4026342" y="349250"/>
                  </a:lnTo>
                  <a:close/>
                </a:path>
              </a:pathLst>
            </a:custGeom>
            <a:solidFill>
              <a:srgbClr val="29007B"/>
            </a:solidFill>
          </p:spPr>
        </p:sp>
        <p:sp>
          <p:nvSpPr>
            <p:cNvPr id="14" name="TextBox 14"/>
            <p:cNvSpPr txBox="1"/>
            <p:nvPr/>
          </p:nvSpPr>
          <p:spPr>
            <a:xfrm>
              <a:off x="114300" y="-38100"/>
              <a:ext cx="3797742" cy="736600"/>
            </a:xfrm>
            <a:prstGeom prst="rect">
              <a:avLst/>
            </a:prstGeom>
          </p:spPr>
          <p:txBody>
            <a:bodyPr lIns="50800" tIns="50800" rIns="50800" bIns="50800" rtlCol="0" anchor="ctr"/>
            <a:lstStyle/>
            <a:p>
              <a:pPr algn="ctr">
                <a:lnSpc>
                  <a:spcPts val="2659"/>
                </a:lnSpc>
                <a:spcBef>
                  <a:spcPct val="0"/>
                </a:spcBef>
              </a:pPr>
              <a:r>
                <a:rPr lang="en-US" sz="1899">
                  <a:solidFill>
                    <a:srgbClr val="FFFFFF"/>
                  </a:solidFill>
                  <a:latin typeface="Open Sans"/>
                  <a:ea typeface="Open Sans"/>
                  <a:cs typeface="Open Sans"/>
                  <a:sym typeface="Open Sans"/>
                </a:rPr>
                <a:t> </a:t>
              </a:r>
            </a:p>
          </p:txBody>
        </p:sp>
      </p:grpSp>
      <p:grpSp>
        <p:nvGrpSpPr>
          <p:cNvPr id="15" name="Group 15"/>
          <p:cNvGrpSpPr/>
          <p:nvPr/>
        </p:nvGrpSpPr>
        <p:grpSpPr>
          <a:xfrm rot="-10800000">
            <a:off x="8257497" y="1432424"/>
            <a:ext cx="1055453" cy="105545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7" name="Group 17"/>
          <p:cNvGrpSpPr/>
          <p:nvPr/>
        </p:nvGrpSpPr>
        <p:grpSpPr>
          <a:xfrm rot="-10800000">
            <a:off x="9629091" y="1447802"/>
            <a:ext cx="1055453" cy="1055453"/>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sp>
        <p:nvSpPr>
          <p:cNvPr id="19" name="TextBox 19"/>
          <p:cNvSpPr txBox="1"/>
          <p:nvPr/>
        </p:nvSpPr>
        <p:spPr>
          <a:xfrm>
            <a:off x="1215409" y="1297549"/>
            <a:ext cx="6351902" cy="1229084"/>
          </a:xfrm>
          <a:prstGeom prst="rect">
            <a:avLst/>
          </a:prstGeom>
        </p:spPr>
        <p:txBody>
          <a:bodyPr lIns="0" tIns="0" rIns="0" bIns="0" rtlCol="0" anchor="t">
            <a:spAutoFit/>
          </a:bodyPr>
          <a:lstStyle/>
          <a:p>
            <a:pPr algn="ctr">
              <a:lnSpc>
                <a:spcPts val="10016"/>
              </a:lnSpc>
            </a:pPr>
            <a:r>
              <a:rPr lang="en-US" sz="7154">
                <a:solidFill>
                  <a:srgbClr val="FFFFFF"/>
                </a:solidFill>
                <a:latin typeface="Staatliches"/>
                <a:ea typeface="Staatliches"/>
                <a:cs typeface="Staatliches"/>
                <a:sym typeface="Staatliches"/>
              </a:rPr>
              <a:t>PENDEKATAN</a:t>
            </a:r>
          </a:p>
        </p:txBody>
      </p:sp>
      <p:sp>
        <p:nvSpPr>
          <p:cNvPr id="20" name="TextBox 20"/>
          <p:cNvSpPr txBox="1"/>
          <p:nvPr/>
        </p:nvSpPr>
        <p:spPr>
          <a:xfrm>
            <a:off x="1215409" y="2569518"/>
            <a:ext cx="10575359" cy="1072680"/>
          </a:xfrm>
          <a:prstGeom prst="rect">
            <a:avLst/>
          </a:prstGeom>
        </p:spPr>
        <p:txBody>
          <a:bodyPr lIns="0" tIns="0" rIns="0" bIns="0" rtlCol="0" anchor="t">
            <a:spAutoFit/>
          </a:bodyPr>
          <a:lstStyle/>
          <a:p>
            <a:pPr algn="l">
              <a:lnSpc>
                <a:spcPts val="8760"/>
              </a:lnSpc>
            </a:pPr>
            <a:r>
              <a:rPr lang="en-US" sz="6257">
                <a:solidFill>
                  <a:srgbClr val="29007B"/>
                </a:solidFill>
                <a:latin typeface="Staatliches"/>
                <a:ea typeface="Staatliches"/>
                <a:cs typeface="Staatliches"/>
                <a:sym typeface="Staatliches"/>
              </a:rPr>
              <a:t>MANAJEMEN SUMBER DAYA MANUSIA</a:t>
            </a:r>
          </a:p>
        </p:txBody>
      </p:sp>
      <p:grpSp>
        <p:nvGrpSpPr>
          <p:cNvPr id="21" name="Group 21"/>
          <p:cNvGrpSpPr/>
          <p:nvPr/>
        </p:nvGrpSpPr>
        <p:grpSpPr>
          <a:xfrm>
            <a:off x="893994" y="3936557"/>
            <a:ext cx="9586141" cy="897891"/>
            <a:chOff x="0" y="0"/>
            <a:chExt cx="7457389" cy="698500"/>
          </a:xfrm>
        </p:grpSpPr>
        <p:sp>
          <p:nvSpPr>
            <p:cNvPr id="22" name="Freeform 22"/>
            <p:cNvSpPr/>
            <p:nvPr/>
          </p:nvSpPr>
          <p:spPr>
            <a:xfrm>
              <a:off x="0" y="0"/>
              <a:ext cx="7457389" cy="698500"/>
            </a:xfrm>
            <a:custGeom>
              <a:avLst/>
              <a:gdLst/>
              <a:ahLst/>
              <a:cxnLst/>
              <a:rect l="l" t="t" r="r" b="b"/>
              <a:pathLst>
                <a:path w="7457389" h="698500">
                  <a:moveTo>
                    <a:pt x="7457389" y="349250"/>
                  </a:moveTo>
                  <a:lnTo>
                    <a:pt x="7254189" y="698500"/>
                  </a:lnTo>
                  <a:lnTo>
                    <a:pt x="203200" y="698500"/>
                  </a:lnTo>
                  <a:lnTo>
                    <a:pt x="0" y="349250"/>
                  </a:lnTo>
                  <a:lnTo>
                    <a:pt x="203200" y="0"/>
                  </a:lnTo>
                  <a:lnTo>
                    <a:pt x="7254189" y="0"/>
                  </a:lnTo>
                  <a:lnTo>
                    <a:pt x="7457389" y="349250"/>
                  </a:lnTo>
                  <a:close/>
                </a:path>
              </a:pathLst>
            </a:custGeom>
            <a:gradFill rotWithShape="1">
              <a:gsLst>
                <a:gs pos="0">
                  <a:srgbClr val="29007B">
                    <a:alpha val="100000"/>
                  </a:srgbClr>
                </a:gs>
                <a:gs pos="100000">
                  <a:srgbClr val="FFFFFF">
                    <a:alpha val="100000"/>
                  </a:srgbClr>
                </a:gs>
              </a:gsLst>
              <a:lin ang="0"/>
            </a:gradFill>
          </p:spPr>
        </p:sp>
        <p:sp>
          <p:nvSpPr>
            <p:cNvPr id="23" name="TextBox 23"/>
            <p:cNvSpPr txBox="1"/>
            <p:nvPr/>
          </p:nvSpPr>
          <p:spPr>
            <a:xfrm>
              <a:off x="114300" y="-38100"/>
              <a:ext cx="7228789" cy="736600"/>
            </a:xfrm>
            <a:prstGeom prst="rect">
              <a:avLst/>
            </a:prstGeom>
          </p:spPr>
          <p:txBody>
            <a:bodyPr lIns="50800" tIns="50800" rIns="50800" bIns="50800" rtlCol="0" anchor="ctr"/>
            <a:lstStyle/>
            <a:p>
              <a:pPr algn="ctr">
                <a:lnSpc>
                  <a:spcPts val="2659"/>
                </a:lnSpc>
                <a:spcBef>
                  <a:spcPct val="0"/>
                </a:spcBef>
              </a:pPr>
              <a:r>
                <a:rPr lang="en-US" sz="1899">
                  <a:solidFill>
                    <a:srgbClr val="FFFFFF"/>
                  </a:solidFill>
                  <a:latin typeface="Open Sans"/>
                  <a:ea typeface="Open Sans"/>
                  <a:cs typeface="Open Sans"/>
                  <a:sym typeface="Open Sans"/>
                </a:rPr>
                <a:t> </a:t>
              </a:r>
            </a:p>
          </p:txBody>
        </p:sp>
      </p:grpSp>
      <p:sp>
        <p:nvSpPr>
          <p:cNvPr id="24" name="TextBox 24"/>
          <p:cNvSpPr txBox="1"/>
          <p:nvPr/>
        </p:nvSpPr>
        <p:spPr>
          <a:xfrm>
            <a:off x="1364070" y="3896491"/>
            <a:ext cx="5687263" cy="879792"/>
          </a:xfrm>
          <a:prstGeom prst="rect">
            <a:avLst/>
          </a:prstGeom>
        </p:spPr>
        <p:txBody>
          <a:bodyPr lIns="0" tIns="0" rIns="0" bIns="0" rtlCol="0" anchor="t">
            <a:spAutoFit/>
          </a:bodyPr>
          <a:lstStyle/>
          <a:p>
            <a:pPr algn="l">
              <a:lnSpc>
                <a:spcPts val="7262"/>
              </a:lnSpc>
            </a:pPr>
            <a:r>
              <a:rPr lang="en-US" sz="5187">
                <a:solidFill>
                  <a:srgbClr val="FFFFFF"/>
                </a:solidFill>
                <a:latin typeface="Staatliches"/>
                <a:ea typeface="Staatliches"/>
                <a:cs typeface="Staatliches"/>
                <a:sym typeface="Staatliches"/>
              </a:rPr>
              <a:t>PENDEKATAN STRATEGIS</a:t>
            </a:r>
          </a:p>
        </p:txBody>
      </p:sp>
      <p:grpSp>
        <p:nvGrpSpPr>
          <p:cNvPr id="25" name="Group 25"/>
          <p:cNvGrpSpPr/>
          <p:nvPr/>
        </p:nvGrpSpPr>
        <p:grpSpPr>
          <a:xfrm>
            <a:off x="893994" y="4919291"/>
            <a:ext cx="8130726" cy="897891"/>
            <a:chOff x="0" y="0"/>
            <a:chExt cx="6325172" cy="698500"/>
          </a:xfrm>
        </p:grpSpPr>
        <p:sp>
          <p:nvSpPr>
            <p:cNvPr id="26" name="Freeform 26"/>
            <p:cNvSpPr/>
            <p:nvPr/>
          </p:nvSpPr>
          <p:spPr>
            <a:xfrm>
              <a:off x="0" y="0"/>
              <a:ext cx="6325172" cy="698500"/>
            </a:xfrm>
            <a:custGeom>
              <a:avLst/>
              <a:gdLst/>
              <a:ahLst/>
              <a:cxnLst/>
              <a:rect l="l" t="t" r="r" b="b"/>
              <a:pathLst>
                <a:path w="6325172" h="698500">
                  <a:moveTo>
                    <a:pt x="6325172" y="349250"/>
                  </a:moveTo>
                  <a:lnTo>
                    <a:pt x="6121972" y="698500"/>
                  </a:lnTo>
                  <a:lnTo>
                    <a:pt x="203200" y="698500"/>
                  </a:lnTo>
                  <a:lnTo>
                    <a:pt x="0" y="349250"/>
                  </a:lnTo>
                  <a:lnTo>
                    <a:pt x="203200" y="0"/>
                  </a:lnTo>
                  <a:lnTo>
                    <a:pt x="6121972" y="0"/>
                  </a:lnTo>
                  <a:lnTo>
                    <a:pt x="6325172" y="349250"/>
                  </a:lnTo>
                  <a:close/>
                </a:path>
              </a:pathLst>
            </a:custGeom>
            <a:gradFill rotWithShape="1">
              <a:gsLst>
                <a:gs pos="0">
                  <a:srgbClr val="29007B">
                    <a:alpha val="100000"/>
                  </a:srgbClr>
                </a:gs>
                <a:gs pos="100000">
                  <a:srgbClr val="FFFFFF">
                    <a:alpha val="100000"/>
                  </a:srgbClr>
                </a:gs>
              </a:gsLst>
              <a:lin ang="0"/>
            </a:gradFill>
          </p:spPr>
        </p:sp>
        <p:sp>
          <p:nvSpPr>
            <p:cNvPr id="27" name="TextBox 27"/>
            <p:cNvSpPr txBox="1"/>
            <p:nvPr/>
          </p:nvSpPr>
          <p:spPr>
            <a:xfrm>
              <a:off x="114300" y="-38100"/>
              <a:ext cx="6096572" cy="736600"/>
            </a:xfrm>
            <a:prstGeom prst="rect">
              <a:avLst/>
            </a:prstGeom>
          </p:spPr>
          <p:txBody>
            <a:bodyPr lIns="50800" tIns="50800" rIns="50800" bIns="50800" rtlCol="0" anchor="ctr"/>
            <a:lstStyle/>
            <a:p>
              <a:pPr algn="ctr">
                <a:lnSpc>
                  <a:spcPts val="2659"/>
                </a:lnSpc>
                <a:spcBef>
                  <a:spcPct val="0"/>
                </a:spcBef>
              </a:pPr>
              <a:r>
                <a:rPr lang="en-US" sz="1899">
                  <a:solidFill>
                    <a:srgbClr val="FFFFFF"/>
                  </a:solidFill>
                  <a:latin typeface="Open Sans"/>
                  <a:ea typeface="Open Sans"/>
                  <a:cs typeface="Open Sans"/>
                  <a:sym typeface="Open Sans"/>
                </a:rPr>
                <a:t> </a:t>
              </a:r>
            </a:p>
          </p:txBody>
        </p:sp>
      </p:grpSp>
      <p:sp>
        <p:nvSpPr>
          <p:cNvPr id="28" name="TextBox 28"/>
          <p:cNvSpPr txBox="1"/>
          <p:nvPr/>
        </p:nvSpPr>
        <p:spPr>
          <a:xfrm>
            <a:off x="1364070" y="4879224"/>
            <a:ext cx="7234624" cy="879792"/>
          </a:xfrm>
          <a:prstGeom prst="rect">
            <a:avLst/>
          </a:prstGeom>
        </p:spPr>
        <p:txBody>
          <a:bodyPr lIns="0" tIns="0" rIns="0" bIns="0" rtlCol="0" anchor="t">
            <a:spAutoFit/>
          </a:bodyPr>
          <a:lstStyle/>
          <a:p>
            <a:pPr algn="l">
              <a:lnSpc>
                <a:spcPts val="7262"/>
              </a:lnSpc>
            </a:pPr>
            <a:r>
              <a:rPr lang="en-US" sz="5187">
                <a:solidFill>
                  <a:srgbClr val="FFFFFF"/>
                </a:solidFill>
                <a:latin typeface="Staatliches"/>
                <a:ea typeface="Staatliches"/>
                <a:cs typeface="Staatliches"/>
                <a:sym typeface="Staatliches"/>
              </a:rPr>
              <a:t>PENDEKATAN SDM</a:t>
            </a:r>
          </a:p>
        </p:txBody>
      </p:sp>
      <p:grpSp>
        <p:nvGrpSpPr>
          <p:cNvPr id="29" name="Group 29"/>
          <p:cNvGrpSpPr/>
          <p:nvPr/>
        </p:nvGrpSpPr>
        <p:grpSpPr>
          <a:xfrm>
            <a:off x="893994" y="5902024"/>
            <a:ext cx="8891219" cy="897891"/>
            <a:chOff x="0" y="0"/>
            <a:chExt cx="6916786" cy="698500"/>
          </a:xfrm>
        </p:grpSpPr>
        <p:sp>
          <p:nvSpPr>
            <p:cNvPr id="30" name="Freeform 30"/>
            <p:cNvSpPr/>
            <p:nvPr/>
          </p:nvSpPr>
          <p:spPr>
            <a:xfrm>
              <a:off x="0" y="0"/>
              <a:ext cx="6916786" cy="698500"/>
            </a:xfrm>
            <a:custGeom>
              <a:avLst/>
              <a:gdLst/>
              <a:ahLst/>
              <a:cxnLst/>
              <a:rect l="l" t="t" r="r" b="b"/>
              <a:pathLst>
                <a:path w="6916786" h="698500">
                  <a:moveTo>
                    <a:pt x="6916786" y="349250"/>
                  </a:moveTo>
                  <a:lnTo>
                    <a:pt x="6713586" y="698500"/>
                  </a:lnTo>
                  <a:lnTo>
                    <a:pt x="203200" y="698500"/>
                  </a:lnTo>
                  <a:lnTo>
                    <a:pt x="0" y="349250"/>
                  </a:lnTo>
                  <a:lnTo>
                    <a:pt x="203200" y="0"/>
                  </a:lnTo>
                  <a:lnTo>
                    <a:pt x="6713586" y="0"/>
                  </a:lnTo>
                  <a:lnTo>
                    <a:pt x="6916786" y="349250"/>
                  </a:lnTo>
                  <a:close/>
                </a:path>
              </a:pathLst>
            </a:custGeom>
            <a:gradFill rotWithShape="1">
              <a:gsLst>
                <a:gs pos="0">
                  <a:srgbClr val="29007B">
                    <a:alpha val="100000"/>
                  </a:srgbClr>
                </a:gs>
                <a:gs pos="100000">
                  <a:srgbClr val="FFFFFF">
                    <a:alpha val="100000"/>
                  </a:srgbClr>
                </a:gs>
              </a:gsLst>
              <a:lin ang="0"/>
            </a:gradFill>
          </p:spPr>
        </p:sp>
        <p:sp>
          <p:nvSpPr>
            <p:cNvPr id="31" name="TextBox 31"/>
            <p:cNvSpPr txBox="1"/>
            <p:nvPr/>
          </p:nvSpPr>
          <p:spPr>
            <a:xfrm>
              <a:off x="114300" y="-38100"/>
              <a:ext cx="6688186" cy="736600"/>
            </a:xfrm>
            <a:prstGeom prst="rect">
              <a:avLst/>
            </a:prstGeom>
          </p:spPr>
          <p:txBody>
            <a:bodyPr lIns="50800" tIns="50800" rIns="50800" bIns="50800" rtlCol="0" anchor="ctr"/>
            <a:lstStyle/>
            <a:p>
              <a:pPr algn="ctr">
                <a:lnSpc>
                  <a:spcPts val="2659"/>
                </a:lnSpc>
                <a:spcBef>
                  <a:spcPct val="0"/>
                </a:spcBef>
              </a:pPr>
              <a:r>
                <a:rPr lang="en-US" sz="1899">
                  <a:solidFill>
                    <a:srgbClr val="FFFFFF"/>
                  </a:solidFill>
                  <a:latin typeface="Open Sans"/>
                  <a:ea typeface="Open Sans"/>
                  <a:cs typeface="Open Sans"/>
                  <a:sym typeface="Open Sans"/>
                </a:rPr>
                <a:t> </a:t>
              </a:r>
            </a:p>
          </p:txBody>
        </p:sp>
      </p:grpSp>
      <p:sp>
        <p:nvSpPr>
          <p:cNvPr id="32" name="TextBox 32"/>
          <p:cNvSpPr txBox="1"/>
          <p:nvPr/>
        </p:nvSpPr>
        <p:spPr>
          <a:xfrm>
            <a:off x="1364070" y="5861957"/>
            <a:ext cx="5968861" cy="879792"/>
          </a:xfrm>
          <a:prstGeom prst="rect">
            <a:avLst/>
          </a:prstGeom>
        </p:spPr>
        <p:txBody>
          <a:bodyPr lIns="0" tIns="0" rIns="0" bIns="0" rtlCol="0" anchor="t">
            <a:spAutoFit/>
          </a:bodyPr>
          <a:lstStyle/>
          <a:p>
            <a:pPr algn="l">
              <a:lnSpc>
                <a:spcPts val="7262"/>
              </a:lnSpc>
            </a:pPr>
            <a:r>
              <a:rPr lang="en-US" sz="5187">
                <a:solidFill>
                  <a:srgbClr val="FFFFFF"/>
                </a:solidFill>
                <a:latin typeface="Staatliches"/>
                <a:ea typeface="Staatliches"/>
                <a:cs typeface="Staatliches"/>
                <a:sym typeface="Staatliches"/>
              </a:rPr>
              <a:t>PENDEKATAN SYSTEM</a:t>
            </a:r>
          </a:p>
        </p:txBody>
      </p:sp>
      <p:grpSp>
        <p:nvGrpSpPr>
          <p:cNvPr id="33" name="Group 33"/>
          <p:cNvGrpSpPr/>
          <p:nvPr/>
        </p:nvGrpSpPr>
        <p:grpSpPr>
          <a:xfrm>
            <a:off x="893994" y="6884757"/>
            <a:ext cx="9790549" cy="897891"/>
            <a:chOff x="0" y="0"/>
            <a:chExt cx="7616405" cy="698500"/>
          </a:xfrm>
        </p:grpSpPr>
        <p:sp>
          <p:nvSpPr>
            <p:cNvPr id="34" name="Freeform 34"/>
            <p:cNvSpPr/>
            <p:nvPr/>
          </p:nvSpPr>
          <p:spPr>
            <a:xfrm>
              <a:off x="0" y="0"/>
              <a:ext cx="7616405" cy="698500"/>
            </a:xfrm>
            <a:custGeom>
              <a:avLst/>
              <a:gdLst/>
              <a:ahLst/>
              <a:cxnLst/>
              <a:rect l="l" t="t" r="r" b="b"/>
              <a:pathLst>
                <a:path w="7616405" h="698500">
                  <a:moveTo>
                    <a:pt x="7616405" y="349250"/>
                  </a:moveTo>
                  <a:lnTo>
                    <a:pt x="7413205" y="698500"/>
                  </a:lnTo>
                  <a:lnTo>
                    <a:pt x="203200" y="698500"/>
                  </a:lnTo>
                  <a:lnTo>
                    <a:pt x="0" y="349250"/>
                  </a:lnTo>
                  <a:lnTo>
                    <a:pt x="203200" y="0"/>
                  </a:lnTo>
                  <a:lnTo>
                    <a:pt x="7413205" y="0"/>
                  </a:lnTo>
                  <a:lnTo>
                    <a:pt x="7616405" y="349250"/>
                  </a:lnTo>
                  <a:close/>
                </a:path>
              </a:pathLst>
            </a:custGeom>
            <a:gradFill rotWithShape="1">
              <a:gsLst>
                <a:gs pos="0">
                  <a:srgbClr val="29007B">
                    <a:alpha val="100000"/>
                  </a:srgbClr>
                </a:gs>
                <a:gs pos="100000">
                  <a:srgbClr val="FFFFFF">
                    <a:alpha val="100000"/>
                  </a:srgbClr>
                </a:gs>
              </a:gsLst>
              <a:lin ang="0"/>
            </a:gradFill>
          </p:spPr>
        </p:sp>
        <p:sp>
          <p:nvSpPr>
            <p:cNvPr id="35" name="TextBox 35"/>
            <p:cNvSpPr txBox="1"/>
            <p:nvPr/>
          </p:nvSpPr>
          <p:spPr>
            <a:xfrm>
              <a:off x="114300" y="-38100"/>
              <a:ext cx="7387805" cy="736600"/>
            </a:xfrm>
            <a:prstGeom prst="rect">
              <a:avLst/>
            </a:prstGeom>
          </p:spPr>
          <p:txBody>
            <a:bodyPr lIns="50800" tIns="50800" rIns="50800" bIns="50800" rtlCol="0" anchor="ctr"/>
            <a:lstStyle/>
            <a:p>
              <a:pPr algn="ctr">
                <a:lnSpc>
                  <a:spcPts val="2659"/>
                </a:lnSpc>
                <a:spcBef>
                  <a:spcPct val="0"/>
                </a:spcBef>
              </a:pPr>
              <a:r>
                <a:rPr lang="en-US" sz="1899">
                  <a:solidFill>
                    <a:srgbClr val="FFFFFF"/>
                  </a:solidFill>
                  <a:latin typeface="Open Sans"/>
                  <a:ea typeface="Open Sans"/>
                  <a:cs typeface="Open Sans"/>
                  <a:sym typeface="Open Sans"/>
                </a:rPr>
                <a:t> </a:t>
              </a:r>
            </a:p>
          </p:txBody>
        </p:sp>
      </p:grpSp>
      <p:sp>
        <p:nvSpPr>
          <p:cNvPr id="36" name="TextBox 36"/>
          <p:cNvSpPr txBox="1"/>
          <p:nvPr/>
        </p:nvSpPr>
        <p:spPr>
          <a:xfrm>
            <a:off x="1364070" y="6844690"/>
            <a:ext cx="6438924" cy="879792"/>
          </a:xfrm>
          <a:prstGeom prst="rect">
            <a:avLst/>
          </a:prstGeom>
        </p:spPr>
        <p:txBody>
          <a:bodyPr lIns="0" tIns="0" rIns="0" bIns="0" rtlCol="0" anchor="t">
            <a:spAutoFit/>
          </a:bodyPr>
          <a:lstStyle/>
          <a:p>
            <a:pPr algn="l">
              <a:lnSpc>
                <a:spcPts val="7262"/>
              </a:lnSpc>
            </a:pPr>
            <a:r>
              <a:rPr lang="en-US" sz="5187">
                <a:solidFill>
                  <a:srgbClr val="FFFFFF"/>
                </a:solidFill>
                <a:latin typeface="Staatliches"/>
                <a:ea typeface="Staatliches"/>
                <a:cs typeface="Staatliches"/>
                <a:sym typeface="Staatliches"/>
              </a:rPr>
              <a:t>PENDEKATAN PROAKTIF</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grpSp>
        <p:nvGrpSpPr>
          <p:cNvPr id="3" name="Group 3"/>
          <p:cNvGrpSpPr/>
          <p:nvPr/>
        </p:nvGrpSpPr>
        <p:grpSpPr>
          <a:xfrm>
            <a:off x="663473" y="3619509"/>
            <a:ext cx="8173055" cy="1417882"/>
            <a:chOff x="0" y="0"/>
            <a:chExt cx="4026342" cy="698500"/>
          </a:xfrm>
        </p:grpSpPr>
        <p:sp>
          <p:nvSpPr>
            <p:cNvPr id="4" name="Freeform 4"/>
            <p:cNvSpPr/>
            <p:nvPr/>
          </p:nvSpPr>
          <p:spPr>
            <a:xfrm>
              <a:off x="0" y="0"/>
              <a:ext cx="4026342" cy="698500"/>
            </a:xfrm>
            <a:custGeom>
              <a:avLst/>
              <a:gdLst/>
              <a:ahLst/>
              <a:cxnLst/>
              <a:rect l="l" t="t" r="r" b="b"/>
              <a:pathLst>
                <a:path w="4026342" h="698500">
                  <a:moveTo>
                    <a:pt x="4026342" y="349250"/>
                  </a:moveTo>
                  <a:lnTo>
                    <a:pt x="3823142" y="698500"/>
                  </a:lnTo>
                  <a:lnTo>
                    <a:pt x="203200" y="698500"/>
                  </a:lnTo>
                  <a:lnTo>
                    <a:pt x="0" y="349250"/>
                  </a:lnTo>
                  <a:lnTo>
                    <a:pt x="203200" y="0"/>
                  </a:lnTo>
                  <a:lnTo>
                    <a:pt x="3823142" y="0"/>
                  </a:lnTo>
                  <a:lnTo>
                    <a:pt x="4026342" y="349250"/>
                  </a:lnTo>
                  <a:close/>
                </a:path>
              </a:pathLst>
            </a:custGeom>
            <a:solidFill>
              <a:srgbClr val="29007B"/>
            </a:solidFill>
          </p:spPr>
        </p:sp>
        <p:sp>
          <p:nvSpPr>
            <p:cNvPr id="5" name="TextBox 5"/>
            <p:cNvSpPr txBox="1"/>
            <p:nvPr/>
          </p:nvSpPr>
          <p:spPr>
            <a:xfrm>
              <a:off x="114300" y="-38100"/>
              <a:ext cx="3797742" cy="736600"/>
            </a:xfrm>
            <a:prstGeom prst="rect">
              <a:avLst/>
            </a:prstGeom>
          </p:spPr>
          <p:txBody>
            <a:bodyPr lIns="50800" tIns="50800" rIns="50800" bIns="50800" rtlCol="0" anchor="ctr"/>
            <a:lstStyle/>
            <a:p>
              <a:pPr algn="ctr">
                <a:lnSpc>
                  <a:spcPts val="2659"/>
                </a:lnSpc>
                <a:spcBef>
                  <a:spcPct val="0"/>
                </a:spcBef>
              </a:pPr>
              <a:r>
                <a:rPr lang="en-US" sz="1899">
                  <a:solidFill>
                    <a:srgbClr val="FFFFFF"/>
                  </a:solidFill>
                  <a:latin typeface="Open Sans"/>
                  <a:ea typeface="Open Sans"/>
                  <a:cs typeface="Open Sans"/>
                  <a:sym typeface="Open Sans"/>
                </a:rPr>
                <a:t> </a:t>
              </a:r>
            </a:p>
          </p:txBody>
        </p:sp>
      </p:grpSp>
      <p:sp>
        <p:nvSpPr>
          <p:cNvPr id="6" name="TextBox 6"/>
          <p:cNvSpPr txBox="1"/>
          <p:nvPr/>
        </p:nvSpPr>
        <p:spPr>
          <a:xfrm>
            <a:off x="1135996" y="5007766"/>
            <a:ext cx="12107721" cy="1219693"/>
          </a:xfrm>
          <a:prstGeom prst="rect">
            <a:avLst/>
          </a:prstGeom>
        </p:spPr>
        <p:txBody>
          <a:bodyPr lIns="0" tIns="0" rIns="0" bIns="0" rtlCol="0" anchor="t">
            <a:spAutoFit/>
          </a:bodyPr>
          <a:lstStyle/>
          <a:p>
            <a:pPr algn="l">
              <a:lnSpc>
                <a:spcPts val="10029"/>
              </a:lnSpc>
            </a:pPr>
            <a:r>
              <a:rPr lang="en-US" sz="7163">
                <a:solidFill>
                  <a:srgbClr val="29007B"/>
                </a:solidFill>
                <a:latin typeface="Staatliches"/>
                <a:ea typeface="Staatliches"/>
                <a:cs typeface="Staatliches"/>
                <a:sym typeface="Staatliches"/>
              </a:rPr>
              <a:t>MANAJEMEN SUMBER DAYA MANUSIA</a:t>
            </a:r>
          </a:p>
        </p:txBody>
      </p:sp>
      <p:grpSp>
        <p:nvGrpSpPr>
          <p:cNvPr id="7" name="Group 7"/>
          <p:cNvGrpSpPr/>
          <p:nvPr/>
        </p:nvGrpSpPr>
        <p:grpSpPr>
          <a:xfrm>
            <a:off x="15558743" y="7234961"/>
            <a:ext cx="1258024" cy="125802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9" name="Group 9"/>
          <p:cNvGrpSpPr/>
          <p:nvPr/>
        </p:nvGrpSpPr>
        <p:grpSpPr>
          <a:xfrm>
            <a:off x="16816767" y="-742834"/>
            <a:ext cx="1258024" cy="125802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1" name="Group 11"/>
          <p:cNvGrpSpPr/>
          <p:nvPr/>
        </p:nvGrpSpPr>
        <p:grpSpPr>
          <a:xfrm rot="-10800000">
            <a:off x="14715284" y="3619509"/>
            <a:ext cx="1208387" cy="120838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3" name="Group 13"/>
          <p:cNvGrpSpPr/>
          <p:nvPr/>
        </p:nvGrpSpPr>
        <p:grpSpPr>
          <a:xfrm rot="-10800000">
            <a:off x="16285621" y="3637115"/>
            <a:ext cx="1208387" cy="120838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5" name="Group 15"/>
          <p:cNvGrpSpPr/>
          <p:nvPr/>
        </p:nvGrpSpPr>
        <p:grpSpPr>
          <a:xfrm>
            <a:off x="10851304" y="-1436102"/>
            <a:ext cx="9056590" cy="905659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7" name="Group 17"/>
          <p:cNvGrpSpPr/>
          <p:nvPr/>
        </p:nvGrpSpPr>
        <p:grpSpPr>
          <a:xfrm>
            <a:off x="11418965" y="-868440"/>
            <a:ext cx="7921267" cy="792126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3"/>
              <a:stretch>
                <a:fillRect l="-24976" r="-24976"/>
              </a:stretch>
            </a:blipFill>
            <a:ln cap="sq">
              <a:noFill/>
              <a:prstDash val="solid"/>
              <a:miter/>
            </a:ln>
          </p:spPr>
        </p:sp>
      </p:grpSp>
      <p:grpSp>
        <p:nvGrpSpPr>
          <p:cNvPr id="19" name="Group 19"/>
          <p:cNvGrpSpPr/>
          <p:nvPr/>
        </p:nvGrpSpPr>
        <p:grpSpPr>
          <a:xfrm>
            <a:off x="13695847" y="1050154"/>
            <a:ext cx="6570334" cy="657033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21" name="Group 21"/>
          <p:cNvGrpSpPr/>
          <p:nvPr/>
        </p:nvGrpSpPr>
        <p:grpSpPr>
          <a:xfrm>
            <a:off x="14107672" y="1461978"/>
            <a:ext cx="5746685" cy="574668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4"/>
              <a:stretch>
                <a:fillRect l="-48739" r="-1073"/>
              </a:stretch>
            </a:blipFill>
            <a:ln cap="sq">
              <a:noFill/>
              <a:prstDash val="solid"/>
              <a:miter/>
            </a:ln>
          </p:spPr>
        </p:sp>
      </p:grpSp>
      <p:sp>
        <p:nvSpPr>
          <p:cNvPr id="23" name="TextBox 23"/>
          <p:cNvSpPr txBox="1"/>
          <p:nvPr/>
        </p:nvSpPr>
        <p:spPr>
          <a:xfrm>
            <a:off x="1135996" y="3544725"/>
            <a:ext cx="7272288" cy="1405525"/>
          </a:xfrm>
          <a:prstGeom prst="rect">
            <a:avLst/>
          </a:prstGeom>
        </p:spPr>
        <p:txBody>
          <a:bodyPr lIns="0" tIns="0" rIns="0" bIns="0" rtlCol="0" anchor="t">
            <a:spAutoFit/>
          </a:bodyPr>
          <a:lstStyle/>
          <a:p>
            <a:pPr algn="ctr">
              <a:lnSpc>
                <a:spcPts val="11467"/>
              </a:lnSpc>
            </a:pPr>
            <a:r>
              <a:rPr lang="en-US" sz="8191">
                <a:solidFill>
                  <a:srgbClr val="FFFFFF"/>
                </a:solidFill>
                <a:latin typeface="Staatliches"/>
                <a:ea typeface="Staatliches"/>
                <a:cs typeface="Staatliches"/>
                <a:sym typeface="Staatliches"/>
              </a:rPr>
              <a:t>PRINSIP-PRINSIP</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grpSp>
        <p:nvGrpSpPr>
          <p:cNvPr id="3" name="Group 3"/>
          <p:cNvGrpSpPr/>
          <p:nvPr/>
        </p:nvGrpSpPr>
        <p:grpSpPr>
          <a:xfrm>
            <a:off x="11086030" y="282197"/>
            <a:ext cx="4678931" cy="811713"/>
            <a:chOff x="0" y="0"/>
            <a:chExt cx="4026342" cy="698500"/>
          </a:xfrm>
        </p:grpSpPr>
        <p:sp>
          <p:nvSpPr>
            <p:cNvPr id="4" name="Freeform 4"/>
            <p:cNvSpPr/>
            <p:nvPr/>
          </p:nvSpPr>
          <p:spPr>
            <a:xfrm>
              <a:off x="0" y="0"/>
              <a:ext cx="4026342" cy="698500"/>
            </a:xfrm>
            <a:custGeom>
              <a:avLst/>
              <a:gdLst/>
              <a:ahLst/>
              <a:cxnLst/>
              <a:rect l="l" t="t" r="r" b="b"/>
              <a:pathLst>
                <a:path w="4026342" h="698500">
                  <a:moveTo>
                    <a:pt x="4026342" y="349250"/>
                  </a:moveTo>
                  <a:lnTo>
                    <a:pt x="3823142" y="698500"/>
                  </a:lnTo>
                  <a:lnTo>
                    <a:pt x="203200" y="698500"/>
                  </a:lnTo>
                  <a:lnTo>
                    <a:pt x="0" y="349250"/>
                  </a:lnTo>
                  <a:lnTo>
                    <a:pt x="203200" y="0"/>
                  </a:lnTo>
                  <a:lnTo>
                    <a:pt x="3823142" y="0"/>
                  </a:lnTo>
                  <a:lnTo>
                    <a:pt x="4026342" y="349250"/>
                  </a:lnTo>
                  <a:close/>
                </a:path>
              </a:pathLst>
            </a:custGeom>
            <a:solidFill>
              <a:srgbClr val="29007B"/>
            </a:solidFill>
          </p:spPr>
        </p:sp>
        <p:sp>
          <p:nvSpPr>
            <p:cNvPr id="5" name="TextBox 5"/>
            <p:cNvSpPr txBox="1"/>
            <p:nvPr/>
          </p:nvSpPr>
          <p:spPr>
            <a:xfrm>
              <a:off x="114300" y="-38100"/>
              <a:ext cx="3797742" cy="736600"/>
            </a:xfrm>
            <a:prstGeom prst="rect">
              <a:avLst/>
            </a:prstGeom>
          </p:spPr>
          <p:txBody>
            <a:bodyPr lIns="50800" tIns="50800" rIns="50800" bIns="50800" rtlCol="0" anchor="ctr"/>
            <a:lstStyle/>
            <a:p>
              <a:pPr algn="ctr">
                <a:lnSpc>
                  <a:spcPts val="2659"/>
                </a:lnSpc>
                <a:spcBef>
                  <a:spcPct val="0"/>
                </a:spcBef>
              </a:pPr>
              <a:r>
                <a:rPr lang="en-US" sz="1899">
                  <a:solidFill>
                    <a:srgbClr val="FFFFFF"/>
                  </a:solidFill>
                  <a:latin typeface="Open Sans"/>
                  <a:ea typeface="Open Sans"/>
                  <a:cs typeface="Open Sans"/>
                  <a:sym typeface="Open Sans"/>
                </a:rPr>
                <a:t> </a:t>
              </a:r>
            </a:p>
          </p:txBody>
        </p:sp>
      </p:grpSp>
      <p:sp>
        <p:nvSpPr>
          <p:cNvPr id="6" name="TextBox 6"/>
          <p:cNvSpPr txBox="1"/>
          <p:nvPr/>
        </p:nvSpPr>
        <p:spPr>
          <a:xfrm>
            <a:off x="11356541" y="246359"/>
            <a:ext cx="4163258" cy="797664"/>
          </a:xfrm>
          <a:prstGeom prst="rect">
            <a:avLst/>
          </a:prstGeom>
        </p:spPr>
        <p:txBody>
          <a:bodyPr lIns="0" tIns="0" rIns="0" bIns="0" rtlCol="0" anchor="t">
            <a:spAutoFit/>
          </a:bodyPr>
          <a:lstStyle/>
          <a:p>
            <a:pPr algn="ctr">
              <a:lnSpc>
                <a:spcPts val="6565"/>
              </a:lnSpc>
            </a:pPr>
            <a:r>
              <a:rPr lang="en-US" sz="4689">
                <a:solidFill>
                  <a:srgbClr val="FFFFFF"/>
                </a:solidFill>
                <a:latin typeface="Staatliches"/>
                <a:ea typeface="Staatliches"/>
                <a:cs typeface="Staatliches"/>
                <a:sym typeface="Staatliches"/>
              </a:rPr>
              <a:t>PRINSIP-PRINSIP</a:t>
            </a:r>
          </a:p>
        </p:txBody>
      </p:sp>
      <p:sp>
        <p:nvSpPr>
          <p:cNvPr id="7" name="TextBox 7"/>
          <p:cNvSpPr txBox="1"/>
          <p:nvPr/>
        </p:nvSpPr>
        <p:spPr>
          <a:xfrm>
            <a:off x="11356541" y="1067566"/>
            <a:ext cx="6931459" cy="707637"/>
          </a:xfrm>
          <a:prstGeom prst="rect">
            <a:avLst/>
          </a:prstGeom>
        </p:spPr>
        <p:txBody>
          <a:bodyPr lIns="0" tIns="0" rIns="0" bIns="0" rtlCol="0" anchor="t">
            <a:spAutoFit/>
          </a:bodyPr>
          <a:lstStyle/>
          <a:p>
            <a:pPr algn="l">
              <a:lnSpc>
                <a:spcPts val="5741"/>
              </a:lnSpc>
            </a:pPr>
            <a:r>
              <a:rPr lang="en-US" sz="4101">
                <a:solidFill>
                  <a:srgbClr val="29007B"/>
                </a:solidFill>
                <a:latin typeface="Staatliches"/>
                <a:ea typeface="Staatliches"/>
                <a:cs typeface="Staatliches"/>
                <a:sym typeface="Staatliches"/>
              </a:rPr>
              <a:t>MANAJEMEN SUMBER DAYA MANUSIA</a:t>
            </a:r>
          </a:p>
        </p:txBody>
      </p:sp>
      <p:grpSp>
        <p:nvGrpSpPr>
          <p:cNvPr id="8" name="Group 8"/>
          <p:cNvGrpSpPr/>
          <p:nvPr/>
        </p:nvGrpSpPr>
        <p:grpSpPr>
          <a:xfrm>
            <a:off x="16816767" y="-742834"/>
            <a:ext cx="1258024" cy="125802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0" name="Group 10"/>
          <p:cNvGrpSpPr/>
          <p:nvPr/>
        </p:nvGrpSpPr>
        <p:grpSpPr>
          <a:xfrm rot="-10800000">
            <a:off x="17683806" y="197891"/>
            <a:ext cx="1208387" cy="120838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2" name="Group 12"/>
          <p:cNvGrpSpPr/>
          <p:nvPr/>
        </p:nvGrpSpPr>
        <p:grpSpPr>
          <a:xfrm>
            <a:off x="472029" y="2075929"/>
            <a:ext cx="15768341" cy="897891"/>
            <a:chOff x="0" y="0"/>
            <a:chExt cx="12266735" cy="698500"/>
          </a:xfrm>
        </p:grpSpPr>
        <p:sp>
          <p:nvSpPr>
            <p:cNvPr id="13" name="Freeform 13"/>
            <p:cNvSpPr/>
            <p:nvPr/>
          </p:nvSpPr>
          <p:spPr>
            <a:xfrm>
              <a:off x="0" y="0"/>
              <a:ext cx="12266736" cy="698500"/>
            </a:xfrm>
            <a:custGeom>
              <a:avLst/>
              <a:gdLst/>
              <a:ahLst/>
              <a:cxnLst/>
              <a:rect l="l" t="t" r="r" b="b"/>
              <a:pathLst>
                <a:path w="12266736" h="698500">
                  <a:moveTo>
                    <a:pt x="12266736" y="349250"/>
                  </a:moveTo>
                  <a:lnTo>
                    <a:pt x="12063536" y="698500"/>
                  </a:lnTo>
                  <a:lnTo>
                    <a:pt x="203200" y="698500"/>
                  </a:lnTo>
                  <a:lnTo>
                    <a:pt x="0" y="349250"/>
                  </a:lnTo>
                  <a:lnTo>
                    <a:pt x="203200" y="0"/>
                  </a:lnTo>
                  <a:lnTo>
                    <a:pt x="12063536" y="0"/>
                  </a:lnTo>
                  <a:lnTo>
                    <a:pt x="12266736" y="349250"/>
                  </a:lnTo>
                  <a:close/>
                </a:path>
              </a:pathLst>
            </a:custGeom>
            <a:gradFill rotWithShape="1">
              <a:gsLst>
                <a:gs pos="0">
                  <a:srgbClr val="29007B">
                    <a:alpha val="100000"/>
                  </a:srgbClr>
                </a:gs>
                <a:gs pos="100000">
                  <a:srgbClr val="FFFFFF">
                    <a:alpha val="100000"/>
                  </a:srgbClr>
                </a:gs>
              </a:gsLst>
              <a:lin ang="0"/>
            </a:gradFill>
          </p:spPr>
        </p:sp>
        <p:sp>
          <p:nvSpPr>
            <p:cNvPr id="14" name="TextBox 14"/>
            <p:cNvSpPr txBox="1"/>
            <p:nvPr/>
          </p:nvSpPr>
          <p:spPr>
            <a:xfrm>
              <a:off x="114300" y="-38100"/>
              <a:ext cx="12038135" cy="736600"/>
            </a:xfrm>
            <a:prstGeom prst="rect">
              <a:avLst/>
            </a:prstGeom>
          </p:spPr>
          <p:txBody>
            <a:bodyPr lIns="50800" tIns="50800" rIns="50800" bIns="50800" rtlCol="0" anchor="ctr"/>
            <a:lstStyle/>
            <a:p>
              <a:pPr algn="ctr">
                <a:lnSpc>
                  <a:spcPts val="2659"/>
                </a:lnSpc>
                <a:spcBef>
                  <a:spcPct val="0"/>
                </a:spcBef>
              </a:pPr>
              <a:r>
                <a:rPr lang="en-US" sz="1899">
                  <a:solidFill>
                    <a:srgbClr val="FFFFFF"/>
                  </a:solidFill>
                  <a:latin typeface="Open Sans"/>
                  <a:ea typeface="Open Sans"/>
                  <a:cs typeface="Open Sans"/>
                  <a:sym typeface="Open Sans"/>
                </a:rPr>
                <a:t> </a:t>
              </a:r>
            </a:p>
          </p:txBody>
        </p:sp>
      </p:grpSp>
      <p:sp>
        <p:nvSpPr>
          <p:cNvPr id="15" name="TextBox 15"/>
          <p:cNvSpPr txBox="1"/>
          <p:nvPr/>
        </p:nvSpPr>
        <p:spPr>
          <a:xfrm>
            <a:off x="925527" y="2035863"/>
            <a:ext cx="6211856" cy="879792"/>
          </a:xfrm>
          <a:prstGeom prst="rect">
            <a:avLst/>
          </a:prstGeom>
        </p:spPr>
        <p:txBody>
          <a:bodyPr lIns="0" tIns="0" rIns="0" bIns="0" rtlCol="0" anchor="t">
            <a:spAutoFit/>
          </a:bodyPr>
          <a:lstStyle/>
          <a:p>
            <a:pPr algn="l">
              <a:lnSpc>
                <a:spcPts val="7262"/>
              </a:lnSpc>
            </a:pPr>
            <a:r>
              <a:rPr lang="en-US" sz="5187">
                <a:solidFill>
                  <a:srgbClr val="FFFFFF"/>
                </a:solidFill>
                <a:latin typeface="Staatliches"/>
                <a:ea typeface="Staatliches"/>
                <a:cs typeface="Staatliches"/>
                <a:sym typeface="Staatliches"/>
              </a:rPr>
              <a:t>PRINSIP KEMANUSIAAN</a:t>
            </a:r>
          </a:p>
        </p:txBody>
      </p:sp>
      <p:grpSp>
        <p:nvGrpSpPr>
          <p:cNvPr id="16" name="Group 16"/>
          <p:cNvGrpSpPr/>
          <p:nvPr/>
        </p:nvGrpSpPr>
        <p:grpSpPr>
          <a:xfrm>
            <a:off x="472029" y="3078595"/>
            <a:ext cx="15768341" cy="897891"/>
            <a:chOff x="0" y="0"/>
            <a:chExt cx="12266735" cy="698500"/>
          </a:xfrm>
        </p:grpSpPr>
        <p:sp>
          <p:nvSpPr>
            <p:cNvPr id="17" name="Freeform 17"/>
            <p:cNvSpPr/>
            <p:nvPr/>
          </p:nvSpPr>
          <p:spPr>
            <a:xfrm>
              <a:off x="0" y="0"/>
              <a:ext cx="12266736" cy="698500"/>
            </a:xfrm>
            <a:custGeom>
              <a:avLst/>
              <a:gdLst/>
              <a:ahLst/>
              <a:cxnLst/>
              <a:rect l="l" t="t" r="r" b="b"/>
              <a:pathLst>
                <a:path w="12266736" h="698500">
                  <a:moveTo>
                    <a:pt x="12266736" y="349250"/>
                  </a:moveTo>
                  <a:lnTo>
                    <a:pt x="12063536" y="698500"/>
                  </a:lnTo>
                  <a:lnTo>
                    <a:pt x="203200" y="698500"/>
                  </a:lnTo>
                  <a:lnTo>
                    <a:pt x="0" y="349250"/>
                  </a:lnTo>
                  <a:lnTo>
                    <a:pt x="203200" y="0"/>
                  </a:lnTo>
                  <a:lnTo>
                    <a:pt x="12063536" y="0"/>
                  </a:lnTo>
                  <a:lnTo>
                    <a:pt x="12266736" y="349250"/>
                  </a:lnTo>
                  <a:close/>
                </a:path>
              </a:pathLst>
            </a:custGeom>
            <a:gradFill rotWithShape="1">
              <a:gsLst>
                <a:gs pos="0">
                  <a:srgbClr val="29007B">
                    <a:alpha val="100000"/>
                  </a:srgbClr>
                </a:gs>
                <a:gs pos="100000">
                  <a:srgbClr val="FFFFFF">
                    <a:alpha val="100000"/>
                  </a:srgbClr>
                </a:gs>
              </a:gsLst>
              <a:lin ang="0"/>
            </a:gradFill>
          </p:spPr>
        </p:sp>
        <p:sp>
          <p:nvSpPr>
            <p:cNvPr id="18" name="TextBox 18"/>
            <p:cNvSpPr txBox="1"/>
            <p:nvPr/>
          </p:nvSpPr>
          <p:spPr>
            <a:xfrm>
              <a:off x="114300" y="-38100"/>
              <a:ext cx="12038135" cy="736600"/>
            </a:xfrm>
            <a:prstGeom prst="rect">
              <a:avLst/>
            </a:prstGeom>
          </p:spPr>
          <p:txBody>
            <a:bodyPr lIns="50800" tIns="50800" rIns="50800" bIns="50800" rtlCol="0" anchor="ctr"/>
            <a:lstStyle/>
            <a:p>
              <a:pPr algn="ctr">
                <a:lnSpc>
                  <a:spcPts val="2659"/>
                </a:lnSpc>
                <a:spcBef>
                  <a:spcPct val="0"/>
                </a:spcBef>
              </a:pPr>
              <a:r>
                <a:rPr lang="en-US" sz="1899">
                  <a:solidFill>
                    <a:srgbClr val="FFFFFF"/>
                  </a:solidFill>
                  <a:latin typeface="Open Sans"/>
                  <a:ea typeface="Open Sans"/>
                  <a:cs typeface="Open Sans"/>
                  <a:sym typeface="Open Sans"/>
                </a:rPr>
                <a:t> </a:t>
              </a:r>
            </a:p>
          </p:txBody>
        </p:sp>
      </p:grpSp>
      <p:sp>
        <p:nvSpPr>
          <p:cNvPr id="19" name="TextBox 19"/>
          <p:cNvSpPr txBox="1"/>
          <p:nvPr/>
        </p:nvSpPr>
        <p:spPr>
          <a:xfrm>
            <a:off x="925527" y="3038528"/>
            <a:ext cx="6211856" cy="879792"/>
          </a:xfrm>
          <a:prstGeom prst="rect">
            <a:avLst/>
          </a:prstGeom>
        </p:spPr>
        <p:txBody>
          <a:bodyPr lIns="0" tIns="0" rIns="0" bIns="0" rtlCol="0" anchor="t">
            <a:spAutoFit/>
          </a:bodyPr>
          <a:lstStyle/>
          <a:p>
            <a:pPr algn="l">
              <a:lnSpc>
                <a:spcPts val="7262"/>
              </a:lnSpc>
            </a:pPr>
            <a:r>
              <a:rPr lang="en-US" sz="5187">
                <a:solidFill>
                  <a:srgbClr val="FFFFFF"/>
                </a:solidFill>
                <a:latin typeface="Staatliches"/>
                <a:ea typeface="Staatliches"/>
                <a:cs typeface="Staatliches"/>
                <a:sym typeface="Staatliches"/>
              </a:rPr>
              <a:t>PRINSIP DEOKRASI</a:t>
            </a:r>
          </a:p>
        </p:txBody>
      </p:sp>
      <p:grpSp>
        <p:nvGrpSpPr>
          <p:cNvPr id="20" name="Group 20"/>
          <p:cNvGrpSpPr/>
          <p:nvPr/>
        </p:nvGrpSpPr>
        <p:grpSpPr>
          <a:xfrm>
            <a:off x="472029" y="4081261"/>
            <a:ext cx="15768341" cy="897891"/>
            <a:chOff x="0" y="0"/>
            <a:chExt cx="12266735" cy="698500"/>
          </a:xfrm>
        </p:grpSpPr>
        <p:sp>
          <p:nvSpPr>
            <p:cNvPr id="21" name="Freeform 21"/>
            <p:cNvSpPr/>
            <p:nvPr/>
          </p:nvSpPr>
          <p:spPr>
            <a:xfrm>
              <a:off x="0" y="0"/>
              <a:ext cx="12266736" cy="698500"/>
            </a:xfrm>
            <a:custGeom>
              <a:avLst/>
              <a:gdLst/>
              <a:ahLst/>
              <a:cxnLst/>
              <a:rect l="l" t="t" r="r" b="b"/>
              <a:pathLst>
                <a:path w="12266736" h="698500">
                  <a:moveTo>
                    <a:pt x="12266736" y="349250"/>
                  </a:moveTo>
                  <a:lnTo>
                    <a:pt x="12063536" y="698500"/>
                  </a:lnTo>
                  <a:lnTo>
                    <a:pt x="203200" y="698500"/>
                  </a:lnTo>
                  <a:lnTo>
                    <a:pt x="0" y="349250"/>
                  </a:lnTo>
                  <a:lnTo>
                    <a:pt x="203200" y="0"/>
                  </a:lnTo>
                  <a:lnTo>
                    <a:pt x="12063536" y="0"/>
                  </a:lnTo>
                  <a:lnTo>
                    <a:pt x="12266736" y="349250"/>
                  </a:lnTo>
                  <a:close/>
                </a:path>
              </a:pathLst>
            </a:custGeom>
            <a:gradFill rotWithShape="1">
              <a:gsLst>
                <a:gs pos="0">
                  <a:srgbClr val="29007B">
                    <a:alpha val="100000"/>
                  </a:srgbClr>
                </a:gs>
                <a:gs pos="100000">
                  <a:srgbClr val="FFFFFF">
                    <a:alpha val="100000"/>
                  </a:srgbClr>
                </a:gs>
              </a:gsLst>
              <a:lin ang="0"/>
            </a:gradFill>
          </p:spPr>
        </p:sp>
        <p:sp>
          <p:nvSpPr>
            <p:cNvPr id="22" name="TextBox 22"/>
            <p:cNvSpPr txBox="1"/>
            <p:nvPr/>
          </p:nvSpPr>
          <p:spPr>
            <a:xfrm>
              <a:off x="114300" y="-38100"/>
              <a:ext cx="12038135" cy="736600"/>
            </a:xfrm>
            <a:prstGeom prst="rect">
              <a:avLst/>
            </a:prstGeom>
          </p:spPr>
          <p:txBody>
            <a:bodyPr lIns="50800" tIns="50800" rIns="50800" bIns="50800" rtlCol="0" anchor="ctr"/>
            <a:lstStyle/>
            <a:p>
              <a:pPr algn="ctr">
                <a:lnSpc>
                  <a:spcPts val="2659"/>
                </a:lnSpc>
                <a:spcBef>
                  <a:spcPct val="0"/>
                </a:spcBef>
              </a:pPr>
              <a:r>
                <a:rPr lang="en-US" sz="1899">
                  <a:solidFill>
                    <a:srgbClr val="FFFFFF"/>
                  </a:solidFill>
                  <a:latin typeface="Open Sans"/>
                  <a:ea typeface="Open Sans"/>
                  <a:cs typeface="Open Sans"/>
                  <a:sym typeface="Open Sans"/>
                </a:rPr>
                <a:t> </a:t>
              </a:r>
            </a:p>
          </p:txBody>
        </p:sp>
      </p:grpSp>
      <p:sp>
        <p:nvSpPr>
          <p:cNvPr id="23" name="TextBox 23"/>
          <p:cNvSpPr txBox="1"/>
          <p:nvPr/>
        </p:nvSpPr>
        <p:spPr>
          <a:xfrm>
            <a:off x="925527" y="4093375"/>
            <a:ext cx="8169643" cy="1740224"/>
          </a:xfrm>
          <a:prstGeom prst="rect">
            <a:avLst/>
          </a:prstGeom>
        </p:spPr>
        <p:txBody>
          <a:bodyPr lIns="0" tIns="0" rIns="0" bIns="0" rtlCol="0" anchor="t">
            <a:spAutoFit/>
          </a:bodyPr>
          <a:lstStyle/>
          <a:p>
            <a:pPr algn="l">
              <a:lnSpc>
                <a:spcPts val="6982"/>
              </a:lnSpc>
            </a:pPr>
            <a:r>
              <a:rPr lang="en-US" sz="4987">
                <a:solidFill>
                  <a:srgbClr val="FFFFFF"/>
                </a:solidFill>
                <a:latin typeface="Staatliches"/>
                <a:ea typeface="Staatliches"/>
                <a:cs typeface="Staatliches"/>
                <a:sym typeface="Staatliches"/>
              </a:rPr>
              <a:t>THE RIGHT MAN IS THE RIGHT PLACE</a:t>
            </a:r>
          </a:p>
        </p:txBody>
      </p:sp>
      <p:grpSp>
        <p:nvGrpSpPr>
          <p:cNvPr id="24" name="Group 24"/>
          <p:cNvGrpSpPr/>
          <p:nvPr/>
        </p:nvGrpSpPr>
        <p:grpSpPr>
          <a:xfrm>
            <a:off x="472029" y="5083926"/>
            <a:ext cx="15768341" cy="897891"/>
            <a:chOff x="0" y="0"/>
            <a:chExt cx="12266735" cy="698500"/>
          </a:xfrm>
        </p:grpSpPr>
        <p:sp>
          <p:nvSpPr>
            <p:cNvPr id="25" name="Freeform 25"/>
            <p:cNvSpPr/>
            <p:nvPr/>
          </p:nvSpPr>
          <p:spPr>
            <a:xfrm>
              <a:off x="0" y="0"/>
              <a:ext cx="12266736" cy="698500"/>
            </a:xfrm>
            <a:custGeom>
              <a:avLst/>
              <a:gdLst/>
              <a:ahLst/>
              <a:cxnLst/>
              <a:rect l="l" t="t" r="r" b="b"/>
              <a:pathLst>
                <a:path w="12266736" h="698500">
                  <a:moveTo>
                    <a:pt x="12266736" y="349250"/>
                  </a:moveTo>
                  <a:lnTo>
                    <a:pt x="12063536" y="698500"/>
                  </a:lnTo>
                  <a:lnTo>
                    <a:pt x="203200" y="698500"/>
                  </a:lnTo>
                  <a:lnTo>
                    <a:pt x="0" y="349250"/>
                  </a:lnTo>
                  <a:lnTo>
                    <a:pt x="203200" y="0"/>
                  </a:lnTo>
                  <a:lnTo>
                    <a:pt x="12063536" y="0"/>
                  </a:lnTo>
                  <a:lnTo>
                    <a:pt x="12266736" y="349250"/>
                  </a:lnTo>
                  <a:close/>
                </a:path>
              </a:pathLst>
            </a:custGeom>
            <a:gradFill rotWithShape="1">
              <a:gsLst>
                <a:gs pos="0">
                  <a:srgbClr val="29007B">
                    <a:alpha val="100000"/>
                  </a:srgbClr>
                </a:gs>
                <a:gs pos="100000">
                  <a:srgbClr val="FFFFFF">
                    <a:alpha val="100000"/>
                  </a:srgbClr>
                </a:gs>
              </a:gsLst>
              <a:lin ang="0"/>
            </a:gradFill>
          </p:spPr>
        </p:sp>
        <p:sp>
          <p:nvSpPr>
            <p:cNvPr id="26" name="TextBox 26"/>
            <p:cNvSpPr txBox="1"/>
            <p:nvPr/>
          </p:nvSpPr>
          <p:spPr>
            <a:xfrm>
              <a:off x="114300" y="-38100"/>
              <a:ext cx="12038135" cy="736600"/>
            </a:xfrm>
            <a:prstGeom prst="rect">
              <a:avLst/>
            </a:prstGeom>
          </p:spPr>
          <p:txBody>
            <a:bodyPr lIns="50800" tIns="50800" rIns="50800" bIns="50800" rtlCol="0" anchor="ctr"/>
            <a:lstStyle/>
            <a:p>
              <a:pPr algn="ctr">
                <a:lnSpc>
                  <a:spcPts val="2659"/>
                </a:lnSpc>
                <a:spcBef>
                  <a:spcPct val="0"/>
                </a:spcBef>
              </a:pPr>
              <a:r>
                <a:rPr lang="en-US" sz="1899">
                  <a:solidFill>
                    <a:srgbClr val="FFFFFF"/>
                  </a:solidFill>
                  <a:latin typeface="Open Sans"/>
                  <a:ea typeface="Open Sans"/>
                  <a:cs typeface="Open Sans"/>
                  <a:sym typeface="Open Sans"/>
                </a:rPr>
                <a:t> </a:t>
              </a:r>
            </a:p>
          </p:txBody>
        </p:sp>
      </p:grpSp>
      <p:sp>
        <p:nvSpPr>
          <p:cNvPr id="27" name="TextBox 27"/>
          <p:cNvSpPr txBox="1"/>
          <p:nvPr/>
        </p:nvSpPr>
        <p:spPr>
          <a:xfrm>
            <a:off x="925527" y="5102976"/>
            <a:ext cx="8502116" cy="1756734"/>
          </a:xfrm>
          <a:prstGeom prst="rect">
            <a:avLst/>
          </a:prstGeom>
        </p:spPr>
        <p:txBody>
          <a:bodyPr lIns="0" tIns="0" rIns="0" bIns="0" rtlCol="0" anchor="t">
            <a:spAutoFit/>
          </a:bodyPr>
          <a:lstStyle/>
          <a:p>
            <a:pPr algn="l">
              <a:lnSpc>
                <a:spcPts val="7122"/>
              </a:lnSpc>
            </a:pPr>
            <a:r>
              <a:rPr lang="en-US" sz="5087">
                <a:solidFill>
                  <a:srgbClr val="FFFFFF"/>
                </a:solidFill>
                <a:latin typeface="Staatliches"/>
                <a:ea typeface="Staatliches"/>
                <a:cs typeface="Staatliches"/>
                <a:sym typeface="Staatliches"/>
              </a:rPr>
              <a:t>PRINSIP EQUAL PAY FOR EQUAL WORK</a:t>
            </a:r>
          </a:p>
        </p:txBody>
      </p:sp>
      <p:grpSp>
        <p:nvGrpSpPr>
          <p:cNvPr id="28" name="Group 28"/>
          <p:cNvGrpSpPr/>
          <p:nvPr/>
        </p:nvGrpSpPr>
        <p:grpSpPr>
          <a:xfrm>
            <a:off x="472029" y="6086592"/>
            <a:ext cx="15768341" cy="897891"/>
            <a:chOff x="0" y="0"/>
            <a:chExt cx="12266735" cy="698500"/>
          </a:xfrm>
        </p:grpSpPr>
        <p:sp>
          <p:nvSpPr>
            <p:cNvPr id="29" name="Freeform 29"/>
            <p:cNvSpPr/>
            <p:nvPr/>
          </p:nvSpPr>
          <p:spPr>
            <a:xfrm>
              <a:off x="0" y="0"/>
              <a:ext cx="12266736" cy="698500"/>
            </a:xfrm>
            <a:custGeom>
              <a:avLst/>
              <a:gdLst/>
              <a:ahLst/>
              <a:cxnLst/>
              <a:rect l="l" t="t" r="r" b="b"/>
              <a:pathLst>
                <a:path w="12266736" h="698500">
                  <a:moveTo>
                    <a:pt x="12266736" y="349250"/>
                  </a:moveTo>
                  <a:lnTo>
                    <a:pt x="12063536" y="698500"/>
                  </a:lnTo>
                  <a:lnTo>
                    <a:pt x="203200" y="698500"/>
                  </a:lnTo>
                  <a:lnTo>
                    <a:pt x="0" y="349250"/>
                  </a:lnTo>
                  <a:lnTo>
                    <a:pt x="203200" y="0"/>
                  </a:lnTo>
                  <a:lnTo>
                    <a:pt x="12063536" y="0"/>
                  </a:lnTo>
                  <a:lnTo>
                    <a:pt x="12266736" y="349250"/>
                  </a:lnTo>
                  <a:close/>
                </a:path>
              </a:pathLst>
            </a:custGeom>
            <a:gradFill rotWithShape="1">
              <a:gsLst>
                <a:gs pos="0">
                  <a:srgbClr val="29007B">
                    <a:alpha val="100000"/>
                  </a:srgbClr>
                </a:gs>
                <a:gs pos="100000">
                  <a:srgbClr val="FFFFFF">
                    <a:alpha val="100000"/>
                  </a:srgbClr>
                </a:gs>
              </a:gsLst>
              <a:lin ang="0"/>
            </a:gradFill>
          </p:spPr>
        </p:sp>
        <p:sp>
          <p:nvSpPr>
            <p:cNvPr id="30" name="TextBox 30"/>
            <p:cNvSpPr txBox="1"/>
            <p:nvPr/>
          </p:nvSpPr>
          <p:spPr>
            <a:xfrm>
              <a:off x="114300" y="-38100"/>
              <a:ext cx="12038135" cy="736600"/>
            </a:xfrm>
            <a:prstGeom prst="rect">
              <a:avLst/>
            </a:prstGeom>
          </p:spPr>
          <p:txBody>
            <a:bodyPr lIns="50800" tIns="50800" rIns="50800" bIns="50800" rtlCol="0" anchor="ctr"/>
            <a:lstStyle/>
            <a:p>
              <a:pPr algn="ctr">
                <a:lnSpc>
                  <a:spcPts val="2659"/>
                </a:lnSpc>
                <a:spcBef>
                  <a:spcPct val="0"/>
                </a:spcBef>
              </a:pPr>
              <a:r>
                <a:rPr lang="en-US" sz="1899">
                  <a:solidFill>
                    <a:srgbClr val="FFFFFF"/>
                  </a:solidFill>
                  <a:latin typeface="Open Sans"/>
                  <a:ea typeface="Open Sans"/>
                  <a:cs typeface="Open Sans"/>
                  <a:sym typeface="Open Sans"/>
                </a:rPr>
                <a:t> </a:t>
              </a:r>
            </a:p>
          </p:txBody>
        </p:sp>
      </p:grpSp>
      <p:sp>
        <p:nvSpPr>
          <p:cNvPr id="31" name="TextBox 31"/>
          <p:cNvSpPr txBox="1"/>
          <p:nvPr/>
        </p:nvSpPr>
        <p:spPr>
          <a:xfrm>
            <a:off x="925527" y="6046525"/>
            <a:ext cx="6211856" cy="879792"/>
          </a:xfrm>
          <a:prstGeom prst="rect">
            <a:avLst/>
          </a:prstGeom>
        </p:spPr>
        <p:txBody>
          <a:bodyPr lIns="0" tIns="0" rIns="0" bIns="0" rtlCol="0" anchor="t">
            <a:spAutoFit/>
          </a:bodyPr>
          <a:lstStyle/>
          <a:p>
            <a:pPr algn="l">
              <a:lnSpc>
                <a:spcPts val="7262"/>
              </a:lnSpc>
            </a:pPr>
            <a:r>
              <a:rPr lang="en-US" sz="5187">
                <a:solidFill>
                  <a:srgbClr val="FFFFFF"/>
                </a:solidFill>
                <a:latin typeface="Staatliches"/>
                <a:ea typeface="Staatliches"/>
                <a:cs typeface="Staatliches"/>
                <a:sym typeface="Staatliches"/>
              </a:rPr>
              <a:t>PRINSIP KESATUAN ARAH</a:t>
            </a:r>
          </a:p>
        </p:txBody>
      </p:sp>
      <p:grpSp>
        <p:nvGrpSpPr>
          <p:cNvPr id="32" name="Group 32"/>
          <p:cNvGrpSpPr/>
          <p:nvPr/>
        </p:nvGrpSpPr>
        <p:grpSpPr>
          <a:xfrm>
            <a:off x="472029" y="7089257"/>
            <a:ext cx="15768341" cy="897891"/>
            <a:chOff x="0" y="0"/>
            <a:chExt cx="12266735" cy="698500"/>
          </a:xfrm>
        </p:grpSpPr>
        <p:sp>
          <p:nvSpPr>
            <p:cNvPr id="33" name="Freeform 33"/>
            <p:cNvSpPr/>
            <p:nvPr/>
          </p:nvSpPr>
          <p:spPr>
            <a:xfrm>
              <a:off x="0" y="0"/>
              <a:ext cx="12266736" cy="698500"/>
            </a:xfrm>
            <a:custGeom>
              <a:avLst/>
              <a:gdLst/>
              <a:ahLst/>
              <a:cxnLst/>
              <a:rect l="l" t="t" r="r" b="b"/>
              <a:pathLst>
                <a:path w="12266736" h="698500">
                  <a:moveTo>
                    <a:pt x="12266736" y="349250"/>
                  </a:moveTo>
                  <a:lnTo>
                    <a:pt x="12063536" y="698500"/>
                  </a:lnTo>
                  <a:lnTo>
                    <a:pt x="203200" y="698500"/>
                  </a:lnTo>
                  <a:lnTo>
                    <a:pt x="0" y="349250"/>
                  </a:lnTo>
                  <a:lnTo>
                    <a:pt x="203200" y="0"/>
                  </a:lnTo>
                  <a:lnTo>
                    <a:pt x="12063536" y="0"/>
                  </a:lnTo>
                  <a:lnTo>
                    <a:pt x="12266736" y="349250"/>
                  </a:lnTo>
                  <a:close/>
                </a:path>
              </a:pathLst>
            </a:custGeom>
            <a:gradFill rotWithShape="1">
              <a:gsLst>
                <a:gs pos="0">
                  <a:srgbClr val="29007B">
                    <a:alpha val="100000"/>
                  </a:srgbClr>
                </a:gs>
                <a:gs pos="100000">
                  <a:srgbClr val="FFFFFF">
                    <a:alpha val="100000"/>
                  </a:srgbClr>
                </a:gs>
              </a:gsLst>
              <a:lin ang="0"/>
            </a:gradFill>
          </p:spPr>
        </p:sp>
        <p:sp>
          <p:nvSpPr>
            <p:cNvPr id="34" name="TextBox 34"/>
            <p:cNvSpPr txBox="1"/>
            <p:nvPr/>
          </p:nvSpPr>
          <p:spPr>
            <a:xfrm>
              <a:off x="114300" y="-38100"/>
              <a:ext cx="12038135" cy="736600"/>
            </a:xfrm>
            <a:prstGeom prst="rect">
              <a:avLst/>
            </a:prstGeom>
          </p:spPr>
          <p:txBody>
            <a:bodyPr lIns="50800" tIns="50800" rIns="50800" bIns="50800" rtlCol="0" anchor="ctr"/>
            <a:lstStyle/>
            <a:p>
              <a:pPr algn="ctr">
                <a:lnSpc>
                  <a:spcPts val="2659"/>
                </a:lnSpc>
                <a:spcBef>
                  <a:spcPct val="0"/>
                </a:spcBef>
              </a:pPr>
              <a:r>
                <a:rPr lang="en-US" sz="1899">
                  <a:solidFill>
                    <a:srgbClr val="FFFFFF"/>
                  </a:solidFill>
                  <a:latin typeface="Open Sans"/>
                  <a:ea typeface="Open Sans"/>
                  <a:cs typeface="Open Sans"/>
                  <a:sym typeface="Open Sans"/>
                </a:rPr>
                <a:t> </a:t>
              </a:r>
            </a:p>
          </p:txBody>
        </p:sp>
      </p:grpSp>
      <p:sp>
        <p:nvSpPr>
          <p:cNvPr id="35" name="TextBox 35"/>
          <p:cNvSpPr txBox="1"/>
          <p:nvPr/>
        </p:nvSpPr>
        <p:spPr>
          <a:xfrm>
            <a:off x="925527" y="7049191"/>
            <a:ext cx="7092725" cy="879792"/>
          </a:xfrm>
          <a:prstGeom prst="rect">
            <a:avLst/>
          </a:prstGeom>
        </p:spPr>
        <p:txBody>
          <a:bodyPr lIns="0" tIns="0" rIns="0" bIns="0" rtlCol="0" anchor="t">
            <a:spAutoFit/>
          </a:bodyPr>
          <a:lstStyle/>
          <a:p>
            <a:pPr algn="l">
              <a:lnSpc>
                <a:spcPts val="7262"/>
              </a:lnSpc>
            </a:pPr>
            <a:r>
              <a:rPr lang="en-US" sz="5187">
                <a:solidFill>
                  <a:srgbClr val="FFFFFF"/>
                </a:solidFill>
                <a:latin typeface="Staatliches"/>
                <a:ea typeface="Staatliches"/>
                <a:cs typeface="Staatliches"/>
                <a:sym typeface="Staatliches"/>
              </a:rPr>
              <a:t>PRINSIP KESATUAN KOMANDO</a:t>
            </a:r>
          </a:p>
        </p:txBody>
      </p:sp>
      <p:grpSp>
        <p:nvGrpSpPr>
          <p:cNvPr id="36" name="Group 36"/>
          <p:cNvGrpSpPr/>
          <p:nvPr/>
        </p:nvGrpSpPr>
        <p:grpSpPr>
          <a:xfrm>
            <a:off x="472029" y="8091923"/>
            <a:ext cx="15768341" cy="897891"/>
            <a:chOff x="0" y="0"/>
            <a:chExt cx="12266735" cy="698500"/>
          </a:xfrm>
        </p:grpSpPr>
        <p:sp>
          <p:nvSpPr>
            <p:cNvPr id="37" name="Freeform 37"/>
            <p:cNvSpPr/>
            <p:nvPr/>
          </p:nvSpPr>
          <p:spPr>
            <a:xfrm>
              <a:off x="0" y="0"/>
              <a:ext cx="12266736" cy="698500"/>
            </a:xfrm>
            <a:custGeom>
              <a:avLst/>
              <a:gdLst/>
              <a:ahLst/>
              <a:cxnLst/>
              <a:rect l="l" t="t" r="r" b="b"/>
              <a:pathLst>
                <a:path w="12266736" h="698500">
                  <a:moveTo>
                    <a:pt x="12266736" y="349250"/>
                  </a:moveTo>
                  <a:lnTo>
                    <a:pt x="12063536" y="698500"/>
                  </a:lnTo>
                  <a:lnTo>
                    <a:pt x="203200" y="698500"/>
                  </a:lnTo>
                  <a:lnTo>
                    <a:pt x="0" y="349250"/>
                  </a:lnTo>
                  <a:lnTo>
                    <a:pt x="203200" y="0"/>
                  </a:lnTo>
                  <a:lnTo>
                    <a:pt x="12063536" y="0"/>
                  </a:lnTo>
                  <a:lnTo>
                    <a:pt x="12266736" y="349250"/>
                  </a:lnTo>
                  <a:close/>
                </a:path>
              </a:pathLst>
            </a:custGeom>
            <a:gradFill rotWithShape="1">
              <a:gsLst>
                <a:gs pos="0">
                  <a:srgbClr val="29007B">
                    <a:alpha val="100000"/>
                  </a:srgbClr>
                </a:gs>
                <a:gs pos="100000">
                  <a:srgbClr val="FFFFFF">
                    <a:alpha val="100000"/>
                  </a:srgbClr>
                </a:gs>
              </a:gsLst>
              <a:lin ang="0"/>
            </a:gradFill>
          </p:spPr>
        </p:sp>
        <p:sp>
          <p:nvSpPr>
            <p:cNvPr id="38" name="TextBox 38"/>
            <p:cNvSpPr txBox="1"/>
            <p:nvPr/>
          </p:nvSpPr>
          <p:spPr>
            <a:xfrm>
              <a:off x="114300" y="-38100"/>
              <a:ext cx="12038135" cy="736600"/>
            </a:xfrm>
            <a:prstGeom prst="rect">
              <a:avLst/>
            </a:prstGeom>
          </p:spPr>
          <p:txBody>
            <a:bodyPr lIns="50800" tIns="50800" rIns="50800" bIns="50800" rtlCol="0" anchor="ctr"/>
            <a:lstStyle/>
            <a:p>
              <a:pPr algn="ctr">
                <a:lnSpc>
                  <a:spcPts val="2659"/>
                </a:lnSpc>
                <a:spcBef>
                  <a:spcPct val="0"/>
                </a:spcBef>
              </a:pPr>
              <a:r>
                <a:rPr lang="en-US" sz="1899">
                  <a:solidFill>
                    <a:srgbClr val="FFFFFF"/>
                  </a:solidFill>
                  <a:latin typeface="Open Sans"/>
                  <a:ea typeface="Open Sans"/>
                  <a:cs typeface="Open Sans"/>
                  <a:sym typeface="Open Sans"/>
                </a:rPr>
                <a:t> </a:t>
              </a:r>
            </a:p>
          </p:txBody>
        </p:sp>
      </p:grpSp>
      <p:sp>
        <p:nvSpPr>
          <p:cNvPr id="39" name="TextBox 39"/>
          <p:cNvSpPr txBox="1"/>
          <p:nvPr/>
        </p:nvSpPr>
        <p:spPr>
          <a:xfrm>
            <a:off x="925527" y="8051856"/>
            <a:ext cx="6211856" cy="879792"/>
          </a:xfrm>
          <a:prstGeom prst="rect">
            <a:avLst/>
          </a:prstGeom>
        </p:spPr>
        <p:txBody>
          <a:bodyPr lIns="0" tIns="0" rIns="0" bIns="0" rtlCol="0" anchor="t">
            <a:spAutoFit/>
          </a:bodyPr>
          <a:lstStyle/>
          <a:p>
            <a:pPr algn="l">
              <a:lnSpc>
                <a:spcPts val="7262"/>
              </a:lnSpc>
            </a:pPr>
            <a:r>
              <a:rPr lang="en-US" sz="5187">
                <a:solidFill>
                  <a:srgbClr val="FFFFFF"/>
                </a:solidFill>
                <a:latin typeface="Staatliches"/>
                <a:ea typeface="Staatliches"/>
                <a:cs typeface="Staatliches"/>
                <a:sym typeface="Staatliches"/>
              </a:rPr>
              <a:t>PRINSIP EFISIENSI</a:t>
            </a:r>
          </a:p>
        </p:txBody>
      </p:sp>
      <p:grpSp>
        <p:nvGrpSpPr>
          <p:cNvPr id="40" name="Group 40"/>
          <p:cNvGrpSpPr/>
          <p:nvPr/>
        </p:nvGrpSpPr>
        <p:grpSpPr>
          <a:xfrm rot="-10800000">
            <a:off x="16602320" y="7570300"/>
            <a:ext cx="1208387" cy="1208387"/>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42" name="Group 42"/>
          <p:cNvGrpSpPr/>
          <p:nvPr/>
        </p:nvGrpSpPr>
        <p:grpSpPr>
          <a:xfrm rot="-10800000">
            <a:off x="18172657" y="7587906"/>
            <a:ext cx="1208387" cy="1208387"/>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44" name="Group 44"/>
          <p:cNvGrpSpPr/>
          <p:nvPr/>
        </p:nvGrpSpPr>
        <p:grpSpPr>
          <a:xfrm>
            <a:off x="14822270" y="7424049"/>
            <a:ext cx="9414878" cy="9056590"/>
            <a:chOff x="0" y="0"/>
            <a:chExt cx="12553171" cy="12075453"/>
          </a:xfrm>
        </p:grpSpPr>
        <p:grpSp>
          <p:nvGrpSpPr>
            <p:cNvPr id="45" name="Group 45"/>
            <p:cNvGrpSpPr/>
            <p:nvPr/>
          </p:nvGrpSpPr>
          <p:grpSpPr>
            <a:xfrm>
              <a:off x="0" y="0"/>
              <a:ext cx="12075453" cy="12075453"/>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47" name="Group 47"/>
            <p:cNvGrpSpPr/>
            <p:nvPr/>
          </p:nvGrpSpPr>
          <p:grpSpPr>
            <a:xfrm>
              <a:off x="3792725" y="3315007"/>
              <a:ext cx="8760446" cy="8760446"/>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grpSp>
        <p:nvGrpSpPr>
          <p:cNvPr id="3" name="Group 3"/>
          <p:cNvGrpSpPr/>
          <p:nvPr/>
        </p:nvGrpSpPr>
        <p:grpSpPr>
          <a:xfrm>
            <a:off x="11086030" y="282197"/>
            <a:ext cx="4678931" cy="811713"/>
            <a:chOff x="0" y="0"/>
            <a:chExt cx="4026342" cy="698500"/>
          </a:xfrm>
        </p:grpSpPr>
        <p:sp>
          <p:nvSpPr>
            <p:cNvPr id="4" name="Freeform 4"/>
            <p:cNvSpPr/>
            <p:nvPr/>
          </p:nvSpPr>
          <p:spPr>
            <a:xfrm>
              <a:off x="0" y="0"/>
              <a:ext cx="4026342" cy="698500"/>
            </a:xfrm>
            <a:custGeom>
              <a:avLst/>
              <a:gdLst/>
              <a:ahLst/>
              <a:cxnLst/>
              <a:rect l="l" t="t" r="r" b="b"/>
              <a:pathLst>
                <a:path w="4026342" h="698500">
                  <a:moveTo>
                    <a:pt x="4026342" y="349250"/>
                  </a:moveTo>
                  <a:lnTo>
                    <a:pt x="3823142" y="698500"/>
                  </a:lnTo>
                  <a:lnTo>
                    <a:pt x="203200" y="698500"/>
                  </a:lnTo>
                  <a:lnTo>
                    <a:pt x="0" y="349250"/>
                  </a:lnTo>
                  <a:lnTo>
                    <a:pt x="203200" y="0"/>
                  </a:lnTo>
                  <a:lnTo>
                    <a:pt x="3823142" y="0"/>
                  </a:lnTo>
                  <a:lnTo>
                    <a:pt x="4026342" y="349250"/>
                  </a:lnTo>
                  <a:close/>
                </a:path>
              </a:pathLst>
            </a:custGeom>
            <a:solidFill>
              <a:srgbClr val="29007B"/>
            </a:solidFill>
          </p:spPr>
        </p:sp>
        <p:sp>
          <p:nvSpPr>
            <p:cNvPr id="5" name="TextBox 5"/>
            <p:cNvSpPr txBox="1"/>
            <p:nvPr/>
          </p:nvSpPr>
          <p:spPr>
            <a:xfrm>
              <a:off x="114300" y="-38100"/>
              <a:ext cx="3797742" cy="736600"/>
            </a:xfrm>
            <a:prstGeom prst="rect">
              <a:avLst/>
            </a:prstGeom>
          </p:spPr>
          <p:txBody>
            <a:bodyPr lIns="50800" tIns="50800" rIns="50800" bIns="50800" rtlCol="0" anchor="ctr"/>
            <a:lstStyle/>
            <a:p>
              <a:pPr algn="ctr">
                <a:lnSpc>
                  <a:spcPts val="2659"/>
                </a:lnSpc>
                <a:spcBef>
                  <a:spcPct val="0"/>
                </a:spcBef>
              </a:pPr>
              <a:r>
                <a:rPr lang="en-US" sz="1899">
                  <a:solidFill>
                    <a:srgbClr val="FFFFFF"/>
                  </a:solidFill>
                  <a:latin typeface="Open Sans"/>
                  <a:ea typeface="Open Sans"/>
                  <a:cs typeface="Open Sans"/>
                  <a:sym typeface="Open Sans"/>
                </a:rPr>
                <a:t> </a:t>
              </a:r>
            </a:p>
          </p:txBody>
        </p:sp>
      </p:grpSp>
      <p:sp>
        <p:nvSpPr>
          <p:cNvPr id="6" name="TextBox 6"/>
          <p:cNvSpPr txBox="1"/>
          <p:nvPr/>
        </p:nvSpPr>
        <p:spPr>
          <a:xfrm>
            <a:off x="11356541" y="246359"/>
            <a:ext cx="4163258" cy="797664"/>
          </a:xfrm>
          <a:prstGeom prst="rect">
            <a:avLst/>
          </a:prstGeom>
        </p:spPr>
        <p:txBody>
          <a:bodyPr lIns="0" tIns="0" rIns="0" bIns="0" rtlCol="0" anchor="t">
            <a:spAutoFit/>
          </a:bodyPr>
          <a:lstStyle/>
          <a:p>
            <a:pPr algn="ctr">
              <a:lnSpc>
                <a:spcPts val="6565"/>
              </a:lnSpc>
            </a:pPr>
            <a:r>
              <a:rPr lang="en-US" sz="4689">
                <a:solidFill>
                  <a:srgbClr val="FFFFFF"/>
                </a:solidFill>
                <a:latin typeface="Staatliches"/>
                <a:ea typeface="Staatliches"/>
                <a:cs typeface="Staatliches"/>
                <a:sym typeface="Staatliches"/>
              </a:rPr>
              <a:t>PRINSIP-PRINSIP</a:t>
            </a:r>
          </a:p>
        </p:txBody>
      </p:sp>
      <p:sp>
        <p:nvSpPr>
          <p:cNvPr id="7" name="TextBox 7"/>
          <p:cNvSpPr txBox="1"/>
          <p:nvPr/>
        </p:nvSpPr>
        <p:spPr>
          <a:xfrm>
            <a:off x="11356541" y="1067566"/>
            <a:ext cx="6931459" cy="707637"/>
          </a:xfrm>
          <a:prstGeom prst="rect">
            <a:avLst/>
          </a:prstGeom>
        </p:spPr>
        <p:txBody>
          <a:bodyPr lIns="0" tIns="0" rIns="0" bIns="0" rtlCol="0" anchor="t">
            <a:spAutoFit/>
          </a:bodyPr>
          <a:lstStyle/>
          <a:p>
            <a:pPr algn="l">
              <a:lnSpc>
                <a:spcPts val="5741"/>
              </a:lnSpc>
            </a:pPr>
            <a:r>
              <a:rPr lang="en-US" sz="4101">
                <a:solidFill>
                  <a:srgbClr val="29007B"/>
                </a:solidFill>
                <a:latin typeface="Staatliches"/>
                <a:ea typeface="Staatliches"/>
                <a:cs typeface="Staatliches"/>
                <a:sym typeface="Staatliches"/>
              </a:rPr>
              <a:t>MANAJEMEN SUMBER DAYA MANUSIA</a:t>
            </a:r>
          </a:p>
        </p:txBody>
      </p:sp>
      <p:grpSp>
        <p:nvGrpSpPr>
          <p:cNvPr id="8" name="Group 8"/>
          <p:cNvGrpSpPr/>
          <p:nvPr/>
        </p:nvGrpSpPr>
        <p:grpSpPr>
          <a:xfrm>
            <a:off x="16816767" y="-742834"/>
            <a:ext cx="1258024" cy="125802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0" name="Group 10"/>
          <p:cNvGrpSpPr/>
          <p:nvPr/>
        </p:nvGrpSpPr>
        <p:grpSpPr>
          <a:xfrm rot="-10800000">
            <a:off x="17683806" y="197891"/>
            <a:ext cx="1208387" cy="120838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2" name="Group 12"/>
          <p:cNvGrpSpPr/>
          <p:nvPr/>
        </p:nvGrpSpPr>
        <p:grpSpPr>
          <a:xfrm>
            <a:off x="472029" y="2075929"/>
            <a:ext cx="15768341" cy="897891"/>
            <a:chOff x="0" y="0"/>
            <a:chExt cx="12266735" cy="698500"/>
          </a:xfrm>
        </p:grpSpPr>
        <p:sp>
          <p:nvSpPr>
            <p:cNvPr id="13" name="Freeform 13"/>
            <p:cNvSpPr/>
            <p:nvPr/>
          </p:nvSpPr>
          <p:spPr>
            <a:xfrm>
              <a:off x="0" y="0"/>
              <a:ext cx="12266736" cy="698500"/>
            </a:xfrm>
            <a:custGeom>
              <a:avLst/>
              <a:gdLst/>
              <a:ahLst/>
              <a:cxnLst/>
              <a:rect l="l" t="t" r="r" b="b"/>
              <a:pathLst>
                <a:path w="12266736" h="698500">
                  <a:moveTo>
                    <a:pt x="12266736" y="349250"/>
                  </a:moveTo>
                  <a:lnTo>
                    <a:pt x="12063536" y="698500"/>
                  </a:lnTo>
                  <a:lnTo>
                    <a:pt x="203200" y="698500"/>
                  </a:lnTo>
                  <a:lnTo>
                    <a:pt x="0" y="349250"/>
                  </a:lnTo>
                  <a:lnTo>
                    <a:pt x="203200" y="0"/>
                  </a:lnTo>
                  <a:lnTo>
                    <a:pt x="12063536" y="0"/>
                  </a:lnTo>
                  <a:lnTo>
                    <a:pt x="12266736" y="349250"/>
                  </a:lnTo>
                  <a:close/>
                </a:path>
              </a:pathLst>
            </a:custGeom>
            <a:gradFill rotWithShape="1">
              <a:gsLst>
                <a:gs pos="0">
                  <a:srgbClr val="29007B">
                    <a:alpha val="100000"/>
                  </a:srgbClr>
                </a:gs>
                <a:gs pos="100000">
                  <a:srgbClr val="FFFFFF">
                    <a:alpha val="100000"/>
                  </a:srgbClr>
                </a:gs>
              </a:gsLst>
              <a:lin ang="0"/>
            </a:gradFill>
          </p:spPr>
        </p:sp>
        <p:sp>
          <p:nvSpPr>
            <p:cNvPr id="14" name="TextBox 14"/>
            <p:cNvSpPr txBox="1"/>
            <p:nvPr/>
          </p:nvSpPr>
          <p:spPr>
            <a:xfrm>
              <a:off x="114300" y="-38100"/>
              <a:ext cx="12038135" cy="736600"/>
            </a:xfrm>
            <a:prstGeom prst="rect">
              <a:avLst/>
            </a:prstGeom>
          </p:spPr>
          <p:txBody>
            <a:bodyPr lIns="50800" tIns="50800" rIns="50800" bIns="50800" rtlCol="0" anchor="ctr"/>
            <a:lstStyle/>
            <a:p>
              <a:pPr algn="ctr">
                <a:lnSpc>
                  <a:spcPts val="2659"/>
                </a:lnSpc>
                <a:spcBef>
                  <a:spcPct val="0"/>
                </a:spcBef>
              </a:pPr>
              <a:r>
                <a:rPr lang="en-US" sz="1899">
                  <a:solidFill>
                    <a:srgbClr val="FFFFFF"/>
                  </a:solidFill>
                  <a:latin typeface="Open Sans"/>
                  <a:ea typeface="Open Sans"/>
                  <a:cs typeface="Open Sans"/>
                  <a:sym typeface="Open Sans"/>
                </a:rPr>
                <a:t> </a:t>
              </a:r>
            </a:p>
          </p:txBody>
        </p:sp>
      </p:grpSp>
      <p:sp>
        <p:nvSpPr>
          <p:cNvPr id="15" name="TextBox 15"/>
          <p:cNvSpPr txBox="1"/>
          <p:nvPr/>
        </p:nvSpPr>
        <p:spPr>
          <a:xfrm>
            <a:off x="925527" y="2035863"/>
            <a:ext cx="6211856" cy="879792"/>
          </a:xfrm>
          <a:prstGeom prst="rect">
            <a:avLst/>
          </a:prstGeom>
        </p:spPr>
        <p:txBody>
          <a:bodyPr lIns="0" tIns="0" rIns="0" bIns="0" rtlCol="0" anchor="t">
            <a:spAutoFit/>
          </a:bodyPr>
          <a:lstStyle/>
          <a:p>
            <a:pPr algn="l">
              <a:lnSpc>
                <a:spcPts val="7262"/>
              </a:lnSpc>
            </a:pPr>
            <a:r>
              <a:rPr lang="en-US" sz="5187">
                <a:solidFill>
                  <a:srgbClr val="FFFFFF"/>
                </a:solidFill>
                <a:latin typeface="Staatliches"/>
                <a:ea typeface="Staatliches"/>
                <a:cs typeface="Staatliches"/>
                <a:sym typeface="Staatliches"/>
              </a:rPr>
              <a:t>PRINSIP EFEKTIVITAS</a:t>
            </a:r>
          </a:p>
        </p:txBody>
      </p:sp>
      <p:grpSp>
        <p:nvGrpSpPr>
          <p:cNvPr id="16" name="Group 16"/>
          <p:cNvGrpSpPr/>
          <p:nvPr/>
        </p:nvGrpSpPr>
        <p:grpSpPr>
          <a:xfrm>
            <a:off x="472029" y="3078595"/>
            <a:ext cx="15768341" cy="897891"/>
            <a:chOff x="0" y="0"/>
            <a:chExt cx="12266735" cy="698500"/>
          </a:xfrm>
        </p:grpSpPr>
        <p:sp>
          <p:nvSpPr>
            <p:cNvPr id="17" name="Freeform 17"/>
            <p:cNvSpPr/>
            <p:nvPr/>
          </p:nvSpPr>
          <p:spPr>
            <a:xfrm>
              <a:off x="0" y="0"/>
              <a:ext cx="12266736" cy="698500"/>
            </a:xfrm>
            <a:custGeom>
              <a:avLst/>
              <a:gdLst/>
              <a:ahLst/>
              <a:cxnLst/>
              <a:rect l="l" t="t" r="r" b="b"/>
              <a:pathLst>
                <a:path w="12266736" h="698500">
                  <a:moveTo>
                    <a:pt x="12266736" y="349250"/>
                  </a:moveTo>
                  <a:lnTo>
                    <a:pt x="12063536" y="698500"/>
                  </a:lnTo>
                  <a:lnTo>
                    <a:pt x="203200" y="698500"/>
                  </a:lnTo>
                  <a:lnTo>
                    <a:pt x="0" y="349250"/>
                  </a:lnTo>
                  <a:lnTo>
                    <a:pt x="203200" y="0"/>
                  </a:lnTo>
                  <a:lnTo>
                    <a:pt x="12063536" y="0"/>
                  </a:lnTo>
                  <a:lnTo>
                    <a:pt x="12266736" y="349250"/>
                  </a:lnTo>
                  <a:close/>
                </a:path>
              </a:pathLst>
            </a:custGeom>
            <a:gradFill rotWithShape="1">
              <a:gsLst>
                <a:gs pos="0">
                  <a:srgbClr val="29007B">
                    <a:alpha val="100000"/>
                  </a:srgbClr>
                </a:gs>
                <a:gs pos="100000">
                  <a:srgbClr val="FFFFFF">
                    <a:alpha val="100000"/>
                  </a:srgbClr>
                </a:gs>
              </a:gsLst>
              <a:lin ang="0"/>
            </a:gradFill>
          </p:spPr>
        </p:sp>
        <p:sp>
          <p:nvSpPr>
            <p:cNvPr id="18" name="TextBox 18"/>
            <p:cNvSpPr txBox="1"/>
            <p:nvPr/>
          </p:nvSpPr>
          <p:spPr>
            <a:xfrm>
              <a:off x="114300" y="-38100"/>
              <a:ext cx="12038135" cy="736600"/>
            </a:xfrm>
            <a:prstGeom prst="rect">
              <a:avLst/>
            </a:prstGeom>
          </p:spPr>
          <p:txBody>
            <a:bodyPr lIns="50800" tIns="50800" rIns="50800" bIns="50800" rtlCol="0" anchor="ctr"/>
            <a:lstStyle/>
            <a:p>
              <a:pPr algn="ctr">
                <a:lnSpc>
                  <a:spcPts val="2659"/>
                </a:lnSpc>
                <a:spcBef>
                  <a:spcPct val="0"/>
                </a:spcBef>
              </a:pPr>
              <a:r>
                <a:rPr lang="en-US" sz="1899">
                  <a:solidFill>
                    <a:srgbClr val="FFFFFF"/>
                  </a:solidFill>
                  <a:latin typeface="Open Sans"/>
                  <a:ea typeface="Open Sans"/>
                  <a:cs typeface="Open Sans"/>
                  <a:sym typeface="Open Sans"/>
                </a:rPr>
                <a:t> </a:t>
              </a:r>
            </a:p>
          </p:txBody>
        </p:sp>
      </p:grpSp>
      <p:sp>
        <p:nvSpPr>
          <p:cNvPr id="19" name="TextBox 19"/>
          <p:cNvSpPr txBox="1"/>
          <p:nvPr/>
        </p:nvSpPr>
        <p:spPr>
          <a:xfrm>
            <a:off x="925527" y="3038528"/>
            <a:ext cx="7703201" cy="879792"/>
          </a:xfrm>
          <a:prstGeom prst="rect">
            <a:avLst/>
          </a:prstGeom>
        </p:spPr>
        <p:txBody>
          <a:bodyPr lIns="0" tIns="0" rIns="0" bIns="0" rtlCol="0" anchor="t">
            <a:spAutoFit/>
          </a:bodyPr>
          <a:lstStyle/>
          <a:p>
            <a:pPr algn="l">
              <a:lnSpc>
                <a:spcPts val="7262"/>
              </a:lnSpc>
            </a:pPr>
            <a:r>
              <a:rPr lang="en-US" sz="5187">
                <a:solidFill>
                  <a:srgbClr val="FFFFFF"/>
                </a:solidFill>
                <a:latin typeface="Staatliches"/>
                <a:ea typeface="Staatliches"/>
                <a:cs typeface="Staatliches"/>
                <a:sym typeface="Staatliches"/>
              </a:rPr>
              <a:t>PRINSIP PRODUKTIVITAS KINERJA</a:t>
            </a:r>
          </a:p>
        </p:txBody>
      </p:sp>
      <p:grpSp>
        <p:nvGrpSpPr>
          <p:cNvPr id="20" name="Group 20"/>
          <p:cNvGrpSpPr/>
          <p:nvPr/>
        </p:nvGrpSpPr>
        <p:grpSpPr>
          <a:xfrm>
            <a:off x="472029" y="4081261"/>
            <a:ext cx="15768341" cy="897891"/>
            <a:chOff x="0" y="0"/>
            <a:chExt cx="12266735" cy="698500"/>
          </a:xfrm>
        </p:grpSpPr>
        <p:sp>
          <p:nvSpPr>
            <p:cNvPr id="21" name="Freeform 21"/>
            <p:cNvSpPr/>
            <p:nvPr/>
          </p:nvSpPr>
          <p:spPr>
            <a:xfrm>
              <a:off x="0" y="0"/>
              <a:ext cx="12266736" cy="698500"/>
            </a:xfrm>
            <a:custGeom>
              <a:avLst/>
              <a:gdLst/>
              <a:ahLst/>
              <a:cxnLst/>
              <a:rect l="l" t="t" r="r" b="b"/>
              <a:pathLst>
                <a:path w="12266736" h="698500">
                  <a:moveTo>
                    <a:pt x="12266736" y="349250"/>
                  </a:moveTo>
                  <a:lnTo>
                    <a:pt x="12063536" y="698500"/>
                  </a:lnTo>
                  <a:lnTo>
                    <a:pt x="203200" y="698500"/>
                  </a:lnTo>
                  <a:lnTo>
                    <a:pt x="0" y="349250"/>
                  </a:lnTo>
                  <a:lnTo>
                    <a:pt x="203200" y="0"/>
                  </a:lnTo>
                  <a:lnTo>
                    <a:pt x="12063536" y="0"/>
                  </a:lnTo>
                  <a:lnTo>
                    <a:pt x="12266736" y="349250"/>
                  </a:lnTo>
                  <a:close/>
                </a:path>
              </a:pathLst>
            </a:custGeom>
            <a:gradFill rotWithShape="1">
              <a:gsLst>
                <a:gs pos="0">
                  <a:srgbClr val="29007B">
                    <a:alpha val="100000"/>
                  </a:srgbClr>
                </a:gs>
                <a:gs pos="100000">
                  <a:srgbClr val="FFFFFF">
                    <a:alpha val="100000"/>
                  </a:srgbClr>
                </a:gs>
              </a:gsLst>
              <a:lin ang="0"/>
            </a:gradFill>
          </p:spPr>
        </p:sp>
        <p:sp>
          <p:nvSpPr>
            <p:cNvPr id="22" name="TextBox 22"/>
            <p:cNvSpPr txBox="1"/>
            <p:nvPr/>
          </p:nvSpPr>
          <p:spPr>
            <a:xfrm>
              <a:off x="114300" y="-38100"/>
              <a:ext cx="12038135" cy="736600"/>
            </a:xfrm>
            <a:prstGeom prst="rect">
              <a:avLst/>
            </a:prstGeom>
          </p:spPr>
          <p:txBody>
            <a:bodyPr lIns="50800" tIns="50800" rIns="50800" bIns="50800" rtlCol="0" anchor="ctr"/>
            <a:lstStyle/>
            <a:p>
              <a:pPr algn="ctr">
                <a:lnSpc>
                  <a:spcPts val="2659"/>
                </a:lnSpc>
                <a:spcBef>
                  <a:spcPct val="0"/>
                </a:spcBef>
              </a:pPr>
              <a:r>
                <a:rPr lang="en-US" sz="1899">
                  <a:solidFill>
                    <a:srgbClr val="FFFFFF"/>
                  </a:solidFill>
                  <a:latin typeface="Open Sans"/>
                  <a:ea typeface="Open Sans"/>
                  <a:cs typeface="Open Sans"/>
                  <a:sym typeface="Open Sans"/>
                </a:rPr>
                <a:t> </a:t>
              </a:r>
            </a:p>
          </p:txBody>
        </p:sp>
      </p:grpSp>
      <p:sp>
        <p:nvSpPr>
          <p:cNvPr id="23" name="TextBox 23"/>
          <p:cNvSpPr txBox="1"/>
          <p:nvPr/>
        </p:nvSpPr>
        <p:spPr>
          <a:xfrm>
            <a:off x="925527" y="4093375"/>
            <a:ext cx="8169643" cy="854399"/>
          </a:xfrm>
          <a:prstGeom prst="rect">
            <a:avLst/>
          </a:prstGeom>
        </p:spPr>
        <p:txBody>
          <a:bodyPr lIns="0" tIns="0" rIns="0" bIns="0" rtlCol="0" anchor="t">
            <a:spAutoFit/>
          </a:bodyPr>
          <a:lstStyle/>
          <a:p>
            <a:pPr algn="l">
              <a:lnSpc>
                <a:spcPts val="6982"/>
              </a:lnSpc>
            </a:pPr>
            <a:r>
              <a:rPr lang="en-US" sz="4987">
                <a:solidFill>
                  <a:srgbClr val="FFFFFF"/>
                </a:solidFill>
                <a:latin typeface="Staatliches"/>
                <a:ea typeface="Staatliches"/>
                <a:cs typeface="Staatliches"/>
                <a:sym typeface="Staatliches"/>
              </a:rPr>
              <a:t>PRINSIP DISIPLIN</a:t>
            </a:r>
          </a:p>
        </p:txBody>
      </p:sp>
      <p:grpSp>
        <p:nvGrpSpPr>
          <p:cNvPr id="24" name="Group 24"/>
          <p:cNvGrpSpPr/>
          <p:nvPr/>
        </p:nvGrpSpPr>
        <p:grpSpPr>
          <a:xfrm>
            <a:off x="472029" y="5083926"/>
            <a:ext cx="15768341" cy="897891"/>
            <a:chOff x="0" y="0"/>
            <a:chExt cx="12266735" cy="698500"/>
          </a:xfrm>
        </p:grpSpPr>
        <p:sp>
          <p:nvSpPr>
            <p:cNvPr id="25" name="Freeform 25"/>
            <p:cNvSpPr/>
            <p:nvPr/>
          </p:nvSpPr>
          <p:spPr>
            <a:xfrm>
              <a:off x="0" y="0"/>
              <a:ext cx="12266736" cy="698500"/>
            </a:xfrm>
            <a:custGeom>
              <a:avLst/>
              <a:gdLst/>
              <a:ahLst/>
              <a:cxnLst/>
              <a:rect l="l" t="t" r="r" b="b"/>
              <a:pathLst>
                <a:path w="12266736" h="698500">
                  <a:moveTo>
                    <a:pt x="12266736" y="349250"/>
                  </a:moveTo>
                  <a:lnTo>
                    <a:pt x="12063536" y="698500"/>
                  </a:lnTo>
                  <a:lnTo>
                    <a:pt x="203200" y="698500"/>
                  </a:lnTo>
                  <a:lnTo>
                    <a:pt x="0" y="349250"/>
                  </a:lnTo>
                  <a:lnTo>
                    <a:pt x="203200" y="0"/>
                  </a:lnTo>
                  <a:lnTo>
                    <a:pt x="12063536" y="0"/>
                  </a:lnTo>
                  <a:lnTo>
                    <a:pt x="12266736" y="349250"/>
                  </a:lnTo>
                  <a:close/>
                </a:path>
              </a:pathLst>
            </a:custGeom>
            <a:gradFill rotWithShape="1">
              <a:gsLst>
                <a:gs pos="0">
                  <a:srgbClr val="29007B">
                    <a:alpha val="100000"/>
                  </a:srgbClr>
                </a:gs>
                <a:gs pos="100000">
                  <a:srgbClr val="FFFFFF">
                    <a:alpha val="100000"/>
                  </a:srgbClr>
                </a:gs>
              </a:gsLst>
              <a:lin ang="0"/>
            </a:gradFill>
          </p:spPr>
        </p:sp>
        <p:sp>
          <p:nvSpPr>
            <p:cNvPr id="26" name="TextBox 26"/>
            <p:cNvSpPr txBox="1"/>
            <p:nvPr/>
          </p:nvSpPr>
          <p:spPr>
            <a:xfrm>
              <a:off x="114300" y="-38100"/>
              <a:ext cx="12038135" cy="736600"/>
            </a:xfrm>
            <a:prstGeom prst="rect">
              <a:avLst/>
            </a:prstGeom>
          </p:spPr>
          <p:txBody>
            <a:bodyPr lIns="50800" tIns="50800" rIns="50800" bIns="50800" rtlCol="0" anchor="ctr"/>
            <a:lstStyle/>
            <a:p>
              <a:pPr algn="ctr">
                <a:lnSpc>
                  <a:spcPts val="2659"/>
                </a:lnSpc>
                <a:spcBef>
                  <a:spcPct val="0"/>
                </a:spcBef>
              </a:pPr>
              <a:r>
                <a:rPr lang="en-US" sz="1899">
                  <a:solidFill>
                    <a:srgbClr val="FFFFFF"/>
                  </a:solidFill>
                  <a:latin typeface="Open Sans"/>
                  <a:ea typeface="Open Sans"/>
                  <a:cs typeface="Open Sans"/>
                  <a:sym typeface="Open Sans"/>
                </a:rPr>
                <a:t> </a:t>
              </a:r>
            </a:p>
          </p:txBody>
        </p:sp>
      </p:grpSp>
      <p:sp>
        <p:nvSpPr>
          <p:cNvPr id="27" name="TextBox 27"/>
          <p:cNvSpPr txBox="1"/>
          <p:nvPr/>
        </p:nvSpPr>
        <p:spPr>
          <a:xfrm>
            <a:off x="925527" y="5102976"/>
            <a:ext cx="10431014" cy="861384"/>
          </a:xfrm>
          <a:prstGeom prst="rect">
            <a:avLst/>
          </a:prstGeom>
        </p:spPr>
        <p:txBody>
          <a:bodyPr lIns="0" tIns="0" rIns="0" bIns="0" rtlCol="0" anchor="t">
            <a:spAutoFit/>
          </a:bodyPr>
          <a:lstStyle/>
          <a:p>
            <a:pPr algn="l">
              <a:lnSpc>
                <a:spcPts val="7122"/>
              </a:lnSpc>
            </a:pPr>
            <a:r>
              <a:rPr lang="en-US" sz="5087">
                <a:solidFill>
                  <a:srgbClr val="FFFFFF"/>
                </a:solidFill>
                <a:latin typeface="Staatliches"/>
                <a:ea typeface="Staatliches"/>
                <a:cs typeface="Staatliches"/>
                <a:sym typeface="Staatliches"/>
              </a:rPr>
              <a:t>PRINSIP WEWENANG DAN TANGGUNGJAWAB</a:t>
            </a:r>
          </a:p>
        </p:txBody>
      </p:sp>
      <p:grpSp>
        <p:nvGrpSpPr>
          <p:cNvPr id="28" name="Group 28"/>
          <p:cNvGrpSpPr/>
          <p:nvPr/>
        </p:nvGrpSpPr>
        <p:grpSpPr>
          <a:xfrm rot="-10800000">
            <a:off x="14915606" y="7587906"/>
            <a:ext cx="1208387" cy="1208387"/>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30" name="Group 30"/>
          <p:cNvGrpSpPr/>
          <p:nvPr/>
        </p:nvGrpSpPr>
        <p:grpSpPr>
          <a:xfrm rot="-10800000">
            <a:off x="18172657" y="7587906"/>
            <a:ext cx="1208387" cy="1208387"/>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32" name="Group 32"/>
          <p:cNvGrpSpPr/>
          <p:nvPr/>
        </p:nvGrpSpPr>
        <p:grpSpPr>
          <a:xfrm>
            <a:off x="15238116" y="6086592"/>
            <a:ext cx="6570334" cy="6570334"/>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grpSp>
        <p:nvGrpSpPr>
          <p:cNvPr id="3" name="Group 3"/>
          <p:cNvGrpSpPr/>
          <p:nvPr/>
        </p:nvGrpSpPr>
        <p:grpSpPr>
          <a:xfrm>
            <a:off x="1536211" y="-1680664"/>
            <a:ext cx="8315513" cy="831551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5" name="Group 5"/>
          <p:cNvGrpSpPr/>
          <p:nvPr/>
        </p:nvGrpSpPr>
        <p:grpSpPr>
          <a:xfrm>
            <a:off x="0" y="5349163"/>
            <a:ext cx="1208387" cy="120838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7" name="Group 7"/>
          <p:cNvGrpSpPr/>
          <p:nvPr/>
        </p:nvGrpSpPr>
        <p:grpSpPr>
          <a:xfrm>
            <a:off x="887617" y="6206543"/>
            <a:ext cx="1208387" cy="120838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9" name="Group 9"/>
          <p:cNvGrpSpPr/>
          <p:nvPr/>
        </p:nvGrpSpPr>
        <p:grpSpPr>
          <a:xfrm>
            <a:off x="-2061752" y="-2108970"/>
            <a:ext cx="8315513" cy="831551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1" name="Group 11"/>
          <p:cNvGrpSpPr/>
          <p:nvPr/>
        </p:nvGrpSpPr>
        <p:grpSpPr>
          <a:xfrm>
            <a:off x="1831336" y="7112614"/>
            <a:ext cx="1208387" cy="120838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3" name="Group 13"/>
          <p:cNvGrpSpPr/>
          <p:nvPr/>
        </p:nvGrpSpPr>
        <p:grpSpPr>
          <a:xfrm>
            <a:off x="-1095217" y="-2641630"/>
            <a:ext cx="9875674" cy="987567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3"/>
              <a:stretch>
                <a:fillRect t="-6415" b="-43397"/>
              </a:stretch>
            </a:blipFill>
            <a:ln w="95250" cap="sq">
              <a:solidFill>
                <a:srgbClr val="FFFFFF"/>
              </a:solidFill>
              <a:prstDash val="solid"/>
              <a:miter/>
            </a:ln>
          </p:spPr>
        </p:sp>
      </p:grpSp>
      <p:sp>
        <p:nvSpPr>
          <p:cNvPr id="15" name="TextBox 15"/>
          <p:cNvSpPr txBox="1"/>
          <p:nvPr/>
        </p:nvSpPr>
        <p:spPr>
          <a:xfrm>
            <a:off x="11737198" y="1393382"/>
            <a:ext cx="9205571" cy="1624676"/>
          </a:xfrm>
          <a:prstGeom prst="rect">
            <a:avLst/>
          </a:prstGeom>
        </p:spPr>
        <p:txBody>
          <a:bodyPr lIns="0" tIns="0" rIns="0" bIns="0" rtlCol="0" anchor="t">
            <a:spAutoFit/>
          </a:bodyPr>
          <a:lstStyle/>
          <a:p>
            <a:pPr algn="l">
              <a:lnSpc>
                <a:spcPts val="13328"/>
              </a:lnSpc>
            </a:pPr>
            <a:r>
              <a:rPr lang="en-US" sz="9520">
                <a:solidFill>
                  <a:srgbClr val="000000"/>
                </a:solidFill>
                <a:latin typeface="Staatliches"/>
                <a:ea typeface="Staatliches"/>
                <a:cs typeface="Staatliches"/>
                <a:sym typeface="Staatliches"/>
              </a:rPr>
              <a:t>APA ITU MSDM?</a:t>
            </a:r>
          </a:p>
        </p:txBody>
      </p:sp>
      <p:sp>
        <p:nvSpPr>
          <p:cNvPr id="16" name="TextBox 16"/>
          <p:cNvSpPr txBox="1"/>
          <p:nvPr/>
        </p:nvSpPr>
        <p:spPr>
          <a:xfrm>
            <a:off x="9550700" y="4132756"/>
            <a:ext cx="8373507" cy="3584051"/>
          </a:xfrm>
          <a:prstGeom prst="rect">
            <a:avLst/>
          </a:prstGeom>
        </p:spPr>
        <p:txBody>
          <a:bodyPr lIns="0" tIns="0" rIns="0" bIns="0" rtlCol="0" anchor="t">
            <a:spAutoFit/>
          </a:bodyPr>
          <a:lstStyle/>
          <a:p>
            <a:pPr algn="r">
              <a:lnSpc>
                <a:spcPts val="4053"/>
              </a:lnSpc>
            </a:pPr>
            <a:r>
              <a:rPr lang="en-US" sz="2895" spc="-57">
                <a:solidFill>
                  <a:srgbClr val="000000"/>
                </a:solidFill>
                <a:latin typeface="Open Sans"/>
                <a:ea typeface="Open Sans"/>
                <a:cs typeface="Open Sans"/>
                <a:sym typeface="Open Sans"/>
              </a:rPr>
              <a:t>MSDM ialah pengembangan sumber daya manusia yang berfungsi melakukan perencanaan sumber daya manusia, penerapan, perekrutan, pelatihan, pengembangan karir karyawan atau pegawai serta melakukan inisiatif terhadap pengembangan organisasional sebuah organisasi atau perusahaan.</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grpSp>
        <p:nvGrpSpPr>
          <p:cNvPr id="3" name="Group 3"/>
          <p:cNvGrpSpPr/>
          <p:nvPr/>
        </p:nvGrpSpPr>
        <p:grpSpPr>
          <a:xfrm>
            <a:off x="2528904" y="4228451"/>
            <a:ext cx="3962750" cy="2164385"/>
            <a:chOff x="0" y="0"/>
            <a:chExt cx="1043687" cy="570044"/>
          </a:xfrm>
        </p:grpSpPr>
        <p:sp>
          <p:nvSpPr>
            <p:cNvPr id="4" name="Freeform 4"/>
            <p:cNvSpPr/>
            <p:nvPr/>
          </p:nvSpPr>
          <p:spPr>
            <a:xfrm>
              <a:off x="0" y="0"/>
              <a:ext cx="1043687" cy="570044"/>
            </a:xfrm>
            <a:custGeom>
              <a:avLst/>
              <a:gdLst/>
              <a:ahLst/>
              <a:cxnLst/>
              <a:rect l="l" t="t" r="r" b="b"/>
              <a:pathLst>
                <a:path w="1043687" h="570044">
                  <a:moveTo>
                    <a:pt x="0" y="0"/>
                  </a:moveTo>
                  <a:lnTo>
                    <a:pt x="1043687" y="0"/>
                  </a:lnTo>
                  <a:lnTo>
                    <a:pt x="1043687" y="570044"/>
                  </a:lnTo>
                  <a:lnTo>
                    <a:pt x="0" y="570044"/>
                  </a:lnTo>
                  <a:close/>
                </a:path>
              </a:pathLst>
            </a:custGeom>
            <a:solidFill>
              <a:srgbClr val="29007B"/>
            </a:solidFill>
          </p:spPr>
        </p:sp>
        <p:sp>
          <p:nvSpPr>
            <p:cNvPr id="5" name="TextBox 5"/>
            <p:cNvSpPr txBox="1"/>
            <p:nvPr/>
          </p:nvSpPr>
          <p:spPr>
            <a:xfrm>
              <a:off x="0" y="-38100"/>
              <a:ext cx="1043687" cy="60814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4738312" y="5143500"/>
            <a:ext cx="8315513" cy="831551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8" name="Group 8"/>
          <p:cNvGrpSpPr/>
          <p:nvPr/>
        </p:nvGrpSpPr>
        <p:grpSpPr>
          <a:xfrm>
            <a:off x="16597296" y="942787"/>
            <a:ext cx="8315513" cy="831551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0" name="Group 10"/>
          <p:cNvGrpSpPr/>
          <p:nvPr/>
        </p:nvGrpSpPr>
        <p:grpSpPr>
          <a:xfrm rot="-10800000">
            <a:off x="-5246936" y="-3312110"/>
            <a:ext cx="8315513" cy="831551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2" name="Group 12"/>
          <p:cNvGrpSpPr/>
          <p:nvPr/>
        </p:nvGrpSpPr>
        <p:grpSpPr>
          <a:xfrm rot="-10800000">
            <a:off x="-6567659" y="0"/>
            <a:ext cx="8315513" cy="831551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4" name="Group 14"/>
          <p:cNvGrpSpPr/>
          <p:nvPr/>
        </p:nvGrpSpPr>
        <p:grpSpPr>
          <a:xfrm>
            <a:off x="7162625" y="4228451"/>
            <a:ext cx="3962750" cy="2164385"/>
            <a:chOff x="0" y="0"/>
            <a:chExt cx="1043687" cy="570044"/>
          </a:xfrm>
        </p:grpSpPr>
        <p:sp>
          <p:nvSpPr>
            <p:cNvPr id="15" name="Freeform 15"/>
            <p:cNvSpPr/>
            <p:nvPr/>
          </p:nvSpPr>
          <p:spPr>
            <a:xfrm>
              <a:off x="0" y="0"/>
              <a:ext cx="1043687" cy="570044"/>
            </a:xfrm>
            <a:custGeom>
              <a:avLst/>
              <a:gdLst/>
              <a:ahLst/>
              <a:cxnLst/>
              <a:rect l="l" t="t" r="r" b="b"/>
              <a:pathLst>
                <a:path w="1043687" h="570044">
                  <a:moveTo>
                    <a:pt x="0" y="0"/>
                  </a:moveTo>
                  <a:lnTo>
                    <a:pt x="1043687" y="0"/>
                  </a:lnTo>
                  <a:lnTo>
                    <a:pt x="1043687" y="570044"/>
                  </a:lnTo>
                  <a:lnTo>
                    <a:pt x="0" y="570044"/>
                  </a:lnTo>
                  <a:close/>
                </a:path>
              </a:pathLst>
            </a:custGeom>
            <a:solidFill>
              <a:srgbClr val="29007B"/>
            </a:solidFill>
          </p:spPr>
        </p:sp>
        <p:sp>
          <p:nvSpPr>
            <p:cNvPr id="16" name="TextBox 16"/>
            <p:cNvSpPr txBox="1"/>
            <p:nvPr/>
          </p:nvSpPr>
          <p:spPr>
            <a:xfrm>
              <a:off x="0" y="-38100"/>
              <a:ext cx="1043687" cy="608144"/>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2777545" y="1422698"/>
            <a:ext cx="12732911" cy="1766712"/>
          </a:xfrm>
          <a:prstGeom prst="rect">
            <a:avLst/>
          </a:prstGeom>
        </p:spPr>
        <p:txBody>
          <a:bodyPr lIns="0" tIns="0" rIns="0" bIns="0" rtlCol="0" anchor="t">
            <a:spAutoFit/>
          </a:bodyPr>
          <a:lstStyle/>
          <a:p>
            <a:pPr algn="ctr">
              <a:lnSpc>
                <a:spcPts val="14447"/>
              </a:lnSpc>
            </a:pPr>
            <a:r>
              <a:rPr lang="en-US" sz="10319">
                <a:solidFill>
                  <a:srgbClr val="29007B"/>
                </a:solidFill>
                <a:latin typeface="Staatliches"/>
                <a:ea typeface="Staatliches"/>
                <a:cs typeface="Staatliches"/>
                <a:sym typeface="Staatliches"/>
              </a:rPr>
              <a:t>MASALAH MANAJEMEN SDM</a:t>
            </a:r>
          </a:p>
        </p:txBody>
      </p:sp>
      <p:grpSp>
        <p:nvGrpSpPr>
          <p:cNvPr id="18" name="Group 18"/>
          <p:cNvGrpSpPr/>
          <p:nvPr/>
        </p:nvGrpSpPr>
        <p:grpSpPr>
          <a:xfrm>
            <a:off x="3735327" y="3453499"/>
            <a:ext cx="1549904" cy="154990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5200F4"/>
            </a:solidFill>
            <a:ln w="12700">
              <a:solidFill>
                <a:srgbClr val="000000"/>
              </a:solidFill>
            </a:ln>
          </p:spPr>
        </p:sp>
      </p:grpSp>
      <p:grpSp>
        <p:nvGrpSpPr>
          <p:cNvPr id="20" name="Group 20"/>
          <p:cNvGrpSpPr/>
          <p:nvPr/>
        </p:nvGrpSpPr>
        <p:grpSpPr>
          <a:xfrm>
            <a:off x="8369048" y="3453499"/>
            <a:ext cx="1549904" cy="154990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5200F4"/>
            </a:solidFill>
            <a:ln w="12700">
              <a:solidFill>
                <a:srgbClr val="000000"/>
              </a:solidFill>
            </a:ln>
          </p:spPr>
        </p:sp>
      </p:grpSp>
      <p:sp>
        <p:nvSpPr>
          <p:cNvPr id="22" name="TextBox 22"/>
          <p:cNvSpPr txBox="1"/>
          <p:nvPr/>
        </p:nvSpPr>
        <p:spPr>
          <a:xfrm>
            <a:off x="4041114" y="3674795"/>
            <a:ext cx="938330" cy="993012"/>
          </a:xfrm>
          <a:prstGeom prst="rect">
            <a:avLst/>
          </a:prstGeom>
        </p:spPr>
        <p:txBody>
          <a:bodyPr lIns="0" tIns="0" rIns="0" bIns="0" rtlCol="0" anchor="t">
            <a:spAutoFit/>
          </a:bodyPr>
          <a:lstStyle/>
          <a:p>
            <a:pPr algn="ctr">
              <a:lnSpc>
                <a:spcPts val="8098"/>
              </a:lnSpc>
              <a:spcBef>
                <a:spcPct val="0"/>
              </a:spcBef>
            </a:pPr>
            <a:r>
              <a:rPr lang="en-US" sz="5784">
                <a:solidFill>
                  <a:srgbClr val="FFFFFF"/>
                </a:solidFill>
                <a:latin typeface="Open Sans Bold"/>
                <a:ea typeface="Open Sans Bold"/>
                <a:cs typeface="Open Sans Bold"/>
                <a:sym typeface="Open Sans Bold"/>
              </a:rPr>
              <a:t>1</a:t>
            </a:r>
          </a:p>
        </p:txBody>
      </p:sp>
      <p:sp>
        <p:nvSpPr>
          <p:cNvPr id="23" name="TextBox 23"/>
          <p:cNvSpPr txBox="1"/>
          <p:nvPr/>
        </p:nvSpPr>
        <p:spPr>
          <a:xfrm>
            <a:off x="8674835" y="3674795"/>
            <a:ext cx="938330" cy="993012"/>
          </a:xfrm>
          <a:prstGeom prst="rect">
            <a:avLst/>
          </a:prstGeom>
        </p:spPr>
        <p:txBody>
          <a:bodyPr lIns="0" tIns="0" rIns="0" bIns="0" rtlCol="0" anchor="t">
            <a:spAutoFit/>
          </a:bodyPr>
          <a:lstStyle/>
          <a:p>
            <a:pPr algn="ctr">
              <a:lnSpc>
                <a:spcPts val="8098"/>
              </a:lnSpc>
              <a:spcBef>
                <a:spcPct val="0"/>
              </a:spcBef>
            </a:pPr>
            <a:r>
              <a:rPr lang="en-US" sz="5784">
                <a:solidFill>
                  <a:srgbClr val="FFFFFF"/>
                </a:solidFill>
                <a:latin typeface="Open Sans Bold"/>
                <a:ea typeface="Open Sans Bold"/>
                <a:cs typeface="Open Sans Bold"/>
                <a:sym typeface="Open Sans Bold"/>
              </a:rPr>
              <a:t>2</a:t>
            </a:r>
          </a:p>
        </p:txBody>
      </p:sp>
      <p:grpSp>
        <p:nvGrpSpPr>
          <p:cNvPr id="24" name="Group 24"/>
          <p:cNvGrpSpPr/>
          <p:nvPr/>
        </p:nvGrpSpPr>
        <p:grpSpPr>
          <a:xfrm>
            <a:off x="11796346" y="4228451"/>
            <a:ext cx="3962750" cy="2164385"/>
            <a:chOff x="0" y="0"/>
            <a:chExt cx="1043687" cy="570044"/>
          </a:xfrm>
        </p:grpSpPr>
        <p:sp>
          <p:nvSpPr>
            <p:cNvPr id="25" name="Freeform 25"/>
            <p:cNvSpPr/>
            <p:nvPr/>
          </p:nvSpPr>
          <p:spPr>
            <a:xfrm>
              <a:off x="0" y="0"/>
              <a:ext cx="1043687" cy="570044"/>
            </a:xfrm>
            <a:custGeom>
              <a:avLst/>
              <a:gdLst/>
              <a:ahLst/>
              <a:cxnLst/>
              <a:rect l="l" t="t" r="r" b="b"/>
              <a:pathLst>
                <a:path w="1043687" h="570044">
                  <a:moveTo>
                    <a:pt x="0" y="0"/>
                  </a:moveTo>
                  <a:lnTo>
                    <a:pt x="1043687" y="0"/>
                  </a:lnTo>
                  <a:lnTo>
                    <a:pt x="1043687" y="570044"/>
                  </a:lnTo>
                  <a:lnTo>
                    <a:pt x="0" y="570044"/>
                  </a:lnTo>
                  <a:close/>
                </a:path>
              </a:pathLst>
            </a:custGeom>
            <a:solidFill>
              <a:srgbClr val="29007B"/>
            </a:solidFill>
          </p:spPr>
        </p:sp>
        <p:sp>
          <p:nvSpPr>
            <p:cNvPr id="26" name="TextBox 26"/>
            <p:cNvSpPr txBox="1"/>
            <p:nvPr/>
          </p:nvSpPr>
          <p:spPr>
            <a:xfrm>
              <a:off x="0" y="-38100"/>
              <a:ext cx="1043687" cy="608144"/>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3002769" y="3453499"/>
            <a:ext cx="1549904" cy="1549904"/>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5200F4"/>
            </a:solidFill>
            <a:ln w="12700">
              <a:solidFill>
                <a:srgbClr val="000000"/>
              </a:solidFill>
            </a:ln>
          </p:spPr>
        </p:sp>
      </p:grpSp>
      <p:sp>
        <p:nvSpPr>
          <p:cNvPr id="29" name="TextBox 29"/>
          <p:cNvSpPr txBox="1"/>
          <p:nvPr/>
        </p:nvSpPr>
        <p:spPr>
          <a:xfrm>
            <a:off x="13308556" y="3674795"/>
            <a:ext cx="938330" cy="993012"/>
          </a:xfrm>
          <a:prstGeom prst="rect">
            <a:avLst/>
          </a:prstGeom>
        </p:spPr>
        <p:txBody>
          <a:bodyPr lIns="0" tIns="0" rIns="0" bIns="0" rtlCol="0" anchor="t">
            <a:spAutoFit/>
          </a:bodyPr>
          <a:lstStyle/>
          <a:p>
            <a:pPr algn="ctr">
              <a:lnSpc>
                <a:spcPts val="8098"/>
              </a:lnSpc>
              <a:spcBef>
                <a:spcPct val="0"/>
              </a:spcBef>
            </a:pPr>
            <a:r>
              <a:rPr lang="en-US" sz="5784">
                <a:solidFill>
                  <a:srgbClr val="FFFFFF"/>
                </a:solidFill>
                <a:latin typeface="Open Sans Bold"/>
                <a:ea typeface="Open Sans Bold"/>
                <a:cs typeface="Open Sans Bold"/>
                <a:sym typeface="Open Sans Bold"/>
              </a:rPr>
              <a:t>3</a:t>
            </a:r>
          </a:p>
        </p:txBody>
      </p:sp>
      <p:sp>
        <p:nvSpPr>
          <p:cNvPr id="30" name="TextBox 30"/>
          <p:cNvSpPr txBox="1"/>
          <p:nvPr/>
        </p:nvSpPr>
        <p:spPr>
          <a:xfrm>
            <a:off x="2921686" y="5143500"/>
            <a:ext cx="3177187" cy="876300"/>
          </a:xfrm>
          <a:prstGeom prst="rect">
            <a:avLst/>
          </a:prstGeom>
        </p:spPr>
        <p:txBody>
          <a:bodyPr lIns="0" tIns="0" rIns="0" bIns="0" rtlCol="0" anchor="t">
            <a:spAutoFit/>
          </a:bodyPr>
          <a:lstStyle/>
          <a:p>
            <a:pPr algn="ctr">
              <a:lnSpc>
                <a:spcPts val="3481"/>
              </a:lnSpc>
            </a:pPr>
            <a:r>
              <a:rPr lang="en-US" sz="2900">
                <a:solidFill>
                  <a:srgbClr val="FFFFFF"/>
                </a:solidFill>
                <a:latin typeface="Open Sans Bold"/>
                <a:ea typeface="Open Sans Bold"/>
                <a:cs typeface="Open Sans Bold"/>
                <a:sym typeface="Open Sans Bold"/>
              </a:rPr>
              <a:t>MASALAH</a:t>
            </a:r>
          </a:p>
          <a:p>
            <a:pPr algn="ctr">
              <a:lnSpc>
                <a:spcPts val="3481"/>
              </a:lnSpc>
            </a:pPr>
            <a:r>
              <a:rPr lang="en-US" sz="2900">
                <a:solidFill>
                  <a:srgbClr val="FFFFFF"/>
                </a:solidFill>
                <a:latin typeface="Open Sans Bold"/>
                <a:ea typeface="Open Sans Bold"/>
                <a:cs typeface="Open Sans Bold"/>
                <a:sym typeface="Open Sans Bold"/>
              </a:rPr>
              <a:t>EKSTERNAL</a:t>
            </a:r>
          </a:p>
        </p:txBody>
      </p:sp>
      <p:sp>
        <p:nvSpPr>
          <p:cNvPr id="31" name="TextBox 31"/>
          <p:cNvSpPr txBox="1"/>
          <p:nvPr/>
        </p:nvSpPr>
        <p:spPr>
          <a:xfrm>
            <a:off x="7555407" y="5270103"/>
            <a:ext cx="3177187" cy="876300"/>
          </a:xfrm>
          <a:prstGeom prst="rect">
            <a:avLst/>
          </a:prstGeom>
        </p:spPr>
        <p:txBody>
          <a:bodyPr lIns="0" tIns="0" rIns="0" bIns="0" rtlCol="0" anchor="t">
            <a:spAutoFit/>
          </a:bodyPr>
          <a:lstStyle/>
          <a:p>
            <a:pPr algn="ctr">
              <a:lnSpc>
                <a:spcPts val="3481"/>
              </a:lnSpc>
            </a:pPr>
            <a:r>
              <a:rPr lang="en-US" sz="2900">
                <a:solidFill>
                  <a:srgbClr val="FFFFFF"/>
                </a:solidFill>
                <a:latin typeface="Open Sans Bold"/>
                <a:ea typeface="Open Sans Bold"/>
                <a:cs typeface="Open Sans Bold"/>
                <a:sym typeface="Open Sans Bold"/>
              </a:rPr>
              <a:t>KERAGAMAN BUDAYA &amp; SIKAP</a:t>
            </a:r>
          </a:p>
        </p:txBody>
      </p:sp>
      <p:sp>
        <p:nvSpPr>
          <p:cNvPr id="32" name="TextBox 32"/>
          <p:cNvSpPr txBox="1"/>
          <p:nvPr/>
        </p:nvSpPr>
        <p:spPr>
          <a:xfrm>
            <a:off x="11899989" y="5270103"/>
            <a:ext cx="3755464" cy="838200"/>
          </a:xfrm>
          <a:prstGeom prst="rect">
            <a:avLst/>
          </a:prstGeom>
        </p:spPr>
        <p:txBody>
          <a:bodyPr lIns="0" tIns="0" rIns="0" bIns="0" rtlCol="0" anchor="t">
            <a:spAutoFit/>
          </a:bodyPr>
          <a:lstStyle/>
          <a:p>
            <a:pPr algn="ctr">
              <a:lnSpc>
                <a:spcPts val="3361"/>
              </a:lnSpc>
            </a:pPr>
            <a:r>
              <a:rPr lang="en-US" sz="2800">
                <a:solidFill>
                  <a:srgbClr val="FFFFFF"/>
                </a:solidFill>
                <a:latin typeface="Open Sans Bold"/>
                <a:ea typeface="Open Sans Bold"/>
                <a:cs typeface="Open Sans Bold"/>
                <a:sym typeface="Open Sans Bold"/>
              </a:rPr>
              <a:t>MIGRASI DAN IMIGRASI</a:t>
            </a:r>
          </a:p>
        </p:txBody>
      </p:sp>
      <p:grpSp>
        <p:nvGrpSpPr>
          <p:cNvPr id="33" name="Group 33"/>
          <p:cNvGrpSpPr/>
          <p:nvPr/>
        </p:nvGrpSpPr>
        <p:grpSpPr>
          <a:xfrm>
            <a:off x="4712085" y="7434488"/>
            <a:ext cx="3962750" cy="2164385"/>
            <a:chOff x="0" y="0"/>
            <a:chExt cx="1043687" cy="570044"/>
          </a:xfrm>
        </p:grpSpPr>
        <p:sp>
          <p:nvSpPr>
            <p:cNvPr id="34" name="Freeform 34"/>
            <p:cNvSpPr/>
            <p:nvPr/>
          </p:nvSpPr>
          <p:spPr>
            <a:xfrm>
              <a:off x="0" y="0"/>
              <a:ext cx="1043687" cy="570044"/>
            </a:xfrm>
            <a:custGeom>
              <a:avLst/>
              <a:gdLst/>
              <a:ahLst/>
              <a:cxnLst/>
              <a:rect l="l" t="t" r="r" b="b"/>
              <a:pathLst>
                <a:path w="1043687" h="570044">
                  <a:moveTo>
                    <a:pt x="0" y="0"/>
                  </a:moveTo>
                  <a:lnTo>
                    <a:pt x="1043687" y="0"/>
                  </a:lnTo>
                  <a:lnTo>
                    <a:pt x="1043687" y="570044"/>
                  </a:lnTo>
                  <a:lnTo>
                    <a:pt x="0" y="570044"/>
                  </a:lnTo>
                  <a:close/>
                </a:path>
              </a:pathLst>
            </a:custGeom>
            <a:solidFill>
              <a:srgbClr val="29007B"/>
            </a:solidFill>
          </p:spPr>
        </p:sp>
        <p:sp>
          <p:nvSpPr>
            <p:cNvPr id="35" name="TextBox 35"/>
            <p:cNvSpPr txBox="1"/>
            <p:nvPr/>
          </p:nvSpPr>
          <p:spPr>
            <a:xfrm>
              <a:off x="0" y="-38100"/>
              <a:ext cx="1043687" cy="608144"/>
            </a:xfrm>
            <a:prstGeom prst="rect">
              <a:avLst/>
            </a:prstGeom>
          </p:spPr>
          <p:txBody>
            <a:bodyPr lIns="50800" tIns="50800" rIns="50800" bIns="50800" rtlCol="0" anchor="ctr"/>
            <a:lstStyle/>
            <a:p>
              <a:pPr algn="ctr">
                <a:lnSpc>
                  <a:spcPts val="2659"/>
                </a:lnSpc>
              </a:pPr>
              <a:endParaRPr/>
            </a:p>
          </p:txBody>
        </p:sp>
      </p:grpSp>
      <p:grpSp>
        <p:nvGrpSpPr>
          <p:cNvPr id="36" name="Group 36"/>
          <p:cNvGrpSpPr/>
          <p:nvPr/>
        </p:nvGrpSpPr>
        <p:grpSpPr>
          <a:xfrm>
            <a:off x="5918508" y="6659536"/>
            <a:ext cx="1549904" cy="1549904"/>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5200F4"/>
            </a:solidFill>
            <a:ln w="12700">
              <a:solidFill>
                <a:srgbClr val="000000"/>
              </a:solidFill>
            </a:ln>
          </p:spPr>
        </p:sp>
      </p:grpSp>
      <p:sp>
        <p:nvSpPr>
          <p:cNvPr id="38" name="TextBox 38"/>
          <p:cNvSpPr txBox="1"/>
          <p:nvPr/>
        </p:nvSpPr>
        <p:spPr>
          <a:xfrm>
            <a:off x="6224295" y="6880832"/>
            <a:ext cx="938330" cy="993012"/>
          </a:xfrm>
          <a:prstGeom prst="rect">
            <a:avLst/>
          </a:prstGeom>
        </p:spPr>
        <p:txBody>
          <a:bodyPr lIns="0" tIns="0" rIns="0" bIns="0" rtlCol="0" anchor="t">
            <a:spAutoFit/>
          </a:bodyPr>
          <a:lstStyle/>
          <a:p>
            <a:pPr algn="ctr">
              <a:lnSpc>
                <a:spcPts val="8098"/>
              </a:lnSpc>
              <a:spcBef>
                <a:spcPct val="0"/>
              </a:spcBef>
            </a:pPr>
            <a:r>
              <a:rPr lang="en-US" sz="5784">
                <a:solidFill>
                  <a:srgbClr val="FFFFFF"/>
                </a:solidFill>
                <a:latin typeface="Open Sans Bold"/>
                <a:ea typeface="Open Sans Bold"/>
                <a:cs typeface="Open Sans Bold"/>
                <a:sym typeface="Open Sans Bold"/>
              </a:rPr>
              <a:t>4</a:t>
            </a:r>
          </a:p>
        </p:txBody>
      </p:sp>
      <p:sp>
        <p:nvSpPr>
          <p:cNvPr id="39" name="TextBox 39"/>
          <p:cNvSpPr txBox="1"/>
          <p:nvPr/>
        </p:nvSpPr>
        <p:spPr>
          <a:xfrm>
            <a:off x="5104867" y="8349537"/>
            <a:ext cx="3177187" cy="876300"/>
          </a:xfrm>
          <a:prstGeom prst="rect">
            <a:avLst/>
          </a:prstGeom>
        </p:spPr>
        <p:txBody>
          <a:bodyPr lIns="0" tIns="0" rIns="0" bIns="0" rtlCol="0" anchor="t">
            <a:spAutoFit/>
          </a:bodyPr>
          <a:lstStyle/>
          <a:p>
            <a:pPr algn="ctr">
              <a:lnSpc>
                <a:spcPts val="3481"/>
              </a:lnSpc>
            </a:pPr>
            <a:r>
              <a:rPr lang="en-US" sz="2900">
                <a:solidFill>
                  <a:srgbClr val="FFFFFF"/>
                </a:solidFill>
                <a:latin typeface="Open Sans Bold"/>
                <a:ea typeface="Open Sans Bold"/>
                <a:cs typeface="Open Sans Bold"/>
                <a:sym typeface="Open Sans Bold"/>
              </a:rPr>
              <a:t>KERAGARAMAN &amp; PROFESIONAL</a:t>
            </a:r>
          </a:p>
        </p:txBody>
      </p:sp>
      <p:grpSp>
        <p:nvGrpSpPr>
          <p:cNvPr id="40" name="Group 40"/>
          <p:cNvGrpSpPr/>
          <p:nvPr/>
        </p:nvGrpSpPr>
        <p:grpSpPr>
          <a:xfrm>
            <a:off x="9528808" y="7434488"/>
            <a:ext cx="3962750" cy="2164385"/>
            <a:chOff x="0" y="0"/>
            <a:chExt cx="1043687" cy="570044"/>
          </a:xfrm>
        </p:grpSpPr>
        <p:sp>
          <p:nvSpPr>
            <p:cNvPr id="41" name="Freeform 41"/>
            <p:cNvSpPr/>
            <p:nvPr/>
          </p:nvSpPr>
          <p:spPr>
            <a:xfrm>
              <a:off x="0" y="0"/>
              <a:ext cx="1043687" cy="570044"/>
            </a:xfrm>
            <a:custGeom>
              <a:avLst/>
              <a:gdLst/>
              <a:ahLst/>
              <a:cxnLst/>
              <a:rect l="l" t="t" r="r" b="b"/>
              <a:pathLst>
                <a:path w="1043687" h="570044">
                  <a:moveTo>
                    <a:pt x="0" y="0"/>
                  </a:moveTo>
                  <a:lnTo>
                    <a:pt x="1043687" y="0"/>
                  </a:lnTo>
                  <a:lnTo>
                    <a:pt x="1043687" y="570044"/>
                  </a:lnTo>
                  <a:lnTo>
                    <a:pt x="0" y="570044"/>
                  </a:lnTo>
                  <a:close/>
                </a:path>
              </a:pathLst>
            </a:custGeom>
            <a:solidFill>
              <a:srgbClr val="29007B"/>
            </a:solidFill>
          </p:spPr>
        </p:sp>
        <p:sp>
          <p:nvSpPr>
            <p:cNvPr id="42" name="TextBox 42"/>
            <p:cNvSpPr txBox="1"/>
            <p:nvPr/>
          </p:nvSpPr>
          <p:spPr>
            <a:xfrm>
              <a:off x="0" y="-38100"/>
              <a:ext cx="1043687" cy="608144"/>
            </a:xfrm>
            <a:prstGeom prst="rect">
              <a:avLst/>
            </a:prstGeom>
          </p:spPr>
          <p:txBody>
            <a:bodyPr lIns="50800" tIns="50800" rIns="50800" bIns="50800" rtlCol="0" anchor="ctr"/>
            <a:lstStyle/>
            <a:p>
              <a:pPr algn="ctr">
                <a:lnSpc>
                  <a:spcPts val="2659"/>
                </a:lnSpc>
              </a:pPr>
              <a:endParaRPr/>
            </a:p>
          </p:txBody>
        </p:sp>
      </p:grpSp>
      <p:grpSp>
        <p:nvGrpSpPr>
          <p:cNvPr id="43" name="Group 43"/>
          <p:cNvGrpSpPr/>
          <p:nvPr/>
        </p:nvGrpSpPr>
        <p:grpSpPr>
          <a:xfrm>
            <a:off x="10735231" y="6659536"/>
            <a:ext cx="1549904" cy="1549904"/>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5200F4"/>
            </a:solidFill>
            <a:ln w="12700">
              <a:solidFill>
                <a:srgbClr val="000000"/>
              </a:solidFill>
            </a:ln>
          </p:spPr>
        </p:sp>
      </p:grpSp>
      <p:sp>
        <p:nvSpPr>
          <p:cNvPr id="45" name="TextBox 45"/>
          <p:cNvSpPr txBox="1"/>
          <p:nvPr/>
        </p:nvSpPr>
        <p:spPr>
          <a:xfrm>
            <a:off x="11041018" y="6880832"/>
            <a:ext cx="938330" cy="993012"/>
          </a:xfrm>
          <a:prstGeom prst="rect">
            <a:avLst/>
          </a:prstGeom>
        </p:spPr>
        <p:txBody>
          <a:bodyPr lIns="0" tIns="0" rIns="0" bIns="0" rtlCol="0" anchor="t">
            <a:spAutoFit/>
          </a:bodyPr>
          <a:lstStyle/>
          <a:p>
            <a:pPr algn="ctr">
              <a:lnSpc>
                <a:spcPts val="8098"/>
              </a:lnSpc>
              <a:spcBef>
                <a:spcPct val="0"/>
              </a:spcBef>
            </a:pPr>
            <a:r>
              <a:rPr lang="en-US" sz="5784">
                <a:solidFill>
                  <a:srgbClr val="FFFFFF"/>
                </a:solidFill>
                <a:latin typeface="Open Sans Bold"/>
                <a:ea typeface="Open Sans Bold"/>
                <a:cs typeface="Open Sans Bold"/>
                <a:sym typeface="Open Sans Bold"/>
              </a:rPr>
              <a:t>5</a:t>
            </a:r>
          </a:p>
        </p:txBody>
      </p:sp>
      <p:sp>
        <p:nvSpPr>
          <p:cNvPr id="46" name="TextBox 46"/>
          <p:cNvSpPr txBox="1"/>
          <p:nvPr/>
        </p:nvSpPr>
        <p:spPr>
          <a:xfrm>
            <a:off x="9816699" y="8424957"/>
            <a:ext cx="3386967" cy="876300"/>
          </a:xfrm>
          <a:prstGeom prst="rect">
            <a:avLst/>
          </a:prstGeom>
        </p:spPr>
        <p:txBody>
          <a:bodyPr lIns="0" tIns="0" rIns="0" bIns="0" rtlCol="0" anchor="t">
            <a:spAutoFit/>
          </a:bodyPr>
          <a:lstStyle/>
          <a:p>
            <a:pPr algn="ctr">
              <a:lnSpc>
                <a:spcPts val="3481"/>
              </a:lnSpc>
            </a:pPr>
            <a:r>
              <a:rPr lang="en-US" sz="2900">
                <a:solidFill>
                  <a:srgbClr val="FFFFFF"/>
                </a:solidFill>
                <a:latin typeface="Open Sans Bold"/>
                <a:ea typeface="Open Sans Bold"/>
                <a:cs typeface="Open Sans Bold"/>
                <a:sym typeface="Open Sans Bold"/>
              </a:rPr>
              <a:t>MASALAH EKONOMI GLOBAL</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sp>
        <p:nvSpPr>
          <p:cNvPr id="3" name="TextBox 3"/>
          <p:cNvSpPr txBox="1"/>
          <p:nvPr/>
        </p:nvSpPr>
        <p:spPr>
          <a:xfrm>
            <a:off x="1497423" y="1516671"/>
            <a:ext cx="10192666" cy="1614049"/>
          </a:xfrm>
          <a:prstGeom prst="rect">
            <a:avLst/>
          </a:prstGeom>
        </p:spPr>
        <p:txBody>
          <a:bodyPr lIns="0" tIns="0" rIns="0" bIns="0" rtlCol="0" anchor="t">
            <a:spAutoFit/>
          </a:bodyPr>
          <a:lstStyle/>
          <a:p>
            <a:pPr algn="l">
              <a:lnSpc>
                <a:spcPts val="13230"/>
              </a:lnSpc>
            </a:pPr>
            <a:r>
              <a:rPr lang="en-US" sz="9450">
                <a:solidFill>
                  <a:srgbClr val="000000"/>
                </a:solidFill>
                <a:latin typeface="Staatliches"/>
                <a:ea typeface="Staatliches"/>
                <a:cs typeface="Staatliches"/>
                <a:sym typeface="Staatliches"/>
              </a:rPr>
              <a:t>TANTANGAN-TANTANGAN</a:t>
            </a:r>
          </a:p>
        </p:txBody>
      </p:sp>
      <p:sp>
        <p:nvSpPr>
          <p:cNvPr id="4" name="TextBox 4"/>
          <p:cNvSpPr txBox="1"/>
          <p:nvPr/>
        </p:nvSpPr>
        <p:spPr>
          <a:xfrm>
            <a:off x="1497423" y="2489309"/>
            <a:ext cx="10370798" cy="2427932"/>
          </a:xfrm>
          <a:prstGeom prst="rect">
            <a:avLst/>
          </a:prstGeom>
        </p:spPr>
        <p:txBody>
          <a:bodyPr lIns="0" tIns="0" rIns="0" bIns="0" rtlCol="0" anchor="t">
            <a:spAutoFit/>
          </a:bodyPr>
          <a:lstStyle/>
          <a:p>
            <a:pPr algn="l">
              <a:lnSpc>
                <a:spcPts val="19865"/>
              </a:lnSpc>
            </a:pPr>
            <a:r>
              <a:rPr lang="en-US" sz="14189">
                <a:solidFill>
                  <a:srgbClr val="29007B"/>
                </a:solidFill>
                <a:latin typeface="Staatliches"/>
                <a:ea typeface="Staatliches"/>
                <a:cs typeface="Staatliches"/>
                <a:sym typeface="Staatliches"/>
              </a:rPr>
              <a:t>MANAJEMEN SDM</a:t>
            </a:r>
          </a:p>
        </p:txBody>
      </p:sp>
      <p:grpSp>
        <p:nvGrpSpPr>
          <p:cNvPr id="5" name="Group 5"/>
          <p:cNvGrpSpPr/>
          <p:nvPr/>
        </p:nvGrpSpPr>
        <p:grpSpPr>
          <a:xfrm>
            <a:off x="14432340" y="-1027037"/>
            <a:ext cx="8315513" cy="831551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7" name="Group 7"/>
          <p:cNvGrpSpPr/>
          <p:nvPr/>
        </p:nvGrpSpPr>
        <p:grpSpPr>
          <a:xfrm>
            <a:off x="1497423" y="5390263"/>
            <a:ext cx="14816353" cy="3519439"/>
            <a:chOff x="0" y="0"/>
            <a:chExt cx="3573161" cy="848760"/>
          </a:xfrm>
        </p:grpSpPr>
        <p:sp>
          <p:nvSpPr>
            <p:cNvPr id="8" name="Freeform 8"/>
            <p:cNvSpPr/>
            <p:nvPr/>
          </p:nvSpPr>
          <p:spPr>
            <a:xfrm>
              <a:off x="0" y="0"/>
              <a:ext cx="3573161" cy="848760"/>
            </a:xfrm>
            <a:custGeom>
              <a:avLst/>
              <a:gdLst/>
              <a:ahLst/>
              <a:cxnLst/>
              <a:rect l="l" t="t" r="r" b="b"/>
              <a:pathLst>
                <a:path w="3573161" h="848760">
                  <a:moveTo>
                    <a:pt x="0" y="0"/>
                  </a:moveTo>
                  <a:lnTo>
                    <a:pt x="3573161" y="0"/>
                  </a:lnTo>
                  <a:lnTo>
                    <a:pt x="3573161" y="848760"/>
                  </a:lnTo>
                  <a:lnTo>
                    <a:pt x="0" y="848760"/>
                  </a:lnTo>
                  <a:close/>
                </a:path>
              </a:pathLst>
            </a:custGeom>
            <a:solidFill>
              <a:srgbClr val="000000">
                <a:alpha val="0"/>
              </a:srgbClr>
            </a:solidFill>
            <a:ln w="66675" cap="sq">
              <a:solidFill>
                <a:srgbClr val="29007B"/>
              </a:solidFill>
              <a:prstDash val="solid"/>
              <a:miter/>
            </a:ln>
          </p:spPr>
        </p:sp>
        <p:sp>
          <p:nvSpPr>
            <p:cNvPr id="9" name="TextBox 9"/>
            <p:cNvSpPr txBox="1"/>
            <p:nvPr/>
          </p:nvSpPr>
          <p:spPr>
            <a:xfrm>
              <a:off x="0" y="-47625"/>
              <a:ext cx="3573161" cy="896385"/>
            </a:xfrm>
            <a:prstGeom prst="rect">
              <a:avLst/>
            </a:prstGeom>
          </p:spPr>
          <p:txBody>
            <a:bodyPr lIns="50800" tIns="50800" rIns="50800" bIns="50800" rtlCol="0" anchor="ctr"/>
            <a:lstStyle/>
            <a:p>
              <a:pPr algn="ctr">
                <a:lnSpc>
                  <a:spcPts val="3302"/>
                </a:lnSpc>
              </a:pPr>
              <a:endParaRPr/>
            </a:p>
          </p:txBody>
        </p:sp>
      </p:grpSp>
      <p:sp>
        <p:nvSpPr>
          <p:cNvPr id="10" name="AutoShape 10"/>
          <p:cNvSpPr/>
          <p:nvPr/>
        </p:nvSpPr>
        <p:spPr>
          <a:xfrm>
            <a:off x="8691866" y="5390263"/>
            <a:ext cx="0" cy="3519439"/>
          </a:xfrm>
          <a:prstGeom prst="line">
            <a:avLst/>
          </a:prstGeom>
          <a:ln w="66675" cap="flat">
            <a:solidFill>
              <a:srgbClr val="29007B"/>
            </a:solidFill>
            <a:prstDash val="solid"/>
            <a:headEnd type="none" w="sm" len="sm"/>
            <a:tailEnd type="none" w="sm" len="sm"/>
          </a:ln>
        </p:spPr>
      </p:sp>
      <p:sp>
        <p:nvSpPr>
          <p:cNvPr id="11" name="TextBox 11"/>
          <p:cNvSpPr txBox="1"/>
          <p:nvPr/>
        </p:nvSpPr>
        <p:spPr>
          <a:xfrm>
            <a:off x="1973279" y="5702005"/>
            <a:ext cx="6718588" cy="497817"/>
          </a:xfrm>
          <a:prstGeom prst="rect">
            <a:avLst/>
          </a:prstGeom>
        </p:spPr>
        <p:txBody>
          <a:bodyPr lIns="0" tIns="0" rIns="0" bIns="0" rtlCol="0" anchor="t">
            <a:spAutoFit/>
          </a:bodyPr>
          <a:lstStyle/>
          <a:p>
            <a:pPr algn="l">
              <a:lnSpc>
                <a:spcPts val="4061"/>
              </a:lnSpc>
              <a:spcBef>
                <a:spcPct val="0"/>
              </a:spcBef>
            </a:pPr>
            <a:r>
              <a:rPr lang="en-US" sz="2900">
                <a:solidFill>
                  <a:srgbClr val="29007B"/>
                </a:solidFill>
                <a:latin typeface="Open Sans Bold"/>
                <a:ea typeface="Open Sans Bold"/>
                <a:cs typeface="Open Sans Bold"/>
                <a:sym typeface="Open Sans Bold"/>
              </a:rPr>
              <a:t>FAKTOR EKSTERNAL ORGANISASI</a:t>
            </a:r>
          </a:p>
        </p:txBody>
      </p:sp>
      <p:sp>
        <p:nvSpPr>
          <p:cNvPr id="12" name="TextBox 12"/>
          <p:cNvSpPr txBox="1"/>
          <p:nvPr/>
        </p:nvSpPr>
        <p:spPr>
          <a:xfrm>
            <a:off x="9280171" y="5682346"/>
            <a:ext cx="5927809" cy="497817"/>
          </a:xfrm>
          <a:prstGeom prst="rect">
            <a:avLst/>
          </a:prstGeom>
        </p:spPr>
        <p:txBody>
          <a:bodyPr lIns="0" tIns="0" rIns="0" bIns="0" rtlCol="0" anchor="t">
            <a:spAutoFit/>
          </a:bodyPr>
          <a:lstStyle/>
          <a:p>
            <a:pPr algn="l">
              <a:lnSpc>
                <a:spcPts val="4061"/>
              </a:lnSpc>
              <a:spcBef>
                <a:spcPct val="0"/>
              </a:spcBef>
            </a:pPr>
            <a:r>
              <a:rPr lang="en-US" sz="2900">
                <a:solidFill>
                  <a:srgbClr val="29007B"/>
                </a:solidFill>
                <a:latin typeface="Open Sans Bold"/>
                <a:ea typeface="Open Sans Bold"/>
                <a:cs typeface="Open Sans Bold"/>
                <a:sym typeface="Open Sans Bold"/>
              </a:rPr>
              <a:t>FAKTOR INTERNAL ORGANIASI</a:t>
            </a:r>
          </a:p>
        </p:txBody>
      </p:sp>
      <p:sp>
        <p:nvSpPr>
          <p:cNvPr id="13" name="AutoShape 13"/>
          <p:cNvSpPr/>
          <p:nvPr/>
        </p:nvSpPr>
        <p:spPr>
          <a:xfrm flipV="1">
            <a:off x="1973279" y="6428167"/>
            <a:ext cx="4961835" cy="0"/>
          </a:xfrm>
          <a:prstGeom prst="line">
            <a:avLst/>
          </a:prstGeom>
          <a:ln w="66675" cap="flat">
            <a:gradFill>
              <a:gsLst>
                <a:gs pos="0">
                  <a:srgbClr val="29007B">
                    <a:alpha val="100000"/>
                  </a:srgbClr>
                </a:gs>
                <a:gs pos="100000">
                  <a:srgbClr val="FFFFFF">
                    <a:alpha val="100000"/>
                  </a:srgbClr>
                </a:gs>
              </a:gsLst>
              <a:lin ang="0"/>
            </a:gradFill>
            <a:prstDash val="solid"/>
            <a:headEnd type="none" w="sm" len="sm"/>
            <a:tailEnd type="none" w="sm" len="sm"/>
          </a:ln>
        </p:spPr>
      </p:sp>
      <p:sp>
        <p:nvSpPr>
          <p:cNvPr id="14" name="AutoShape 14"/>
          <p:cNvSpPr/>
          <p:nvPr/>
        </p:nvSpPr>
        <p:spPr>
          <a:xfrm flipV="1">
            <a:off x="9280171" y="6428167"/>
            <a:ext cx="4961835" cy="0"/>
          </a:xfrm>
          <a:prstGeom prst="line">
            <a:avLst/>
          </a:prstGeom>
          <a:ln w="66675" cap="flat">
            <a:gradFill>
              <a:gsLst>
                <a:gs pos="0">
                  <a:srgbClr val="29007B">
                    <a:alpha val="100000"/>
                  </a:srgbClr>
                </a:gs>
                <a:gs pos="100000">
                  <a:srgbClr val="FFFFFF">
                    <a:alpha val="100000"/>
                  </a:srgbClr>
                </a:gs>
              </a:gsLst>
              <a:lin ang="0"/>
            </a:gradFill>
            <a:prstDash val="solid"/>
            <a:headEnd type="none" w="sm" len="sm"/>
            <a:tailEnd type="none" w="sm" len="sm"/>
          </a:ln>
        </p:spPr>
      </p:sp>
      <p:sp>
        <p:nvSpPr>
          <p:cNvPr id="15" name="TextBox 15"/>
          <p:cNvSpPr txBox="1"/>
          <p:nvPr/>
        </p:nvSpPr>
        <p:spPr>
          <a:xfrm>
            <a:off x="1973279" y="6762394"/>
            <a:ext cx="6718588" cy="1921017"/>
          </a:xfrm>
          <a:prstGeom prst="rect">
            <a:avLst/>
          </a:prstGeom>
        </p:spPr>
        <p:txBody>
          <a:bodyPr lIns="0" tIns="0" rIns="0" bIns="0" rtlCol="0" anchor="t">
            <a:spAutoFit/>
          </a:bodyPr>
          <a:lstStyle/>
          <a:p>
            <a:pPr algn="l">
              <a:lnSpc>
                <a:spcPts val="3842"/>
              </a:lnSpc>
              <a:spcBef>
                <a:spcPct val="0"/>
              </a:spcBef>
            </a:pPr>
            <a:r>
              <a:rPr lang="en-US" sz="2744">
                <a:solidFill>
                  <a:srgbClr val="000000"/>
                </a:solidFill>
                <a:latin typeface="Open Sans"/>
                <a:ea typeface="Open Sans"/>
                <a:cs typeface="Open Sans"/>
                <a:sym typeface="Open Sans"/>
              </a:rPr>
              <a:t>Teknologi, angkatan kerja, legal consideration, konsumen, ekonomi, keadaan politik pemerintah, demografis, geografis dan lainnya</a:t>
            </a:r>
          </a:p>
        </p:txBody>
      </p:sp>
      <p:sp>
        <p:nvSpPr>
          <p:cNvPr id="16" name="TextBox 16"/>
          <p:cNvSpPr txBox="1"/>
          <p:nvPr/>
        </p:nvSpPr>
        <p:spPr>
          <a:xfrm>
            <a:off x="9280171" y="6762394"/>
            <a:ext cx="6532002" cy="1921017"/>
          </a:xfrm>
          <a:prstGeom prst="rect">
            <a:avLst/>
          </a:prstGeom>
        </p:spPr>
        <p:txBody>
          <a:bodyPr lIns="0" tIns="0" rIns="0" bIns="0" rtlCol="0" anchor="t">
            <a:spAutoFit/>
          </a:bodyPr>
          <a:lstStyle/>
          <a:p>
            <a:pPr algn="l">
              <a:lnSpc>
                <a:spcPts val="3842"/>
              </a:lnSpc>
              <a:spcBef>
                <a:spcPct val="0"/>
              </a:spcBef>
            </a:pPr>
            <a:r>
              <a:rPr lang="en-US" sz="2744">
                <a:solidFill>
                  <a:srgbClr val="000000"/>
                </a:solidFill>
                <a:latin typeface="Open Sans"/>
                <a:ea typeface="Open Sans"/>
                <a:cs typeface="Open Sans"/>
                <a:sym typeface="Open Sans"/>
              </a:rPr>
              <a:t>Karakter organisasi, misi, kebijakan, dewan deresi, serikat karyawan, perbedaan individual karyawan dan sistem nilai manajer dan karyawan.</a:t>
            </a:r>
          </a:p>
        </p:txBody>
      </p:sp>
      <p:grpSp>
        <p:nvGrpSpPr>
          <p:cNvPr id="17" name="Group 17"/>
          <p:cNvGrpSpPr/>
          <p:nvPr/>
        </p:nvGrpSpPr>
        <p:grpSpPr>
          <a:xfrm>
            <a:off x="14603786" y="675794"/>
            <a:ext cx="1208387" cy="120838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9" name="Group 19"/>
          <p:cNvGrpSpPr/>
          <p:nvPr/>
        </p:nvGrpSpPr>
        <p:grpSpPr>
          <a:xfrm>
            <a:off x="13828147" y="1427209"/>
            <a:ext cx="1208387" cy="120838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41349" y="1828654"/>
            <a:ext cx="6629692" cy="662969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4" name="Group 4"/>
          <p:cNvGrpSpPr/>
          <p:nvPr/>
        </p:nvGrpSpPr>
        <p:grpSpPr>
          <a:xfrm>
            <a:off x="9990192" y="681979"/>
            <a:ext cx="8923041" cy="892304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2"/>
              <a:stretch>
                <a:fillRect l="-25046" r="-25046"/>
              </a:stretch>
            </a:blipFill>
            <a:ln w="95250" cap="sq">
              <a:solidFill>
                <a:srgbClr val="FFFFFF"/>
              </a:solidFill>
              <a:prstDash val="solid"/>
              <a:miter/>
            </a:ln>
          </p:spPr>
        </p:sp>
      </p:grpSp>
      <p:grpSp>
        <p:nvGrpSpPr>
          <p:cNvPr id="6" name="Group 6"/>
          <p:cNvGrpSpPr/>
          <p:nvPr/>
        </p:nvGrpSpPr>
        <p:grpSpPr>
          <a:xfrm>
            <a:off x="14755477" y="5712487"/>
            <a:ext cx="8315513" cy="831551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8" name="Group 8"/>
          <p:cNvGrpSpPr/>
          <p:nvPr/>
        </p:nvGrpSpPr>
        <p:grpSpPr>
          <a:xfrm>
            <a:off x="14020098" y="-663626"/>
            <a:ext cx="3805897" cy="380589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sp>
        <p:nvSpPr>
          <p:cNvPr id="10" name="TextBox 10"/>
          <p:cNvSpPr txBox="1"/>
          <p:nvPr/>
        </p:nvSpPr>
        <p:spPr>
          <a:xfrm>
            <a:off x="1028700" y="2970247"/>
            <a:ext cx="9188323" cy="4438388"/>
          </a:xfrm>
          <a:prstGeom prst="rect">
            <a:avLst/>
          </a:prstGeom>
        </p:spPr>
        <p:txBody>
          <a:bodyPr lIns="0" tIns="0" rIns="0" bIns="0" rtlCol="0" anchor="t">
            <a:spAutoFit/>
          </a:bodyPr>
          <a:lstStyle/>
          <a:p>
            <a:pPr algn="l">
              <a:lnSpc>
                <a:spcPts val="16381"/>
              </a:lnSpc>
            </a:pPr>
            <a:r>
              <a:rPr lang="en-US" sz="21274" spc="957">
                <a:solidFill>
                  <a:srgbClr val="29007B"/>
                </a:solidFill>
                <a:latin typeface="Staatliches"/>
                <a:ea typeface="Staatliches"/>
                <a:cs typeface="Staatliches"/>
                <a:sym typeface="Staatliches"/>
              </a:rPr>
              <a:t>THANK YOU!</a:t>
            </a:r>
          </a:p>
        </p:txBody>
      </p:sp>
      <p:grpSp>
        <p:nvGrpSpPr>
          <p:cNvPr id="11" name="Group 11"/>
          <p:cNvGrpSpPr/>
          <p:nvPr/>
        </p:nvGrpSpPr>
        <p:grpSpPr>
          <a:xfrm>
            <a:off x="15701761" y="72850"/>
            <a:ext cx="8315513" cy="831551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3" name="Group 13"/>
          <p:cNvGrpSpPr/>
          <p:nvPr/>
        </p:nvGrpSpPr>
        <p:grpSpPr>
          <a:xfrm>
            <a:off x="-999535" y="439155"/>
            <a:ext cx="2187687" cy="218768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5" name="Group 15"/>
          <p:cNvGrpSpPr/>
          <p:nvPr/>
        </p:nvGrpSpPr>
        <p:grpSpPr>
          <a:xfrm>
            <a:off x="475741" y="-663626"/>
            <a:ext cx="2187687" cy="218768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sp>
        <p:nvSpPr>
          <p:cNvPr id="17" name="AutoShape 17"/>
          <p:cNvSpPr/>
          <p:nvPr/>
        </p:nvSpPr>
        <p:spPr>
          <a:xfrm>
            <a:off x="1188152" y="9224962"/>
            <a:ext cx="7955848" cy="0"/>
          </a:xfrm>
          <a:prstGeom prst="line">
            <a:avLst/>
          </a:prstGeom>
          <a:ln w="66675" cap="flat">
            <a:gradFill>
              <a:gsLst>
                <a:gs pos="0">
                  <a:srgbClr val="29007B">
                    <a:alpha val="100000"/>
                  </a:srgbClr>
                </a:gs>
                <a:gs pos="100000">
                  <a:srgbClr val="FFFFFF">
                    <a:alpha val="100000"/>
                  </a:srgbClr>
                </a:gs>
              </a:gsLst>
              <a:lin ang="0"/>
            </a:gradFill>
            <a:prstDash val="solid"/>
            <a:headEnd type="none" w="sm" len="sm"/>
            <a:tailEnd type="none" w="sm" len="sm"/>
          </a:ln>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grpSp>
        <p:nvGrpSpPr>
          <p:cNvPr id="3" name="Group 3"/>
          <p:cNvGrpSpPr/>
          <p:nvPr/>
        </p:nvGrpSpPr>
        <p:grpSpPr>
          <a:xfrm>
            <a:off x="6180279" y="1693680"/>
            <a:ext cx="4260705" cy="1417882"/>
            <a:chOff x="0" y="0"/>
            <a:chExt cx="2098977" cy="698500"/>
          </a:xfrm>
        </p:grpSpPr>
        <p:sp>
          <p:nvSpPr>
            <p:cNvPr id="4" name="Freeform 4"/>
            <p:cNvSpPr/>
            <p:nvPr/>
          </p:nvSpPr>
          <p:spPr>
            <a:xfrm>
              <a:off x="0" y="0"/>
              <a:ext cx="2098977" cy="698500"/>
            </a:xfrm>
            <a:custGeom>
              <a:avLst/>
              <a:gdLst/>
              <a:ahLst/>
              <a:cxnLst/>
              <a:rect l="l" t="t" r="r" b="b"/>
              <a:pathLst>
                <a:path w="2098977" h="698500">
                  <a:moveTo>
                    <a:pt x="2098977" y="349250"/>
                  </a:moveTo>
                  <a:lnTo>
                    <a:pt x="1895777" y="698500"/>
                  </a:lnTo>
                  <a:lnTo>
                    <a:pt x="203200" y="698500"/>
                  </a:lnTo>
                  <a:lnTo>
                    <a:pt x="0" y="349250"/>
                  </a:lnTo>
                  <a:lnTo>
                    <a:pt x="203200" y="0"/>
                  </a:lnTo>
                  <a:lnTo>
                    <a:pt x="1895777" y="0"/>
                  </a:lnTo>
                  <a:lnTo>
                    <a:pt x="2098977" y="349250"/>
                  </a:lnTo>
                  <a:close/>
                </a:path>
              </a:pathLst>
            </a:custGeom>
            <a:solidFill>
              <a:srgbClr val="29007B"/>
            </a:solidFill>
          </p:spPr>
        </p:sp>
        <p:sp>
          <p:nvSpPr>
            <p:cNvPr id="5" name="TextBox 5"/>
            <p:cNvSpPr txBox="1"/>
            <p:nvPr/>
          </p:nvSpPr>
          <p:spPr>
            <a:xfrm>
              <a:off x="114300" y="-38100"/>
              <a:ext cx="1870377" cy="7366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6439753" y="1618896"/>
            <a:ext cx="3741757" cy="1405525"/>
          </a:xfrm>
          <a:prstGeom prst="rect">
            <a:avLst/>
          </a:prstGeom>
        </p:spPr>
        <p:txBody>
          <a:bodyPr lIns="0" tIns="0" rIns="0" bIns="0" rtlCol="0" anchor="t">
            <a:spAutoFit/>
          </a:bodyPr>
          <a:lstStyle/>
          <a:p>
            <a:pPr algn="ctr">
              <a:lnSpc>
                <a:spcPts val="11467"/>
              </a:lnSpc>
            </a:pPr>
            <a:r>
              <a:rPr lang="en-US" sz="8191">
                <a:solidFill>
                  <a:srgbClr val="FFFFFF"/>
                </a:solidFill>
                <a:latin typeface="Staatliches"/>
                <a:ea typeface="Staatliches"/>
                <a:cs typeface="Staatliches"/>
                <a:sym typeface="Staatliches"/>
              </a:rPr>
              <a:t>TUJUAN</a:t>
            </a:r>
          </a:p>
        </p:txBody>
      </p:sp>
      <p:sp>
        <p:nvSpPr>
          <p:cNvPr id="7" name="TextBox 7"/>
          <p:cNvSpPr txBox="1"/>
          <p:nvPr/>
        </p:nvSpPr>
        <p:spPr>
          <a:xfrm>
            <a:off x="6439753" y="3081937"/>
            <a:ext cx="12107721" cy="1219693"/>
          </a:xfrm>
          <a:prstGeom prst="rect">
            <a:avLst/>
          </a:prstGeom>
        </p:spPr>
        <p:txBody>
          <a:bodyPr lIns="0" tIns="0" rIns="0" bIns="0" rtlCol="0" anchor="t">
            <a:spAutoFit/>
          </a:bodyPr>
          <a:lstStyle/>
          <a:p>
            <a:pPr algn="l">
              <a:lnSpc>
                <a:spcPts val="10029"/>
              </a:lnSpc>
            </a:pPr>
            <a:r>
              <a:rPr lang="en-US" sz="7163">
                <a:solidFill>
                  <a:srgbClr val="29007B"/>
                </a:solidFill>
                <a:latin typeface="Staatliches"/>
                <a:ea typeface="Staatliches"/>
                <a:cs typeface="Staatliches"/>
                <a:sym typeface="Staatliches"/>
              </a:rPr>
              <a:t>MANAJEMEN SUMBER DAYA MANUSIA</a:t>
            </a:r>
          </a:p>
        </p:txBody>
      </p:sp>
      <p:grpSp>
        <p:nvGrpSpPr>
          <p:cNvPr id="8" name="Group 8"/>
          <p:cNvGrpSpPr/>
          <p:nvPr/>
        </p:nvGrpSpPr>
        <p:grpSpPr>
          <a:xfrm>
            <a:off x="10801783" y="1798428"/>
            <a:ext cx="1208387" cy="120838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0" name="Group 10"/>
          <p:cNvGrpSpPr/>
          <p:nvPr/>
        </p:nvGrpSpPr>
        <p:grpSpPr>
          <a:xfrm>
            <a:off x="6439753" y="5190683"/>
            <a:ext cx="422006" cy="42200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12" name="Group 12"/>
          <p:cNvGrpSpPr/>
          <p:nvPr/>
        </p:nvGrpSpPr>
        <p:grpSpPr>
          <a:xfrm>
            <a:off x="6439753" y="6939722"/>
            <a:ext cx="422006" cy="42200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14" name="Group 14"/>
          <p:cNvGrpSpPr/>
          <p:nvPr/>
        </p:nvGrpSpPr>
        <p:grpSpPr>
          <a:xfrm>
            <a:off x="1497489" y="8806136"/>
            <a:ext cx="1258024" cy="125802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6" name="Group 16"/>
          <p:cNvGrpSpPr/>
          <p:nvPr/>
        </p:nvGrpSpPr>
        <p:grpSpPr>
          <a:xfrm>
            <a:off x="2755513" y="828341"/>
            <a:ext cx="1258024" cy="125802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8" name="Group 18"/>
          <p:cNvGrpSpPr/>
          <p:nvPr/>
        </p:nvGrpSpPr>
        <p:grpSpPr>
          <a:xfrm rot="-10800000">
            <a:off x="12189128" y="1798428"/>
            <a:ext cx="1208387" cy="120838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20" name="Group 20"/>
          <p:cNvGrpSpPr/>
          <p:nvPr/>
        </p:nvGrpSpPr>
        <p:grpSpPr>
          <a:xfrm rot="-10800000">
            <a:off x="13578490" y="1798428"/>
            <a:ext cx="1208387" cy="120838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22" name="Group 22"/>
          <p:cNvGrpSpPr/>
          <p:nvPr/>
        </p:nvGrpSpPr>
        <p:grpSpPr>
          <a:xfrm>
            <a:off x="-3234599" y="317207"/>
            <a:ext cx="9056590" cy="905659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24" name="Group 24"/>
          <p:cNvGrpSpPr/>
          <p:nvPr/>
        </p:nvGrpSpPr>
        <p:grpSpPr>
          <a:xfrm>
            <a:off x="-2666937" y="884869"/>
            <a:ext cx="7921267" cy="7921267"/>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3"/>
              <a:stretch>
                <a:fillRect l="-24976" r="-24976"/>
              </a:stretch>
            </a:blipFill>
            <a:ln cap="sq">
              <a:noFill/>
              <a:prstDash val="solid"/>
              <a:miter/>
            </a:ln>
          </p:spPr>
        </p:sp>
      </p:grpSp>
      <p:grpSp>
        <p:nvGrpSpPr>
          <p:cNvPr id="26" name="Group 26"/>
          <p:cNvGrpSpPr/>
          <p:nvPr/>
        </p:nvGrpSpPr>
        <p:grpSpPr>
          <a:xfrm>
            <a:off x="-390055" y="2803463"/>
            <a:ext cx="6570334" cy="6570334"/>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28" name="Group 28"/>
          <p:cNvGrpSpPr/>
          <p:nvPr/>
        </p:nvGrpSpPr>
        <p:grpSpPr>
          <a:xfrm>
            <a:off x="21769" y="3215287"/>
            <a:ext cx="5746685" cy="5746685"/>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4"/>
              <a:stretch>
                <a:fillRect l="-25000" r="-25000"/>
              </a:stretch>
            </a:blipFill>
            <a:ln cap="sq">
              <a:noFill/>
              <a:prstDash val="solid"/>
              <a:miter/>
            </a:ln>
          </p:spPr>
        </p:sp>
      </p:grpSp>
      <p:sp>
        <p:nvSpPr>
          <p:cNvPr id="30" name="TextBox 30"/>
          <p:cNvSpPr txBox="1"/>
          <p:nvPr/>
        </p:nvSpPr>
        <p:spPr>
          <a:xfrm>
            <a:off x="7102832" y="5143058"/>
            <a:ext cx="3078678" cy="471526"/>
          </a:xfrm>
          <a:prstGeom prst="rect">
            <a:avLst/>
          </a:prstGeom>
        </p:spPr>
        <p:txBody>
          <a:bodyPr lIns="0" tIns="0" rIns="0" bIns="0" rtlCol="0" anchor="t">
            <a:spAutoFit/>
          </a:bodyPr>
          <a:lstStyle/>
          <a:p>
            <a:pPr algn="l">
              <a:lnSpc>
                <a:spcPts val="3935"/>
              </a:lnSpc>
              <a:spcBef>
                <a:spcPct val="0"/>
              </a:spcBef>
            </a:pPr>
            <a:r>
              <a:rPr lang="en-US" sz="2810">
                <a:solidFill>
                  <a:srgbClr val="29007B"/>
                </a:solidFill>
                <a:latin typeface="Open Sans Bold"/>
                <a:ea typeface="Open Sans Bold"/>
                <a:cs typeface="Open Sans Bold"/>
                <a:sym typeface="Open Sans Bold"/>
              </a:rPr>
              <a:t>SECARA UMUM</a:t>
            </a:r>
          </a:p>
        </p:txBody>
      </p:sp>
      <p:sp>
        <p:nvSpPr>
          <p:cNvPr id="31" name="TextBox 31"/>
          <p:cNvSpPr txBox="1"/>
          <p:nvPr/>
        </p:nvSpPr>
        <p:spPr>
          <a:xfrm>
            <a:off x="7049427" y="6892097"/>
            <a:ext cx="4772087" cy="471526"/>
          </a:xfrm>
          <a:prstGeom prst="rect">
            <a:avLst/>
          </a:prstGeom>
        </p:spPr>
        <p:txBody>
          <a:bodyPr lIns="0" tIns="0" rIns="0" bIns="0" rtlCol="0" anchor="t">
            <a:spAutoFit/>
          </a:bodyPr>
          <a:lstStyle/>
          <a:p>
            <a:pPr algn="l">
              <a:lnSpc>
                <a:spcPts val="3935"/>
              </a:lnSpc>
              <a:spcBef>
                <a:spcPct val="0"/>
              </a:spcBef>
            </a:pPr>
            <a:r>
              <a:rPr lang="en-US" sz="2810">
                <a:solidFill>
                  <a:srgbClr val="29007B"/>
                </a:solidFill>
                <a:latin typeface="Open Sans Bold"/>
                <a:ea typeface="Open Sans Bold"/>
                <a:cs typeface="Open Sans Bold"/>
                <a:sym typeface="Open Sans Bold"/>
              </a:rPr>
              <a:t>SECARA KHUSUS</a:t>
            </a:r>
          </a:p>
        </p:txBody>
      </p:sp>
      <p:sp>
        <p:nvSpPr>
          <p:cNvPr id="32" name="TextBox 32"/>
          <p:cNvSpPr txBox="1"/>
          <p:nvPr/>
        </p:nvSpPr>
        <p:spPr>
          <a:xfrm>
            <a:off x="7102832" y="5784270"/>
            <a:ext cx="9227266" cy="923053"/>
          </a:xfrm>
          <a:prstGeom prst="rect">
            <a:avLst/>
          </a:prstGeom>
        </p:spPr>
        <p:txBody>
          <a:bodyPr lIns="0" tIns="0" rIns="0" bIns="0" rtlCol="0" anchor="t">
            <a:spAutoFit/>
          </a:bodyPr>
          <a:lstStyle/>
          <a:p>
            <a:pPr algn="l">
              <a:lnSpc>
                <a:spcPts val="3723"/>
              </a:lnSpc>
              <a:spcBef>
                <a:spcPct val="0"/>
              </a:spcBef>
            </a:pPr>
            <a:r>
              <a:rPr lang="en-US" sz="2659">
                <a:solidFill>
                  <a:srgbClr val="000000"/>
                </a:solidFill>
                <a:latin typeface="Open Sans"/>
                <a:ea typeface="Open Sans"/>
                <a:cs typeface="Open Sans"/>
                <a:sym typeface="Open Sans"/>
              </a:rPr>
              <a:t>Mengoptimalkan kegunaan (produktivitas) semua pekerja dalam sebuah Organisasi.</a:t>
            </a:r>
          </a:p>
        </p:txBody>
      </p:sp>
      <p:sp>
        <p:nvSpPr>
          <p:cNvPr id="33" name="TextBox 33"/>
          <p:cNvSpPr txBox="1"/>
          <p:nvPr/>
        </p:nvSpPr>
        <p:spPr>
          <a:xfrm>
            <a:off x="7049427" y="7533308"/>
            <a:ext cx="9280671" cy="923053"/>
          </a:xfrm>
          <a:prstGeom prst="rect">
            <a:avLst/>
          </a:prstGeom>
        </p:spPr>
        <p:txBody>
          <a:bodyPr lIns="0" tIns="0" rIns="0" bIns="0" rtlCol="0" anchor="t">
            <a:spAutoFit/>
          </a:bodyPr>
          <a:lstStyle/>
          <a:p>
            <a:pPr algn="l">
              <a:lnSpc>
                <a:spcPts val="3723"/>
              </a:lnSpc>
              <a:spcBef>
                <a:spcPct val="0"/>
              </a:spcBef>
            </a:pPr>
            <a:r>
              <a:rPr lang="en-US" sz="2659">
                <a:solidFill>
                  <a:srgbClr val="000000"/>
                </a:solidFill>
                <a:latin typeface="Open Sans"/>
                <a:ea typeface="Open Sans"/>
                <a:cs typeface="Open Sans"/>
                <a:sym typeface="Open Sans"/>
              </a:rPr>
              <a:t>Membantu para manajer lini maupun fungsional agar dapat mengelola pekerja secara lebih efektif.</a:t>
            </a:r>
          </a:p>
        </p:txBody>
      </p:sp>
      <p:sp>
        <p:nvSpPr>
          <p:cNvPr id="34" name="AutoShape 34"/>
          <p:cNvSpPr/>
          <p:nvPr/>
        </p:nvSpPr>
        <p:spPr>
          <a:xfrm flipV="1">
            <a:off x="9978884" y="5401686"/>
            <a:ext cx="4807994" cy="0"/>
          </a:xfrm>
          <a:prstGeom prst="line">
            <a:avLst/>
          </a:prstGeom>
          <a:ln w="38100" cap="flat">
            <a:gradFill>
              <a:gsLst>
                <a:gs pos="0">
                  <a:srgbClr val="29007B">
                    <a:alpha val="100000"/>
                  </a:srgbClr>
                </a:gs>
                <a:gs pos="100000">
                  <a:srgbClr val="FFFFFF">
                    <a:alpha val="100000"/>
                  </a:srgbClr>
                </a:gs>
              </a:gsLst>
              <a:lin ang="0"/>
            </a:gradFill>
            <a:prstDash val="solid"/>
            <a:headEnd type="none" w="sm" len="sm"/>
            <a:tailEnd type="none" w="sm" len="sm"/>
          </a:ln>
        </p:spPr>
      </p:sp>
      <p:sp>
        <p:nvSpPr>
          <p:cNvPr id="35" name="AutoShape 35"/>
          <p:cNvSpPr/>
          <p:nvPr/>
        </p:nvSpPr>
        <p:spPr>
          <a:xfrm flipV="1">
            <a:off x="9978884" y="7150725"/>
            <a:ext cx="4807994" cy="0"/>
          </a:xfrm>
          <a:prstGeom prst="line">
            <a:avLst/>
          </a:prstGeom>
          <a:ln w="38100" cap="flat">
            <a:gradFill>
              <a:gsLst>
                <a:gs pos="0">
                  <a:srgbClr val="29007B">
                    <a:alpha val="100000"/>
                  </a:srgbClr>
                </a:gs>
                <a:gs pos="100000">
                  <a:srgbClr val="FFFFFF">
                    <a:alpha val="100000"/>
                  </a:srgbClr>
                </a:gs>
              </a:gsLst>
              <a:lin ang="0"/>
            </a:gradFill>
            <a:prstDash val="solid"/>
            <a:headEnd type="none" w="sm" len="sm"/>
            <a:tailEnd type="none" w="sm" len="sm"/>
          </a:ln>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grpSp>
        <p:nvGrpSpPr>
          <p:cNvPr id="3" name="Group 3"/>
          <p:cNvGrpSpPr/>
          <p:nvPr/>
        </p:nvGrpSpPr>
        <p:grpSpPr>
          <a:xfrm>
            <a:off x="12182931" y="-4157757"/>
            <a:ext cx="8315513" cy="831551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5" name="Group 5"/>
          <p:cNvGrpSpPr/>
          <p:nvPr/>
        </p:nvGrpSpPr>
        <p:grpSpPr>
          <a:xfrm>
            <a:off x="13470445" y="2065144"/>
            <a:ext cx="1208387" cy="120838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7" name="Group 7"/>
          <p:cNvGrpSpPr/>
          <p:nvPr/>
        </p:nvGrpSpPr>
        <p:grpSpPr>
          <a:xfrm>
            <a:off x="12564896" y="1169209"/>
            <a:ext cx="1208387" cy="120838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9" name="Group 9"/>
          <p:cNvGrpSpPr/>
          <p:nvPr/>
        </p:nvGrpSpPr>
        <p:grpSpPr>
          <a:xfrm>
            <a:off x="1331692" y="6235565"/>
            <a:ext cx="3651939" cy="1714141"/>
            <a:chOff x="0" y="0"/>
            <a:chExt cx="1043687" cy="489884"/>
          </a:xfrm>
        </p:grpSpPr>
        <p:sp>
          <p:nvSpPr>
            <p:cNvPr id="10" name="Freeform 10"/>
            <p:cNvSpPr/>
            <p:nvPr/>
          </p:nvSpPr>
          <p:spPr>
            <a:xfrm>
              <a:off x="0" y="0"/>
              <a:ext cx="1043687" cy="489884"/>
            </a:xfrm>
            <a:custGeom>
              <a:avLst/>
              <a:gdLst/>
              <a:ahLst/>
              <a:cxnLst/>
              <a:rect l="l" t="t" r="r" b="b"/>
              <a:pathLst>
                <a:path w="1043687" h="489884">
                  <a:moveTo>
                    <a:pt x="0" y="0"/>
                  </a:moveTo>
                  <a:lnTo>
                    <a:pt x="1043687" y="0"/>
                  </a:lnTo>
                  <a:lnTo>
                    <a:pt x="1043687" y="489884"/>
                  </a:lnTo>
                  <a:lnTo>
                    <a:pt x="0" y="489884"/>
                  </a:lnTo>
                  <a:close/>
                </a:path>
              </a:pathLst>
            </a:custGeom>
            <a:solidFill>
              <a:srgbClr val="29007B"/>
            </a:solidFill>
          </p:spPr>
        </p:sp>
        <p:sp>
          <p:nvSpPr>
            <p:cNvPr id="11" name="TextBox 11"/>
            <p:cNvSpPr txBox="1"/>
            <p:nvPr/>
          </p:nvSpPr>
          <p:spPr>
            <a:xfrm>
              <a:off x="0" y="-38100"/>
              <a:ext cx="1043687" cy="527984"/>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2443492" y="5143500"/>
            <a:ext cx="1428340" cy="142834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5200F4"/>
            </a:solidFill>
            <a:ln w="12700">
              <a:solidFill>
                <a:srgbClr val="000000"/>
              </a:solidFill>
            </a:ln>
          </p:spPr>
        </p:sp>
      </p:grpSp>
      <p:grpSp>
        <p:nvGrpSpPr>
          <p:cNvPr id="14" name="Group 14"/>
          <p:cNvGrpSpPr/>
          <p:nvPr/>
        </p:nvGrpSpPr>
        <p:grpSpPr>
          <a:xfrm>
            <a:off x="5266443" y="6235565"/>
            <a:ext cx="3651939" cy="1714141"/>
            <a:chOff x="0" y="0"/>
            <a:chExt cx="1043687" cy="489884"/>
          </a:xfrm>
        </p:grpSpPr>
        <p:sp>
          <p:nvSpPr>
            <p:cNvPr id="15" name="Freeform 15"/>
            <p:cNvSpPr/>
            <p:nvPr/>
          </p:nvSpPr>
          <p:spPr>
            <a:xfrm>
              <a:off x="0" y="0"/>
              <a:ext cx="1043687" cy="489884"/>
            </a:xfrm>
            <a:custGeom>
              <a:avLst/>
              <a:gdLst/>
              <a:ahLst/>
              <a:cxnLst/>
              <a:rect l="l" t="t" r="r" b="b"/>
              <a:pathLst>
                <a:path w="1043687" h="489884">
                  <a:moveTo>
                    <a:pt x="0" y="0"/>
                  </a:moveTo>
                  <a:lnTo>
                    <a:pt x="1043687" y="0"/>
                  </a:lnTo>
                  <a:lnTo>
                    <a:pt x="1043687" y="489884"/>
                  </a:lnTo>
                  <a:lnTo>
                    <a:pt x="0" y="489884"/>
                  </a:lnTo>
                  <a:close/>
                </a:path>
              </a:pathLst>
            </a:custGeom>
            <a:solidFill>
              <a:srgbClr val="29007B"/>
            </a:solidFill>
          </p:spPr>
        </p:sp>
        <p:sp>
          <p:nvSpPr>
            <p:cNvPr id="16" name="TextBox 16"/>
            <p:cNvSpPr txBox="1"/>
            <p:nvPr/>
          </p:nvSpPr>
          <p:spPr>
            <a:xfrm>
              <a:off x="0" y="-38100"/>
              <a:ext cx="1043687" cy="527984"/>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6378242" y="5143500"/>
            <a:ext cx="1428340" cy="142834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5200F4"/>
            </a:solidFill>
            <a:ln w="12700">
              <a:solidFill>
                <a:srgbClr val="000000"/>
              </a:solidFill>
            </a:ln>
          </p:spPr>
        </p:sp>
      </p:grpSp>
      <p:grpSp>
        <p:nvGrpSpPr>
          <p:cNvPr id="19" name="Group 19"/>
          <p:cNvGrpSpPr/>
          <p:nvPr/>
        </p:nvGrpSpPr>
        <p:grpSpPr>
          <a:xfrm>
            <a:off x="9371536" y="6235565"/>
            <a:ext cx="3651939" cy="1714141"/>
            <a:chOff x="0" y="0"/>
            <a:chExt cx="1043687" cy="489884"/>
          </a:xfrm>
        </p:grpSpPr>
        <p:sp>
          <p:nvSpPr>
            <p:cNvPr id="20" name="Freeform 20"/>
            <p:cNvSpPr/>
            <p:nvPr/>
          </p:nvSpPr>
          <p:spPr>
            <a:xfrm>
              <a:off x="0" y="0"/>
              <a:ext cx="1043687" cy="489884"/>
            </a:xfrm>
            <a:custGeom>
              <a:avLst/>
              <a:gdLst/>
              <a:ahLst/>
              <a:cxnLst/>
              <a:rect l="l" t="t" r="r" b="b"/>
              <a:pathLst>
                <a:path w="1043687" h="489884">
                  <a:moveTo>
                    <a:pt x="0" y="0"/>
                  </a:moveTo>
                  <a:lnTo>
                    <a:pt x="1043687" y="0"/>
                  </a:lnTo>
                  <a:lnTo>
                    <a:pt x="1043687" y="489884"/>
                  </a:lnTo>
                  <a:lnTo>
                    <a:pt x="0" y="489884"/>
                  </a:lnTo>
                  <a:close/>
                </a:path>
              </a:pathLst>
            </a:custGeom>
            <a:solidFill>
              <a:srgbClr val="29007B"/>
            </a:solidFill>
          </p:spPr>
        </p:sp>
        <p:sp>
          <p:nvSpPr>
            <p:cNvPr id="21" name="TextBox 21"/>
            <p:cNvSpPr txBox="1"/>
            <p:nvPr/>
          </p:nvSpPr>
          <p:spPr>
            <a:xfrm>
              <a:off x="0" y="-38100"/>
              <a:ext cx="1043687" cy="527984"/>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0483335" y="5143500"/>
            <a:ext cx="1428340" cy="142834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5200F4"/>
            </a:solidFill>
            <a:ln w="12700">
              <a:solidFill>
                <a:srgbClr val="000000"/>
              </a:solidFill>
            </a:ln>
          </p:spPr>
        </p:sp>
      </p:grpSp>
      <p:grpSp>
        <p:nvGrpSpPr>
          <p:cNvPr id="24" name="Group 24"/>
          <p:cNvGrpSpPr/>
          <p:nvPr/>
        </p:nvGrpSpPr>
        <p:grpSpPr>
          <a:xfrm>
            <a:off x="13304369" y="6235565"/>
            <a:ext cx="3651939" cy="1714141"/>
            <a:chOff x="0" y="0"/>
            <a:chExt cx="1043687" cy="489884"/>
          </a:xfrm>
        </p:grpSpPr>
        <p:sp>
          <p:nvSpPr>
            <p:cNvPr id="25" name="Freeform 25"/>
            <p:cNvSpPr/>
            <p:nvPr/>
          </p:nvSpPr>
          <p:spPr>
            <a:xfrm>
              <a:off x="0" y="0"/>
              <a:ext cx="1043687" cy="489884"/>
            </a:xfrm>
            <a:custGeom>
              <a:avLst/>
              <a:gdLst/>
              <a:ahLst/>
              <a:cxnLst/>
              <a:rect l="l" t="t" r="r" b="b"/>
              <a:pathLst>
                <a:path w="1043687" h="489884">
                  <a:moveTo>
                    <a:pt x="0" y="0"/>
                  </a:moveTo>
                  <a:lnTo>
                    <a:pt x="1043687" y="0"/>
                  </a:lnTo>
                  <a:lnTo>
                    <a:pt x="1043687" y="489884"/>
                  </a:lnTo>
                  <a:lnTo>
                    <a:pt x="0" y="489884"/>
                  </a:lnTo>
                  <a:close/>
                </a:path>
              </a:pathLst>
            </a:custGeom>
            <a:solidFill>
              <a:srgbClr val="29007B"/>
            </a:solidFill>
          </p:spPr>
        </p:sp>
        <p:sp>
          <p:nvSpPr>
            <p:cNvPr id="26" name="TextBox 26"/>
            <p:cNvSpPr txBox="1"/>
            <p:nvPr/>
          </p:nvSpPr>
          <p:spPr>
            <a:xfrm>
              <a:off x="0" y="-38100"/>
              <a:ext cx="1043687" cy="527984"/>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4416168" y="5143500"/>
            <a:ext cx="1428340" cy="1428340"/>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5200F4"/>
            </a:solidFill>
            <a:ln w="12700">
              <a:solidFill>
                <a:srgbClr val="000000"/>
              </a:solidFill>
            </a:ln>
          </p:spPr>
        </p:sp>
      </p:grpSp>
      <p:grpSp>
        <p:nvGrpSpPr>
          <p:cNvPr id="29" name="Group 29"/>
          <p:cNvGrpSpPr/>
          <p:nvPr/>
        </p:nvGrpSpPr>
        <p:grpSpPr>
          <a:xfrm>
            <a:off x="724958" y="640032"/>
            <a:ext cx="5608352" cy="1256173"/>
            <a:chOff x="0" y="0"/>
            <a:chExt cx="3118547" cy="698500"/>
          </a:xfrm>
        </p:grpSpPr>
        <p:sp>
          <p:nvSpPr>
            <p:cNvPr id="30" name="Freeform 30"/>
            <p:cNvSpPr/>
            <p:nvPr/>
          </p:nvSpPr>
          <p:spPr>
            <a:xfrm>
              <a:off x="0" y="0"/>
              <a:ext cx="3118547" cy="698500"/>
            </a:xfrm>
            <a:custGeom>
              <a:avLst/>
              <a:gdLst/>
              <a:ahLst/>
              <a:cxnLst/>
              <a:rect l="l" t="t" r="r" b="b"/>
              <a:pathLst>
                <a:path w="3118547" h="698500">
                  <a:moveTo>
                    <a:pt x="3118547" y="349250"/>
                  </a:moveTo>
                  <a:lnTo>
                    <a:pt x="2915347" y="698500"/>
                  </a:lnTo>
                  <a:lnTo>
                    <a:pt x="203200" y="698500"/>
                  </a:lnTo>
                  <a:lnTo>
                    <a:pt x="0" y="349250"/>
                  </a:lnTo>
                  <a:lnTo>
                    <a:pt x="203200" y="0"/>
                  </a:lnTo>
                  <a:lnTo>
                    <a:pt x="2915347" y="0"/>
                  </a:lnTo>
                  <a:lnTo>
                    <a:pt x="3118547" y="349250"/>
                  </a:lnTo>
                  <a:close/>
                </a:path>
              </a:pathLst>
            </a:custGeom>
            <a:solidFill>
              <a:srgbClr val="29007B"/>
            </a:solidFill>
          </p:spPr>
        </p:sp>
        <p:sp>
          <p:nvSpPr>
            <p:cNvPr id="31" name="TextBox 31"/>
            <p:cNvSpPr txBox="1"/>
            <p:nvPr/>
          </p:nvSpPr>
          <p:spPr>
            <a:xfrm>
              <a:off x="114300" y="-38100"/>
              <a:ext cx="2889947"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32"/>
          <p:cNvGrpSpPr/>
          <p:nvPr/>
        </p:nvGrpSpPr>
        <p:grpSpPr>
          <a:xfrm>
            <a:off x="6613958" y="748431"/>
            <a:ext cx="1070570" cy="1070570"/>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34" name="Group 34"/>
          <p:cNvGrpSpPr/>
          <p:nvPr/>
        </p:nvGrpSpPr>
        <p:grpSpPr>
          <a:xfrm rot="-10800000">
            <a:off x="7843076" y="748431"/>
            <a:ext cx="1070570" cy="1070570"/>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36" name="Group 36"/>
          <p:cNvGrpSpPr/>
          <p:nvPr/>
        </p:nvGrpSpPr>
        <p:grpSpPr>
          <a:xfrm rot="-10800000">
            <a:off x="9073982" y="748431"/>
            <a:ext cx="1070570" cy="1070570"/>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38" name="Group 38"/>
          <p:cNvGrpSpPr/>
          <p:nvPr/>
        </p:nvGrpSpPr>
        <p:grpSpPr>
          <a:xfrm>
            <a:off x="12388318" y="-4357824"/>
            <a:ext cx="7961347" cy="7961347"/>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3"/>
              <a:stretch>
                <a:fillRect l="-38691" r="-38691"/>
              </a:stretch>
            </a:blipFill>
            <a:ln w="95250" cap="sq">
              <a:solidFill>
                <a:srgbClr val="FFFFFF"/>
              </a:solidFill>
              <a:prstDash val="solid"/>
              <a:miter/>
            </a:ln>
          </p:spPr>
        </p:sp>
      </p:grpSp>
      <p:sp>
        <p:nvSpPr>
          <p:cNvPr id="40" name="TextBox 40"/>
          <p:cNvSpPr txBox="1"/>
          <p:nvPr/>
        </p:nvSpPr>
        <p:spPr>
          <a:xfrm>
            <a:off x="2725295" y="5347999"/>
            <a:ext cx="864734" cy="914567"/>
          </a:xfrm>
          <a:prstGeom prst="rect">
            <a:avLst/>
          </a:prstGeom>
        </p:spPr>
        <p:txBody>
          <a:bodyPr lIns="0" tIns="0" rIns="0" bIns="0" rtlCol="0" anchor="t">
            <a:spAutoFit/>
          </a:bodyPr>
          <a:lstStyle/>
          <a:p>
            <a:pPr algn="ctr">
              <a:lnSpc>
                <a:spcPts val="7463"/>
              </a:lnSpc>
              <a:spcBef>
                <a:spcPct val="0"/>
              </a:spcBef>
            </a:pPr>
            <a:r>
              <a:rPr lang="en-US" sz="5330">
                <a:solidFill>
                  <a:srgbClr val="FFFFFF"/>
                </a:solidFill>
                <a:latin typeface="Open Sans Bold"/>
                <a:ea typeface="Open Sans Bold"/>
                <a:cs typeface="Open Sans Bold"/>
                <a:sym typeface="Open Sans Bold"/>
              </a:rPr>
              <a:t>1</a:t>
            </a:r>
          </a:p>
        </p:txBody>
      </p:sp>
      <p:sp>
        <p:nvSpPr>
          <p:cNvPr id="41" name="TextBox 41"/>
          <p:cNvSpPr txBox="1"/>
          <p:nvPr/>
        </p:nvSpPr>
        <p:spPr>
          <a:xfrm>
            <a:off x="1693666" y="6651277"/>
            <a:ext cx="2927990" cy="817094"/>
          </a:xfrm>
          <a:prstGeom prst="rect">
            <a:avLst/>
          </a:prstGeom>
        </p:spPr>
        <p:txBody>
          <a:bodyPr lIns="0" tIns="0" rIns="0" bIns="0" rtlCol="0" anchor="t">
            <a:spAutoFit/>
          </a:bodyPr>
          <a:lstStyle/>
          <a:p>
            <a:pPr algn="ctr">
              <a:lnSpc>
                <a:spcPts val="3208"/>
              </a:lnSpc>
            </a:pPr>
            <a:r>
              <a:rPr lang="en-US" sz="2673">
                <a:solidFill>
                  <a:srgbClr val="FFFFFF"/>
                </a:solidFill>
                <a:latin typeface="Open Sans Bold"/>
                <a:ea typeface="Open Sans Bold"/>
                <a:cs typeface="Open Sans Bold"/>
                <a:sym typeface="Open Sans Bold"/>
              </a:rPr>
              <a:t>SASARAN</a:t>
            </a:r>
          </a:p>
          <a:p>
            <a:pPr algn="ctr">
              <a:lnSpc>
                <a:spcPts val="3208"/>
              </a:lnSpc>
            </a:pPr>
            <a:r>
              <a:rPr lang="en-US" sz="2673">
                <a:solidFill>
                  <a:srgbClr val="FFFFFF"/>
                </a:solidFill>
                <a:latin typeface="Open Sans Bold"/>
                <a:ea typeface="Open Sans Bold"/>
                <a:cs typeface="Open Sans Bold"/>
                <a:sym typeface="Open Sans Bold"/>
              </a:rPr>
              <a:t>PERUSAHAAN</a:t>
            </a:r>
          </a:p>
        </p:txBody>
      </p:sp>
      <p:sp>
        <p:nvSpPr>
          <p:cNvPr id="42" name="TextBox 42"/>
          <p:cNvSpPr txBox="1"/>
          <p:nvPr/>
        </p:nvSpPr>
        <p:spPr>
          <a:xfrm>
            <a:off x="6660046" y="5347999"/>
            <a:ext cx="864734" cy="914567"/>
          </a:xfrm>
          <a:prstGeom prst="rect">
            <a:avLst/>
          </a:prstGeom>
        </p:spPr>
        <p:txBody>
          <a:bodyPr lIns="0" tIns="0" rIns="0" bIns="0" rtlCol="0" anchor="t">
            <a:spAutoFit/>
          </a:bodyPr>
          <a:lstStyle/>
          <a:p>
            <a:pPr algn="ctr">
              <a:lnSpc>
                <a:spcPts val="7463"/>
              </a:lnSpc>
              <a:spcBef>
                <a:spcPct val="0"/>
              </a:spcBef>
            </a:pPr>
            <a:r>
              <a:rPr lang="en-US" sz="5330">
                <a:solidFill>
                  <a:srgbClr val="FFFFFF"/>
                </a:solidFill>
                <a:latin typeface="Open Sans Bold"/>
                <a:ea typeface="Open Sans Bold"/>
                <a:cs typeface="Open Sans Bold"/>
                <a:sym typeface="Open Sans Bold"/>
              </a:rPr>
              <a:t>2</a:t>
            </a:r>
          </a:p>
        </p:txBody>
      </p:sp>
      <p:sp>
        <p:nvSpPr>
          <p:cNvPr id="43" name="TextBox 43"/>
          <p:cNvSpPr txBox="1"/>
          <p:nvPr/>
        </p:nvSpPr>
        <p:spPr>
          <a:xfrm>
            <a:off x="5628417" y="6651277"/>
            <a:ext cx="2927990" cy="817094"/>
          </a:xfrm>
          <a:prstGeom prst="rect">
            <a:avLst/>
          </a:prstGeom>
        </p:spPr>
        <p:txBody>
          <a:bodyPr lIns="0" tIns="0" rIns="0" bIns="0" rtlCol="0" anchor="t">
            <a:spAutoFit/>
          </a:bodyPr>
          <a:lstStyle/>
          <a:p>
            <a:pPr algn="ctr">
              <a:lnSpc>
                <a:spcPts val="3208"/>
              </a:lnSpc>
            </a:pPr>
            <a:r>
              <a:rPr lang="en-US" sz="2673">
                <a:solidFill>
                  <a:srgbClr val="FFFFFF"/>
                </a:solidFill>
                <a:latin typeface="Open Sans Bold"/>
                <a:ea typeface="Open Sans Bold"/>
                <a:cs typeface="Open Sans Bold"/>
                <a:sym typeface="Open Sans Bold"/>
              </a:rPr>
              <a:t>SASARAN</a:t>
            </a:r>
          </a:p>
          <a:p>
            <a:pPr algn="ctr">
              <a:lnSpc>
                <a:spcPts val="3208"/>
              </a:lnSpc>
            </a:pPr>
            <a:r>
              <a:rPr lang="en-US" sz="2673">
                <a:solidFill>
                  <a:srgbClr val="FFFFFF"/>
                </a:solidFill>
                <a:latin typeface="Open Sans Bold"/>
                <a:ea typeface="Open Sans Bold"/>
                <a:cs typeface="Open Sans Bold"/>
                <a:sym typeface="Open Sans Bold"/>
              </a:rPr>
              <a:t>FUNGSIONAL</a:t>
            </a:r>
          </a:p>
        </p:txBody>
      </p:sp>
      <p:sp>
        <p:nvSpPr>
          <p:cNvPr id="44" name="TextBox 44"/>
          <p:cNvSpPr txBox="1"/>
          <p:nvPr/>
        </p:nvSpPr>
        <p:spPr>
          <a:xfrm>
            <a:off x="10765139" y="5347999"/>
            <a:ext cx="864734" cy="914567"/>
          </a:xfrm>
          <a:prstGeom prst="rect">
            <a:avLst/>
          </a:prstGeom>
        </p:spPr>
        <p:txBody>
          <a:bodyPr lIns="0" tIns="0" rIns="0" bIns="0" rtlCol="0" anchor="t">
            <a:spAutoFit/>
          </a:bodyPr>
          <a:lstStyle/>
          <a:p>
            <a:pPr algn="ctr">
              <a:lnSpc>
                <a:spcPts val="7463"/>
              </a:lnSpc>
              <a:spcBef>
                <a:spcPct val="0"/>
              </a:spcBef>
            </a:pPr>
            <a:r>
              <a:rPr lang="en-US" sz="5330">
                <a:solidFill>
                  <a:srgbClr val="FFFFFF"/>
                </a:solidFill>
                <a:latin typeface="Open Sans Bold"/>
                <a:ea typeface="Open Sans Bold"/>
                <a:cs typeface="Open Sans Bold"/>
                <a:sym typeface="Open Sans Bold"/>
              </a:rPr>
              <a:t>3</a:t>
            </a:r>
          </a:p>
        </p:txBody>
      </p:sp>
      <p:sp>
        <p:nvSpPr>
          <p:cNvPr id="45" name="TextBox 45"/>
          <p:cNvSpPr txBox="1"/>
          <p:nvPr/>
        </p:nvSpPr>
        <p:spPr>
          <a:xfrm>
            <a:off x="9733510" y="6651277"/>
            <a:ext cx="2927990" cy="817094"/>
          </a:xfrm>
          <a:prstGeom prst="rect">
            <a:avLst/>
          </a:prstGeom>
        </p:spPr>
        <p:txBody>
          <a:bodyPr lIns="0" tIns="0" rIns="0" bIns="0" rtlCol="0" anchor="t">
            <a:spAutoFit/>
          </a:bodyPr>
          <a:lstStyle/>
          <a:p>
            <a:pPr algn="ctr">
              <a:lnSpc>
                <a:spcPts val="3208"/>
              </a:lnSpc>
            </a:pPr>
            <a:r>
              <a:rPr lang="en-US" sz="2673">
                <a:solidFill>
                  <a:srgbClr val="FFFFFF"/>
                </a:solidFill>
                <a:latin typeface="Open Sans Bold"/>
                <a:ea typeface="Open Sans Bold"/>
                <a:cs typeface="Open Sans Bold"/>
                <a:sym typeface="Open Sans Bold"/>
              </a:rPr>
              <a:t>SASARAN</a:t>
            </a:r>
          </a:p>
          <a:p>
            <a:pPr algn="ctr">
              <a:lnSpc>
                <a:spcPts val="3208"/>
              </a:lnSpc>
            </a:pPr>
            <a:r>
              <a:rPr lang="en-US" sz="2673">
                <a:solidFill>
                  <a:srgbClr val="FFFFFF"/>
                </a:solidFill>
                <a:latin typeface="Open Sans Bold"/>
                <a:ea typeface="Open Sans Bold"/>
                <a:cs typeface="Open Sans Bold"/>
                <a:sym typeface="Open Sans Bold"/>
              </a:rPr>
              <a:t>SOSIAL</a:t>
            </a:r>
          </a:p>
        </p:txBody>
      </p:sp>
      <p:sp>
        <p:nvSpPr>
          <p:cNvPr id="46" name="TextBox 46"/>
          <p:cNvSpPr txBox="1"/>
          <p:nvPr/>
        </p:nvSpPr>
        <p:spPr>
          <a:xfrm>
            <a:off x="14697972" y="5347999"/>
            <a:ext cx="864734" cy="914567"/>
          </a:xfrm>
          <a:prstGeom prst="rect">
            <a:avLst/>
          </a:prstGeom>
        </p:spPr>
        <p:txBody>
          <a:bodyPr lIns="0" tIns="0" rIns="0" bIns="0" rtlCol="0" anchor="t">
            <a:spAutoFit/>
          </a:bodyPr>
          <a:lstStyle/>
          <a:p>
            <a:pPr algn="ctr">
              <a:lnSpc>
                <a:spcPts val="7463"/>
              </a:lnSpc>
              <a:spcBef>
                <a:spcPct val="0"/>
              </a:spcBef>
            </a:pPr>
            <a:r>
              <a:rPr lang="en-US" sz="5330">
                <a:solidFill>
                  <a:srgbClr val="FFFFFF"/>
                </a:solidFill>
                <a:latin typeface="Open Sans Bold"/>
                <a:ea typeface="Open Sans Bold"/>
                <a:cs typeface="Open Sans Bold"/>
                <a:sym typeface="Open Sans Bold"/>
              </a:rPr>
              <a:t>4</a:t>
            </a:r>
          </a:p>
        </p:txBody>
      </p:sp>
      <p:sp>
        <p:nvSpPr>
          <p:cNvPr id="47" name="TextBox 47"/>
          <p:cNvSpPr txBox="1"/>
          <p:nvPr/>
        </p:nvSpPr>
        <p:spPr>
          <a:xfrm>
            <a:off x="13352858" y="6651277"/>
            <a:ext cx="3554960" cy="817094"/>
          </a:xfrm>
          <a:prstGeom prst="rect">
            <a:avLst/>
          </a:prstGeom>
        </p:spPr>
        <p:txBody>
          <a:bodyPr lIns="0" tIns="0" rIns="0" bIns="0" rtlCol="0" anchor="t">
            <a:spAutoFit/>
          </a:bodyPr>
          <a:lstStyle/>
          <a:p>
            <a:pPr algn="ctr">
              <a:lnSpc>
                <a:spcPts val="3208"/>
              </a:lnSpc>
            </a:pPr>
            <a:r>
              <a:rPr lang="en-US" sz="2673" dirty="0">
                <a:solidFill>
                  <a:srgbClr val="FFFFFF"/>
                </a:solidFill>
                <a:latin typeface="Open Sans Bold"/>
                <a:ea typeface="Open Sans Bold"/>
                <a:cs typeface="Open Sans Bold"/>
                <a:sym typeface="Open Sans Bold"/>
              </a:rPr>
              <a:t>SASARAN</a:t>
            </a:r>
          </a:p>
          <a:p>
            <a:pPr algn="ctr">
              <a:lnSpc>
                <a:spcPts val="3208"/>
              </a:lnSpc>
            </a:pPr>
            <a:r>
              <a:rPr lang="en-US" sz="2673" dirty="0">
                <a:solidFill>
                  <a:srgbClr val="FFFFFF"/>
                </a:solidFill>
                <a:latin typeface="Open Sans Bold"/>
                <a:ea typeface="Open Sans Bold"/>
                <a:cs typeface="Open Sans Bold"/>
                <a:sym typeface="Open Sans Bold"/>
              </a:rPr>
              <a:t>PRIBADI KARYAWAN</a:t>
            </a:r>
          </a:p>
        </p:txBody>
      </p:sp>
      <p:sp>
        <p:nvSpPr>
          <p:cNvPr id="48" name="TextBox 48"/>
          <p:cNvSpPr txBox="1"/>
          <p:nvPr/>
        </p:nvSpPr>
        <p:spPr>
          <a:xfrm>
            <a:off x="874532" y="574360"/>
            <a:ext cx="5094662" cy="1244642"/>
          </a:xfrm>
          <a:prstGeom prst="rect">
            <a:avLst/>
          </a:prstGeom>
        </p:spPr>
        <p:txBody>
          <a:bodyPr lIns="0" tIns="0" rIns="0" bIns="0" rtlCol="0" anchor="t">
            <a:spAutoFit/>
          </a:bodyPr>
          <a:lstStyle/>
          <a:p>
            <a:pPr algn="ctr">
              <a:lnSpc>
                <a:spcPts val="10159"/>
              </a:lnSpc>
            </a:pPr>
            <a:r>
              <a:rPr lang="en-US" sz="7257">
                <a:solidFill>
                  <a:srgbClr val="FFFFFF"/>
                </a:solidFill>
                <a:latin typeface="Staatliches"/>
                <a:ea typeface="Staatliches"/>
                <a:cs typeface="Staatliches"/>
                <a:sym typeface="Staatliches"/>
              </a:rPr>
              <a:t>SASARAN</a:t>
            </a:r>
          </a:p>
        </p:txBody>
      </p:sp>
      <p:sp>
        <p:nvSpPr>
          <p:cNvPr id="49" name="TextBox 49"/>
          <p:cNvSpPr txBox="1"/>
          <p:nvPr/>
        </p:nvSpPr>
        <p:spPr>
          <a:xfrm>
            <a:off x="969893" y="1830027"/>
            <a:ext cx="10726834" cy="1076746"/>
          </a:xfrm>
          <a:prstGeom prst="rect">
            <a:avLst/>
          </a:prstGeom>
        </p:spPr>
        <p:txBody>
          <a:bodyPr lIns="0" tIns="0" rIns="0" bIns="0" rtlCol="0" anchor="t">
            <a:spAutoFit/>
          </a:bodyPr>
          <a:lstStyle/>
          <a:p>
            <a:pPr algn="l">
              <a:lnSpc>
                <a:spcPts val="8885"/>
              </a:lnSpc>
            </a:pPr>
            <a:r>
              <a:rPr lang="en-US" sz="6346">
                <a:solidFill>
                  <a:srgbClr val="29007B"/>
                </a:solidFill>
                <a:latin typeface="Staatliches"/>
                <a:ea typeface="Staatliches"/>
                <a:cs typeface="Staatliches"/>
                <a:sym typeface="Staatliches"/>
              </a:rPr>
              <a:t>MANAJEMEN SUMBER DAYA MANUSIA</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grpSp>
        <p:nvGrpSpPr>
          <p:cNvPr id="3" name="Group 3"/>
          <p:cNvGrpSpPr/>
          <p:nvPr/>
        </p:nvGrpSpPr>
        <p:grpSpPr>
          <a:xfrm>
            <a:off x="5759708" y="4659066"/>
            <a:ext cx="3962750" cy="4599234"/>
            <a:chOff x="0" y="0"/>
            <a:chExt cx="1043687" cy="1211321"/>
          </a:xfrm>
        </p:grpSpPr>
        <p:sp>
          <p:nvSpPr>
            <p:cNvPr id="4" name="Freeform 4"/>
            <p:cNvSpPr/>
            <p:nvPr/>
          </p:nvSpPr>
          <p:spPr>
            <a:xfrm>
              <a:off x="0" y="0"/>
              <a:ext cx="1043687" cy="1211321"/>
            </a:xfrm>
            <a:custGeom>
              <a:avLst/>
              <a:gdLst/>
              <a:ahLst/>
              <a:cxnLst/>
              <a:rect l="l" t="t" r="r" b="b"/>
              <a:pathLst>
                <a:path w="1043687" h="1211321">
                  <a:moveTo>
                    <a:pt x="0" y="0"/>
                  </a:moveTo>
                  <a:lnTo>
                    <a:pt x="1043687" y="0"/>
                  </a:lnTo>
                  <a:lnTo>
                    <a:pt x="1043687" y="1211321"/>
                  </a:lnTo>
                  <a:lnTo>
                    <a:pt x="0" y="1211321"/>
                  </a:lnTo>
                  <a:close/>
                </a:path>
              </a:pathLst>
            </a:custGeom>
            <a:solidFill>
              <a:srgbClr val="29007B"/>
            </a:solidFill>
          </p:spPr>
        </p:sp>
        <p:sp>
          <p:nvSpPr>
            <p:cNvPr id="5" name="TextBox 5"/>
            <p:cNvSpPr txBox="1"/>
            <p:nvPr/>
          </p:nvSpPr>
          <p:spPr>
            <a:xfrm>
              <a:off x="0" y="-38100"/>
              <a:ext cx="1043687" cy="124942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082005" y="6577018"/>
            <a:ext cx="8315513" cy="831551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8" name="Group 8"/>
          <p:cNvGrpSpPr/>
          <p:nvPr/>
        </p:nvGrpSpPr>
        <p:grpSpPr>
          <a:xfrm rot="-10800000">
            <a:off x="-2555805" y="-2881496"/>
            <a:ext cx="8315513" cy="831551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0" name="Group 10"/>
          <p:cNvGrpSpPr/>
          <p:nvPr/>
        </p:nvGrpSpPr>
        <p:grpSpPr>
          <a:xfrm rot="-10800000">
            <a:off x="-2898705" y="-882633"/>
            <a:ext cx="8315513" cy="831551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2" name="Group 12"/>
          <p:cNvGrpSpPr/>
          <p:nvPr/>
        </p:nvGrpSpPr>
        <p:grpSpPr>
          <a:xfrm>
            <a:off x="11985467" y="4659066"/>
            <a:ext cx="3962750" cy="4599234"/>
            <a:chOff x="0" y="0"/>
            <a:chExt cx="1043687" cy="1211321"/>
          </a:xfrm>
        </p:grpSpPr>
        <p:sp>
          <p:nvSpPr>
            <p:cNvPr id="13" name="Freeform 13"/>
            <p:cNvSpPr/>
            <p:nvPr/>
          </p:nvSpPr>
          <p:spPr>
            <a:xfrm>
              <a:off x="0" y="0"/>
              <a:ext cx="1043687" cy="1211321"/>
            </a:xfrm>
            <a:custGeom>
              <a:avLst/>
              <a:gdLst/>
              <a:ahLst/>
              <a:cxnLst/>
              <a:rect l="l" t="t" r="r" b="b"/>
              <a:pathLst>
                <a:path w="1043687" h="1211321">
                  <a:moveTo>
                    <a:pt x="0" y="0"/>
                  </a:moveTo>
                  <a:lnTo>
                    <a:pt x="1043687" y="0"/>
                  </a:lnTo>
                  <a:lnTo>
                    <a:pt x="1043687" y="1211321"/>
                  </a:lnTo>
                  <a:lnTo>
                    <a:pt x="0" y="1211321"/>
                  </a:lnTo>
                  <a:close/>
                </a:path>
              </a:pathLst>
            </a:custGeom>
            <a:solidFill>
              <a:srgbClr val="29007B"/>
            </a:solidFill>
          </p:spPr>
        </p:sp>
        <p:sp>
          <p:nvSpPr>
            <p:cNvPr id="14" name="TextBox 14"/>
            <p:cNvSpPr txBox="1"/>
            <p:nvPr/>
          </p:nvSpPr>
          <p:spPr>
            <a:xfrm>
              <a:off x="0" y="-38100"/>
              <a:ext cx="1043687" cy="1249421"/>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4526389" y="1853312"/>
            <a:ext cx="12732911" cy="1766712"/>
          </a:xfrm>
          <a:prstGeom prst="rect">
            <a:avLst/>
          </a:prstGeom>
        </p:spPr>
        <p:txBody>
          <a:bodyPr lIns="0" tIns="0" rIns="0" bIns="0" rtlCol="0" anchor="t">
            <a:spAutoFit/>
          </a:bodyPr>
          <a:lstStyle/>
          <a:p>
            <a:pPr algn="ctr">
              <a:lnSpc>
                <a:spcPts val="14447"/>
              </a:lnSpc>
            </a:pPr>
            <a:r>
              <a:rPr lang="en-US" sz="10319">
                <a:solidFill>
                  <a:srgbClr val="29007B"/>
                </a:solidFill>
                <a:latin typeface="Staatliches"/>
                <a:ea typeface="Staatliches"/>
                <a:cs typeface="Staatliches"/>
                <a:sym typeface="Staatliches"/>
              </a:rPr>
              <a:t>AKTIVITAS MSDM</a:t>
            </a:r>
          </a:p>
        </p:txBody>
      </p:sp>
      <p:grpSp>
        <p:nvGrpSpPr>
          <p:cNvPr id="16" name="Group 16"/>
          <p:cNvGrpSpPr/>
          <p:nvPr/>
        </p:nvGrpSpPr>
        <p:grpSpPr>
          <a:xfrm>
            <a:off x="6966131" y="3884114"/>
            <a:ext cx="1549904" cy="154990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5200F4"/>
            </a:solidFill>
            <a:ln w="12700">
              <a:solidFill>
                <a:srgbClr val="000000"/>
              </a:solidFill>
            </a:ln>
          </p:spPr>
        </p:sp>
      </p:grpSp>
      <p:grpSp>
        <p:nvGrpSpPr>
          <p:cNvPr id="18" name="Group 18"/>
          <p:cNvGrpSpPr/>
          <p:nvPr/>
        </p:nvGrpSpPr>
        <p:grpSpPr>
          <a:xfrm>
            <a:off x="13191890" y="3884114"/>
            <a:ext cx="1549904" cy="154990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5200F4"/>
            </a:solidFill>
            <a:ln w="12700">
              <a:solidFill>
                <a:srgbClr val="000000"/>
              </a:solidFill>
            </a:ln>
          </p:spPr>
        </p:sp>
      </p:grpSp>
      <p:grpSp>
        <p:nvGrpSpPr>
          <p:cNvPr id="20" name="Group 20"/>
          <p:cNvGrpSpPr/>
          <p:nvPr/>
        </p:nvGrpSpPr>
        <p:grpSpPr>
          <a:xfrm>
            <a:off x="-2951974" y="-705550"/>
            <a:ext cx="7961347" cy="796134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3"/>
              <a:stretch>
                <a:fillRect l="-25471" r="-25471"/>
              </a:stretch>
            </a:blipFill>
            <a:ln w="95250" cap="sq">
              <a:solidFill>
                <a:srgbClr val="FFFFFF"/>
              </a:solidFill>
              <a:prstDash val="solid"/>
              <a:miter/>
            </a:ln>
          </p:spPr>
        </p:sp>
      </p:grpSp>
      <p:sp>
        <p:nvSpPr>
          <p:cNvPr id="22" name="TextBox 22"/>
          <p:cNvSpPr txBox="1"/>
          <p:nvPr/>
        </p:nvSpPr>
        <p:spPr>
          <a:xfrm>
            <a:off x="7271918" y="4105409"/>
            <a:ext cx="938330" cy="993012"/>
          </a:xfrm>
          <a:prstGeom prst="rect">
            <a:avLst/>
          </a:prstGeom>
        </p:spPr>
        <p:txBody>
          <a:bodyPr lIns="0" tIns="0" rIns="0" bIns="0" rtlCol="0" anchor="t">
            <a:spAutoFit/>
          </a:bodyPr>
          <a:lstStyle/>
          <a:p>
            <a:pPr algn="ctr">
              <a:lnSpc>
                <a:spcPts val="8098"/>
              </a:lnSpc>
              <a:spcBef>
                <a:spcPct val="0"/>
              </a:spcBef>
            </a:pPr>
            <a:r>
              <a:rPr lang="en-US" sz="5784">
                <a:solidFill>
                  <a:srgbClr val="FFFFFF"/>
                </a:solidFill>
                <a:latin typeface="Open Sans Bold"/>
                <a:ea typeface="Open Sans Bold"/>
                <a:cs typeface="Open Sans Bold"/>
                <a:sym typeface="Open Sans Bold"/>
              </a:rPr>
              <a:t>1</a:t>
            </a:r>
          </a:p>
        </p:txBody>
      </p:sp>
      <p:sp>
        <p:nvSpPr>
          <p:cNvPr id="23" name="TextBox 23"/>
          <p:cNvSpPr txBox="1"/>
          <p:nvPr/>
        </p:nvSpPr>
        <p:spPr>
          <a:xfrm>
            <a:off x="13497677" y="4105409"/>
            <a:ext cx="938330" cy="993012"/>
          </a:xfrm>
          <a:prstGeom prst="rect">
            <a:avLst/>
          </a:prstGeom>
        </p:spPr>
        <p:txBody>
          <a:bodyPr lIns="0" tIns="0" rIns="0" bIns="0" rtlCol="0" anchor="t">
            <a:spAutoFit/>
          </a:bodyPr>
          <a:lstStyle/>
          <a:p>
            <a:pPr algn="ctr">
              <a:lnSpc>
                <a:spcPts val="8098"/>
              </a:lnSpc>
              <a:spcBef>
                <a:spcPct val="0"/>
              </a:spcBef>
            </a:pPr>
            <a:r>
              <a:rPr lang="en-US" sz="5784">
                <a:solidFill>
                  <a:srgbClr val="FFFFFF"/>
                </a:solidFill>
                <a:latin typeface="Open Sans Bold"/>
                <a:ea typeface="Open Sans Bold"/>
                <a:cs typeface="Open Sans Bold"/>
                <a:sym typeface="Open Sans Bold"/>
              </a:rPr>
              <a:t>2</a:t>
            </a:r>
          </a:p>
        </p:txBody>
      </p:sp>
      <p:sp>
        <p:nvSpPr>
          <p:cNvPr id="24" name="TextBox 24"/>
          <p:cNvSpPr txBox="1"/>
          <p:nvPr/>
        </p:nvSpPr>
        <p:spPr>
          <a:xfrm>
            <a:off x="6152489" y="5700718"/>
            <a:ext cx="3177187" cy="876300"/>
          </a:xfrm>
          <a:prstGeom prst="rect">
            <a:avLst/>
          </a:prstGeom>
        </p:spPr>
        <p:txBody>
          <a:bodyPr lIns="0" tIns="0" rIns="0" bIns="0" rtlCol="0" anchor="t">
            <a:spAutoFit/>
          </a:bodyPr>
          <a:lstStyle/>
          <a:p>
            <a:pPr algn="ctr">
              <a:lnSpc>
                <a:spcPts val="3481"/>
              </a:lnSpc>
            </a:pPr>
            <a:r>
              <a:rPr lang="en-US" sz="2900">
                <a:solidFill>
                  <a:srgbClr val="FFFFFF"/>
                </a:solidFill>
                <a:latin typeface="Open Sans Bold"/>
                <a:ea typeface="Open Sans Bold"/>
                <a:cs typeface="Open Sans Bold"/>
                <a:sym typeface="Open Sans Bold"/>
              </a:rPr>
              <a:t>KUNCI AKTIVITAS</a:t>
            </a:r>
          </a:p>
          <a:p>
            <a:pPr algn="ctr">
              <a:lnSpc>
                <a:spcPts val="3481"/>
              </a:lnSpc>
            </a:pPr>
            <a:r>
              <a:rPr lang="en-US" sz="2900">
                <a:solidFill>
                  <a:srgbClr val="FFFFFF"/>
                </a:solidFill>
                <a:latin typeface="Open Sans Bold"/>
                <a:ea typeface="Open Sans Bold"/>
                <a:cs typeface="Open Sans Bold"/>
                <a:sym typeface="Open Sans Bold"/>
              </a:rPr>
              <a:t>MSDM</a:t>
            </a:r>
          </a:p>
        </p:txBody>
      </p:sp>
      <p:sp>
        <p:nvSpPr>
          <p:cNvPr id="25" name="TextBox 25"/>
          <p:cNvSpPr txBox="1"/>
          <p:nvPr/>
        </p:nvSpPr>
        <p:spPr>
          <a:xfrm>
            <a:off x="12237456" y="5700718"/>
            <a:ext cx="3458771" cy="876300"/>
          </a:xfrm>
          <a:prstGeom prst="rect">
            <a:avLst/>
          </a:prstGeom>
        </p:spPr>
        <p:txBody>
          <a:bodyPr lIns="0" tIns="0" rIns="0" bIns="0" rtlCol="0" anchor="t">
            <a:spAutoFit/>
          </a:bodyPr>
          <a:lstStyle/>
          <a:p>
            <a:pPr algn="ctr">
              <a:lnSpc>
                <a:spcPts val="3481"/>
              </a:lnSpc>
            </a:pPr>
            <a:r>
              <a:rPr lang="en-US" sz="2900">
                <a:solidFill>
                  <a:srgbClr val="FFFFFF"/>
                </a:solidFill>
                <a:latin typeface="Open Sans Bold"/>
                <a:ea typeface="Open Sans Bold"/>
                <a:cs typeface="Open Sans Bold"/>
                <a:sym typeface="Open Sans Bold"/>
              </a:rPr>
              <a:t>TANGGUNGJAWAB AKTIVITAS MSDM</a:t>
            </a:r>
          </a:p>
        </p:txBody>
      </p:sp>
      <p:sp>
        <p:nvSpPr>
          <p:cNvPr id="26" name="TextBox 26"/>
          <p:cNvSpPr txBox="1"/>
          <p:nvPr/>
        </p:nvSpPr>
        <p:spPr>
          <a:xfrm>
            <a:off x="6152489" y="6958683"/>
            <a:ext cx="3177187" cy="1714500"/>
          </a:xfrm>
          <a:prstGeom prst="rect">
            <a:avLst/>
          </a:prstGeom>
        </p:spPr>
        <p:txBody>
          <a:bodyPr lIns="0" tIns="0" rIns="0" bIns="0" rtlCol="0" anchor="t">
            <a:spAutoFit/>
          </a:bodyPr>
          <a:lstStyle/>
          <a:p>
            <a:pPr algn="ctr">
              <a:lnSpc>
                <a:spcPts val="2279"/>
              </a:lnSpc>
            </a:pPr>
            <a:r>
              <a:rPr lang="en-US" sz="1899">
                <a:solidFill>
                  <a:srgbClr val="FFFFFF"/>
                </a:solidFill>
                <a:latin typeface="Open Sans"/>
                <a:ea typeface="Open Sans"/>
                <a:cs typeface="Open Sans"/>
                <a:sym typeface="Open Sans"/>
              </a:rPr>
              <a:t>Aktivtas MSDM ialah tindakan yang diambil untuk memberikan dan mempertahankan gugus kerja yang memadai bagi perusahaan</a:t>
            </a:r>
          </a:p>
        </p:txBody>
      </p:sp>
      <p:sp>
        <p:nvSpPr>
          <p:cNvPr id="27" name="TextBox 27"/>
          <p:cNvSpPr txBox="1"/>
          <p:nvPr/>
        </p:nvSpPr>
        <p:spPr>
          <a:xfrm>
            <a:off x="12381970" y="6958683"/>
            <a:ext cx="3314257" cy="1428750"/>
          </a:xfrm>
          <a:prstGeom prst="rect">
            <a:avLst/>
          </a:prstGeom>
        </p:spPr>
        <p:txBody>
          <a:bodyPr lIns="0" tIns="0" rIns="0" bIns="0" rtlCol="0" anchor="t">
            <a:spAutoFit/>
          </a:bodyPr>
          <a:lstStyle/>
          <a:p>
            <a:pPr algn="ctr">
              <a:lnSpc>
                <a:spcPts val="2279"/>
              </a:lnSpc>
            </a:pPr>
            <a:r>
              <a:rPr lang="en-US" sz="1899">
                <a:solidFill>
                  <a:srgbClr val="FFFFFF"/>
                </a:solidFill>
                <a:latin typeface="Open Sans"/>
                <a:ea typeface="Open Sans"/>
                <a:cs typeface="Open Sans"/>
                <a:sym typeface="Open Sans"/>
              </a:rPr>
              <a:t>Melakukan perekrutan, Mengevaluasi kerja karyawan, Memotivasi karyawan dan Pemutusan Hubungan Kerja (PHK)</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grpSp>
        <p:nvGrpSpPr>
          <p:cNvPr id="3" name="Group 3"/>
          <p:cNvGrpSpPr/>
          <p:nvPr/>
        </p:nvGrpSpPr>
        <p:grpSpPr>
          <a:xfrm>
            <a:off x="14090366" y="3069663"/>
            <a:ext cx="5466194" cy="5321787"/>
            <a:chOff x="0" y="0"/>
            <a:chExt cx="834855" cy="812800"/>
          </a:xfrm>
        </p:grpSpPr>
        <p:sp>
          <p:nvSpPr>
            <p:cNvPr id="4" name="Freeform 4"/>
            <p:cNvSpPr/>
            <p:nvPr/>
          </p:nvSpPr>
          <p:spPr>
            <a:xfrm>
              <a:off x="0" y="0"/>
              <a:ext cx="834855" cy="812800"/>
            </a:xfrm>
            <a:custGeom>
              <a:avLst/>
              <a:gdLst/>
              <a:ahLst/>
              <a:cxnLst/>
              <a:rect l="l" t="t" r="r" b="b"/>
              <a:pathLst>
                <a:path w="834855" h="812800">
                  <a:moveTo>
                    <a:pt x="417428" y="0"/>
                  </a:moveTo>
                  <a:lnTo>
                    <a:pt x="834855" y="406400"/>
                  </a:lnTo>
                  <a:lnTo>
                    <a:pt x="417428" y="812800"/>
                  </a:lnTo>
                  <a:lnTo>
                    <a:pt x="0" y="406400"/>
                  </a:lnTo>
                  <a:lnTo>
                    <a:pt x="417428"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5" name="Group 5"/>
          <p:cNvGrpSpPr/>
          <p:nvPr/>
        </p:nvGrpSpPr>
        <p:grpSpPr>
          <a:xfrm>
            <a:off x="11492067" y="4193267"/>
            <a:ext cx="4408128" cy="4291673"/>
            <a:chOff x="0" y="0"/>
            <a:chExt cx="834855" cy="812800"/>
          </a:xfrm>
        </p:grpSpPr>
        <p:sp>
          <p:nvSpPr>
            <p:cNvPr id="6" name="Freeform 6"/>
            <p:cNvSpPr/>
            <p:nvPr/>
          </p:nvSpPr>
          <p:spPr>
            <a:xfrm>
              <a:off x="0" y="0"/>
              <a:ext cx="834855" cy="812800"/>
            </a:xfrm>
            <a:custGeom>
              <a:avLst/>
              <a:gdLst/>
              <a:ahLst/>
              <a:cxnLst/>
              <a:rect l="l" t="t" r="r" b="b"/>
              <a:pathLst>
                <a:path w="834855" h="812800">
                  <a:moveTo>
                    <a:pt x="417428" y="0"/>
                  </a:moveTo>
                  <a:lnTo>
                    <a:pt x="834855" y="406400"/>
                  </a:lnTo>
                  <a:lnTo>
                    <a:pt x="417428" y="812800"/>
                  </a:lnTo>
                  <a:lnTo>
                    <a:pt x="0" y="406400"/>
                  </a:lnTo>
                  <a:lnTo>
                    <a:pt x="417428"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7" name="Group 7"/>
          <p:cNvGrpSpPr/>
          <p:nvPr/>
        </p:nvGrpSpPr>
        <p:grpSpPr>
          <a:xfrm>
            <a:off x="12290836" y="4263189"/>
            <a:ext cx="6455400" cy="6284860"/>
            <a:chOff x="0" y="0"/>
            <a:chExt cx="834855" cy="812800"/>
          </a:xfrm>
        </p:grpSpPr>
        <p:sp>
          <p:nvSpPr>
            <p:cNvPr id="8" name="Freeform 8"/>
            <p:cNvSpPr/>
            <p:nvPr/>
          </p:nvSpPr>
          <p:spPr>
            <a:xfrm>
              <a:off x="0" y="0"/>
              <a:ext cx="834855" cy="812800"/>
            </a:xfrm>
            <a:custGeom>
              <a:avLst/>
              <a:gdLst/>
              <a:ahLst/>
              <a:cxnLst/>
              <a:rect l="l" t="t" r="r" b="b"/>
              <a:pathLst>
                <a:path w="834855" h="812800">
                  <a:moveTo>
                    <a:pt x="417428" y="0"/>
                  </a:moveTo>
                  <a:lnTo>
                    <a:pt x="834855" y="406400"/>
                  </a:lnTo>
                  <a:lnTo>
                    <a:pt x="417428" y="812800"/>
                  </a:lnTo>
                  <a:lnTo>
                    <a:pt x="0" y="406400"/>
                  </a:lnTo>
                  <a:lnTo>
                    <a:pt x="417428" y="0"/>
                  </a:lnTo>
                  <a:close/>
                </a:path>
              </a:pathLst>
            </a:custGeom>
            <a:blipFill>
              <a:blip r:embed="rId3"/>
              <a:stretch>
                <a:fillRect l="-23064" r="-23064"/>
              </a:stretch>
            </a:blipFill>
            <a:ln w="95250" cap="sq">
              <a:solidFill>
                <a:srgbClr val="FFFFFF"/>
              </a:solidFill>
              <a:prstDash val="solid"/>
              <a:miter/>
            </a:ln>
          </p:spPr>
        </p:sp>
      </p:grpSp>
      <p:grpSp>
        <p:nvGrpSpPr>
          <p:cNvPr id="9" name="Group 9"/>
          <p:cNvGrpSpPr/>
          <p:nvPr/>
        </p:nvGrpSpPr>
        <p:grpSpPr>
          <a:xfrm>
            <a:off x="859871" y="1651781"/>
            <a:ext cx="6330326" cy="1417882"/>
            <a:chOff x="0" y="0"/>
            <a:chExt cx="3118547" cy="698500"/>
          </a:xfrm>
        </p:grpSpPr>
        <p:sp>
          <p:nvSpPr>
            <p:cNvPr id="10" name="Freeform 10"/>
            <p:cNvSpPr/>
            <p:nvPr/>
          </p:nvSpPr>
          <p:spPr>
            <a:xfrm>
              <a:off x="0" y="0"/>
              <a:ext cx="3118547" cy="698500"/>
            </a:xfrm>
            <a:custGeom>
              <a:avLst/>
              <a:gdLst/>
              <a:ahLst/>
              <a:cxnLst/>
              <a:rect l="l" t="t" r="r" b="b"/>
              <a:pathLst>
                <a:path w="3118547" h="698500">
                  <a:moveTo>
                    <a:pt x="3118547" y="349250"/>
                  </a:moveTo>
                  <a:lnTo>
                    <a:pt x="2915347" y="698500"/>
                  </a:lnTo>
                  <a:lnTo>
                    <a:pt x="203200" y="698500"/>
                  </a:lnTo>
                  <a:lnTo>
                    <a:pt x="0" y="349250"/>
                  </a:lnTo>
                  <a:lnTo>
                    <a:pt x="203200" y="0"/>
                  </a:lnTo>
                  <a:lnTo>
                    <a:pt x="2915347" y="0"/>
                  </a:lnTo>
                  <a:lnTo>
                    <a:pt x="3118547" y="349250"/>
                  </a:lnTo>
                  <a:close/>
                </a:path>
              </a:pathLst>
            </a:custGeom>
            <a:solidFill>
              <a:srgbClr val="29007B"/>
            </a:solidFill>
          </p:spPr>
        </p:sp>
        <p:sp>
          <p:nvSpPr>
            <p:cNvPr id="11" name="TextBox 11"/>
            <p:cNvSpPr txBox="1"/>
            <p:nvPr/>
          </p:nvSpPr>
          <p:spPr>
            <a:xfrm>
              <a:off x="114300" y="-38100"/>
              <a:ext cx="2889947"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7506974" y="1774135"/>
            <a:ext cx="1208387" cy="120838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4" name="Group 14"/>
          <p:cNvGrpSpPr/>
          <p:nvPr/>
        </p:nvGrpSpPr>
        <p:grpSpPr>
          <a:xfrm rot="-10800000">
            <a:off x="8894318" y="1774135"/>
            <a:ext cx="1208387" cy="120838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6" name="Group 16"/>
          <p:cNvGrpSpPr/>
          <p:nvPr/>
        </p:nvGrpSpPr>
        <p:grpSpPr>
          <a:xfrm rot="-10800000">
            <a:off x="10283680" y="1774135"/>
            <a:ext cx="1208387" cy="120838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8" name="Group 18"/>
          <p:cNvGrpSpPr/>
          <p:nvPr/>
        </p:nvGrpSpPr>
        <p:grpSpPr>
          <a:xfrm>
            <a:off x="1425280" y="4689740"/>
            <a:ext cx="387005" cy="38700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20" name="Group 20"/>
          <p:cNvGrpSpPr/>
          <p:nvPr/>
        </p:nvGrpSpPr>
        <p:grpSpPr>
          <a:xfrm>
            <a:off x="1425280" y="5221359"/>
            <a:ext cx="387005" cy="387005"/>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22" name="Group 22"/>
          <p:cNvGrpSpPr/>
          <p:nvPr/>
        </p:nvGrpSpPr>
        <p:grpSpPr>
          <a:xfrm>
            <a:off x="1425280" y="5752977"/>
            <a:ext cx="387005" cy="38700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24" name="Group 24"/>
          <p:cNvGrpSpPr/>
          <p:nvPr/>
        </p:nvGrpSpPr>
        <p:grpSpPr>
          <a:xfrm>
            <a:off x="1436253" y="6284595"/>
            <a:ext cx="387005" cy="387005"/>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26" name="Group 26"/>
          <p:cNvGrpSpPr/>
          <p:nvPr/>
        </p:nvGrpSpPr>
        <p:grpSpPr>
          <a:xfrm>
            <a:off x="1425280" y="6816214"/>
            <a:ext cx="387005" cy="387005"/>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28" name="Group 28"/>
          <p:cNvGrpSpPr/>
          <p:nvPr/>
        </p:nvGrpSpPr>
        <p:grpSpPr>
          <a:xfrm>
            <a:off x="1425280" y="7347832"/>
            <a:ext cx="387005" cy="387005"/>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30" name="Group 30"/>
          <p:cNvGrpSpPr/>
          <p:nvPr/>
        </p:nvGrpSpPr>
        <p:grpSpPr>
          <a:xfrm>
            <a:off x="1425280" y="7879450"/>
            <a:ext cx="387005" cy="387005"/>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32" name="Group 32"/>
          <p:cNvGrpSpPr/>
          <p:nvPr/>
        </p:nvGrpSpPr>
        <p:grpSpPr>
          <a:xfrm>
            <a:off x="1425280" y="8391450"/>
            <a:ext cx="387005" cy="387005"/>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sp>
        <p:nvSpPr>
          <p:cNvPr id="34" name="TextBox 34"/>
          <p:cNvSpPr txBox="1"/>
          <p:nvPr/>
        </p:nvSpPr>
        <p:spPr>
          <a:xfrm>
            <a:off x="1028700" y="1576997"/>
            <a:ext cx="5750508" cy="1405525"/>
          </a:xfrm>
          <a:prstGeom prst="rect">
            <a:avLst/>
          </a:prstGeom>
        </p:spPr>
        <p:txBody>
          <a:bodyPr lIns="0" tIns="0" rIns="0" bIns="0" rtlCol="0" anchor="t">
            <a:spAutoFit/>
          </a:bodyPr>
          <a:lstStyle/>
          <a:p>
            <a:pPr algn="ctr">
              <a:lnSpc>
                <a:spcPts val="11467"/>
              </a:lnSpc>
            </a:pPr>
            <a:r>
              <a:rPr lang="en-US" sz="8191">
                <a:solidFill>
                  <a:srgbClr val="FFFFFF"/>
                </a:solidFill>
                <a:latin typeface="Staatliches"/>
                <a:ea typeface="Staatliches"/>
                <a:cs typeface="Staatliches"/>
                <a:sym typeface="Staatliches"/>
              </a:rPr>
              <a:t>TUJUAN AKHIR</a:t>
            </a:r>
          </a:p>
        </p:txBody>
      </p:sp>
      <p:sp>
        <p:nvSpPr>
          <p:cNvPr id="35" name="TextBox 35"/>
          <p:cNvSpPr txBox="1"/>
          <p:nvPr/>
        </p:nvSpPr>
        <p:spPr>
          <a:xfrm>
            <a:off x="1136337" y="2990631"/>
            <a:ext cx="12107721" cy="1219693"/>
          </a:xfrm>
          <a:prstGeom prst="rect">
            <a:avLst/>
          </a:prstGeom>
        </p:spPr>
        <p:txBody>
          <a:bodyPr lIns="0" tIns="0" rIns="0" bIns="0" rtlCol="0" anchor="t">
            <a:spAutoFit/>
          </a:bodyPr>
          <a:lstStyle/>
          <a:p>
            <a:pPr algn="l">
              <a:lnSpc>
                <a:spcPts val="10029"/>
              </a:lnSpc>
            </a:pPr>
            <a:r>
              <a:rPr lang="en-US" sz="7163">
                <a:solidFill>
                  <a:srgbClr val="29007B"/>
                </a:solidFill>
                <a:latin typeface="Staatliches"/>
                <a:ea typeface="Staatliches"/>
                <a:cs typeface="Staatliches"/>
                <a:sym typeface="Staatliches"/>
              </a:rPr>
              <a:t>MANAJEMEN SUMBER DAYA MANUSIA</a:t>
            </a:r>
          </a:p>
        </p:txBody>
      </p:sp>
      <p:sp>
        <p:nvSpPr>
          <p:cNvPr id="36" name="TextBox 36"/>
          <p:cNvSpPr txBox="1"/>
          <p:nvPr/>
        </p:nvSpPr>
        <p:spPr>
          <a:xfrm>
            <a:off x="2033363" y="4632590"/>
            <a:ext cx="4327318" cy="445893"/>
          </a:xfrm>
          <a:prstGeom prst="rect">
            <a:avLst/>
          </a:prstGeom>
        </p:spPr>
        <p:txBody>
          <a:bodyPr lIns="0" tIns="0" rIns="0" bIns="0" rtlCol="0" anchor="t">
            <a:spAutoFit/>
          </a:bodyPr>
          <a:lstStyle/>
          <a:p>
            <a:pPr algn="l">
              <a:lnSpc>
                <a:spcPts val="3608"/>
              </a:lnSpc>
              <a:spcBef>
                <a:spcPct val="0"/>
              </a:spcBef>
            </a:pPr>
            <a:r>
              <a:rPr lang="en-US" sz="2577">
                <a:solidFill>
                  <a:srgbClr val="000000"/>
                </a:solidFill>
                <a:latin typeface="Open Sans Bold"/>
                <a:ea typeface="Open Sans Bold"/>
                <a:cs typeface="Open Sans Bold"/>
                <a:sym typeface="Open Sans Bold"/>
              </a:rPr>
              <a:t>PENINGKATAN EFISIENSI</a:t>
            </a:r>
          </a:p>
        </p:txBody>
      </p:sp>
      <p:sp>
        <p:nvSpPr>
          <p:cNvPr id="37" name="TextBox 37"/>
          <p:cNvSpPr txBox="1"/>
          <p:nvPr/>
        </p:nvSpPr>
        <p:spPr>
          <a:xfrm>
            <a:off x="2033363" y="5164209"/>
            <a:ext cx="5696921" cy="445893"/>
          </a:xfrm>
          <a:prstGeom prst="rect">
            <a:avLst/>
          </a:prstGeom>
        </p:spPr>
        <p:txBody>
          <a:bodyPr lIns="0" tIns="0" rIns="0" bIns="0" rtlCol="0" anchor="t">
            <a:spAutoFit/>
          </a:bodyPr>
          <a:lstStyle/>
          <a:p>
            <a:pPr algn="l">
              <a:lnSpc>
                <a:spcPts val="3608"/>
              </a:lnSpc>
              <a:spcBef>
                <a:spcPct val="0"/>
              </a:spcBef>
            </a:pPr>
            <a:r>
              <a:rPr lang="en-US" sz="2577">
                <a:solidFill>
                  <a:srgbClr val="000000"/>
                </a:solidFill>
                <a:latin typeface="Open Sans Bold"/>
                <a:ea typeface="Open Sans Bold"/>
                <a:cs typeface="Open Sans Bold"/>
                <a:sym typeface="Open Sans Bold"/>
              </a:rPr>
              <a:t>PENINGKATAN EFEKTIVITAS</a:t>
            </a:r>
          </a:p>
        </p:txBody>
      </p:sp>
      <p:sp>
        <p:nvSpPr>
          <p:cNvPr id="38" name="TextBox 38"/>
          <p:cNvSpPr txBox="1"/>
          <p:nvPr/>
        </p:nvSpPr>
        <p:spPr>
          <a:xfrm>
            <a:off x="2033363" y="5695827"/>
            <a:ext cx="5156834" cy="445893"/>
          </a:xfrm>
          <a:prstGeom prst="rect">
            <a:avLst/>
          </a:prstGeom>
        </p:spPr>
        <p:txBody>
          <a:bodyPr lIns="0" tIns="0" rIns="0" bIns="0" rtlCol="0" anchor="t">
            <a:spAutoFit/>
          </a:bodyPr>
          <a:lstStyle/>
          <a:p>
            <a:pPr algn="l">
              <a:lnSpc>
                <a:spcPts val="3608"/>
              </a:lnSpc>
              <a:spcBef>
                <a:spcPct val="0"/>
              </a:spcBef>
            </a:pPr>
            <a:r>
              <a:rPr lang="en-US" sz="2577">
                <a:solidFill>
                  <a:srgbClr val="000000"/>
                </a:solidFill>
                <a:latin typeface="Open Sans Bold"/>
                <a:ea typeface="Open Sans Bold"/>
                <a:cs typeface="Open Sans Bold"/>
                <a:sym typeface="Open Sans Bold"/>
              </a:rPr>
              <a:t>PENINGKATAN PRODUKTIVITAS</a:t>
            </a:r>
          </a:p>
        </p:txBody>
      </p:sp>
      <p:sp>
        <p:nvSpPr>
          <p:cNvPr id="39" name="TextBox 39"/>
          <p:cNvSpPr txBox="1"/>
          <p:nvPr/>
        </p:nvSpPr>
        <p:spPr>
          <a:xfrm>
            <a:off x="2044336" y="6227445"/>
            <a:ext cx="8466562" cy="445893"/>
          </a:xfrm>
          <a:prstGeom prst="rect">
            <a:avLst/>
          </a:prstGeom>
        </p:spPr>
        <p:txBody>
          <a:bodyPr lIns="0" tIns="0" rIns="0" bIns="0" rtlCol="0" anchor="t">
            <a:spAutoFit/>
          </a:bodyPr>
          <a:lstStyle/>
          <a:p>
            <a:pPr algn="l">
              <a:lnSpc>
                <a:spcPts val="3608"/>
              </a:lnSpc>
              <a:spcBef>
                <a:spcPct val="0"/>
              </a:spcBef>
            </a:pPr>
            <a:r>
              <a:rPr lang="en-US" sz="2577">
                <a:solidFill>
                  <a:srgbClr val="000000"/>
                </a:solidFill>
                <a:latin typeface="Open Sans Bold"/>
                <a:ea typeface="Open Sans Bold"/>
                <a:cs typeface="Open Sans Bold"/>
                <a:sym typeface="Open Sans Bold"/>
              </a:rPr>
              <a:t>RENDAHNYA TINGKAT PEMINDAHAN KARYAWAN</a:t>
            </a:r>
          </a:p>
        </p:txBody>
      </p:sp>
      <p:sp>
        <p:nvSpPr>
          <p:cNvPr id="40" name="TextBox 40"/>
          <p:cNvSpPr txBox="1"/>
          <p:nvPr/>
        </p:nvSpPr>
        <p:spPr>
          <a:xfrm>
            <a:off x="2033363" y="6759064"/>
            <a:ext cx="6681998" cy="445893"/>
          </a:xfrm>
          <a:prstGeom prst="rect">
            <a:avLst/>
          </a:prstGeom>
        </p:spPr>
        <p:txBody>
          <a:bodyPr lIns="0" tIns="0" rIns="0" bIns="0" rtlCol="0" anchor="t">
            <a:spAutoFit/>
          </a:bodyPr>
          <a:lstStyle/>
          <a:p>
            <a:pPr algn="l">
              <a:lnSpc>
                <a:spcPts val="3608"/>
              </a:lnSpc>
              <a:spcBef>
                <a:spcPct val="0"/>
              </a:spcBef>
            </a:pPr>
            <a:r>
              <a:rPr lang="en-US" sz="2577">
                <a:solidFill>
                  <a:srgbClr val="000000"/>
                </a:solidFill>
                <a:latin typeface="Open Sans Bold"/>
                <a:ea typeface="Open Sans Bold"/>
                <a:cs typeface="Open Sans Bold"/>
                <a:sym typeface="Open Sans Bold"/>
              </a:rPr>
              <a:t>RENDAHNYA TINGKAT ABSENSI</a:t>
            </a:r>
          </a:p>
        </p:txBody>
      </p:sp>
      <p:sp>
        <p:nvSpPr>
          <p:cNvPr id="41" name="TextBox 41"/>
          <p:cNvSpPr txBox="1"/>
          <p:nvPr/>
        </p:nvSpPr>
        <p:spPr>
          <a:xfrm>
            <a:off x="2033363" y="7290682"/>
            <a:ext cx="6396940" cy="445893"/>
          </a:xfrm>
          <a:prstGeom prst="rect">
            <a:avLst/>
          </a:prstGeom>
        </p:spPr>
        <p:txBody>
          <a:bodyPr lIns="0" tIns="0" rIns="0" bIns="0" rtlCol="0" anchor="t">
            <a:spAutoFit/>
          </a:bodyPr>
          <a:lstStyle/>
          <a:p>
            <a:pPr algn="l">
              <a:lnSpc>
                <a:spcPts val="3608"/>
              </a:lnSpc>
              <a:spcBef>
                <a:spcPct val="0"/>
              </a:spcBef>
            </a:pPr>
            <a:r>
              <a:rPr lang="en-US" sz="2577">
                <a:solidFill>
                  <a:srgbClr val="000000"/>
                </a:solidFill>
                <a:latin typeface="Open Sans Bold"/>
                <a:ea typeface="Open Sans Bold"/>
                <a:cs typeface="Open Sans Bold"/>
                <a:sym typeface="Open Sans Bold"/>
              </a:rPr>
              <a:t>TINGGINYA KEPUASAN PELAYANAN</a:t>
            </a:r>
          </a:p>
        </p:txBody>
      </p:sp>
      <p:sp>
        <p:nvSpPr>
          <p:cNvPr id="42" name="TextBox 42"/>
          <p:cNvSpPr txBox="1"/>
          <p:nvPr/>
        </p:nvSpPr>
        <p:spPr>
          <a:xfrm>
            <a:off x="2033363" y="7822300"/>
            <a:ext cx="8069342" cy="445893"/>
          </a:xfrm>
          <a:prstGeom prst="rect">
            <a:avLst/>
          </a:prstGeom>
        </p:spPr>
        <p:txBody>
          <a:bodyPr lIns="0" tIns="0" rIns="0" bIns="0" rtlCol="0" anchor="t">
            <a:spAutoFit/>
          </a:bodyPr>
          <a:lstStyle/>
          <a:p>
            <a:pPr algn="l">
              <a:lnSpc>
                <a:spcPts val="3608"/>
              </a:lnSpc>
              <a:spcBef>
                <a:spcPct val="0"/>
              </a:spcBef>
            </a:pPr>
            <a:r>
              <a:rPr lang="en-US" sz="2577">
                <a:solidFill>
                  <a:srgbClr val="000000"/>
                </a:solidFill>
                <a:latin typeface="Open Sans Bold"/>
                <a:ea typeface="Open Sans Bold"/>
                <a:cs typeface="Open Sans Bold"/>
                <a:sym typeface="Open Sans Bold"/>
              </a:rPr>
              <a:t>RENDAHNYA KOMPLAIN DARI PELANGGAN</a:t>
            </a:r>
          </a:p>
        </p:txBody>
      </p:sp>
      <p:sp>
        <p:nvSpPr>
          <p:cNvPr id="43" name="TextBox 43"/>
          <p:cNvSpPr txBox="1"/>
          <p:nvPr/>
        </p:nvSpPr>
        <p:spPr>
          <a:xfrm>
            <a:off x="2033363" y="8334300"/>
            <a:ext cx="8069342" cy="445893"/>
          </a:xfrm>
          <a:prstGeom prst="rect">
            <a:avLst/>
          </a:prstGeom>
        </p:spPr>
        <p:txBody>
          <a:bodyPr lIns="0" tIns="0" rIns="0" bIns="0" rtlCol="0" anchor="t">
            <a:spAutoFit/>
          </a:bodyPr>
          <a:lstStyle/>
          <a:p>
            <a:pPr algn="l">
              <a:lnSpc>
                <a:spcPts val="3608"/>
              </a:lnSpc>
              <a:spcBef>
                <a:spcPct val="0"/>
              </a:spcBef>
            </a:pPr>
            <a:r>
              <a:rPr lang="en-US" sz="2577">
                <a:solidFill>
                  <a:srgbClr val="000000"/>
                </a:solidFill>
                <a:latin typeface="Open Sans Bold"/>
                <a:ea typeface="Open Sans Bold"/>
                <a:cs typeface="Open Sans Bold"/>
                <a:sym typeface="Open Sans Bold"/>
              </a:rPr>
              <a:t>MENINGKATNYA BISNIS PERUSAHAAN</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grpSp>
        <p:nvGrpSpPr>
          <p:cNvPr id="3" name="Group 3"/>
          <p:cNvGrpSpPr/>
          <p:nvPr/>
        </p:nvGrpSpPr>
        <p:grpSpPr>
          <a:xfrm>
            <a:off x="6393329" y="3541527"/>
            <a:ext cx="4260705" cy="1417882"/>
            <a:chOff x="0" y="0"/>
            <a:chExt cx="2098977" cy="698500"/>
          </a:xfrm>
        </p:grpSpPr>
        <p:sp>
          <p:nvSpPr>
            <p:cNvPr id="4" name="Freeform 4"/>
            <p:cNvSpPr/>
            <p:nvPr/>
          </p:nvSpPr>
          <p:spPr>
            <a:xfrm>
              <a:off x="0" y="0"/>
              <a:ext cx="2098977" cy="698500"/>
            </a:xfrm>
            <a:custGeom>
              <a:avLst/>
              <a:gdLst/>
              <a:ahLst/>
              <a:cxnLst/>
              <a:rect l="l" t="t" r="r" b="b"/>
              <a:pathLst>
                <a:path w="2098977" h="698500">
                  <a:moveTo>
                    <a:pt x="2098977" y="349250"/>
                  </a:moveTo>
                  <a:lnTo>
                    <a:pt x="1895777" y="698500"/>
                  </a:lnTo>
                  <a:lnTo>
                    <a:pt x="203200" y="698500"/>
                  </a:lnTo>
                  <a:lnTo>
                    <a:pt x="0" y="349250"/>
                  </a:lnTo>
                  <a:lnTo>
                    <a:pt x="203200" y="0"/>
                  </a:lnTo>
                  <a:lnTo>
                    <a:pt x="1895777" y="0"/>
                  </a:lnTo>
                  <a:lnTo>
                    <a:pt x="2098977" y="349250"/>
                  </a:lnTo>
                  <a:close/>
                </a:path>
              </a:pathLst>
            </a:custGeom>
            <a:solidFill>
              <a:srgbClr val="29007B"/>
            </a:solidFill>
          </p:spPr>
        </p:sp>
        <p:sp>
          <p:nvSpPr>
            <p:cNvPr id="5" name="TextBox 5"/>
            <p:cNvSpPr txBox="1"/>
            <p:nvPr/>
          </p:nvSpPr>
          <p:spPr>
            <a:xfrm>
              <a:off x="114300" y="-38100"/>
              <a:ext cx="1870377"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1014833" y="3646275"/>
            <a:ext cx="1208387" cy="120838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8" name="Group 8"/>
          <p:cNvGrpSpPr/>
          <p:nvPr/>
        </p:nvGrpSpPr>
        <p:grpSpPr>
          <a:xfrm>
            <a:off x="1497489" y="8806136"/>
            <a:ext cx="1258024" cy="125802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0" name="Group 10"/>
          <p:cNvGrpSpPr/>
          <p:nvPr/>
        </p:nvGrpSpPr>
        <p:grpSpPr>
          <a:xfrm>
            <a:off x="2755513" y="828341"/>
            <a:ext cx="1258024" cy="125802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2" name="Group 12"/>
          <p:cNvGrpSpPr/>
          <p:nvPr/>
        </p:nvGrpSpPr>
        <p:grpSpPr>
          <a:xfrm rot="-10800000">
            <a:off x="12402177" y="3646275"/>
            <a:ext cx="1208387" cy="120838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4" name="Group 14"/>
          <p:cNvGrpSpPr/>
          <p:nvPr/>
        </p:nvGrpSpPr>
        <p:grpSpPr>
          <a:xfrm rot="-10800000">
            <a:off x="13972514" y="3663881"/>
            <a:ext cx="1208387" cy="120838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6" name="Group 16"/>
          <p:cNvGrpSpPr/>
          <p:nvPr/>
        </p:nvGrpSpPr>
        <p:grpSpPr>
          <a:xfrm>
            <a:off x="-3234599" y="317207"/>
            <a:ext cx="9056590" cy="905659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18" name="Group 18"/>
          <p:cNvGrpSpPr/>
          <p:nvPr/>
        </p:nvGrpSpPr>
        <p:grpSpPr>
          <a:xfrm>
            <a:off x="-2666937" y="884869"/>
            <a:ext cx="7921267" cy="792126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3"/>
              <a:stretch>
                <a:fillRect l="-24976" r="-24976"/>
              </a:stretch>
            </a:blipFill>
            <a:ln cap="sq">
              <a:noFill/>
              <a:prstDash val="solid"/>
              <a:miter/>
            </a:ln>
          </p:spPr>
        </p:sp>
      </p:grpSp>
      <p:grpSp>
        <p:nvGrpSpPr>
          <p:cNvPr id="20" name="Group 20"/>
          <p:cNvGrpSpPr/>
          <p:nvPr/>
        </p:nvGrpSpPr>
        <p:grpSpPr>
          <a:xfrm>
            <a:off x="-390055" y="2803463"/>
            <a:ext cx="6570334" cy="657033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22" name="Group 22"/>
          <p:cNvGrpSpPr/>
          <p:nvPr/>
        </p:nvGrpSpPr>
        <p:grpSpPr>
          <a:xfrm>
            <a:off x="21769" y="3215287"/>
            <a:ext cx="5746685" cy="574668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4"/>
              <a:stretch>
                <a:fillRect l="-25046" r="-25046"/>
              </a:stretch>
            </a:blipFill>
            <a:ln cap="sq">
              <a:noFill/>
              <a:prstDash val="solid"/>
              <a:miter/>
            </a:ln>
          </p:spPr>
        </p:sp>
      </p:grpSp>
      <p:sp>
        <p:nvSpPr>
          <p:cNvPr id="24" name="TextBox 24"/>
          <p:cNvSpPr txBox="1"/>
          <p:nvPr/>
        </p:nvSpPr>
        <p:spPr>
          <a:xfrm>
            <a:off x="6652802" y="3466743"/>
            <a:ext cx="3741757" cy="1405525"/>
          </a:xfrm>
          <a:prstGeom prst="rect">
            <a:avLst/>
          </a:prstGeom>
        </p:spPr>
        <p:txBody>
          <a:bodyPr lIns="0" tIns="0" rIns="0" bIns="0" rtlCol="0" anchor="t">
            <a:spAutoFit/>
          </a:bodyPr>
          <a:lstStyle/>
          <a:p>
            <a:pPr algn="ctr">
              <a:lnSpc>
                <a:spcPts val="11467"/>
              </a:lnSpc>
            </a:pPr>
            <a:r>
              <a:rPr lang="en-US" sz="8191">
                <a:solidFill>
                  <a:srgbClr val="FFFFFF"/>
                </a:solidFill>
                <a:latin typeface="Staatliches"/>
                <a:ea typeface="Staatliches"/>
                <a:cs typeface="Staatliches"/>
                <a:sym typeface="Staatliches"/>
              </a:rPr>
              <a:t>FUNGSI</a:t>
            </a:r>
          </a:p>
        </p:txBody>
      </p:sp>
      <p:sp>
        <p:nvSpPr>
          <p:cNvPr id="25" name="TextBox 25"/>
          <p:cNvSpPr txBox="1"/>
          <p:nvPr/>
        </p:nvSpPr>
        <p:spPr>
          <a:xfrm>
            <a:off x="6652802" y="4929784"/>
            <a:ext cx="12107721" cy="1219693"/>
          </a:xfrm>
          <a:prstGeom prst="rect">
            <a:avLst/>
          </a:prstGeom>
        </p:spPr>
        <p:txBody>
          <a:bodyPr lIns="0" tIns="0" rIns="0" bIns="0" rtlCol="0" anchor="t">
            <a:spAutoFit/>
          </a:bodyPr>
          <a:lstStyle/>
          <a:p>
            <a:pPr algn="l">
              <a:lnSpc>
                <a:spcPts val="10029"/>
              </a:lnSpc>
            </a:pPr>
            <a:r>
              <a:rPr lang="en-US" sz="7163">
                <a:solidFill>
                  <a:srgbClr val="29007B"/>
                </a:solidFill>
                <a:latin typeface="Staatliches"/>
                <a:ea typeface="Staatliches"/>
                <a:cs typeface="Staatliches"/>
                <a:sym typeface="Staatliches"/>
              </a:rPr>
              <a:t>MANAJEMEN SUMBER DAYA MANUSIA</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sp>
        <p:nvSpPr>
          <p:cNvPr id="3" name="AutoShape 3"/>
          <p:cNvSpPr/>
          <p:nvPr/>
        </p:nvSpPr>
        <p:spPr>
          <a:xfrm>
            <a:off x="1566916" y="6227053"/>
            <a:ext cx="15154168" cy="0"/>
          </a:xfrm>
          <a:prstGeom prst="line">
            <a:avLst/>
          </a:prstGeom>
          <a:ln w="66675" cap="flat">
            <a:solidFill>
              <a:srgbClr val="29007B"/>
            </a:solidFill>
            <a:prstDash val="solid"/>
            <a:headEnd type="none" w="sm" len="sm"/>
            <a:tailEnd type="none" w="sm" len="sm"/>
          </a:ln>
        </p:spPr>
      </p:sp>
      <p:sp>
        <p:nvSpPr>
          <p:cNvPr id="4" name="AutoShape 4"/>
          <p:cNvSpPr/>
          <p:nvPr/>
        </p:nvSpPr>
        <p:spPr>
          <a:xfrm>
            <a:off x="3821176" y="5519207"/>
            <a:ext cx="0" cy="707846"/>
          </a:xfrm>
          <a:prstGeom prst="line">
            <a:avLst/>
          </a:prstGeom>
          <a:ln w="66675" cap="flat">
            <a:solidFill>
              <a:srgbClr val="29007B"/>
            </a:solidFill>
            <a:prstDash val="solid"/>
            <a:headEnd type="none" w="sm" len="sm"/>
            <a:tailEnd type="none" w="sm" len="sm"/>
          </a:ln>
        </p:spPr>
      </p:sp>
      <p:sp>
        <p:nvSpPr>
          <p:cNvPr id="5" name="AutoShape 5"/>
          <p:cNvSpPr/>
          <p:nvPr/>
        </p:nvSpPr>
        <p:spPr>
          <a:xfrm>
            <a:off x="14466824" y="5519207"/>
            <a:ext cx="0" cy="707846"/>
          </a:xfrm>
          <a:prstGeom prst="line">
            <a:avLst/>
          </a:prstGeom>
          <a:ln w="66675" cap="flat">
            <a:solidFill>
              <a:srgbClr val="29007B"/>
            </a:solidFill>
            <a:prstDash val="solid"/>
            <a:headEnd type="none" w="sm" len="sm"/>
            <a:tailEnd type="none" w="sm" len="sm"/>
          </a:ln>
        </p:spPr>
      </p:sp>
      <p:sp>
        <p:nvSpPr>
          <p:cNvPr id="6" name="AutoShape 6"/>
          <p:cNvSpPr/>
          <p:nvPr/>
        </p:nvSpPr>
        <p:spPr>
          <a:xfrm flipV="1">
            <a:off x="6413916" y="6227053"/>
            <a:ext cx="0" cy="707846"/>
          </a:xfrm>
          <a:prstGeom prst="line">
            <a:avLst/>
          </a:prstGeom>
          <a:ln w="66675" cap="flat">
            <a:solidFill>
              <a:srgbClr val="29007B"/>
            </a:solidFill>
            <a:prstDash val="solid"/>
            <a:headEnd type="none" w="sm" len="sm"/>
            <a:tailEnd type="none" w="sm" len="sm"/>
          </a:ln>
        </p:spPr>
      </p:sp>
      <p:grpSp>
        <p:nvGrpSpPr>
          <p:cNvPr id="7" name="Group 7"/>
          <p:cNvGrpSpPr/>
          <p:nvPr/>
        </p:nvGrpSpPr>
        <p:grpSpPr>
          <a:xfrm>
            <a:off x="1732043" y="3761416"/>
            <a:ext cx="4178265" cy="1757791"/>
            <a:chOff x="0" y="0"/>
            <a:chExt cx="1100448" cy="462957"/>
          </a:xfrm>
        </p:grpSpPr>
        <p:sp>
          <p:nvSpPr>
            <p:cNvPr id="8" name="Freeform 8"/>
            <p:cNvSpPr/>
            <p:nvPr/>
          </p:nvSpPr>
          <p:spPr>
            <a:xfrm>
              <a:off x="0" y="0"/>
              <a:ext cx="1100448" cy="462957"/>
            </a:xfrm>
            <a:custGeom>
              <a:avLst/>
              <a:gdLst/>
              <a:ahLst/>
              <a:cxnLst/>
              <a:rect l="l" t="t" r="r" b="b"/>
              <a:pathLst>
                <a:path w="1100448" h="462957">
                  <a:moveTo>
                    <a:pt x="0" y="0"/>
                  </a:moveTo>
                  <a:lnTo>
                    <a:pt x="1100448" y="0"/>
                  </a:lnTo>
                  <a:lnTo>
                    <a:pt x="1100448" y="462957"/>
                  </a:lnTo>
                  <a:lnTo>
                    <a:pt x="0" y="462957"/>
                  </a:lnTo>
                  <a:close/>
                </a:path>
              </a:pathLst>
            </a:custGeom>
            <a:solidFill>
              <a:srgbClr val="29007B"/>
            </a:solidFill>
          </p:spPr>
        </p:sp>
        <p:sp>
          <p:nvSpPr>
            <p:cNvPr id="9" name="TextBox 9"/>
            <p:cNvSpPr txBox="1"/>
            <p:nvPr/>
          </p:nvSpPr>
          <p:spPr>
            <a:xfrm>
              <a:off x="0" y="-38100"/>
              <a:ext cx="1100448" cy="501057"/>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2377692" y="3761416"/>
            <a:ext cx="4178265" cy="1757791"/>
            <a:chOff x="0" y="0"/>
            <a:chExt cx="1100448" cy="462957"/>
          </a:xfrm>
        </p:grpSpPr>
        <p:sp>
          <p:nvSpPr>
            <p:cNvPr id="11" name="Freeform 11"/>
            <p:cNvSpPr/>
            <p:nvPr/>
          </p:nvSpPr>
          <p:spPr>
            <a:xfrm>
              <a:off x="0" y="0"/>
              <a:ext cx="1100448" cy="462957"/>
            </a:xfrm>
            <a:custGeom>
              <a:avLst/>
              <a:gdLst/>
              <a:ahLst/>
              <a:cxnLst/>
              <a:rect l="l" t="t" r="r" b="b"/>
              <a:pathLst>
                <a:path w="1100448" h="462957">
                  <a:moveTo>
                    <a:pt x="0" y="0"/>
                  </a:moveTo>
                  <a:lnTo>
                    <a:pt x="1100448" y="0"/>
                  </a:lnTo>
                  <a:lnTo>
                    <a:pt x="1100448" y="462957"/>
                  </a:lnTo>
                  <a:lnTo>
                    <a:pt x="0" y="462957"/>
                  </a:lnTo>
                  <a:close/>
                </a:path>
              </a:pathLst>
            </a:custGeom>
            <a:solidFill>
              <a:srgbClr val="29007B"/>
            </a:solidFill>
          </p:spPr>
        </p:sp>
        <p:sp>
          <p:nvSpPr>
            <p:cNvPr id="12" name="TextBox 12"/>
            <p:cNvSpPr txBox="1"/>
            <p:nvPr/>
          </p:nvSpPr>
          <p:spPr>
            <a:xfrm>
              <a:off x="0" y="-38100"/>
              <a:ext cx="1100448" cy="501057"/>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10800000">
            <a:off x="4324784" y="6934900"/>
            <a:ext cx="4178265" cy="1757791"/>
            <a:chOff x="0" y="0"/>
            <a:chExt cx="1100448" cy="462957"/>
          </a:xfrm>
        </p:grpSpPr>
        <p:sp>
          <p:nvSpPr>
            <p:cNvPr id="14" name="Freeform 14"/>
            <p:cNvSpPr/>
            <p:nvPr/>
          </p:nvSpPr>
          <p:spPr>
            <a:xfrm>
              <a:off x="0" y="0"/>
              <a:ext cx="1100448" cy="462957"/>
            </a:xfrm>
            <a:custGeom>
              <a:avLst/>
              <a:gdLst/>
              <a:ahLst/>
              <a:cxnLst/>
              <a:rect l="l" t="t" r="r" b="b"/>
              <a:pathLst>
                <a:path w="1100448" h="462957">
                  <a:moveTo>
                    <a:pt x="0" y="0"/>
                  </a:moveTo>
                  <a:lnTo>
                    <a:pt x="1100448" y="0"/>
                  </a:lnTo>
                  <a:lnTo>
                    <a:pt x="1100448" y="462957"/>
                  </a:lnTo>
                  <a:lnTo>
                    <a:pt x="0" y="462957"/>
                  </a:lnTo>
                  <a:close/>
                </a:path>
              </a:pathLst>
            </a:custGeom>
            <a:solidFill>
              <a:srgbClr val="29007B"/>
            </a:solidFill>
          </p:spPr>
        </p:sp>
        <p:sp>
          <p:nvSpPr>
            <p:cNvPr id="15" name="TextBox 15"/>
            <p:cNvSpPr txBox="1"/>
            <p:nvPr/>
          </p:nvSpPr>
          <p:spPr>
            <a:xfrm>
              <a:off x="0" y="-38100"/>
              <a:ext cx="1100448" cy="501057"/>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3821176" y="1193099"/>
            <a:ext cx="10645649" cy="1766712"/>
          </a:xfrm>
          <a:prstGeom prst="rect">
            <a:avLst/>
          </a:prstGeom>
        </p:spPr>
        <p:txBody>
          <a:bodyPr lIns="0" tIns="0" rIns="0" bIns="0" rtlCol="0" anchor="t">
            <a:spAutoFit/>
          </a:bodyPr>
          <a:lstStyle/>
          <a:p>
            <a:pPr algn="ctr">
              <a:lnSpc>
                <a:spcPts val="14447"/>
              </a:lnSpc>
            </a:pPr>
            <a:r>
              <a:rPr lang="en-US" sz="10319">
                <a:solidFill>
                  <a:srgbClr val="29007B"/>
                </a:solidFill>
                <a:latin typeface="Staatliches"/>
                <a:ea typeface="Staatliches"/>
                <a:cs typeface="Staatliches"/>
                <a:sym typeface="Staatliches"/>
              </a:rPr>
              <a:t>FUNGSI MANAJERIAL</a:t>
            </a:r>
          </a:p>
        </p:txBody>
      </p:sp>
      <p:sp>
        <p:nvSpPr>
          <p:cNvPr id="17" name="TextBox 17"/>
          <p:cNvSpPr txBox="1"/>
          <p:nvPr/>
        </p:nvSpPr>
        <p:spPr>
          <a:xfrm>
            <a:off x="2235651" y="4106990"/>
            <a:ext cx="3177187" cy="1012167"/>
          </a:xfrm>
          <a:prstGeom prst="rect">
            <a:avLst/>
          </a:prstGeom>
        </p:spPr>
        <p:txBody>
          <a:bodyPr lIns="0" tIns="0" rIns="0" bIns="0" rtlCol="0" anchor="t">
            <a:spAutoFit/>
          </a:bodyPr>
          <a:lstStyle/>
          <a:p>
            <a:pPr algn="ctr">
              <a:lnSpc>
                <a:spcPts val="4061"/>
              </a:lnSpc>
            </a:pPr>
            <a:r>
              <a:rPr lang="en-US" sz="2900">
                <a:solidFill>
                  <a:srgbClr val="FFFFFF"/>
                </a:solidFill>
                <a:latin typeface="Open Sans Bold"/>
                <a:ea typeface="Open Sans Bold"/>
                <a:cs typeface="Open Sans Bold"/>
                <a:sym typeface="Open Sans Bold"/>
              </a:rPr>
              <a:t>PERENCANAAN</a:t>
            </a:r>
          </a:p>
          <a:p>
            <a:pPr algn="ctr">
              <a:lnSpc>
                <a:spcPts val="4061"/>
              </a:lnSpc>
              <a:spcBef>
                <a:spcPct val="0"/>
              </a:spcBef>
            </a:pPr>
            <a:r>
              <a:rPr lang="en-US" sz="2900">
                <a:solidFill>
                  <a:srgbClr val="FFFFFF"/>
                </a:solidFill>
                <a:latin typeface="Open Sans Bold Italics"/>
                <a:ea typeface="Open Sans Bold Italics"/>
                <a:cs typeface="Open Sans Bold Italics"/>
                <a:sym typeface="Open Sans Bold Italics"/>
              </a:rPr>
              <a:t>(PLANNING)</a:t>
            </a:r>
          </a:p>
        </p:txBody>
      </p:sp>
      <p:sp>
        <p:nvSpPr>
          <p:cNvPr id="18" name="TextBox 18"/>
          <p:cNvSpPr txBox="1"/>
          <p:nvPr/>
        </p:nvSpPr>
        <p:spPr>
          <a:xfrm>
            <a:off x="4320498" y="7279137"/>
            <a:ext cx="4296851" cy="1012167"/>
          </a:xfrm>
          <a:prstGeom prst="rect">
            <a:avLst/>
          </a:prstGeom>
        </p:spPr>
        <p:txBody>
          <a:bodyPr lIns="0" tIns="0" rIns="0" bIns="0" rtlCol="0" anchor="t">
            <a:spAutoFit/>
          </a:bodyPr>
          <a:lstStyle/>
          <a:p>
            <a:pPr algn="ctr">
              <a:lnSpc>
                <a:spcPts val="4061"/>
              </a:lnSpc>
            </a:pPr>
            <a:r>
              <a:rPr lang="en-US" sz="2900">
                <a:solidFill>
                  <a:srgbClr val="FFFFFF"/>
                </a:solidFill>
                <a:latin typeface="Open Sans Bold"/>
                <a:ea typeface="Open Sans Bold"/>
                <a:cs typeface="Open Sans Bold"/>
                <a:sym typeface="Open Sans Bold"/>
              </a:rPr>
              <a:t>PENGORGANISASIAN</a:t>
            </a:r>
          </a:p>
          <a:p>
            <a:pPr algn="ctr">
              <a:lnSpc>
                <a:spcPts val="4061"/>
              </a:lnSpc>
              <a:spcBef>
                <a:spcPct val="0"/>
              </a:spcBef>
            </a:pPr>
            <a:r>
              <a:rPr lang="en-US" sz="2900">
                <a:solidFill>
                  <a:srgbClr val="FFFFFF"/>
                </a:solidFill>
                <a:latin typeface="Open Sans Bold Italics"/>
                <a:ea typeface="Open Sans Bold Italics"/>
                <a:cs typeface="Open Sans Bold Italics"/>
                <a:sym typeface="Open Sans Bold Italics"/>
              </a:rPr>
              <a:t>(ORGANIZING)</a:t>
            </a:r>
          </a:p>
        </p:txBody>
      </p:sp>
      <p:grpSp>
        <p:nvGrpSpPr>
          <p:cNvPr id="19" name="Group 19"/>
          <p:cNvGrpSpPr/>
          <p:nvPr/>
        </p:nvGrpSpPr>
        <p:grpSpPr>
          <a:xfrm>
            <a:off x="3317568" y="5723445"/>
            <a:ext cx="1007216" cy="100721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21" name="Group 21"/>
          <p:cNvGrpSpPr/>
          <p:nvPr/>
        </p:nvGrpSpPr>
        <p:grpSpPr>
          <a:xfrm>
            <a:off x="723048" y="8458671"/>
            <a:ext cx="1007216" cy="100721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23" name="Group 23"/>
          <p:cNvGrpSpPr/>
          <p:nvPr/>
        </p:nvGrpSpPr>
        <p:grpSpPr>
          <a:xfrm>
            <a:off x="1228435" y="8458671"/>
            <a:ext cx="1007216" cy="1007216"/>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25" name="Group 25"/>
          <p:cNvGrpSpPr/>
          <p:nvPr/>
        </p:nvGrpSpPr>
        <p:grpSpPr>
          <a:xfrm>
            <a:off x="15444348" y="821113"/>
            <a:ext cx="1007216" cy="100721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27" name="Group 27"/>
          <p:cNvGrpSpPr/>
          <p:nvPr/>
        </p:nvGrpSpPr>
        <p:grpSpPr>
          <a:xfrm>
            <a:off x="15947956" y="821113"/>
            <a:ext cx="1007216" cy="1007216"/>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29" name="Group 29"/>
          <p:cNvGrpSpPr/>
          <p:nvPr/>
        </p:nvGrpSpPr>
        <p:grpSpPr>
          <a:xfrm>
            <a:off x="5910308" y="5723445"/>
            <a:ext cx="1007216" cy="1007216"/>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31" name="Group 31"/>
          <p:cNvGrpSpPr/>
          <p:nvPr/>
        </p:nvGrpSpPr>
        <p:grpSpPr>
          <a:xfrm>
            <a:off x="13963216" y="5723445"/>
            <a:ext cx="1007216" cy="1007216"/>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sp>
        <p:nvSpPr>
          <p:cNvPr id="33" name="TextBox 33"/>
          <p:cNvSpPr txBox="1"/>
          <p:nvPr/>
        </p:nvSpPr>
        <p:spPr>
          <a:xfrm>
            <a:off x="3516286" y="5874860"/>
            <a:ext cx="609780" cy="637712"/>
          </a:xfrm>
          <a:prstGeom prst="rect">
            <a:avLst/>
          </a:prstGeom>
        </p:spPr>
        <p:txBody>
          <a:bodyPr lIns="0" tIns="0" rIns="0" bIns="0" rtlCol="0" anchor="t">
            <a:spAutoFit/>
          </a:bodyPr>
          <a:lstStyle/>
          <a:p>
            <a:pPr algn="ctr">
              <a:lnSpc>
                <a:spcPts val="5262"/>
              </a:lnSpc>
              <a:spcBef>
                <a:spcPct val="0"/>
              </a:spcBef>
            </a:pPr>
            <a:r>
              <a:rPr lang="en-US" sz="3759">
                <a:solidFill>
                  <a:srgbClr val="FFFFFF"/>
                </a:solidFill>
                <a:latin typeface="Open Sans Bold"/>
                <a:ea typeface="Open Sans Bold"/>
                <a:cs typeface="Open Sans Bold"/>
                <a:sym typeface="Open Sans Bold"/>
              </a:rPr>
              <a:t>1</a:t>
            </a:r>
          </a:p>
        </p:txBody>
      </p:sp>
      <p:sp>
        <p:nvSpPr>
          <p:cNvPr id="34" name="TextBox 34"/>
          <p:cNvSpPr txBox="1"/>
          <p:nvPr/>
        </p:nvSpPr>
        <p:spPr>
          <a:xfrm>
            <a:off x="6109026" y="5874860"/>
            <a:ext cx="609780" cy="637712"/>
          </a:xfrm>
          <a:prstGeom prst="rect">
            <a:avLst/>
          </a:prstGeom>
        </p:spPr>
        <p:txBody>
          <a:bodyPr lIns="0" tIns="0" rIns="0" bIns="0" rtlCol="0" anchor="t">
            <a:spAutoFit/>
          </a:bodyPr>
          <a:lstStyle/>
          <a:p>
            <a:pPr algn="ctr">
              <a:lnSpc>
                <a:spcPts val="5262"/>
              </a:lnSpc>
              <a:spcBef>
                <a:spcPct val="0"/>
              </a:spcBef>
            </a:pPr>
            <a:r>
              <a:rPr lang="en-US" sz="3759">
                <a:solidFill>
                  <a:srgbClr val="FFFFFF"/>
                </a:solidFill>
                <a:latin typeface="Open Sans Bold"/>
                <a:ea typeface="Open Sans Bold"/>
                <a:cs typeface="Open Sans Bold"/>
                <a:sym typeface="Open Sans Bold"/>
              </a:rPr>
              <a:t>2</a:t>
            </a:r>
          </a:p>
        </p:txBody>
      </p:sp>
      <p:sp>
        <p:nvSpPr>
          <p:cNvPr id="35" name="TextBox 35"/>
          <p:cNvSpPr txBox="1"/>
          <p:nvPr/>
        </p:nvSpPr>
        <p:spPr>
          <a:xfrm>
            <a:off x="14161934" y="5874860"/>
            <a:ext cx="609780" cy="637712"/>
          </a:xfrm>
          <a:prstGeom prst="rect">
            <a:avLst/>
          </a:prstGeom>
        </p:spPr>
        <p:txBody>
          <a:bodyPr lIns="0" tIns="0" rIns="0" bIns="0" rtlCol="0" anchor="t">
            <a:spAutoFit/>
          </a:bodyPr>
          <a:lstStyle/>
          <a:p>
            <a:pPr algn="ctr">
              <a:lnSpc>
                <a:spcPts val="5262"/>
              </a:lnSpc>
              <a:spcBef>
                <a:spcPct val="0"/>
              </a:spcBef>
            </a:pPr>
            <a:r>
              <a:rPr lang="en-US" sz="3759">
                <a:solidFill>
                  <a:srgbClr val="FFFFFF"/>
                </a:solidFill>
                <a:latin typeface="Open Sans Bold"/>
                <a:ea typeface="Open Sans Bold"/>
                <a:cs typeface="Open Sans Bold"/>
                <a:sym typeface="Open Sans Bold"/>
              </a:rPr>
              <a:t>4</a:t>
            </a:r>
          </a:p>
        </p:txBody>
      </p:sp>
      <p:grpSp>
        <p:nvGrpSpPr>
          <p:cNvPr id="36" name="Group 36"/>
          <p:cNvGrpSpPr/>
          <p:nvPr/>
        </p:nvGrpSpPr>
        <p:grpSpPr>
          <a:xfrm>
            <a:off x="14238647" y="6129243"/>
            <a:ext cx="8315513" cy="8315513"/>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38" name="Group 38"/>
          <p:cNvGrpSpPr/>
          <p:nvPr/>
        </p:nvGrpSpPr>
        <p:grpSpPr>
          <a:xfrm rot="-10800000">
            <a:off x="-4151102" y="-4108143"/>
            <a:ext cx="8315513" cy="8315513"/>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40" name="Group 40"/>
          <p:cNvGrpSpPr/>
          <p:nvPr/>
        </p:nvGrpSpPr>
        <p:grpSpPr>
          <a:xfrm>
            <a:off x="11145456" y="5723445"/>
            <a:ext cx="1007216" cy="1007216"/>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sp>
        <p:nvSpPr>
          <p:cNvPr id="42" name="AutoShape 42"/>
          <p:cNvSpPr/>
          <p:nvPr/>
        </p:nvSpPr>
        <p:spPr>
          <a:xfrm flipV="1">
            <a:off x="11678031" y="6227053"/>
            <a:ext cx="0" cy="707846"/>
          </a:xfrm>
          <a:prstGeom prst="line">
            <a:avLst/>
          </a:prstGeom>
          <a:ln w="66675" cap="flat">
            <a:solidFill>
              <a:srgbClr val="29007B"/>
            </a:solidFill>
            <a:prstDash val="solid"/>
            <a:headEnd type="none" w="sm" len="sm"/>
            <a:tailEnd type="none" w="sm" len="sm"/>
          </a:ln>
        </p:spPr>
      </p:sp>
      <p:sp>
        <p:nvSpPr>
          <p:cNvPr id="43" name="TextBox 43"/>
          <p:cNvSpPr txBox="1"/>
          <p:nvPr/>
        </p:nvSpPr>
        <p:spPr>
          <a:xfrm>
            <a:off x="11344174" y="5874860"/>
            <a:ext cx="609780" cy="637712"/>
          </a:xfrm>
          <a:prstGeom prst="rect">
            <a:avLst/>
          </a:prstGeom>
        </p:spPr>
        <p:txBody>
          <a:bodyPr lIns="0" tIns="0" rIns="0" bIns="0" rtlCol="0" anchor="t">
            <a:spAutoFit/>
          </a:bodyPr>
          <a:lstStyle/>
          <a:p>
            <a:pPr algn="ctr">
              <a:lnSpc>
                <a:spcPts val="5262"/>
              </a:lnSpc>
              <a:spcBef>
                <a:spcPct val="0"/>
              </a:spcBef>
            </a:pPr>
            <a:r>
              <a:rPr lang="en-US" sz="3759">
                <a:solidFill>
                  <a:srgbClr val="FFFFFF"/>
                </a:solidFill>
                <a:latin typeface="Open Sans Bold"/>
                <a:ea typeface="Open Sans Bold"/>
                <a:cs typeface="Open Sans Bold"/>
                <a:sym typeface="Open Sans Bold"/>
              </a:rPr>
              <a:t>3</a:t>
            </a:r>
          </a:p>
        </p:txBody>
      </p:sp>
      <p:grpSp>
        <p:nvGrpSpPr>
          <p:cNvPr id="44" name="Group 44"/>
          <p:cNvGrpSpPr/>
          <p:nvPr/>
        </p:nvGrpSpPr>
        <p:grpSpPr>
          <a:xfrm rot="-10800000">
            <a:off x="9588899" y="6934900"/>
            <a:ext cx="4178265" cy="1757791"/>
            <a:chOff x="0" y="0"/>
            <a:chExt cx="1100448" cy="462957"/>
          </a:xfrm>
        </p:grpSpPr>
        <p:sp>
          <p:nvSpPr>
            <p:cNvPr id="45" name="Freeform 45"/>
            <p:cNvSpPr/>
            <p:nvPr/>
          </p:nvSpPr>
          <p:spPr>
            <a:xfrm>
              <a:off x="0" y="0"/>
              <a:ext cx="1100448" cy="462957"/>
            </a:xfrm>
            <a:custGeom>
              <a:avLst/>
              <a:gdLst/>
              <a:ahLst/>
              <a:cxnLst/>
              <a:rect l="l" t="t" r="r" b="b"/>
              <a:pathLst>
                <a:path w="1100448" h="462957">
                  <a:moveTo>
                    <a:pt x="0" y="0"/>
                  </a:moveTo>
                  <a:lnTo>
                    <a:pt x="1100448" y="0"/>
                  </a:lnTo>
                  <a:lnTo>
                    <a:pt x="1100448" y="462957"/>
                  </a:lnTo>
                  <a:lnTo>
                    <a:pt x="0" y="462957"/>
                  </a:lnTo>
                  <a:close/>
                </a:path>
              </a:pathLst>
            </a:custGeom>
            <a:solidFill>
              <a:srgbClr val="29007B"/>
            </a:solidFill>
          </p:spPr>
        </p:sp>
        <p:sp>
          <p:nvSpPr>
            <p:cNvPr id="46" name="TextBox 46"/>
            <p:cNvSpPr txBox="1"/>
            <p:nvPr/>
          </p:nvSpPr>
          <p:spPr>
            <a:xfrm>
              <a:off x="0" y="-38100"/>
              <a:ext cx="1100448" cy="501057"/>
            </a:xfrm>
            <a:prstGeom prst="rect">
              <a:avLst/>
            </a:prstGeom>
          </p:spPr>
          <p:txBody>
            <a:bodyPr lIns="50800" tIns="50800" rIns="50800" bIns="50800" rtlCol="0" anchor="ctr"/>
            <a:lstStyle/>
            <a:p>
              <a:pPr algn="ctr">
                <a:lnSpc>
                  <a:spcPts val="2659"/>
                </a:lnSpc>
              </a:pPr>
              <a:endParaRPr/>
            </a:p>
          </p:txBody>
        </p:sp>
      </p:grpSp>
      <p:sp>
        <p:nvSpPr>
          <p:cNvPr id="47" name="TextBox 47"/>
          <p:cNvSpPr txBox="1"/>
          <p:nvPr/>
        </p:nvSpPr>
        <p:spPr>
          <a:xfrm>
            <a:off x="10089438" y="7296850"/>
            <a:ext cx="3177187" cy="1012167"/>
          </a:xfrm>
          <a:prstGeom prst="rect">
            <a:avLst/>
          </a:prstGeom>
        </p:spPr>
        <p:txBody>
          <a:bodyPr lIns="0" tIns="0" rIns="0" bIns="0" rtlCol="0" anchor="t">
            <a:spAutoFit/>
          </a:bodyPr>
          <a:lstStyle/>
          <a:p>
            <a:pPr algn="ctr">
              <a:lnSpc>
                <a:spcPts val="4061"/>
              </a:lnSpc>
            </a:pPr>
            <a:r>
              <a:rPr lang="en-US" sz="2900">
                <a:solidFill>
                  <a:srgbClr val="FFFFFF"/>
                </a:solidFill>
                <a:latin typeface="Open Sans Bold"/>
                <a:ea typeface="Open Sans Bold"/>
                <a:cs typeface="Open Sans Bold"/>
                <a:sym typeface="Open Sans Bold"/>
              </a:rPr>
              <a:t>PENGARAHAN</a:t>
            </a:r>
          </a:p>
          <a:p>
            <a:pPr algn="ctr">
              <a:lnSpc>
                <a:spcPts val="4061"/>
              </a:lnSpc>
              <a:spcBef>
                <a:spcPct val="0"/>
              </a:spcBef>
            </a:pPr>
            <a:r>
              <a:rPr lang="en-US" sz="2900">
                <a:solidFill>
                  <a:srgbClr val="FFFFFF"/>
                </a:solidFill>
                <a:latin typeface="Open Sans Bold Italics"/>
                <a:ea typeface="Open Sans Bold Italics"/>
                <a:cs typeface="Open Sans Bold Italics"/>
                <a:sym typeface="Open Sans Bold Italics"/>
              </a:rPr>
              <a:t>(DITECTING)</a:t>
            </a:r>
          </a:p>
        </p:txBody>
      </p:sp>
      <p:sp>
        <p:nvSpPr>
          <p:cNvPr id="48" name="TextBox 48"/>
          <p:cNvSpPr txBox="1"/>
          <p:nvPr/>
        </p:nvSpPr>
        <p:spPr>
          <a:xfrm>
            <a:off x="12878231" y="4087940"/>
            <a:ext cx="3177187" cy="1012167"/>
          </a:xfrm>
          <a:prstGeom prst="rect">
            <a:avLst/>
          </a:prstGeom>
        </p:spPr>
        <p:txBody>
          <a:bodyPr lIns="0" tIns="0" rIns="0" bIns="0" rtlCol="0" anchor="t">
            <a:spAutoFit/>
          </a:bodyPr>
          <a:lstStyle/>
          <a:p>
            <a:pPr algn="ctr">
              <a:lnSpc>
                <a:spcPts val="4061"/>
              </a:lnSpc>
            </a:pPr>
            <a:r>
              <a:rPr lang="en-US" sz="2900">
                <a:solidFill>
                  <a:srgbClr val="FFFFFF"/>
                </a:solidFill>
                <a:latin typeface="Open Sans Bold"/>
                <a:ea typeface="Open Sans Bold"/>
                <a:cs typeface="Open Sans Bold"/>
                <a:sym typeface="Open Sans Bold"/>
              </a:rPr>
              <a:t>PENGENDALIAN</a:t>
            </a:r>
          </a:p>
          <a:p>
            <a:pPr algn="ctr">
              <a:lnSpc>
                <a:spcPts val="4061"/>
              </a:lnSpc>
              <a:spcBef>
                <a:spcPct val="0"/>
              </a:spcBef>
            </a:pPr>
            <a:r>
              <a:rPr lang="en-US" sz="2900">
                <a:solidFill>
                  <a:srgbClr val="FFFFFF"/>
                </a:solidFill>
                <a:latin typeface="Open Sans Bold Italics"/>
                <a:ea typeface="Open Sans Bold Italics"/>
                <a:cs typeface="Open Sans Bold Italics"/>
                <a:sym typeface="Open Sans Bold Italics"/>
              </a:rPr>
              <a:t>(CONTROLLING</a:t>
            </a:r>
            <a:r>
              <a:rPr lang="en-US" sz="2900">
                <a:solidFill>
                  <a:srgbClr val="FFFFFF"/>
                </a:solidFill>
                <a:latin typeface="Open Sans Bold"/>
                <a:ea typeface="Open Sans Bold"/>
                <a:cs typeface="Open Sans Bold"/>
                <a:sym typeface="Open Sans Bold"/>
              </a:rPr>
              <a: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sp>
        <p:nvSpPr>
          <p:cNvPr id="3" name="AutoShape 3"/>
          <p:cNvSpPr/>
          <p:nvPr/>
        </p:nvSpPr>
        <p:spPr>
          <a:xfrm>
            <a:off x="1732043" y="6227053"/>
            <a:ext cx="15154168" cy="0"/>
          </a:xfrm>
          <a:prstGeom prst="line">
            <a:avLst/>
          </a:prstGeom>
          <a:ln w="66675" cap="flat">
            <a:solidFill>
              <a:srgbClr val="29007B"/>
            </a:solidFill>
            <a:prstDash val="solid"/>
            <a:headEnd type="none" w="sm" len="sm"/>
            <a:tailEnd type="none" w="sm" len="sm"/>
          </a:ln>
        </p:spPr>
      </p:sp>
      <p:sp>
        <p:nvSpPr>
          <p:cNvPr id="4" name="AutoShape 4"/>
          <p:cNvSpPr/>
          <p:nvPr/>
        </p:nvSpPr>
        <p:spPr>
          <a:xfrm>
            <a:off x="3641382" y="5501494"/>
            <a:ext cx="0" cy="707846"/>
          </a:xfrm>
          <a:prstGeom prst="line">
            <a:avLst/>
          </a:prstGeom>
          <a:ln w="66675" cap="flat">
            <a:solidFill>
              <a:srgbClr val="29007B"/>
            </a:solidFill>
            <a:prstDash val="solid"/>
            <a:headEnd type="none" w="sm" len="sm"/>
            <a:tailEnd type="none" w="sm" len="sm"/>
          </a:ln>
        </p:spPr>
      </p:sp>
      <p:sp>
        <p:nvSpPr>
          <p:cNvPr id="5" name="AutoShape 5"/>
          <p:cNvSpPr/>
          <p:nvPr/>
        </p:nvSpPr>
        <p:spPr>
          <a:xfrm>
            <a:off x="14433487" y="6376738"/>
            <a:ext cx="0" cy="707846"/>
          </a:xfrm>
          <a:prstGeom prst="line">
            <a:avLst/>
          </a:prstGeom>
          <a:ln w="66675" cap="flat">
            <a:solidFill>
              <a:srgbClr val="29007B"/>
            </a:solidFill>
            <a:prstDash val="solid"/>
            <a:headEnd type="none" w="sm" len="sm"/>
            <a:tailEnd type="none" w="sm" len="sm"/>
          </a:ln>
        </p:spPr>
      </p:sp>
      <p:sp>
        <p:nvSpPr>
          <p:cNvPr id="6" name="AutoShape 6"/>
          <p:cNvSpPr/>
          <p:nvPr/>
        </p:nvSpPr>
        <p:spPr>
          <a:xfrm flipV="1">
            <a:off x="5829698" y="6227053"/>
            <a:ext cx="0" cy="707846"/>
          </a:xfrm>
          <a:prstGeom prst="line">
            <a:avLst/>
          </a:prstGeom>
          <a:ln w="66675" cap="flat">
            <a:solidFill>
              <a:srgbClr val="29007B"/>
            </a:solidFill>
            <a:prstDash val="solid"/>
            <a:headEnd type="none" w="sm" len="sm"/>
            <a:tailEnd type="none" w="sm" len="sm"/>
          </a:ln>
        </p:spPr>
      </p:sp>
      <p:grpSp>
        <p:nvGrpSpPr>
          <p:cNvPr id="7" name="Group 7"/>
          <p:cNvGrpSpPr/>
          <p:nvPr/>
        </p:nvGrpSpPr>
        <p:grpSpPr>
          <a:xfrm>
            <a:off x="1567144" y="3743703"/>
            <a:ext cx="4178265" cy="1757791"/>
            <a:chOff x="0" y="0"/>
            <a:chExt cx="1100448" cy="462957"/>
          </a:xfrm>
        </p:grpSpPr>
        <p:sp>
          <p:nvSpPr>
            <p:cNvPr id="8" name="Freeform 8"/>
            <p:cNvSpPr/>
            <p:nvPr/>
          </p:nvSpPr>
          <p:spPr>
            <a:xfrm>
              <a:off x="0" y="0"/>
              <a:ext cx="1100448" cy="462957"/>
            </a:xfrm>
            <a:custGeom>
              <a:avLst/>
              <a:gdLst/>
              <a:ahLst/>
              <a:cxnLst/>
              <a:rect l="l" t="t" r="r" b="b"/>
              <a:pathLst>
                <a:path w="1100448" h="462957">
                  <a:moveTo>
                    <a:pt x="0" y="0"/>
                  </a:moveTo>
                  <a:lnTo>
                    <a:pt x="1100448" y="0"/>
                  </a:lnTo>
                  <a:lnTo>
                    <a:pt x="1100448" y="462957"/>
                  </a:lnTo>
                  <a:lnTo>
                    <a:pt x="0" y="462957"/>
                  </a:lnTo>
                  <a:close/>
                </a:path>
              </a:pathLst>
            </a:custGeom>
            <a:solidFill>
              <a:srgbClr val="29007B"/>
            </a:solidFill>
          </p:spPr>
        </p:sp>
        <p:sp>
          <p:nvSpPr>
            <p:cNvPr id="9" name="TextBox 9"/>
            <p:cNvSpPr txBox="1"/>
            <p:nvPr/>
          </p:nvSpPr>
          <p:spPr>
            <a:xfrm>
              <a:off x="0" y="-38100"/>
              <a:ext cx="1100448" cy="501057"/>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2460947" y="6952613"/>
            <a:ext cx="4178265" cy="1757791"/>
            <a:chOff x="0" y="0"/>
            <a:chExt cx="1100448" cy="462957"/>
          </a:xfrm>
        </p:grpSpPr>
        <p:sp>
          <p:nvSpPr>
            <p:cNvPr id="11" name="Freeform 11"/>
            <p:cNvSpPr/>
            <p:nvPr/>
          </p:nvSpPr>
          <p:spPr>
            <a:xfrm>
              <a:off x="0" y="0"/>
              <a:ext cx="1100448" cy="462957"/>
            </a:xfrm>
            <a:custGeom>
              <a:avLst/>
              <a:gdLst/>
              <a:ahLst/>
              <a:cxnLst/>
              <a:rect l="l" t="t" r="r" b="b"/>
              <a:pathLst>
                <a:path w="1100448" h="462957">
                  <a:moveTo>
                    <a:pt x="0" y="0"/>
                  </a:moveTo>
                  <a:lnTo>
                    <a:pt x="1100448" y="0"/>
                  </a:lnTo>
                  <a:lnTo>
                    <a:pt x="1100448" y="462957"/>
                  </a:lnTo>
                  <a:lnTo>
                    <a:pt x="0" y="462957"/>
                  </a:lnTo>
                  <a:close/>
                </a:path>
              </a:pathLst>
            </a:custGeom>
            <a:solidFill>
              <a:srgbClr val="29007B"/>
            </a:solidFill>
          </p:spPr>
        </p:sp>
        <p:sp>
          <p:nvSpPr>
            <p:cNvPr id="12" name="TextBox 12"/>
            <p:cNvSpPr txBox="1"/>
            <p:nvPr/>
          </p:nvSpPr>
          <p:spPr>
            <a:xfrm>
              <a:off x="0" y="-38100"/>
              <a:ext cx="1100448" cy="501057"/>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10800000">
            <a:off x="3740565" y="6934900"/>
            <a:ext cx="4178265" cy="1757791"/>
            <a:chOff x="0" y="0"/>
            <a:chExt cx="1100448" cy="462957"/>
          </a:xfrm>
        </p:grpSpPr>
        <p:sp>
          <p:nvSpPr>
            <p:cNvPr id="14" name="Freeform 14"/>
            <p:cNvSpPr/>
            <p:nvPr/>
          </p:nvSpPr>
          <p:spPr>
            <a:xfrm>
              <a:off x="0" y="0"/>
              <a:ext cx="1100448" cy="462957"/>
            </a:xfrm>
            <a:custGeom>
              <a:avLst/>
              <a:gdLst/>
              <a:ahLst/>
              <a:cxnLst/>
              <a:rect l="l" t="t" r="r" b="b"/>
              <a:pathLst>
                <a:path w="1100448" h="462957">
                  <a:moveTo>
                    <a:pt x="0" y="0"/>
                  </a:moveTo>
                  <a:lnTo>
                    <a:pt x="1100448" y="0"/>
                  </a:lnTo>
                  <a:lnTo>
                    <a:pt x="1100448" y="462957"/>
                  </a:lnTo>
                  <a:lnTo>
                    <a:pt x="0" y="462957"/>
                  </a:lnTo>
                  <a:close/>
                </a:path>
              </a:pathLst>
            </a:custGeom>
            <a:solidFill>
              <a:srgbClr val="29007B"/>
            </a:solidFill>
          </p:spPr>
        </p:sp>
        <p:sp>
          <p:nvSpPr>
            <p:cNvPr id="15" name="TextBox 15"/>
            <p:cNvSpPr txBox="1"/>
            <p:nvPr/>
          </p:nvSpPr>
          <p:spPr>
            <a:xfrm>
              <a:off x="0" y="-38100"/>
              <a:ext cx="1100448" cy="501057"/>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3821176" y="1193099"/>
            <a:ext cx="10645649" cy="1766712"/>
          </a:xfrm>
          <a:prstGeom prst="rect">
            <a:avLst/>
          </a:prstGeom>
        </p:spPr>
        <p:txBody>
          <a:bodyPr lIns="0" tIns="0" rIns="0" bIns="0" rtlCol="0" anchor="t">
            <a:spAutoFit/>
          </a:bodyPr>
          <a:lstStyle/>
          <a:p>
            <a:pPr algn="ctr">
              <a:lnSpc>
                <a:spcPts val="14447"/>
              </a:lnSpc>
            </a:pPr>
            <a:r>
              <a:rPr lang="en-US" sz="10319">
                <a:solidFill>
                  <a:srgbClr val="29007B"/>
                </a:solidFill>
                <a:latin typeface="Staatliches"/>
                <a:ea typeface="Staatliches"/>
                <a:cs typeface="Staatliches"/>
                <a:sym typeface="Staatliches"/>
              </a:rPr>
              <a:t>FUNGSI OPERASIONAL</a:t>
            </a:r>
          </a:p>
        </p:txBody>
      </p:sp>
      <p:sp>
        <p:nvSpPr>
          <p:cNvPr id="17" name="TextBox 17"/>
          <p:cNvSpPr txBox="1"/>
          <p:nvPr/>
        </p:nvSpPr>
        <p:spPr>
          <a:xfrm>
            <a:off x="2067683" y="4078415"/>
            <a:ext cx="3177187" cy="1012167"/>
          </a:xfrm>
          <a:prstGeom prst="rect">
            <a:avLst/>
          </a:prstGeom>
        </p:spPr>
        <p:txBody>
          <a:bodyPr lIns="0" tIns="0" rIns="0" bIns="0" rtlCol="0" anchor="t">
            <a:spAutoFit/>
          </a:bodyPr>
          <a:lstStyle/>
          <a:p>
            <a:pPr algn="ctr">
              <a:lnSpc>
                <a:spcPts val="4061"/>
              </a:lnSpc>
            </a:pPr>
            <a:r>
              <a:rPr lang="en-US" sz="2900">
                <a:solidFill>
                  <a:srgbClr val="FFFFFF"/>
                </a:solidFill>
                <a:latin typeface="Open Sans Bold"/>
                <a:ea typeface="Open Sans Bold"/>
                <a:cs typeface="Open Sans Bold"/>
                <a:sym typeface="Open Sans Bold"/>
              </a:rPr>
              <a:t>PENGADAAN</a:t>
            </a:r>
          </a:p>
          <a:p>
            <a:pPr algn="ctr">
              <a:lnSpc>
                <a:spcPts val="4061"/>
              </a:lnSpc>
              <a:spcBef>
                <a:spcPct val="0"/>
              </a:spcBef>
            </a:pPr>
            <a:r>
              <a:rPr lang="en-US" sz="2900">
                <a:solidFill>
                  <a:srgbClr val="FFFFFF"/>
                </a:solidFill>
                <a:latin typeface="Open Sans Bold"/>
                <a:ea typeface="Open Sans Bold"/>
                <a:cs typeface="Open Sans Bold"/>
                <a:sym typeface="Open Sans Bold"/>
              </a:rPr>
              <a:t>TENAGA KERJA</a:t>
            </a:r>
          </a:p>
        </p:txBody>
      </p:sp>
      <p:sp>
        <p:nvSpPr>
          <p:cNvPr id="18" name="TextBox 18"/>
          <p:cNvSpPr txBox="1"/>
          <p:nvPr/>
        </p:nvSpPr>
        <p:spPr>
          <a:xfrm>
            <a:off x="3736279" y="7279137"/>
            <a:ext cx="4296851" cy="1012167"/>
          </a:xfrm>
          <a:prstGeom prst="rect">
            <a:avLst/>
          </a:prstGeom>
        </p:spPr>
        <p:txBody>
          <a:bodyPr lIns="0" tIns="0" rIns="0" bIns="0" rtlCol="0" anchor="t">
            <a:spAutoFit/>
          </a:bodyPr>
          <a:lstStyle/>
          <a:p>
            <a:pPr algn="ctr">
              <a:lnSpc>
                <a:spcPts val="4061"/>
              </a:lnSpc>
            </a:pPr>
            <a:r>
              <a:rPr lang="en-US" sz="2900">
                <a:solidFill>
                  <a:srgbClr val="FFFFFF"/>
                </a:solidFill>
                <a:latin typeface="Open Sans Bold"/>
                <a:ea typeface="Open Sans Bold"/>
                <a:cs typeface="Open Sans Bold"/>
                <a:sym typeface="Open Sans Bold"/>
              </a:rPr>
              <a:t>PENGINTEGRASIAN</a:t>
            </a:r>
          </a:p>
          <a:p>
            <a:pPr algn="ctr">
              <a:lnSpc>
                <a:spcPts val="4061"/>
              </a:lnSpc>
              <a:spcBef>
                <a:spcPct val="0"/>
              </a:spcBef>
            </a:pPr>
            <a:r>
              <a:rPr lang="en-US" sz="2900">
                <a:solidFill>
                  <a:srgbClr val="FFFFFF"/>
                </a:solidFill>
                <a:latin typeface="Open Sans Bold Italics"/>
                <a:ea typeface="Open Sans Bold Italics"/>
                <a:cs typeface="Open Sans Bold Italics"/>
                <a:sym typeface="Open Sans Bold Italics"/>
              </a:rPr>
              <a:t>(INTEGRATION)</a:t>
            </a:r>
          </a:p>
        </p:txBody>
      </p:sp>
      <p:grpSp>
        <p:nvGrpSpPr>
          <p:cNvPr id="19" name="Group 19"/>
          <p:cNvGrpSpPr/>
          <p:nvPr/>
        </p:nvGrpSpPr>
        <p:grpSpPr>
          <a:xfrm>
            <a:off x="3137774" y="5714589"/>
            <a:ext cx="1007216" cy="100721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21" name="Group 21"/>
          <p:cNvGrpSpPr/>
          <p:nvPr/>
        </p:nvGrpSpPr>
        <p:grpSpPr>
          <a:xfrm>
            <a:off x="723048" y="8458671"/>
            <a:ext cx="1007216" cy="100721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23" name="Group 23"/>
          <p:cNvGrpSpPr/>
          <p:nvPr/>
        </p:nvGrpSpPr>
        <p:grpSpPr>
          <a:xfrm>
            <a:off x="1228435" y="8458671"/>
            <a:ext cx="1007216" cy="1007216"/>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25" name="Group 25"/>
          <p:cNvGrpSpPr/>
          <p:nvPr/>
        </p:nvGrpSpPr>
        <p:grpSpPr>
          <a:xfrm>
            <a:off x="15444348" y="821113"/>
            <a:ext cx="1007216" cy="100721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27" name="Group 27"/>
          <p:cNvGrpSpPr/>
          <p:nvPr/>
        </p:nvGrpSpPr>
        <p:grpSpPr>
          <a:xfrm>
            <a:off x="15947956" y="821113"/>
            <a:ext cx="1007216" cy="1007216"/>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29" name="Group 29"/>
          <p:cNvGrpSpPr/>
          <p:nvPr/>
        </p:nvGrpSpPr>
        <p:grpSpPr>
          <a:xfrm>
            <a:off x="5326090" y="5723445"/>
            <a:ext cx="1007216" cy="1007216"/>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grpSp>
        <p:nvGrpSpPr>
          <p:cNvPr id="31" name="Group 31"/>
          <p:cNvGrpSpPr/>
          <p:nvPr/>
        </p:nvGrpSpPr>
        <p:grpSpPr>
          <a:xfrm>
            <a:off x="13963216" y="5723445"/>
            <a:ext cx="1007216" cy="1007216"/>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sp>
        <p:nvSpPr>
          <p:cNvPr id="33" name="TextBox 33"/>
          <p:cNvSpPr txBox="1"/>
          <p:nvPr/>
        </p:nvSpPr>
        <p:spPr>
          <a:xfrm>
            <a:off x="3351387" y="5866003"/>
            <a:ext cx="609780" cy="637712"/>
          </a:xfrm>
          <a:prstGeom prst="rect">
            <a:avLst/>
          </a:prstGeom>
        </p:spPr>
        <p:txBody>
          <a:bodyPr lIns="0" tIns="0" rIns="0" bIns="0" rtlCol="0" anchor="t">
            <a:spAutoFit/>
          </a:bodyPr>
          <a:lstStyle/>
          <a:p>
            <a:pPr algn="ctr">
              <a:lnSpc>
                <a:spcPts val="5262"/>
              </a:lnSpc>
              <a:spcBef>
                <a:spcPct val="0"/>
              </a:spcBef>
            </a:pPr>
            <a:r>
              <a:rPr lang="en-US" sz="3759">
                <a:solidFill>
                  <a:srgbClr val="FFFFFF"/>
                </a:solidFill>
                <a:latin typeface="Open Sans Bold"/>
                <a:ea typeface="Open Sans Bold"/>
                <a:cs typeface="Open Sans Bold"/>
                <a:sym typeface="Open Sans Bold"/>
              </a:rPr>
              <a:t>1</a:t>
            </a:r>
          </a:p>
        </p:txBody>
      </p:sp>
      <p:sp>
        <p:nvSpPr>
          <p:cNvPr id="34" name="TextBox 34"/>
          <p:cNvSpPr txBox="1"/>
          <p:nvPr/>
        </p:nvSpPr>
        <p:spPr>
          <a:xfrm>
            <a:off x="5524808" y="5874860"/>
            <a:ext cx="609780" cy="637712"/>
          </a:xfrm>
          <a:prstGeom prst="rect">
            <a:avLst/>
          </a:prstGeom>
        </p:spPr>
        <p:txBody>
          <a:bodyPr lIns="0" tIns="0" rIns="0" bIns="0" rtlCol="0" anchor="t">
            <a:spAutoFit/>
          </a:bodyPr>
          <a:lstStyle/>
          <a:p>
            <a:pPr algn="ctr">
              <a:lnSpc>
                <a:spcPts val="5262"/>
              </a:lnSpc>
              <a:spcBef>
                <a:spcPct val="0"/>
              </a:spcBef>
            </a:pPr>
            <a:r>
              <a:rPr lang="en-US" sz="3759">
                <a:solidFill>
                  <a:srgbClr val="FFFFFF"/>
                </a:solidFill>
                <a:latin typeface="Open Sans Bold"/>
                <a:ea typeface="Open Sans Bold"/>
                <a:cs typeface="Open Sans Bold"/>
                <a:sym typeface="Open Sans Bold"/>
              </a:rPr>
              <a:t>2</a:t>
            </a:r>
          </a:p>
        </p:txBody>
      </p:sp>
      <p:sp>
        <p:nvSpPr>
          <p:cNvPr id="35" name="TextBox 35"/>
          <p:cNvSpPr txBox="1"/>
          <p:nvPr/>
        </p:nvSpPr>
        <p:spPr>
          <a:xfrm>
            <a:off x="14161934" y="5874860"/>
            <a:ext cx="609780" cy="637712"/>
          </a:xfrm>
          <a:prstGeom prst="rect">
            <a:avLst/>
          </a:prstGeom>
        </p:spPr>
        <p:txBody>
          <a:bodyPr lIns="0" tIns="0" rIns="0" bIns="0" rtlCol="0" anchor="t">
            <a:spAutoFit/>
          </a:bodyPr>
          <a:lstStyle/>
          <a:p>
            <a:pPr algn="ctr">
              <a:lnSpc>
                <a:spcPts val="5262"/>
              </a:lnSpc>
              <a:spcBef>
                <a:spcPct val="0"/>
              </a:spcBef>
            </a:pPr>
            <a:r>
              <a:rPr lang="en-US" sz="3759">
                <a:solidFill>
                  <a:srgbClr val="FFFFFF"/>
                </a:solidFill>
                <a:latin typeface="Open Sans Bold"/>
                <a:ea typeface="Open Sans Bold"/>
                <a:cs typeface="Open Sans Bold"/>
                <a:sym typeface="Open Sans Bold"/>
              </a:rPr>
              <a:t>6</a:t>
            </a:r>
          </a:p>
        </p:txBody>
      </p:sp>
      <p:grpSp>
        <p:nvGrpSpPr>
          <p:cNvPr id="36" name="Group 36"/>
          <p:cNvGrpSpPr/>
          <p:nvPr/>
        </p:nvGrpSpPr>
        <p:grpSpPr>
          <a:xfrm>
            <a:off x="15151407" y="6730661"/>
            <a:ext cx="8315513" cy="8315513"/>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38" name="Group 38"/>
          <p:cNvGrpSpPr/>
          <p:nvPr/>
        </p:nvGrpSpPr>
        <p:grpSpPr>
          <a:xfrm rot="-10800000">
            <a:off x="-4151102" y="-4108143"/>
            <a:ext cx="8315513" cy="8315513"/>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29007B">
                    <a:alpha val="100000"/>
                  </a:srgbClr>
                </a:gs>
                <a:gs pos="100000">
                  <a:srgbClr val="FFFFFF">
                    <a:alpha val="100000"/>
                  </a:srgbClr>
                </a:gs>
              </a:gsLst>
              <a:lin ang="0"/>
            </a:gradFill>
            <a:ln w="12700">
              <a:solidFill>
                <a:srgbClr val="000000"/>
              </a:solidFill>
            </a:ln>
          </p:spPr>
        </p:sp>
      </p:grpSp>
      <p:grpSp>
        <p:nvGrpSpPr>
          <p:cNvPr id="40" name="Group 40"/>
          <p:cNvGrpSpPr/>
          <p:nvPr/>
        </p:nvGrpSpPr>
        <p:grpSpPr>
          <a:xfrm>
            <a:off x="9658264" y="5723445"/>
            <a:ext cx="1007216" cy="1007216"/>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sp>
        <p:nvSpPr>
          <p:cNvPr id="42" name="AutoShape 42"/>
          <p:cNvSpPr/>
          <p:nvPr/>
        </p:nvSpPr>
        <p:spPr>
          <a:xfrm flipV="1">
            <a:off x="10190840" y="6227053"/>
            <a:ext cx="0" cy="707846"/>
          </a:xfrm>
          <a:prstGeom prst="line">
            <a:avLst/>
          </a:prstGeom>
          <a:ln w="66675" cap="flat">
            <a:solidFill>
              <a:srgbClr val="29007B"/>
            </a:solidFill>
            <a:prstDash val="solid"/>
            <a:headEnd type="none" w="sm" len="sm"/>
            <a:tailEnd type="none" w="sm" len="sm"/>
          </a:ln>
        </p:spPr>
      </p:sp>
      <p:sp>
        <p:nvSpPr>
          <p:cNvPr id="43" name="TextBox 43"/>
          <p:cNvSpPr txBox="1"/>
          <p:nvPr/>
        </p:nvSpPr>
        <p:spPr>
          <a:xfrm>
            <a:off x="9856982" y="5874860"/>
            <a:ext cx="609780" cy="637712"/>
          </a:xfrm>
          <a:prstGeom prst="rect">
            <a:avLst/>
          </a:prstGeom>
        </p:spPr>
        <p:txBody>
          <a:bodyPr lIns="0" tIns="0" rIns="0" bIns="0" rtlCol="0" anchor="t">
            <a:spAutoFit/>
          </a:bodyPr>
          <a:lstStyle/>
          <a:p>
            <a:pPr algn="ctr">
              <a:lnSpc>
                <a:spcPts val="5262"/>
              </a:lnSpc>
              <a:spcBef>
                <a:spcPct val="0"/>
              </a:spcBef>
            </a:pPr>
            <a:r>
              <a:rPr lang="en-US" sz="3759">
                <a:solidFill>
                  <a:srgbClr val="FFFFFF"/>
                </a:solidFill>
                <a:latin typeface="Open Sans Bold"/>
                <a:ea typeface="Open Sans Bold"/>
                <a:cs typeface="Open Sans Bold"/>
                <a:sym typeface="Open Sans Bold"/>
              </a:rPr>
              <a:t>4</a:t>
            </a:r>
          </a:p>
        </p:txBody>
      </p:sp>
      <p:grpSp>
        <p:nvGrpSpPr>
          <p:cNvPr id="44" name="Group 44"/>
          <p:cNvGrpSpPr/>
          <p:nvPr/>
        </p:nvGrpSpPr>
        <p:grpSpPr>
          <a:xfrm rot="-10800000">
            <a:off x="8101707" y="6934900"/>
            <a:ext cx="4178265" cy="1757791"/>
            <a:chOff x="0" y="0"/>
            <a:chExt cx="1100448" cy="462957"/>
          </a:xfrm>
        </p:grpSpPr>
        <p:sp>
          <p:nvSpPr>
            <p:cNvPr id="45" name="Freeform 45"/>
            <p:cNvSpPr/>
            <p:nvPr/>
          </p:nvSpPr>
          <p:spPr>
            <a:xfrm>
              <a:off x="0" y="0"/>
              <a:ext cx="1100448" cy="462957"/>
            </a:xfrm>
            <a:custGeom>
              <a:avLst/>
              <a:gdLst/>
              <a:ahLst/>
              <a:cxnLst/>
              <a:rect l="l" t="t" r="r" b="b"/>
              <a:pathLst>
                <a:path w="1100448" h="462957">
                  <a:moveTo>
                    <a:pt x="0" y="0"/>
                  </a:moveTo>
                  <a:lnTo>
                    <a:pt x="1100448" y="0"/>
                  </a:lnTo>
                  <a:lnTo>
                    <a:pt x="1100448" y="462957"/>
                  </a:lnTo>
                  <a:lnTo>
                    <a:pt x="0" y="462957"/>
                  </a:lnTo>
                  <a:close/>
                </a:path>
              </a:pathLst>
            </a:custGeom>
            <a:solidFill>
              <a:srgbClr val="29007B"/>
            </a:solidFill>
          </p:spPr>
        </p:sp>
        <p:sp>
          <p:nvSpPr>
            <p:cNvPr id="46" name="TextBox 46"/>
            <p:cNvSpPr txBox="1"/>
            <p:nvPr/>
          </p:nvSpPr>
          <p:spPr>
            <a:xfrm>
              <a:off x="0" y="-38100"/>
              <a:ext cx="1100448" cy="501057"/>
            </a:xfrm>
            <a:prstGeom prst="rect">
              <a:avLst/>
            </a:prstGeom>
          </p:spPr>
          <p:txBody>
            <a:bodyPr lIns="50800" tIns="50800" rIns="50800" bIns="50800" rtlCol="0" anchor="ctr"/>
            <a:lstStyle/>
            <a:p>
              <a:pPr algn="ctr">
                <a:lnSpc>
                  <a:spcPts val="2659"/>
                </a:lnSpc>
              </a:pPr>
              <a:endParaRPr/>
            </a:p>
          </p:txBody>
        </p:sp>
      </p:grpSp>
      <p:sp>
        <p:nvSpPr>
          <p:cNvPr id="47" name="TextBox 47"/>
          <p:cNvSpPr txBox="1"/>
          <p:nvPr/>
        </p:nvSpPr>
        <p:spPr>
          <a:xfrm>
            <a:off x="8602246" y="7296850"/>
            <a:ext cx="3177187" cy="1012167"/>
          </a:xfrm>
          <a:prstGeom prst="rect">
            <a:avLst/>
          </a:prstGeom>
        </p:spPr>
        <p:txBody>
          <a:bodyPr lIns="0" tIns="0" rIns="0" bIns="0" rtlCol="0" anchor="t">
            <a:spAutoFit/>
          </a:bodyPr>
          <a:lstStyle/>
          <a:p>
            <a:pPr algn="ctr">
              <a:lnSpc>
                <a:spcPts val="4061"/>
              </a:lnSpc>
            </a:pPr>
            <a:r>
              <a:rPr lang="en-US" sz="2900">
                <a:solidFill>
                  <a:srgbClr val="FFFFFF"/>
                </a:solidFill>
                <a:latin typeface="Open Sans Bold"/>
                <a:ea typeface="Open Sans Bold"/>
                <a:cs typeface="Open Sans Bold"/>
                <a:sym typeface="Open Sans Bold"/>
              </a:rPr>
              <a:t>PEMELIHARAAN</a:t>
            </a:r>
          </a:p>
          <a:p>
            <a:pPr algn="ctr">
              <a:lnSpc>
                <a:spcPts val="4061"/>
              </a:lnSpc>
              <a:spcBef>
                <a:spcPct val="0"/>
              </a:spcBef>
            </a:pPr>
            <a:r>
              <a:rPr lang="en-US" sz="2900">
                <a:solidFill>
                  <a:srgbClr val="FFFFFF"/>
                </a:solidFill>
                <a:latin typeface="Open Sans Bold Italics"/>
                <a:ea typeface="Open Sans Bold Italics"/>
                <a:cs typeface="Open Sans Bold Italics"/>
                <a:sym typeface="Open Sans Bold Italics"/>
              </a:rPr>
              <a:t>(MAINTENANCE)</a:t>
            </a:r>
          </a:p>
        </p:txBody>
      </p:sp>
      <p:sp>
        <p:nvSpPr>
          <p:cNvPr id="48" name="TextBox 48"/>
          <p:cNvSpPr txBox="1"/>
          <p:nvPr/>
        </p:nvSpPr>
        <p:spPr>
          <a:xfrm>
            <a:off x="12805041" y="7279137"/>
            <a:ext cx="3490078" cy="1012167"/>
          </a:xfrm>
          <a:prstGeom prst="rect">
            <a:avLst/>
          </a:prstGeom>
        </p:spPr>
        <p:txBody>
          <a:bodyPr lIns="0" tIns="0" rIns="0" bIns="0" rtlCol="0" anchor="t">
            <a:spAutoFit/>
          </a:bodyPr>
          <a:lstStyle/>
          <a:p>
            <a:pPr algn="ctr">
              <a:lnSpc>
                <a:spcPts val="4061"/>
              </a:lnSpc>
            </a:pPr>
            <a:r>
              <a:rPr lang="en-US" sz="2900">
                <a:solidFill>
                  <a:srgbClr val="FFFFFF"/>
                </a:solidFill>
                <a:latin typeface="Open Sans Bold"/>
                <a:ea typeface="Open Sans Bold"/>
                <a:cs typeface="Open Sans Bold"/>
                <a:sym typeface="Open Sans Bold"/>
              </a:rPr>
              <a:t>PEMUTUSAN </a:t>
            </a:r>
          </a:p>
          <a:p>
            <a:pPr algn="ctr">
              <a:lnSpc>
                <a:spcPts val="4061"/>
              </a:lnSpc>
              <a:spcBef>
                <a:spcPct val="0"/>
              </a:spcBef>
            </a:pPr>
            <a:r>
              <a:rPr lang="en-US" sz="2900">
                <a:solidFill>
                  <a:srgbClr val="FFFFFF"/>
                </a:solidFill>
                <a:latin typeface="Open Sans Bold"/>
                <a:ea typeface="Open Sans Bold"/>
                <a:cs typeface="Open Sans Bold"/>
                <a:sym typeface="Open Sans Bold"/>
              </a:rPr>
              <a:t>HUBUNGAN KERJA</a:t>
            </a:r>
          </a:p>
        </p:txBody>
      </p:sp>
      <p:sp>
        <p:nvSpPr>
          <p:cNvPr id="49" name="AutoShape 49"/>
          <p:cNvSpPr/>
          <p:nvPr/>
        </p:nvSpPr>
        <p:spPr>
          <a:xfrm>
            <a:off x="7974724" y="5519207"/>
            <a:ext cx="0" cy="707846"/>
          </a:xfrm>
          <a:prstGeom prst="line">
            <a:avLst/>
          </a:prstGeom>
          <a:ln w="66675" cap="flat">
            <a:solidFill>
              <a:srgbClr val="29007B"/>
            </a:solidFill>
            <a:prstDash val="solid"/>
            <a:headEnd type="none" w="sm" len="sm"/>
            <a:tailEnd type="none" w="sm" len="sm"/>
          </a:ln>
        </p:spPr>
      </p:sp>
      <p:grpSp>
        <p:nvGrpSpPr>
          <p:cNvPr id="50" name="Group 50"/>
          <p:cNvGrpSpPr/>
          <p:nvPr/>
        </p:nvGrpSpPr>
        <p:grpSpPr>
          <a:xfrm>
            <a:off x="5885591" y="3761416"/>
            <a:ext cx="4178265" cy="1757791"/>
            <a:chOff x="0" y="0"/>
            <a:chExt cx="1100448" cy="462957"/>
          </a:xfrm>
        </p:grpSpPr>
        <p:sp>
          <p:nvSpPr>
            <p:cNvPr id="51" name="Freeform 51"/>
            <p:cNvSpPr/>
            <p:nvPr/>
          </p:nvSpPr>
          <p:spPr>
            <a:xfrm>
              <a:off x="0" y="0"/>
              <a:ext cx="1100448" cy="462957"/>
            </a:xfrm>
            <a:custGeom>
              <a:avLst/>
              <a:gdLst/>
              <a:ahLst/>
              <a:cxnLst/>
              <a:rect l="l" t="t" r="r" b="b"/>
              <a:pathLst>
                <a:path w="1100448" h="462957">
                  <a:moveTo>
                    <a:pt x="0" y="0"/>
                  </a:moveTo>
                  <a:lnTo>
                    <a:pt x="1100448" y="0"/>
                  </a:lnTo>
                  <a:lnTo>
                    <a:pt x="1100448" y="462957"/>
                  </a:lnTo>
                  <a:lnTo>
                    <a:pt x="0" y="462957"/>
                  </a:lnTo>
                  <a:close/>
                </a:path>
              </a:pathLst>
            </a:custGeom>
            <a:solidFill>
              <a:srgbClr val="29007B"/>
            </a:solidFill>
          </p:spPr>
        </p:sp>
        <p:sp>
          <p:nvSpPr>
            <p:cNvPr id="52" name="TextBox 52"/>
            <p:cNvSpPr txBox="1"/>
            <p:nvPr/>
          </p:nvSpPr>
          <p:spPr>
            <a:xfrm>
              <a:off x="0" y="-38100"/>
              <a:ext cx="1100448" cy="501057"/>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7471116" y="5723445"/>
            <a:ext cx="1007216" cy="1007216"/>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sp>
        <p:nvSpPr>
          <p:cNvPr id="55" name="TextBox 55"/>
          <p:cNvSpPr txBox="1"/>
          <p:nvPr/>
        </p:nvSpPr>
        <p:spPr>
          <a:xfrm>
            <a:off x="7669833" y="5874860"/>
            <a:ext cx="609780" cy="637712"/>
          </a:xfrm>
          <a:prstGeom prst="rect">
            <a:avLst/>
          </a:prstGeom>
        </p:spPr>
        <p:txBody>
          <a:bodyPr lIns="0" tIns="0" rIns="0" bIns="0" rtlCol="0" anchor="t">
            <a:spAutoFit/>
          </a:bodyPr>
          <a:lstStyle/>
          <a:p>
            <a:pPr algn="ctr">
              <a:lnSpc>
                <a:spcPts val="5262"/>
              </a:lnSpc>
              <a:spcBef>
                <a:spcPct val="0"/>
              </a:spcBef>
            </a:pPr>
            <a:r>
              <a:rPr lang="en-US" sz="3759">
                <a:solidFill>
                  <a:srgbClr val="FFFFFF"/>
                </a:solidFill>
                <a:latin typeface="Open Sans Bold"/>
                <a:ea typeface="Open Sans Bold"/>
                <a:cs typeface="Open Sans Bold"/>
                <a:sym typeface="Open Sans Bold"/>
              </a:rPr>
              <a:t>3</a:t>
            </a:r>
          </a:p>
        </p:txBody>
      </p:sp>
      <p:sp>
        <p:nvSpPr>
          <p:cNvPr id="56" name="TextBox 56"/>
          <p:cNvSpPr txBox="1"/>
          <p:nvPr/>
        </p:nvSpPr>
        <p:spPr>
          <a:xfrm>
            <a:off x="6179256" y="4078415"/>
            <a:ext cx="3677726" cy="1526517"/>
          </a:xfrm>
          <a:prstGeom prst="rect">
            <a:avLst/>
          </a:prstGeom>
        </p:spPr>
        <p:txBody>
          <a:bodyPr lIns="0" tIns="0" rIns="0" bIns="0" rtlCol="0" anchor="t">
            <a:spAutoFit/>
          </a:bodyPr>
          <a:lstStyle/>
          <a:p>
            <a:pPr algn="ctr">
              <a:lnSpc>
                <a:spcPts val="4061"/>
              </a:lnSpc>
            </a:pPr>
            <a:r>
              <a:rPr lang="en-US" sz="2900">
                <a:solidFill>
                  <a:srgbClr val="FFFFFF"/>
                </a:solidFill>
                <a:latin typeface="Open Sans Bold"/>
                <a:ea typeface="Open Sans Bold"/>
                <a:cs typeface="Open Sans Bold"/>
                <a:sym typeface="Open Sans Bold"/>
              </a:rPr>
              <a:t>PENGEMBANGAN</a:t>
            </a:r>
          </a:p>
          <a:p>
            <a:pPr algn="ctr">
              <a:lnSpc>
                <a:spcPts val="4061"/>
              </a:lnSpc>
            </a:pPr>
            <a:r>
              <a:rPr lang="en-US" sz="2900">
                <a:solidFill>
                  <a:srgbClr val="FFFFFF"/>
                </a:solidFill>
                <a:latin typeface="Open Sans Bold Italics"/>
                <a:ea typeface="Open Sans Bold Italics"/>
                <a:cs typeface="Open Sans Bold Italics"/>
                <a:sym typeface="Open Sans Bold Italics"/>
              </a:rPr>
              <a:t>(DEVELOPMENT)</a:t>
            </a:r>
          </a:p>
          <a:p>
            <a:pPr algn="ctr">
              <a:lnSpc>
                <a:spcPts val="4061"/>
              </a:lnSpc>
              <a:spcBef>
                <a:spcPct val="0"/>
              </a:spcBef>
            </a:pPr>
            <a:endParaRPr lang="en-US" sz="2900">
              <a:solidFill>
                <a:srgbClr val="FFFFFF"/>
              </a:solidFill>
              <a:latin typeface="Open Sans Bold Italics"/>
              <a:ea typeface="Open Sans Bold Italics"/>
              <a:cs typeface="Open Sans Bold Italics"/>
              <a:sym typeface="Open Sans Bold Italics"/>
            </a:endParaRPr>
          </a:p>
        </p:txBody>
      </p:sp>
      <p:sp>
        <p:nvSpPr>
          <p:cNvPr id="57" name="AutoShape 57"/>
          <p:cNvSpPr/>
          <p:nvPr/>
        </p:nvSpPr>
        <p:spPr>
          <a:xfrm>
            <a:off x="12314914" y="5519207"/>
            <a:ext cx="0" cy="707846"/>
          </a:xfrm>
          <a:prstGeom prst="line">
            <a:avLst/>
          </a:prstGeom>
          <a:ln w="66675" cap="flat">
            <a:solidFill>
              <a:srgbClr val="29007B"/>
            </a:solidFill>
            <a:prstDash val="solid"/>
            <a:headEnd type="none" w="sm" len="sm"/>
            <a:tailEnd type="none" w="sm" len="sm"/>
          </a:ln>
        </p:spPr>
      </p:sp>
      <p:grpSp>
        <p:nvGrpSpPr>
          <p:cNvPr id="58" name="Group 58"/>
          <p:cNvGrpSpPr/>
          <p:nvPr/>
        </p:nvGrpSpPr>
        <p:grpSpPr>
          <a:xfrm>
            <a:off x="10225781" y="3761416"/>
            <a:ext cx="4178265" cy="1757791"/>
            <a:chOff x="0" y="0"/>
            <a:chExt cx="1100448" cy="462957"/>
          </a:xfrm>
        </p:grpSpPr>
        <p:sp>
          <p:nvSpPr>
            <p:cNvPr id="59" name="Freeform 59"/>
            <p:cNvSpPr/>
            <p:nvPr/>
          </p:nvSpPr>
          <p:spPr>
            <a:xfrm>
              <a:off x="0" y="0"/>
              <a:ext cx="1100448" cy="462957"/>
            </a:xfrm>
            <a:custGeom>
              <a:avLst/>
              <a:gdLst/>
              <a:ahLst/>
              <a:cxnLst/>
              <a:rect l="l" t="t" r="r" b="b"/>
              <a:pathLst>
                <a:path w="1100448" h="462957">
                  <a:moveTo>
                    <a:pt x="0" y="0"/>
                  </a:moveTo>
                  <a:lnTo>
                    <a:pt x="1100448" y="0"/>
                  </a:lnTo>
                  <a:lnTo>
                    <a:pt x="1100448" y="462957"/>
                  </a:lnTo>
                  <a:lnTo>
                    <a:pt x="0" y="462957"/>
                  </a:lnTo>
                  <a:close/>
                </a:path>
              </a:pathLst>
            </a:custGeom>
            <a:solidFill>
              <a:srgbClr val="29007B"/>
            </a:solidFill>
          </p:spPr>
        </p:sp>
        <p:sp>
          <p:nvSpPr>
            <p:cNvPr id="60" name="TextBox 60"/>
            <p:cNvSpPr txBox="1"/>
            <p:nvPr/>
          </p:nvSpPr>
          <p:spPr>
            <a:xfrm>
              <a:off x="0" y="-38100"/>
              <a:ext cx="1100448" cy="501057"/>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1811306" y="5723445"/>
            <a:ext cx="1007216" cy="1007216"/>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9007B"/>
            </a:solidFill>
            <a:ln w="12700">
              <a:solidFill>
                <a:srgbClr val="000000"/>
              </a:solidFill>
            </a:ln>
          </p:spPr>
        </p:sp>
      </p:grpSp>
      <p:sp>
        <p:nvSpPr>
          <p:cNvPr id="63" name="TextBox 63"/>
          <p:cNvSpPr txBox="1"/>
          <p:nvPr/>
        </p:nvSpPr>
        <p:spPr>
          <a:xfrm>
            <a:off x="12010024" y="5874860"/>
            <a:ext cx="609780" cy="637712"/>
          </a:xfrm>
          <a:prstGeom prst="rect">
            <a:avLst/>
          </a:prstGeom>
        </p:spPr>
        <p:txBody>
          <a:bodyPr lIns="0" tIns="0" rIns="0" bIns="0" rtlCol="0" anchor="t">
            <a:spAutoFit/>
          </a:bodyPr>
          <a:lstStyle/>
          <a:p>
            <a:pPr algn="ctr">
              <a:lnSpc>
                <a:spcPts val="5262"/>
              </a:lnSpc>
              <a:spcBef>
                <a:spcPct val="0"/>
              </a:spcBef>
            </a:pPr>
            <a:r>
              <a:rPr lang="en-US" sz="3759">
                <a:solidFill>
                  <a:srgbClr val="FFFFFF"/>
                </a:solidFill>
                <a:latin typeface="Open Sans Bold"/>
                <a:ea typeface="Open Sans Bold"/>
                <a:cs typeface="Open Sans Bold"/>
                <a:sym typeface="Open Sans Bold"/>
              </a:rPr>
              <a:t>5</a:t>
            </a:r>
          </a:p>
        </p:txBody>
      </p:sp>
      <p:sp>
        <p:nvSpPr>
          <p:cNvPr id="64" name="TextBox 64"/>
          <p:cNvSpPr txBox="1"/>
          <p:nvPr/>
        </p:nvSpPr>
        <p:spPr>
          <a:xfrm>
            <a:off x="10726320" y="4087940"/>
            <a:ext cx="3177187" cy="1012167"/>
          </a:xfrm>
          <a:prstGeom prst="rect">
            <a:avLst/>
          </a:prstGeom>
        </p:spPr>
        <p:txBody>
          <a:bodyPr lIns="0" tIns="0" rIns="0" bIns="0" rtlCol="0" anchor="t">
            <a:spAutoFit/>
          </a:bodyPr>
          <a:lstStyle/>
          <a:p>
            <a:pPr algn="ctr">
              <a:lnSpc>
                <a:spcPts val="4061"/>
              </a:lnSpc>
            </a:pPr>
            <a:r>
              <a:rPr lang="en-US" sz="2900">
                <a:solidFill>
                  <a:srgbClr val="FFFFFF"/>
                </a:solidFill>
                <a:latin typeface="Open Sans Bold"/>
                <a:ea typeface="Open Sans Bold"/>
                <a:cs typeface="Open Sans Bold"/>
                <a:sym typeface="Open Sans Bold"/>
              </a:rPr>
              <a:t>KOMPETENSI</a:t>
            </a:r>
          </a:p>
          <a:p>
            <a:pPr algn="ctr">
              <a:lnSpc>
                <a:spcPts val="4061"/>
              </a:lnSpc>
              <a:spcBef>
                <a:spcPct val="0"/>
              </a:spcBef>
            </a:pPr>
            <a:r>
              <a:rPr lang="en-US" sz="2900">
                <a:solidFill>
                  <a:srgbClr val="FFFFFF"/>
                </a:solidFill>
                <a:latin typeface="Open Sans Bold Italics"/>
                <a:ea typeface="Open Sans Bold Italics"/>
                <a:cs typeface="Open Sans Bold Italics"/>
                <a:sym typeface="Open Sans Bold Italics"/>
              </a:rPr>
              <a:t>(COMPETENCE</a:t>
            </a:r>
            <a:r>
              <a:rPr lang="en-US" sz="2900">
                <a:solidFill>
                  <a:srgbClr val="FFFFFF"/>
                </a:solidFill>
                <a:latin typeface="Open Sans Bold"/>
                <a:ea typeface="Open Sans Bold"/>
                <a:cs typeface="Open Sans Bold"/>
                <a:sym typeface="Open Sans Bold"/>
              </a:rPr>
              <a: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600</Words>
  <Application>Microsoft Office PowerPoint</Application>
  <PresentationFormat>Custom</PresentationFormat>
  <Paragraphs>181</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Open Sans Bold</vt:lpstr>
      <vt:lpstr>Staatliches</vt:lpstr>
      <vt:lpstr>Calibri</vt:lpstr>
      <vt:lpstr>Arial</vt:lpstr>
      <vt:lpstr>Open Sans</vt:lpstr>
      <vt:lpstr>Open Sans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Ungu Minimalist Manajemen Strategi Presentation</dc:title>
  <cp:lastModifiedBy>ASUS TERBARU</cp:lastModifiedBy>
  <cp:revision>2</cp:revision>
  <dcterms:created xsi:type="dcterms:W3CDTF">2006-08-16T00:00:00Z</dcterms:created>
  <dcterms:modified xsi:type="dcterms:W3CDTF">2024-08-19T10:37:50Z</dcterms:modified>
  <dc:identifier>DAGOK9VSq6k</dc:identifier>
</cp:coreProperties>
</file>