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3" r:id="rId3"/>
    <p:sldId id="318" r:id="rId4"/>
    <p:sldId id="316" r:id="rId5"/>
    <p:sldId id="288" r:id="rId6"/>
    <p:sldId id="289" r:id="rId7"/>
    <p:sldId id="319" r:id="rId8"/>
    <p:sldId id="321" r:id="rId9"/>
    <p:sldId id="271" r:id="rId10"/>
    <p:sldId id="317" r:id="rId11"/>
    <p:sldId id="320" r:id="rId12"/>
    <p:sldId id="290" r:id="rId13"/>
    <p:sldId id="292" r:id="rId14"/>
    <p:sldId id="293" r:id="rId15"/>
    <p:sldId id="302" r:id="rId16"/>
    <p:sldId id="291" r:id="rId17"/>
    <p:sldId id="303" r:id="rId18"/>
    <p:sldId id="306" r:id="rId19"/>
    <p:sldId id="305" r:id="rId20"/>
    <p:sldId id="304" r:id="rId21"/>
    <p:sldId id="296" r:id="rId22"/>
    <p:sldId id="294" r:id="rId23"/>
    <p:sldId id="295" r:id="rId24"/>
    <p:sldId id="297" r:id="rId25"/>
    <p:sldId id="298" r:id="rId26"/>
    <p:sldId id="299" r:id="rId27"/>
    <p:sldId id="300" r:id="rId28"/>
    <p:sldId id="301" r:id="rId29"/>
    <p:sldId id="307" r:id="rId30"/>
    <p:sldId id="308" r:id="rId31"/>
    <p:sldId id="309" r:id="rId32"/>
    <p:sldId id="310" r:id="rId33"/>
    <p:sldId id="311" r:id="rId34"/>
    <p:sldId id="313" r:id="rId35"/>
    <p:sldId id="312" r:id="rId36"/>
    <p:sldId id="314" r:id="rId37"/>
    <p:sldId id="31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6B89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722" autoAdjust="0"/>
  </p:normalViewPr>
  <p:slideViewPr>
    <p:cSldViewPr snapToGrid="0">
      <p:cViewPr varScale="1">
        <p:scale>
          <a:sx n="54" d="100"/>
          <a:sy n="54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486CFF-FEED-4885-A1F3-028FFF1475DF}" type="doc">
      <dgm:prSet loTypeId="urn:microsoft.com/office/officeart/2011/layout/Circle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D"/>
        </a:p>
      </dgm:t>
    </dgm:pt>
    <dgm:pt modelId="{F299219B-7E79-481D-BCF7-982397FD979A}">
      <dgm:prSet phldrT="[Text]"/>
      <dgm:spPr/>
      <dgm:t>
        <a:bodyPr/>
        <a:lstStyle/>
        <a:p>
          <a:r>
            <a:rPr lang="en-US" dirty="0"/>
            <a:t>Tuple</a:t>
          </a:r>
          <a:endParaRPr lang="en-ID" dirty="0"/>
        </a:p>
      </dgm:t>
    </dgm:pt>
    <dgm:pt modelId="{5340FED5-4D63-4D0D-83CA-7F32CBE3AF98}" type="parTrans" cxnId="{C94E5538-7B32-4621-A5A4-01FDB799A060}">
      <dgm:prSet/>
      <dgm:spPr/>
      <dgm:t>
        <a:bodyPr/>
        <a:lstStyle/>
        <a:p>
          <a:endParaRPr lang="en-ID"/>
        </a:p>
      </dgm:t>
    </dgm:pt>
    <dgm:pt modelId="{69270EC2-DF88-4690-9BF1-800E60BB1640}" type="sibTrans" cxnId="{C94E5538-7B32-4621-A5A4-01FDB799A060}">
      <dgm:prSet/>
      <dgm:spPr/>
      <dgm:t>
        <a:bodyPr/>
        <a:lstStyle/>
        <a:p>
          <a:endParaRPr lang="en-ID"/>
        </a:p>
      </dgm:t>
    </dgm:pt>
    <dgm:pt modelId="{74812C90-2EE0-4177-B137-49984F4A349A}">
      <dgm:prSet phldrT="[Text]"/>
      <dgm:spPr/>
      <dgm:t>
        <a:bodyPr/>
        <a:lstStyle/>
        <a:p>
          <a:r>
            <a:rPr lang="en-US" dirty="0"/>
            <a:t>Decision</a:t>
          </a:r>
          <a:endParaRPr lang="en-ID" dirty="0"/>
        </a:p>
      </dgm:t>
    </dgm:pt>
    <dgm:pt modelId="{D97CB0FF-075D-4D1E-9373-F6AE258609B7}" type="parTrans" cxnId="{AC99371E-ECDE-4A40-A0D7-68BED1D94CBE}">
      <dgm:prSet/>
      <dgm:spPr/>
      <dgm:t>
        <a:bodyPr/>
        <a:lstStyle/>
        <a:p>
          <a:endParaRPr lang="en-ID"/>
        </a:p>
      </dgm:t>
    </dgm:pt>
    <dgm:pt modelId="{650FAF1E-437C-4400-A29B-86FB5C6FC618}" type="sibTrans" cxnId="{AC99371E-ECDE-4A40-A0D7-68BED1D94CBE}">
      <dgm:prSet/>
      <dgm:spPr/>
      <dgm:t>
        <a:bodyPr/>
        <a:lstStyle/>
        <a:p>
          <a:endParaRPr lang="en-ID"/>
        </a:p>
      </dgm:t>
    </dgm:pt>
    <dgm:pt modelId="{46027EA1-3F7B-421F-B483-E8FBF6046C78}">
      <dgm:prSet phldrT="[Text]"/>
      <dgm:spPr/>
      <dgm:t>
        <a:bodyPr/>
        <a:lstStyle/>
        <a:p>
          <a:r>
            <a:rPr lang="en-US" dirty="0"/>
            <a:t>Looping</a:t>
          </a:r>
          <a:endParaRPr lang="en-ID" dirty="0"/>
        </a:p>
      </dgm:t>
    </dgm:pt>
    <dgm:pt modelId="{5C5B2206-E962-4345-8094-F7567577D746}" type="parTrans" cxnId="{3E4F635A-BADA-4C93-861B-2DB84832E0E2}">
      <dgm:prSet/>
      <dgm:spPr/>
      <dgm:t>
        <a:bodyPr/>
        <a:lstStyle/>
        <a:p>
          <a:endParaRPr lang="en-ID"/>
        </a:p>
      </dgm:t>
    </dgm:pt>
    <dgm:pt modelId="{7675DA27-82DA-4C76-8C36-4A7E1798DD62}" type="sibTrans" cxnId="{3E4F635A-BADA-4C93-861B-2DB84832E0E2}">
      <dgm:prSet/>
      <dgm:spPr/>
      <dgm:t>
        <a:bodyPr/>
        <a:lstStyle/>
        <a:p>
          <a:endParaRPr lang="en-ID"/>
        </a:p>
      </dgm:t>
    </dgm:pt>
    <dgm:pt modelId="{091E77EE-CBA8-43A4-B2A4-453605663879}">
      <dgm:prSet phldrT="[Text]"/>
      <dgm:spPr/>
      <dgm:t>
        <a:bodyPr/>
        <a:lstStyle/>
        <a:p>
          <a:r>
            <a:rPr lang="en-US" dirty="0" err="1"/>
            <a:t>Fungsi</a:t>
          </a:r>
          <a:endParaRPr lang="en-ID" dirty="0"/>
        </a:p>
      </dgm:t>
    </dgm:pt>
    <dgm:pt modelId="{64C0F96D-F3EF-4D4D-B56D-EA03EF9665C5}" type="parTrans" cxnId="{06A280F0-2A81-4107-B5EE-052CE9E17BC9}">
      <dgm:prSet/>
      <dgm:spPr/>
      <dgm:t>
        <a:bodyPr/>
        <a:lstStyle/>
        <a:p>
          <a:endParaRPr lang="en-ID"/>
        </a:p>
      </dgm:t>
    </dgm:pt>
    <dgm:pt modelId="{96BA2F05-F1AD-4117-9B41-CDAFDC6E1882}" type="sibTrans" cxnId="{06A280F0-2A81-4107-B5EE-052CE9E17BC9}">
      <dgm:prSet/>
      <dgm:spPr/>
      <dgm:t>
        <a:bodyPr/>
        <a:lstStyle/>
        <a:p>
          <a:endParaRPr lang="en-ID"/>
        </a:p>
      </dgm:t>
    </dgm:pt>
    <dgm:pt modelId="{2F0602DD-3C61-4F07-AE4A-7ED5443D8CF7}">
      <dgm:prSet phldrT="[Text]"/>
      <dgm:spPr/>
      <dgm:t>
        <a:bodyPr/>
        <a:lstStyle/>
        <a:p>
          <a:r>
            <a:rPr lang="en-US" dirty="0"/>
            <a:t>Module</a:t>
          </a:r>
          <a:endParaRPr lang="en-ID" dirty="0"/>
        </a:p>
      </dgm:t>
    </dgm:pt>
    <dgm:pt modelId="{F3671B24-C7F6-4058-9662-F05733270779}" type="parTrans" cxnId="{6D098D16-003D-44A9-A807-C1CD13F38D3D}">
      <dgm:prSet/>
      <dgm:spPr/>
      <dgm:t>
        <a:bodyPr/>
        <a:lstStyle/>
        <a:p>
          <a:endParaRPr lang="en-ID"/>
        </a:p>
      </dgm:t>
    </dgm:pt>
    <dgm:pt modelId="{AC19CCA5-78F0-4B93-90E7-42203BD5D1E8}" type="sibTrans" cxnId="{6D098D16-003D-44A9-A807-C1CD13F38D3D}">
      <dgm:prSet/>
      <dgm:spPr/>
      <dgm:t>
        <a:bodyPr/>
        <a:lstStyle/>
        <a:p>
          <a:endParaRPr lang="en-ID"/>
        </a:p>
      </dgm:t>
    </dgm:pt>
    <dgm:pt modelId="{55BE553A-8249-4AFC-8D15-B39077747EF3}" type="pres">
      <dgm:prSet presAssocID="{29486CFF-FEED-4885-A1F3-028FFF1475DF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F63BF145-1D74-45E8-94FA-F289AED26C64}" type="pres">
      <dgm:prSet presAssocID="{2F0602DD-3C61-4F07-AE4A-7ED5443D8CF7}" presName="Accent5" presStyleCnt="0"/>
      <dgm:spPr/>
    </dgm:pt>
    <dgm:pt modelId="{53AAFBB0-04A5-4111-BC9D-CB4B492FA512}" type="pres">
      <dgm:prSet presAssocID="{2F0602DD-3C61-4F07-AE4A-7ED5443D8CF7}" presName="Accent" presStyleLbl="node1" presStyleIdx="0" presStyleCnt="5"/>
      <dgm:spPr/>
    </dgm:pt>
    <dgm:pt modelId="{2E6F4EE0-0474-4E2E-B8A8-9F5330D19AD3}" type="pres">
      <dgm:prSet presAssocID="{2F0602DD-3C61-4F07-AE4A-7ED5443D8CF7}" presName="ParentBackground5" presStyleCnt="0"/>
      <dgm:spPr/>
    </dgm:pt>
    <dgm:pt modelId="{EDE137F1-83AC-4920-A13D-04845EAD147C}" type="pres">
      <dgm:prSet presAssocID="{2F0602DD-3C61-4F07-AE4A-7ED5443D8CF7}" presName="ParentBackground" presStyleLbl="fgAcc1" presStyleIdx="0" presStyleCnt="5"/>
      <dgm:spPr/>
    </dgm:pt>
    <dgm:pt modelId="{1C70EECF-BA17-4FC2-9F80-97D2EBC5EC53}" type="pres">
      <dgm:prSet presAssocID="{2F0602DD-3C61-4F07-AE4A-7ED5443D8CF7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8431DA3-88CC-48AD-9A03-CD53BE1DB76F}" type="pres">
      <dgm:prSet presAssocID="{091E77EE-CBA8-43A4-B2A4-453605663879}" presName="Accent4" presStyleCnt="0"/>
      <dgm:spPr/>
    </dgm:pt>
    <dgm:pt modelId="{9C08AD34-3759-484E-9726-DB35E0AE3159}" type="pres">
      <dgm:prSet presAssocID="{091E77EE-CBA8-43A4-B2A4-453605663879}" presName="Accent" presStyleLbl="node1" presStyleIdx="1" presStyleCnt="5"/>
      <dgm:spPr/>
    </dgm:pt>
    <dgm:pt modelId="{87BAE204-B6CD-4F85-9F5E-2FB7D4497520}" type="pres">
      <dgm:prSet presAssocID="{091E77EE-CBA8-43A4-B2A4-453605663879}" presName="ParentBackground4" presStyleCnt="0"/>
      <dgm:spPr/>
    </dgm:pt>
    <dgm:pt modelId="{155A6DE3-FD31-40CE-95B3-6B75F9A21365}" type="pres">
      <dgm:prSet presAssocID="{091E77EE-CBA8-43A4-B2A4-453605663879}" presName="ParentBackground" presStyleLbl="fgAcc1" presStyleIdx="1" presStyleCnt="5"/>
      <dgm:spPr/>
    </dgm:pt>
    <dgm:pt modelId="{6E4766B3-E906-4F0F-BC8A-B0EC196809A9}" type="pres">
      <dgm:prSet presAssocID="{091E77EE-CBA8-43A4-B2A4-453605663879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576CB92-3DA2-4924-8F90-831654ED4DA4}" type="pres">
      <dgm:prSet presAssocID="{46027EA1-3F7B-421F-B483-E8FBF6046C78}" presName="Accent3" presStyleCnt="0"/>
      <dgm:spPr/>
    </dgm:pt>
    <dgm:pt modelId="{D8C6BE61-5777-46E6-AF08-58F8621CE55D}" type="pres">
      <dgm:prSet presAssocID="{46027EA1-3F7B-421F-B483-E8FBF6046C78}" presName="Accent" presStyleLbl="node1" presStyleIdx="2" presStyleCnt="5"/>
      <dgm:spPr/>
    </dgm:pt>
    <dgm:pt modelId="{8617325D-968C-4EAB-B89F-6474E5DAE099}" type="pres">
      <dgm:prSet presAssocID="{46027EA1-3F7B-421F-B483-E8FBF6046C78}" presName="ParentBackground3" presStyleCnt="0"/>
      <dgm:spPr/>
    </dgm:pt>
    <dgm:pt modelId="{9D8A6161-DB03-4855-B512-8489DA5E6611}" type="pres">
      <dgm:prSet presAssocID="{46027EA1-3F7B-421F-B483-E8FBF6046C78}" presName="ParentBackground" presStyleLbl="fgAcc1" presStyleIdx="2" presStyleCnt="5"/>
      <dgm:spPr/>
    </dgm:pt>
    <dgm:pt modelId="{9B79EAC1-809F-4CC6-8E0B-A223E2B8ED02}" type="pres">
      <dgm:prSet presAssocID="{46027EA1-3F7B-421F-B483-E8FBF6046C78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8CD9FAD-23CA-4D0F-9D2B-DD4B0E8404E5}" type="pres">
      <dgm:prSet presAssocID="{74812C90-2EE0-4177-B137-49984F4A349A}" presName="Accent2" presStyleCnt="0"/>
      <dgm:spPr/>
    </dgm:pt>
    <dgm:pt modelId="{8A75113E-3291-4382-9D72-5A11187C8230}" type="pres">
      <dgm:prSet presAssocID="{74812C90-2EE0-4177-B137-49984F4A349A}" presName="Accent" presStyleLbl="node1" presStyleIdx="3" presStyleCnt="5"/>
      <dgm:spPr/>
    </dgm:pt>
    <dgm:pt modelId="{69AABB47-76A1-4A96-95B7-2F9A2D0D69A4}" type="pres">
      <dgm:prSet presAssocID="{74812C90-2EE0-4177-B137-49984F4A349A}" presName="ParentBackground2" presStyleCnt="0"/>
      <dgm:spPr/>
    </dgm:pt>
    <dgm:pt modelId="{9C081708-A1FD-4DA0-9908-4CED06C18A87}" type="pres">
      <dgm:prSet presAssocID="{74812C90-2EE0-4177-B137-49984F4A349A}" presName="ParentBackground" presStyleLbl="fgAcc1" presStyleIdx="3" presStyleCnt="5"/>
      <dgm:spPr/>
    </dgm:pt>
    <dgm:pt modelId="{31ED523C-F4E3-48CF-BAA5-DA2F3A650229}" type="pres">
      <dgm:prSet presAssocID="{74812C90-2EE0-4177-B137-49984F4A349A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CB8718B5-061E-4C4A-ABD1-6F8D4DEFBC06}" type="pres">
      <dgm:prSet presAssocID="{F299219B-7E79-481D-BCF7-982397FD979A}" presName="Accent1" presStyleCnt="0"/>
      <dgm:spPr/>
    </dgm:pt>
    <dgm:pt modelId="{ABD49800-DE41-490D-8B15-EBC8A70560C5}" type="pres">
      <dgm:prSet presAssocID="{F299219B-7E79-481D-BCF7-982397FD979A}" presName="Accent" presStyleLbl="node1" presStyleIdx="4" presStyleCnt="5"/>
      <dgm:spPr/>
    </dgm:pt>
    <dgm:pt modelId="{7A0390FD-E9A1-4AF1-90AE-8F18294CD736}" type="pres">
      <dgm:prSet presAssocID="{F299219B-7E79-481D-BCF7-982397FD979A}" presName="ParentBackground1" presStyleCnt="0"/>
      <dgm:spPr/>
    </dgm:pt>
    <dgm:pt modelId="{5A4C04F3-F950-4BA1-80C2-82A59743D355}" type="pres">
      <dgm:prSet presAssocID="{F299219B-7E79-481D-BCF7-982397FD979A}" presName="ParentBackground" presStyleLbl="fgAcc1" presStyleIdx="4" presStyleCnt="5"/>
      <dgm:spPr/>
    </dgm:pt>
    <dgm:pt modelId="{B19A8C6E-5EB5-4EE2-9ADD-7A36E64FD9B7}" type="pres">
      <dgm:prSet presAssocID="{F299219B-7E79-481D-BCF7-982397FD979A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D6393811-2618-41C3-8534-2F9A2A68AA2E}" type="presOf" srcId="{2F0602DD-3C61-4F07-AE4A-7ED5443D8CF7}" destId="{1C70EECF-BA17-4FC2-9F80-97D2EBC5EC53}" srcOrd="1" destOrd="0" presId="urn:microsoft.com/office/officeart/2011/layout/CircleProcess"/>
    <dgm:cxn modelId="{6D098D16-003D-44A9-A807-C1CD13F38D3D}" srcId="{29486CFF-FEED-4885-A1F3-028FFF1475DF}" destId="{2F0602DD-3C61-4F07-AE4A-7ED5443D8CF7}" srcOrd="4" destOrd="0" parTransId="{F3671B24-C7F6-4058-9662-F05733270779}" sibTransId="{AC19CCA5-78F0-4B93-90E7-42203BD5D1E8}"/>
    <dgm:cxn modelId="{AC99371E-ECDE-4A40-A0D7-68BED1D94CBE}" srcId="{29486CFF-FEED-4885-A1F3-028FFF1475DF}" destId="{74812C90-2EE0-4177-B137-49984F4A349A}" srcOrd="1" destOrd="0" parTransId="{D97CB0FF-075D-4D1E-9373-F6AE258609B7}" sibTransId="{650FAF1E-437C-4400-A29B-86FB5C6FC618}"/>
    <dgm:cxn modelId="{F43C7F2C-271B-46C1-BB3E-FBAA174B01B5}" type="presOf" srcId="{F299219B-7E79-481D-BCF7-982397FD979A}" destId="{B19A8C6E-5EB5-4EE2-9ADD-7A36E64FD9B7}" srcOrd="1" destOrd="0" presId="urn:microsoft.com/office/officeart/2011/layout/CircleProcess"/>
    <dgm:cxn modelId="{504D582D-C77A-4155-90C7-0546902C934B}" type="presOf" srcId="{46027EA1-3F7B-421F-B483-E8FBF6046C78}" destId="{9D8A6161-DB03-4855-B512-8489DA5E6611}" srcOrd="0" destOrd="0" presId="urn:microsoft.com/office/officeart/2011/layout/CircleProcess"/>
    <dgm:cxn modelId="{C94E5538-7B32-4621-A5A4-01FDB799A060}" srcId="{29486CFF-FEED-4885-A1F3-028FFF1475DF}" destId="{F299219B-7E79-481D-BCF7-982397FD979A}" srcOrd="0" destOrd="0" parTransId="{5340FED5-4D63-4D0D-83CA-7F32CBE3AF98}" sibTransId="{69270EC2-DF88-4690-9BF1-800E60BB1640}"/>
    <dgm:cxn modelId="{014A0D43-D620-48BD-AA9C-8377306A3396}" type="presOf" srcId="{74812C90-2EE0-4177-B137-49984F4A349A}" destId="{9C081708-A1FD-4DA0-9908-4CED06C18A87}" srcOrd="0" destOrd="0" presId="urn:microsoft.com/office/officeart/2011/layout/CircleProcess"/>
    <dgm:cxn modelId="{E5413977-BFE4-42A5-BCDA-5C59126C4B70}" type="presOf" srcId="{74812C90-2EE0-4177-B137-49984F4A349A}" destId="{31ED523C-F4E3-48CF-BAA5-DA2F3A650229}" srcOrd="1" destOrd="0" presId="urn:microsoft.com/office/officeart/2011/layout/CircleProcess"/>
    <dgm:cxn modelId="{3E4F635A-BADA-4C93-861B-2DB84832E0E2}" srcId="{29486CFF-FEED-4885-A1F3-028FFF1475DF}" destId="{46027EA1-3F7B-421F-B483-E8FBF6046C78}" srcOrd="2" destOrd="0" parTransId="{5C5B2206-E962-4345-8094-F7567577D746}" sibTransId="{7675DA27-82DA-4C76-8C36-4A7E1798DD62}"/>
    <dgm:cxn modelId="{537D738E-2C0C-4501-9802-70FC40765C3F}" type="presOf" srcId="{091E77EE-CBA8-43A4-B2A4-453605663879}" destId="{6E4766B3-E906-4F0F-BC8A-B0EC196809A9}" srcOrd="1" destOrd="0" presId="urn:microsoft.com/office/officeart/2011/layout/CircleProcess"/>
    <dgm:cxn modelId="{76808F98-43A3-499C-ABDE-80814169F039}" type="presOf" srcId="{091E77EE-CBA8-43A4-B2A4-453605663879}" destId="{155A6DE3-FD31-40CE-95B3-6B75F9A21365}" srcOrd="0" destOrd="0" presId="urn:microsoft.com/office/officeart/2011/layout/CircleProcess"/>
    <dgm:cxn modelId="{A9C3FCA1-C1E7-49C3-A090-F1ADF09F2018}" type="presOf" srcId="{46027EA1-3F7B-421F-B483-E8FBF6046C78}" destId="{9B79EAC1-809F-4CC6-8E0B-A223E2B8ED02}" srcOrd="1" destOrd="0" presId="urn:microsoft.com/office/officeart/2011/layout/CircleProcess"/>
    <dgm:cxn modelId="{5BB086BD-120E-4FDE-A6F8-5DC5443E43C0}" type="presOf" srcId="{2F0602DD-3C61-4F07-AE4A-7ED5443D8CF7}" destId="{EDE137F1-83AC-4920-A13D-04845EAD147C}" srcOrd="0" destOrd="0" presId="urn:microsoft.com/office/officeart/2011/layout/CircleProcess"/>
    <dgm:cxn modelId="{EE317AE4-5C23-4F07-81B8-C7B19195A366}" type="presOf" srcId="{F299219B-7E79-481D-BCF7-982397FD979A}" destId="{5A4C04F3-F950-4BA1-80C2-82A59743D355}" srcOrd="0" destOrd="0" presId="urn:microsoft.com/office/officeart/2011/layout/CircleProcess"/>
    <dgm:cxn modelId="{06A280F0-2A81-4107-B5EE-052CE9E17BC9}" srcId="{29486CFF-FEED-4885-A1F3-028FFF1475DF}" destId="{091E77EE-CBA8-43A4-B2A4-453605663879}" srcOrd="3" destOrd="0" parTransId="{64C0F96D-F3EF-4D4D-B56D-EA03EF9665C5}" sibTransId="{96BA2F05-F1AD-4117-9B41-CDAFDC6E1882}"/>
    <dgm:cxn modelId="{583DB3F1-C2C9-4FC2-B6BD-0A89F2FDCC4D}" type="presOf" srcId="{29486CFF-FEED-4885-A1F3-028FFF1475DF}" destId="{55BE553A-8249-4AFC-8D15-B39077747EF3}" srcOrd="0" destOrd="0" presId="urn:microsoft.com/office/officeart/2011/layout/CircleProcess"/>
    <dgm:cxn modelId="{50328A94-50BD-4C34-929B-9F8C8B2C62D8}" type="presParOf" srcId="{55BE553A-8249-4AFC-8D15-B39077747EF3}" destId="{F63BF145-1D74-45E8-94FA-F289AED26C64}" srcOrd="0" destOrd="0" presId="urn:microsoft.com/office/officeart/2011/layout/CircleProcess"/>
    <dgm:cxn modelId="{F262D7A3-E80E-4450-B8B7-573724FA29F6}" type="presParOf" srcId="{F63BF145-1D74-45E8-94FA-F289AED26C64}" destId="{53AAFBB0-04A5-4111-BC9D-CB4B492FA512}" srcOrd="0" destOrd="0" presId="urn:microsoft.com/office/officeart/2011/layout/CircleProcess"/>
    <dgm:cxn modelId="{B8920D08-C67C-4EF2-948B-ECADC8A6B5B7}" type="presParOf" srcId="{55BE553A-8249-4AFC-8D15-B39077747EF3}" destId="{2E6F4EE0-0474-4E2E-B8A8-9F5330D19AD3}" srcOrd="1" destOrd="0" presId="urn:microsoft.com/office/officeart/2011/layout/CircleProcess"/>
    <dgm:cxn modelId="{BD1AC024-C7CB-47C8-B5D7-0A8DE37FE7F8}" type="presParOf" srcId="{2E6F4EE0-0474-4E2E-B8A8-9F5330D19AD3}" destId="{EDE137F1-83AC-4920-A13D-04845EAD147C}" srcOrd="0" destOrd="0" presId="urn:microsoft.com/office/officeart/2011/layout/CircleProcess"/>
    <dgm:cxn modelId="{99DB6001-E747-4D26-9650-E6AA1BE34664}" type="presParOf" srcId="{55BE553A-8249-4AFC-8D15-B39077747EF3}" destId="{1C70EECF-BA17-4FC2-9F80-97D2EBC5EC53}" srcOrd="2" destOrd="0" presId="urn:microsoft.com/office/officeart/2011/layout/CircleProcess"/>
    <dgm:cxn modelId="{19995250-B0B1-460B-90BF-2DDEC7819B83}" type="presParOf" srcId="{55BE553A-8249-4AFC-8D15-B39077747EF3}" destId="{58431DA3-88CC-48AD-9A03-CD53BE1DB76F}" srcOrd="3" destOrd="0" presId="urn:microsoft.com/office/officeart/2011/layout/CircleProcess"/>
    <dgm:cxn modelId="{9C8754C9-4747-4DEF-80B2-1F311CD79E98}" type="presParOf" srcId="{58431DA3-88CC-48AD-9A03-CD53BE1DB76F}" destId="{9C08AD34-3759-484E-9726-DB35E0AE3159}" srcOrd="0" destOrd="0" presId="urn:microsoft.com/office/officeart/2011/layout/CircleProcess"/>
    <dgm:cxn modelId="{D0B53C9F-72CA-401E-AAEE-8CED7B20F269}" type="presParOf" srcId="{55BE553A-8249-4AFC-8D15-B39077747EF3}" destId="{87BAE204-B6CD-4F85-9F5E-2FB7D4497520}" srcOrd="4" destOrd="0" presId="urn:microsoft.com/office/officeart/2011/layout/CircleProcess"/>
    <dgm:cxn modelId="{C913D370-5512-47F0-B48B-29570B7A01BF}" type="presParOf" srcId="{87BAE204-B6CD-4F85-9F5E-2FB7D4497520}" destId="{155A6DE3-FD31-40CE-95B3-6B75F9A21365}" srcOrd="0" destOrd="0" presId="urn:microsoft.com/office/officeart/2011/layout/CircleProcess"/>
    <dgm:cxn modelId="{0C27F91B-91C6-4AA8-A372-DA75E832DD0F}" type="presParOf" srcId="{55BE553A-8249-4AFC-8D15-B39077747EF3}" destId="{6E4766B3-E906-4F0F-BC8A-B0EC196809A9}" srcOrd="5" destOrd="0" presId="urn:microsoft.com/office/officeart/2011/layout/CircleProcess"/>
    <dgm:cxn modelId="{BFFE6D9B-2B01-41AD-BD82-B67C49D30C6D}" type="presParOf" srcId="{55BE553A-8249-4AFC-8D15-B39077747EF3}" destId="{F576CB92-3DA2-4924-8F90-831654ED4DA4}" srcOrd="6" destOrd="0" presId="urn:microsoft.com/office/officeart/2011/layout/CircleProcess"/>
    <dgm:cxn modelId="{659D7ECB-3DB8-4CBC-A8FB-04B0807707A7}" type="presParOf" srcId="{F576CB92-3DA2-4924-8F90-831654ED4DA4}" destId="{D8C6BE61-5777-46E6-AF08-58F8621CE55D}" srcOrd="0" destOrd="0" presId="urn:microsoft.com/office/officeart/2011/layout/CircleProcess"/>
    <dgm:cxn modelId="{47F03591-E225-4E08-AAB7-23DFE38FB579}" type="presParOf" srcId="{55BE553A-8249-4AFC-8D15-B39077747EF3}" destId="{8617325D-968C-4EAB-B89F-6474E5DAE099}" srcOrd="7" destOrd="0" presId="urn:microsoft.com/office/officeart/2011/layout/CircleProcess"/>
    <dgm:cxn modelId="{DD8B7E80-5123-4A92-B6F5-9C1EC5F689FD}" type="presParOf" srcId="{8617325D-968C-4EAB-B89F-6474E5DAE099}" destId="{9D8A6161-DB03-4855-B512-8489DA5E6611}" srcOrd="0" destOrd="0" presId="urn:microsoft.com/office/officeart/2011/layout/CircleProcess"/>
    <dgm:cxn modelId="{6CC96F85-8BA6-4854-99FA-1F08683F4B9F}" type="presParOf" srcId="{55BE553A-8249-4AFC-8D15-B39077747EF3}" destId="{9B79EAC1-809F-4CC6-8E0B-A223E2B8ED02}" srcOrd="8" destOrd="0" presId="urn:microsoft.com/office/officeart/2011/layout/CircleProcess"/>
    <dgm:cxn modelId="{F834B80F-B687-4214-BAE6-7D05EBEEB9C3}" type="presParOf" srcId="{55BE553A-8249-4AFC-8D15-B39077747EF3}" destId="{F8CD9FAD-23CA-4D0F-9D2B-DD4B0E8404E5}" srcOrd="9" destOrd="0" presId="urn:microsoft.com/office/officeart/2011/layout/CircleProcess"/>
    <dgm:cxn modelId="{82F61402-0B16-491A-A755-22C701AE1DA1}" type="presParOf" srcId="{F8CD9FAD-23CA-4D0F-9D2B-DD4B0E8404E5}" destId="{8A75113E-3291-4382-9D72-5A11187C8230}" srcOrd="0" destOrd="0" presId="urn:microsoft.com/office/officeart/2011/layout/CircleProcess"/>
    <dgm:cxn modelId="{CA65C715-011B-43AF-A33F-0925E8F07109}" type="presParOf" srcId="{55BE553A-8249-4AFC-8D15-B39077747EF3}" destId="{69AABB47-76A1-4A96-95B7-2F9A2D0D69A4}" srcOrd="10" destOrd="0" presId="urn:microsoft.com/office/officeart/2011/layout/CircleProcess"/>
    <dgm:cxn modelId="{A98AC6AD-1B06-407C-8578-CDF9649A928C}" type="presParOf" srcId="{69AABB47-76A1-4A96-95B7-2F9A2D0D69A4}" destId="{9C081708-A1FD-4DA0-9908-4CED06C18A87}" srcOrd="0" destOrd="0" presId="urn:microsoft.com/office/officeart/2011/layout/CircleProcess"/>
    <dgm:cxn modelId="{BB741A56-2638-4B91-A918-AB78101DE2F4}" type="presParOf" srcId="{55BE553A-8249-4AFC-8D15-B39077747EF3}" destId="{31ED523C-F4E3-48CF-BAA5-DA2F3A650229}" srcOrd="11" destOrd="0" presId="urn:microsoft.com/office/officeart/2011/layout/CircleProcess"/>
    <dgm:cxn modelId="{C6801CDD-BED2-486B-875B-EBB7AEDC68B8}" type="presParOf" srcId="{55BE553A-8249-4AFC-8D15-B39077747EF3}" destId="{CB8718B5-061E-4C4A-ABD1-6F8D4DEFBC06}" srcOrd="12" destOrd="0" presId="urn:microsoft.com/office/officeart/2011/layout/CircleProcess"/>
    <dgm:cxn modelId="{866B7033-626C-4BF6-B0CB-28C0E1AEBB01}" type="presParOf" srcId="{CB8718B5-061E-4C4A-ABD1-6F8D4DEFBC06}" destId="{ABD49800-DE41-490D-8B15-EBC8A70560C5}" srcOrd="0" destOrd="0" presId="urn:microsoft.com/office/officeart/2011/layout/CircleProcess"/>
    <dgm:cxn modelId="{5F284904-F92A-4ADE-862D-E6F837074790}" type="presParOf" srcId="{55BE553A-8249-4AFC-8D15-B39077747EF3}" destId="{7A0390FD-E9A1-4AF1-90AE-8F18294CD736}" srcOrd="13" destOrd="0" presId="urn:microsoft.com/office/officeart/2011/layout/CircleProcess"/>
    <dgm:cxn modelId="{2CACA075-F346-4EE1-8868-A3C30BD7D17A}" type="presParOf" srcId="{7A0390FD-E9A1-4AF1-90AE-8F18294CD736}" destId="{5A4C04F3-F950-4BA1-80C2-82A59743D355}" srcOrd="0" destOrd="0" presId="urn:microsoft.com/office/officeart/2011/layout/CircleProcess"/>
    <dgm:cxn modelId="{B6D00925-1F6E-4487-B747-F1766C42D0CA}" type="presParOf" srcId="{55BE553A-8249-4AFC-8D15-B39077747EF3}" destId="{B19A8C6E-5EB5-4EE2-9ADD-7A36E64FD9B7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AAFBB0-04A5-4111-BC9D-CB4B492FA512}">
      <dsp:nvSpPr>
        <dsp:cNvPr id="0" name=""/>
        <dsp:cNvSpPr/>
      </dsp:nvSpPr>
      <dsp:spPr>
        <a:xfrm>
          <a:off x="8957071" y="2144496"/>
          <a:ext cx="2042357" cy="20426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137F1-83AC-4920-A13D-04845EAD147C}">
      <dsp:nvSpPr>
        <dsp:cNvPr id="0" name=""/>
        <dsp:cNvSpPr/>
      </dsp:nvSpPr>
      <dsp:spPr>
        <a:xfrm>
          <a:off x="9024461" y="2212598"/>
          <a:ext cx="1906490" cy="190648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Module</a:t>
          </a:r>
          <a:endParaRPr lang="en-ID" sz="2900" kern="1200" dirty="0"/>
        </a:p>
      </dsp:txBody>
      <dsp:txXfrm>
        <a:off x="9297283" y="2485005"/>
        <a:ext cx="1361934" cy="1361675"/>
      </dsp:txXfrm>
    </dsp:sp>
    <dsp:sp modelId="{9C08AD34-3759-484E-9726-DB35E0AE3159}">
      <dsp:nvSpPr>
        <dsp:cNvPr id="0" name=""/>
        <dsp:cNvSpPr/>
      </dsp:nvSpPr>
      <dsp:spPr>
        <a:xfrm rot="2700000">
          <a:off x="6845267" y="2144602"/>
          <a:ext cx="2042121" cy="2042121"/>
        </a:xfrm>
        <a:prstGeom prst="teardrop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A6DE3-FD31-40CE-95B3-6B75F9A21365}">
      <dsp:nvSpPr>
        <dsp:cNvPr id="0" name=""/>
        <dsp:cNvSpPr/>
      </dsp:nvSpPr>
      <dsp:spPr>
        <a:xfrm>
          <a:off x="6914713" y="2212598"/>
          <a:ext cx="1906490" cy="190648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Fungsi</a:t>
          </a:r>
          <a:endParaRPr lang="en-ID" sz="2900" kern="1200" dirty="0"/>
        </a:p>
      </dsp:txBody>
      <dsp:txXfrm>
        <a:off x="7186448" y="2485005"/>
        <a:ext cx="1361934" cy="1361675"/>
      </dsp:txXfrm>
    </dsp:sp>
    <dsp:sp modelId="{D8C6BE61-5777-46E6-AF08-58F8621CE55D}">
      <dsp:nvSpPr>
        <dsp:cNvPr id="0" name=""/>
        <dsp:cNvSpPr/>
      </dsp:nvSpPr>
      <dsp:spPr>
        <a:xfrm rot="2700000">
          <a:off x="4735519" y="2144602"/>
          <a:ext cx="2042121" cy="2042121"/>
        </a:xfrm>
        <a:prstGeom prst="teardrop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A6161-DB03-4855-B512-8489DA5E6611}">
      <dsp:nvSpPr>
        <dsp:cNvPr id="0" name=""/>
        <dsp:cNvSpPr/>
      </dsp:nvSpPr>
      <dsp:spPr>
        <a:xfrm>
          <a:off x="4803878" y="2212598"/>
          <a:ext cx="1906490" cy="190648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Looping</a:t>
          </a:r>
          <a:endParaRPr lang="en-ID" sz="2900" kern="1200" dirty="0"/>
        </a:p>
      </dsp:txBody>
      <dsp:txXfrm>
        <a:off x="5075613" y="2485005"/>
        <a:ext cx="1361934" cy="1361675"/>
      </dsp:txXfrm>
    </dsp:sp>
    <dsp:sp modelId="{8A75113E-3291-4382-9D72-5A11187C8230}">
      <dsp:nvSpPr>
        <dsp:cNvPr id="0" name=""/>
        <dsp:cNvSpPr/>
      </dsp:nvSpPr>
      <dsp:spPr>
        <a:xfrm rot="2700000">
          <a:off x="2624684" y="2144602"/>
          <a:ext cx="2042121" cy="2042121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81708-A1FD-4DA0-9908-4CED06C18A87}">
      <dsp:nvSpPr>
        <dsp:cNvPr id="0" name=""/>
        <dsp:cNvSpPr/>
      </dsp:nvSpPr>
      <dsp:spPr>
        <a:xfrm>
          <a:off x="2693043" y="2212598"/>
          <a:ext cx="1906490" cy="190648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Decision</a:t>
          </a:r>
          <a:endParaRPr lang="en-ID" sz="2900" kern="1200" dirty="0"/>
        </a:p>
      </dsp:txBody>
      <dsp:txXfrm>
        <a:off x="2965865" y="2485005"/>
        <a:ext cx="1361934" cy="1361675"/>
      </dsp:txXfrm>
    </dsp:sp>
    <dsp:sp modelId="{ABD49800-DE41-490D-8B15-EBC8A70560C5}">
      <dsp:nvSpPr>
        <dsp:cNvPr id="0" name=""/>
        <dsp:cNvSpPr/>
      </dsp:nvSpPr>
      <dsp:spPr>
        <a:xfrm rot="2700000">
          <a:off x="513849" y="2144602"/>
          <a:ext cx="2042121" cy="2042121"/>
        </a:xfrm>
        <a:prstGeom prst="teardrop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C04F3-F950-4BA1-80C2-82A59743D355}">
      <dsp:nvSpPr>
        <dsp:cNvPr id="0" name=""/>
        <dsp:cNvSpPr/>
      </dsp:nvSpPr>
      <dsp:spPr>
        <a:xfrm>
          <a:off x="582209" y="2212598"/>
          <a:ext cx="1906490" cy="190648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Tuple</a:t>
          </a:r>
          <a:endParaRPr lang="en-ID" sz="2900" kern="1200" dirty="0"/>
        </a:p>
      </dsp:txBody>
      <dsp:txXfrm>
        <a:off x="855030" y="2485005"/>
        <a:ext cx="1361934" cy="136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9B26D-86CD-4136-942F-6D1C4334C3AB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8C04B-AD5A-449E-9B57-140EF31B429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99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4248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17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948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18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52251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19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590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20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21315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C04B-AD5A-449E-9B57-140EF31B4293}" type="slidenum">
              <a:rPr lang="en-ID" smtClean="0"/>
              <a:t>36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441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BA4D-5E8D-F1BB-36BD-551DF4388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24E34E-D54F-8B6F-7BB0-B84E2F789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C491F-1C06-FFB5-0889-92D1118E3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BA2C-C235-AFD5-AEA8-13D7FEFC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CC707-4BDF-6B5B-2139-5B9F28FA3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019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6C49-C5E5-63A2-6AC8-59F8937A9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CD697D-ECAC-71E2-7504-7B2BC9505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5B4E7-4413-803E-EC8C-C8A8C23A5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F82B9-905A-5F21-7465-5529E4EDA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F4427-5FCE-EF7E-D5D2-90F8B3476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87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F1854-6CE2-15B3-FF51-4619427C2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B1F3B-58A9-6804-A97A-232808858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65828-7E16-29FB-4301-91FDB662B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EEB96-E37E-43E8-938B-3A821124B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1E31E-845E-E735-B54A-D4B263A2B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94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63E-C073-FCEF-B11E-2EBA74B1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B3288-BF11-4AC9-30CF-7A586096D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3855-7C82-3C35-3F20-EA1070BD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6A83-05A1-FF79-EE7C-D1A4AB51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73AF8-485B-9DF4-F777-8BCFB311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489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30F55-0285-E809-C8E1-D32FC7D5E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FAD10-8666-8629-3C4C-0721A5EDA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980E3-3D86-D473-36B4-25C84E6D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86AE9-CB7D-E850-B167-24BC1BE9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18A69-08C0-E979-8D44-168A79D5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389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7549-85A3-0A33-3380-FF4A99730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4E135-29E0-8A47-ED80-F0617C4C9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B1422-C295-98B0-8A3F-268518E4E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C5002-9C83-6F80-0155-CFB4529B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28931-1153-023C-F7FC-63232FC3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C66E9-C194-0DD0-DF04-55ECA0484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889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4576A-062E-7478-E4AC-7976AA1C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61D6C-1887-4CBC-FEBF-CEBB17D9B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C7C74-0E67-B1D7-6BC6-99EABC4FB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A8D90-63A8-2385-78E4-DBFB0BD1E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1892AD-5F52-F305-72DC-0D27D7ED46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FA7D70-828D-30D7-2124-9226481C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1D065-FD8B-C441-A9EE-C55226E9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A1EA8-F885-9069-688F-2857A739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534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A25F7-FF7E-A35B-C417-FFE8344AB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4EA44-28EA-8E78-3FAD-A7CBBC113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3B58C5-AFE1-84CF-085A-7755984C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9DF69B-4EAD-4A71-E295-42D28A83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864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9ED296-AF17-B00F-8C10-B60E29805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8B012F-A566-2D5E-B1F4-2495267B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DF5B6-8866-4CF5-AB9D-99F5F57D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171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6712-0BDF-C812-9317-D996372FA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96753-EF3E-BC17-8CB3-6112CB948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E65A1-CB9D-62EF-7EB0-B10E392EB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8A3DF9-E248-71A0-B3DD-C69394139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D7F54-5935-C767-F9AA-ED61A456C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37D1B-6997-0473-3F3F-423899BFD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9684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CAE14-34DD-C6D9-0D70-1A8425373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6AFCD-6EC6-CBB5-1DD3-C360E7182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06127-D6AC-C46B-1598-9CBADF4136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32976-8204-1994-DD11-8C29B508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0D6F2-976A-2B6D-8F93-EB198BA0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E7710-8350-7472-CEA2-6DB89020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756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3EEF27-FCC0-8EE1-32B1-E2E0F68A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C0744-E295-F05D-07CA-774344426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669E5-7EDC-51E9-A930-AD84419CC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DDB78-92AE-4C42-A483-8608D1803444}" type="datetimeFigureOut">
              <a:rPr lang="en-ID" smtClean="0"/>
              <a:t>21/09/2024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286DC-C6A7-0C82-012E-225D8B260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6B85C-D677-F03D-CC10-3DE02879DF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CE465-ED82-475D-BA61-DFEA8AAB5B2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259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2.jp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jpg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2.jp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6F048-B11A-9387-63E5-DB03D1A7D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0493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Python</a:t>
            </a:r>
            <a:r>
              <a:rPr lang="en-US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Refresher</a:t>
            </a:r>
            <a:endParaRPr lang="en-ID" dirty="0"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A0906-B57C-512C-CED4-6CEA791BF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0" y="3839544"/>
            <a:ext cx="4572000" cy="589952"/>
          </a:xfrm>
        </p:spPr>
        <p:txBody>
          <a:bodyPr>
            <a:normAutofit/>
          </a:bodyPr>
          <a:lstStyle/>
          <a:p>
            <a:r>
              <a:rPr lang="en-US" sz="3200" dirty="0" err="1"/>
              <a:t>Muh</a:t>
            </a:r>
            <a:r>
              <a:rPr lang="en-US" sz="3200" dirty="0"/>
              <a:t> </a:t>
            </a:r>
            <a:r>
              <a:rPr lang="en-US" sz="3200" dirty="0" err="1"/>
              <a:t>Pauzan</a:t>
            </a:r>
            <a:r>
              <a:rPr lang="en-US" sz="3200" dirty="0"/>
              <a:t>, </a:t>
            </a:r>
            <a:r>
              <a:rPr lang="en-US" sz="3200" dirty="0" err="1"/>
              <a:t>S.Si</a:t>
            </a:r>
            <a:r>
              <a:rPr lang="en-US" sz="3200" dirty="0"/>
              <a:t>., M.Sc.</a:t>
            </a:r>
            <a:endParaRPr lang="en-ID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C0BF23-E8B4-EE97-EBD5-6E49BDD55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334" y="970913"/>
            <a:ext cx="1555534" cy="1432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5BE8B4-56F1-44CD-1E16-6877B8D97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170" y="878774"/>
            <a:ext cx="2470164" cy="15847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62E6C2-74E1-5481-0618-8C2A069C5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610" y="5986112"/>
            <a:ext cx="274078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0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1A66D1D-97D7-655B-AADD-58C347534F2E}"/>
              </a:ext>
            </a:extLst>
          </p:cNvPr>
          <p:cNvSpPr/>
          <p:nvPr/>
        </p:nvSpPr>
        <p:spPr>
          <a:xfrm>
            <a:off x="783662" y="4314681"/>
            <a:ext cx="9565836" cy="6551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28DA541-58A1-1FFF-22EE-18429FE288C2}"/>
              </a:ext>
            </a:extLst>
          </p:cNvPr>
          <p:cNvSpPr/>
          <p:nvPr/>
        </p:nvSpPr>
        <p:spPr>
          <a:xfrm>
            <a:off x="783662" y="3309692"/>
            <a:ext cx="9565836" cy="10049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AE1F416-400F-A1CE-2BCE-F3C9E5060B69}"/>
              </a:ext>
            </a:extLst>
          </p:cNvPr>
          <p:cNvSpPr/>
          <p:nvPr/>
        </p:nvSpPr>
        <p:spPr>
          <a:xfrm>
            <a:off x="748036" y="2698479"/>
            <a:ext cx="9453991" cy="613645"/>
          </a:xfrm>
          <a:prstGeom prst="rect">
            <a:avLst/>
          </a:prstGeom>
          <a:ln>
            <a:solidFill>
              <a:srgbClr val="F6B89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Tuple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F82B81-0E48-0515-7E5D-F93C559AB46E}"/>
              </a:ext>
            </a:extLst>
          </p:cNvPr>
          <p:cNvSpPr txBox="1"/>
          <p:nvPr/>
        </p:nvSpPr>
        <p:spPr>
          <a:xfrm>
            <a:off x="1417595" y="1018508"/>
            <a:ext cx="852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item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endParaRPr lang="en-ID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0B12BD-9AAD-E582-7471-DFB5BC33D206}"/>
              </a:ext>
            </a:extLst>
          </p:cNvPr>
          <p:cNvSpPr txBox="1"/>
          <p:nvPr/>
        </p:nvSpPr>
        <p:spPr>
          <a:xfrm>
            <a:off x="2631087" y="1646406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tuple= 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9D3D80-4817-7967-852B-BB0496C7CFAB}"/>
              </a:ext>
            </a:extLst>
          </p:cNvPr>
          <p:cNvSpPr txBox="1"/>
          <p:nvPr/>
        </p:nvSpPr>
        <p:spPr>
          <a:xfrm>
            <a:off x="714387" y="2734104"/>
            <a:ext cx="1184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ordered</a:t>
            </a:r>
            <a:endParaRPr lang="en-ID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29F793-CA01-301D-C722-C5CB4E42F817}"/>
              </a:ext>
            </a:extLst>
          </p:cNvPr>
          <p:cNvSpPr txBox="1"/>
          <p:nvPr/>
        </p:nvSpPr>
        <p:spPr>
          <a:xfrm>
            <a:off x="714387" y="3433025"/>
            <a:ext cx="1938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unchangeable</a:t>
            </a:r>
            <a:endParaRPr lang="en-ID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AAB295-89ED-A6FE-6CBD-48E02C5CF712}"/>
              </a:ext>
            </a:extLst>
          </p:cNvPr>
          <p:cNvSpPr txBox="1"/>
          <p:nvPr/>
        </p:nvSpPr>
        <p:spPr>
          <a:xfrm>
            <a:off x="714387" y="4393198"/>
            <a:ext cx="2842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Allow duplicate value</a:t>
            </a:r>
            <a:endParaRPr lang="en-ID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5520C2B-9718-E590-193E-4433F6070C1B}"/>
              </a:ext>
            </a:extLst>
          </p:cNvPr>
          <p:cNvSpPr txBox="1"/>
          <p:nvPr/>
        </p:nvSpPr>
        <p:spPr>
          <a:xfrm>
            <a:off x="635482" y="2172608"/>
            <a:ext cx="813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Sifat:</a:t>
            </a:r>
            <a:endParaRPr lang="en-ID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59256C-701D-AA8F-5965-16AD1F6F059C}"/>
              </a:ext>
            </a:extLst>
          </p:cNvPr>
          <p:cNvSpPr txBox="1"/>
          <p:nvPr/>
        </p:nvSpPr>
        <p:spPr>
          <a:xfrm>
            <a:off x="3651816" y="2764742"/>
            <a:ext cx="272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Index[0]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apel</a:t>
            </a:r>
            <a:endParaRPr lang="en-ID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8FF334-4F39-A9A2-9ED6-AD6D5AC949EE}"/>
              </a:ext>
            </a:extLst>
          </p:cNvPr>
          <p:cNvSpPr txBox="1"/>
          <p:nvPr/>
        </p:nvSpPr>
        <p:spPr>
          <a:xfrm>
            <a:off x="7414316" y="2753693"/>
            <a:ext cx="282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Index[2]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jeruk</a:t>
            </a:r>
            <a:endParaRPr lang="en-ID" sz="2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419169-BD2C-185E-DA2B-130831552A6A}"/>
              </a:ext>
            </a:extLst>
          </p:cNvPr>
          <p:cNvCxnSpPr/>
          <p:nvPr/>
        </p:nvCxnSpPr>
        <p:spPr>
          <a:xfrm>
            <a:off x="785639" y="2717905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B37BE2C-09DA-D272-C0DE-FF2DCA0959D7}"/>
              </a:ext>
            </a:extLst>
          </p:cNvPr>
          <p:cNvCxnSpPr/>
          <p:nvPr/>
        </p:nvCxnSpPr>
        <p:spPr>
          <a:xfrm>
            <a:off x="809389" y="3309692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77DFEAF-DD19-FCC3-9D64-3C1F5D5F94C1}"/>
              </a:ext>
            </a:extLst>
          </p:cNvPr>
          <p:cNvCxnSpPr/>
          <p:nvPr/>
        </p:nvCxnSpPr>
        <p:spPr>
          <a:xfrm>
            <a:off x="783662" y="4317112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E212114-689E-C638-5D98-DD9E022C7552}"/>
              </a:ext>
            </a:extLst>
          </p:cNvPr>
          <p:cNvCxnSpPr/>
          <p:nvPr/>
        </p:nvCxnSpPr>
        <p:spPr>
          <a:xfrm>
            <a:off x="809389" y="4972236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62ACEBD-2091-8CDE-60C2-490B5388D670}"/>
              </a:ext>
            </a:extLst>
          </p:cNvPr>
          <p:cNvCxnSpPr/>
          <p:nvPr/>
        </p:nvCxnSpPr>
        <p:spPr>
          <a:xfrm>
            <a:off x="3533062" y="2442371"/>
            <a:ext cx="0" cy="264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3E994DD-28CF-E5D2-8A7E-F89B765C0491}"/>
              </a:ext>
            </a:extLst>
          </p:cNvPr>
          <p:cNvCxnSpPr/>
          <p:nvPr/>
        </p:nvCxnSpPr>
        <p:spPr>
          <a:xfrm>
            <a:off x="4209955" y="2015738"/>
            <a:ext cx="624499" cy="61853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3211056-7CE3-0CAA-7A0A-1C4D570FDA14}"/>
              </a:ext>
            </a:extLst>
          </p:cNvPr>
          <p:cNvCxnSpPr/>
          <p:nvPr/>
        </p:nvCxnSpPr>
        <p:spPr>
          <a:xfrm>
            <a:off x="6525698" y="2015738"/>
            <a:ext cx="2030626" cy="618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5958A42-3340-D7CA-A4FB-A65CB9C61877}"/>
              </a:ext>
            </a:extLst>
          </p:cNvPr>
          <p:cNvSpPr txBox="1"/>
          <p:nvPr/>
        </p:nvSpPr>
        <p:spPr>
          <a:xfrm>
            <a:off x="3556768" y="3367115"/>
            <a:ext cx="70021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merubah</a:t>
            </a:r>
            <a:r>
              <a:rPr lang="en-US" sz="2400" dirty="0"/>
              <a:t>,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menghapus</a:t>
            </a:r>
            <a:r>
              <a:rPr lang="en-US" sz="2400" dirty="0"/>
              <a:t> </a:t>
            </a:r>
          </a:p>
          <a:p>
            <a:r>
              <a:rPr lang="en-US" sz="2400" dirty="0"/>
              <a:t>item-item di </a:t>
            </a:r>
            <a:r>
              <a:rPr lang="en-US" sz="2400" dirty="0" err="1"/>
              <a:t>dalam</a:t>
            </a:r>
            <a:r>
              <a:rPr lang="en-US" sz="2400" dirty="0"/>
              <a:t> tuple</a:t>
            </a:r>
            <a:endParaRPr lang="en-ID" sz="24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B6160D-343B-52B7-291F-AD199548B3EA}"/>
              </a:ext>
            </a:extLst>
          </p:cNvPr>
          <p:cNvSpPr txBox="1"/>
          <p:nvPr/>
        </p:nvSpPr>
        <p:spPr>
          <a:xfrm>
            <a:off x="3772504" y="4402389"/>
            <a:ext cx="6786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tuple=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“, 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”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A57D2E1-AE8D-889C-F8B1-F50CC59613BE}"/>
              </a:ext>
            </a:extLst>
          </p:cNvPr>
          <p:cNvSpPr txBox="1"/>
          <p:nvPr/>
        </p:nvSpPr>
        <p:spPr>
          <a:xfrm>
            <a:off x="1264001" y="5271051"/>
            <a:ext cx="5261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len</a:t>
            </a:r>
            <a:r>
              <a:rPr lang="en-US" sz="2400" dirty="0">
                <a:latin typeface="Consolas" panose="020B0609020204030204" pitchFamily="49" charset="0"/>
              </a:rPr>
              <a:t>()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tuple:</a:t>
            </a:r>
            <a:endParaRPr lang="en-ID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405958-0891-8853-1088-57281797879E}"/>
              </a:ext>
            </a:extLst>
          </p:cNvPr>
          <p:cNvSpPr txBox="1"/>
          <p:nvPr/>
        </p:nvSpPr>
        <p:spPr>
          <a:xfrm>
            <a:off x="1246958" y="5804827"/>
            <a:ext cx="63349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DBD8E5-7D19-2AD3-AED3-F3E2970A53E4}"/>
              </a:ext>
            </a:extLst>
          </p:cNvPr>
          <p:cNvSpPr txBox="1"/>
          <p:nvPr/>
        </p:nvSpPr>
        <p:spPr>
          <a:xfrm>
            <a:off x="7981280" y="592588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3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FDD08F5-39F0-AC7B-DB78-0C25624E5B21}"/>
              </a:ext>
            </a:extLst>
          </p:cNvPr>
          <p:cNvSpPr txBox="1"/>
          <p:nvPr/>
        </p:nvSpPr>
        <p:spPr>
          <a:xfrm>
            <a:off x="1246959" y="6193040"/>
            <a:ext cx="3570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print(</a:t>
            </a:r>
            <a:r>
              <a:rPr lang="en-US" sz="2000" dirty="0" err="1">
                <a:latin typeface="Consolas" panose="020B0609020204030204" pitchFamily="49" charset="0"/>
              </a:rPr>
              <a:t>len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</a:rPr>
              <a:t>string_tuple</a:t>
            </a:r>
            <a:r>
              <a:rPr lang="en-US" sz="2000" dirty="0">
                <a:latin typeface="Consolas" panose="020B0609020204030204" pitchFamily="49" charset="0"/>
              </a:rPr>
              <a:t>))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3DF28A09-FC3A-84CE-A4E2-9165FC976E0E}"/>
              </a:ext>
            </a:extLst>
          </p:cNvPr>
          <p:cNvSpPr/>
          <p:nvPr/>
        </p:nvSpPr>
        <p:spPr>
          <a:xfrm>
            <a:off x="7376216" y="5830227"/>
            <a:ext cx="566964" cy="67301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054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7" grpId="0" animBg="1"/>
      <p:bldP spid="36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33" grpId="0"/>
      <p:bldP spid="34" grpId="0"/>
      <p:bldP spid="40" grpId="0"/>
      <p:bldP spid="41" grpId="0"/>
      <p:bldP spid="43" grpId="0"/>
      <p:bldP spid="44" grpId="0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Tuple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8B0F9-A23D-1F68-5D4B-EF919FCD08D1}"/>
              </a:ext>
            </a:extLst>
          </p:cNvPr>
          <p:cNvSpPr txBox="1"/>
          <p:nvPr/>
        </p:nvSpPr>
        <p:spPr>
          <a:xfrm>
            <a:off x="3668942" y="1353557"/>
            <a:ext cx="446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Tipe</a:t>
            </a:r>
            <a:r>
              <a:rPr lang="en-US" sz="2400" dirty="0"/>
              <a:t> data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Tuple?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E320EA-5804-73BB-87F6-85FFAF0D1066}"/>
              </a:ext>
            </a:extLst>
          </p:cNvPr>
          <p:cNvSpPr txBox="1"/>
          <p:nvPr/>
        </p:nvSpPr>
        <p:spPr>
          <a:xfrm>
            <a:off x="119683" y="4686558"/>
            <a:ext cx="70985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0C3D8-45E6-DD63-0B2F-A84DE1686C70}"/>
              </a:ext>
            </a:extLst>
          </p:cNvPr>
          <p:cNvSpPr txBox="1"/>
          <p:nvPr/>
        </p:nvSpPr>
        <p:spPr>
          <a:xfrm>
            <a:off x="3956530" y="3986416"/>
            <a:ext cx="33700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int_tuple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1, 2, 3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71746-6580-FCC7-FE2F-663CFABE01CD}"/>
              </a:ext>
            </a:extLst>
          </p:cNvPr>
          <p:cNvSpPr txBox="1"/>
          <p:nvPr/>
        </p:nvSpPr>
        <p:spPr>
          <a:xfrm>
            <a:off x="6550171" y="4655034"/>
            <a:ext cx="5522146" cy="400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True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F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alse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False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F296C7-9138-B430-1218-4737A0AAE0A1}"/>
              </a:ext>
            </a:extLst>
          </p:cNvPr>
          <p:cNvSpPr txBox="1"/>
          <p:nvPr/>
        </p:nvSpPr>
        <p:spPr>
          <a:xfrm>
            <a:off x="1398318" y="5468846"/>
            <a:ext cx="918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Boleh</a:t>
            </a:r>
            <a:r>
              <a:rPr lang="en-US" sz="2400" dirty="0"/>
              <a:t> juga </a:t>
            </a:r>
            <a:r>
              <a:rPr lang="en-US" sz="2400" dirty="0" err="1"/>
              <a:t>dalam</a:t>
            </a:r>
            <a:r>
              <a:rPr lang="en-US" sz="2400" dirty="0"/>
              <a:t> 1 tuple, item-</a:t>
            </a:r>
            <a:r>
              <a:rPr lang="en-US" sz="2400" dirty="0" err="1"/>
              <a:t>itemnya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yang </a:t>
            </a:r>
            <a:r>
              <a:rPr lang="en-US" sz="2400" dirty="0" err="1"/>
              <a:t>berbeda</a:t>
            </a:r>
            <a:endParaRPr lang="en-ID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BAC4E4-B051-D7F9-18AE-A162156DB491}"/>
              </a:ext>
            </a:extLst>
          </p:cNvPr>
          <p:cNvSpPr txBox="1"/>
          <p:nvPr/>
        </p:nvSpPr>
        <p:spPr>
          <a:xfrm>
            <a:off x="3047011" y="6087880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34, True, “</a:t>
            </a:r>
            <a:r>
              <a:rPr lang="en-ID" sz="2000" dirty="0" err="1">
                <a:solidFill>
                  <a:srgbClr val="A52A2A"/>
                </a:solidFill>
                <a:latin typeface="Consolas" panose="020B0609020204030204" pitchFamily="49" charset="0"/>
              </a:rPr>
              <a:t>harimau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”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8B4D1A-2DBA-5BAA-6A66-68F4EBE9A214}"/>
              </a:ext>
            </a:extLst>
          </p:cNvPr>
          <p:cNvSpPr/>
          <p:nvPr/>
        </p:nvSpPr>
        <p:spPr>
          <a:xfrm>
            <a:off x="938150" y="2438570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6DF63C-85B2-7E92-1CEA-78946E8DFEBA}"/>
              </a:ext>
            </a:extLst>
          </p:cNvPr>
          <p:cNvSpPr txBox="1"/>
          <p:nvPr/>
        </p:nvSpPr>
        <p:spPr>
          <a:xfrm>
            <a:off x="1200962" y="260321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String</a:t>
            </a:r>
            <a:endParaRPr lang="en-ID" sz="2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1A6D63-7B5D-A65E-A35A-DA7927C1ED7E}"/>
              </a:ext>
            </a:extLst>
          </p:cNvPr>
          <p:cNvSpPr/>
          <p:nvPr/>
        </p:nvSpPr>
        <p:spPr>
          <a:xfrm>
            <a:off x="4559059" y="2438570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4227DE-215E-C363-9275-56A646D27DE1}"/>
              </a:ext>
            </a:extLst>
          </p:cNvPr>
          <p:cNvSpPr txBox="1"/>
          <p:nvPr/>
        </p:nvSpPr>
        <p:spPr>
          <a:xfrm>
            <a:off x="4774371" y="2603216"/>
            <a:ext cx="1214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integer</a:t>
            </a:r>
            <a:endParaRPr lang="en-ID" sz="2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1AA6C2-E5A4-7EC6-18AF-A5C9DB5E54CA}"/>
              </a:ext>
            </a:extLst>
          </p:cNvPr>
          <p:cNvSpPr/>
          <p:nvPr/>
        </p:nvSpPr>
        <p:spPr>
          <a:xfrm>
            <a:off x="8141982" y="2458189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2F201B-38AD-0769-A032-EF949200F6C6}"/>
              </a:ext>
            </a:extLst>
          </p:cNvPr>
          <p:cNvSpPr txBox="1"/>
          <p:nvPr/>
        </p:nvSpPr>
        <p:spPr>
          <a:xfrm>
            <a:off x="8226668" y="2622835"/>
            <a:ext cx="1372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boolean</a:t>
            </a:r>
            <a:endParaRPr lang="en-ID" sz="2800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9AEEA3B-2783-8ED7-8EBA-BB5C3E8993AF}"/>
              </a:ext>
            </a:extLst>
          </p:cNvPr>
          <p:cNvCxnSpPr/>
          <p:nvPr/>
        </p:nvCxnSpPr>
        <p:spPr>
          <a:xfrm flipH="1">
            <a:off x="2066306" y="1815222"/>
            <a:ext cx="3315507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0CAD8A9-78A1-E132-C024-90548ED74123}"/>
              </a:ext>
            </a:extLst>
          </p:cNvPr>
          <p:cNvCxnSpPr/>
          <p:nvPr/>
        </p:nvCxnSpPr>
        <p:spPr>
          <a:xfrm>
            <a:off x="5381813" y="1815222"/>
            <a:ext cx="0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7D7B80E-6CEC-A135-518A-8E3A57986914}"/>
              </a:ext>
            </a:extLst>
          </p:cNvPr>
          <p:cNvCxnSpPr/>
          <p:nvPr/>
        </p:nvCxnSpPr>
        <p:spPr>
          <a:xfrm>
            <a:off x="5381813" y="1815222"/>
            <a:ext cx="3299049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C5BC31D-7A51-461A-42EA-75D1F7EDFEC3}"/>
              </a:ext>
            </a:extLst>
          </p:cNvPr>
          <p:cNvSpPr/>
          <p:nvPr/>
        </p:nvSpPr>
        <p:spPr>
          <a:xfrm>
            <a:off x="1370391" y="3740727"/>
            <a:ext cx="695915" cy="7546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C7519432-142C-A06D-7421-F9BAC3A3F47B}"/>
              </a:ext>
            </a:extLst>
          </p:cNvPr>
          <p:cNvSpPr/>
          <p:nvPr/>
        </p:nvSpPr>
        <p:spPr>
          <a:xfrm>
            <a:off x="5053995" y="3514126"/>
            <a:ext cx="436163" cy="40011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D82A552B-F653-05A9-9024-14B0A3C25253}"/>
              </a:ext>
            </a:extLst>
          </p:cNvPr>
          <p:cNvSpPr/>
          <p:nvPr/>
        </p:nvSpPr>
        <p:spPr>
          <a:xfrm>
            <a:off x="8582523" y="3714181"/>
            <a:ext cx="695915" cy="75463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634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8" grpId="0"/>
      <p:bldP spid="10" grpId="0"/>
      <p:bldP spid="20" grpId="0" animBg="1"/>
      <p:bldP spid="25" grpId="0"/>
      <p:bldP spid="26" grpId="0" animBg="1"/>
      <p:bldP spid="27" grpId="0"/>
      <p:bldP spid="29" grpId="0" animBg="1"/>
      <p:bldP spid="31" grpId="0"/>
      <p:bldP spid="47" grpId="0" animBg="1"/>
      <p:bldP spid="48" grpId="0" animBg="1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BA953F0-E5A7-E33B-A8BA-4FA65107E61A}"/>
              </a:ext>
            </a:extLst>
          </p:cNvPr>
          <p:cNvSpPr/>
          <p:nvPr/>
        </p:nvSpPr>
        <p:spPr>
          <a:xfrm>
            <a:off x="8508451" y="3906900"/>
            <a:ext cx="2170994" cy="6502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E9BF47-9878-C061-2DBE-4F88D11A8226}"/>
              </a:ext>
            </a:extLst>
          </p:cNvPr>
          <p:cNvSpPr/>
          <p:nvPr/>
        </p:nvSpPr>
        <p:spPr>
          <a:xfrm>
            <a:off x="1316870" y="3923192"/>
            <a:ext cx="2170994" cy="6502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Tuple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C49D3D-2962-8E9A-9737-9A6BB6B10030}"/>
              </a:ext>
            </a:extLst>
          </p:cNvPr>
          <p:cNvSpPr txBox="1"/>
          <p:nvPr/>
        </p:nvSpPr>
        <p:spPr>
          <a:xfrm>
            <a:off x="2006786" y="1121889"/>
            <a:ext cx="8178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pandang</a:t>
            </a:r>
            <a:r>
              <a:rPr lang="en-US" sz="2400" dirty="0"/>
              <a:t> python, tuple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‘tuple’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370185-F47E-A3EA-1999-15C32E174985}"/>
              </a:ext>
            </a:extLst>
          </p:cNvPr>
          <p:cNvSpPr txBox="1"/>
          <p:nvPr/>
        </p:nvSpPr>
        <p:spPr>
          <a:xfrm>
            <a:off x="3477231" y="2363916"/>
            <a:ext cx="30907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(tuple))</a:t>
            </a:r>
            <a:endParaRPr lang="en-ID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656407-2677-C1F9-F930-EFD58BA0FF6F}"/>
              </a:ext>
            </a:extLst>
          </p:cNvPr>
          <p:cNvSpPr txBox="1"/>
          <p:nvPr/>
        </p:nvSpPr>
        <p:spPr>
          <a:xfrm>
            <a:off x="3477231" y="1978134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tuple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dirty="0">
                <a:solidFill>
                  <a:srgbClr val="A52A2A"/>
                </a:solidFill>
                <a:latin typeface="Consolas" panose="020B0609020204030204" pitchFamily="49" charset="0"/>
              </a:rPr>
              <a:t>34, True, “</a:t>
            </a:r>
            <a:r>
              <a:rPr lang="en-ID" dirty="0" err="1">
                <a:solidFill>
                  <a:srgbClr val="A52A2A"/>
                </a:solidFill>
                <a:latin typeface="Consolas" panose="020B0609020204030204" pitchFamily="49" charset="0"/>
              </a:rPr>
              <a:t>harimau</a:t>
            </a:r>
            <a:r>
              <a:rPr lang="en-ID" dirty="0">
                <a:solidFill>
                  <a:srgbClr val="A52A2A"/>
                </a:solidFill>
                <a:latin typeface="Consolas" panose="020B0609020204030204" pitchFamily="49" charset="0"/>
              </a:rPr>
              <a:t>”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2FA719-AB60-F9AE-57A1-FBB01DB0BE1F}"/>
              </a:ext>
            </a:extLst>
          </p:cNvPr>
          <p:cNvSpPr txBox="1"/>
          <p:nvPr/>
        </p:nvSpPr>
        <p:spPr>
          <a:xfrm>
            <a:off x="3625276" y="2955524"/>
            <a:ext cx="4548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Mengakses</a:t>
            </a:r>
            <a:r>
              <a:rPr lang="en-US" sz="2400" b="1" dirty="0">
                <a:solidFill>
                  <a:srgbClr val="0070C0"/>
                </a:solidFill>
              </a:rPr>
              <a:t> item-item </a:t>
            </a:r>
            <a:r>
              <a:rPr lang="en-US" sz="2400" b="1" dirty="0" err="1">
                <a:solidFill>
                  <a:srgbClr val="0070C0"/>
                </a:solidFill>
              </a:rPr>
              <a:t>dalam</a:t>
            </a:r>
            <a:r>
              <a:rPr lang="en-US" sz="2400" b="1" dirty="0">
                <a:solidFill>
                  <a:srgbClr val="0070C0"/>
                </a:solidFill>
              </a:rPr>
              <a:t> tuple</a:t>
            </a:r>
            <a:endParaRPr lang="en-ID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E88A30-9A95-4F59-45CF-6932B8FBA8E5}"/>
              </a:ext>
            </a:extLst>
          </p:cNvPr>
          <p:cNvSpPr txBox="1"/>
          <p:nvPr/>
        </p:nvSpPr>
        <p:spPr>
          <a:xfrm>
            <a:off x="1306237" y="3912561"/>
            <a:ext cx="209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Indexing </a:t>
            </a:r>
            <a:r>
              <a:rPr lang="en-US" sz="2400" dirty="0" err="1"/>
              <a:t>positif</a:t>
            </a:r>
            <a:endParaRPr lang="en-ID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5DDF46-8691-1DAF-7DF6-5BA2727EF594}"/>
              </a:ext>
            </a:extLst>
          </p:cNvPr>
          <p:cNvSpPr txBox="1"/>
          <p:nvPr/>
        </p:nvSpPr>
        <p:spPr>
          <a:xfrm>
            <a:off x="2104713" y="4788839"/>
            <a:ext cx="6069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D5D15B-FBC8-5E33-7214-FAF993B3AC3C}"/>
              </a:ext>
            </a:extLst>
          </p:cNvPr>
          <p:cNvSpPr txBox="1"/>
          <p:nvPr/>
        </p:nvSpPr>
        <p:spPr>
          <a:xfrm>
            <a:off x="398085" y="5313073"/>
            <a:ext cx="52903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lang="en-ID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F892A4-63BF-E16E-EEB3-D47D2DCE286E}"/>
              </a:ext>
            </a:extLst>
          </p:cNvPr>
          <p:cNvSpPr txBox="1"/>
          <p:nvPr/>
        </p:nvSpPr>
        <p:spPr>
          <a:xfrm>
            <a:off x="1729692" y="6232183"/>
            <a:ext cx="13453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CD"/>
                </a:solidFill>
                <a:latin typeface="Consolas" panose="020B0609020204030204" pitchFamily="49" charset="0"/>
              </a:rPr>
              <a:t>m</a:t>
            </a:r>
            <a:r>
              <a:rPr lang="en-ID" sz="2400" dirty="0" err="1">
                <a:solidFill>
                  <a:srgbClr val="0000CD"/>
                </a:solidFill>
                <a:latin typeface="Consolas" panose="020B0609020204030204" pitchFamily="49" charset="0"/>
              </a:rPr>
              <a:t>angga</a:t>
            </a:r>
            <a:endParaRPr lang="en-ID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433526-C0E5-0913-2D68-EB99DDB282B7}"/>
              </a:ext>
            </a:extLst>
          </p:cNvPr>
          <p:cNvSpPr txBox="1"/>
          <p:nvPr/>
        </p:nvSpPr>
        <p:spPr>
          <a:xfrm>
            <a:off x="8469605" y="3914984"/>
            <a:ext cx="2179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Indexing </a:t>
            </a:r>
            <a:r>
              <a:rPr lang="en-US" sz="2400" dirty="0" err="1"/>
              <a:t>negatif</a:t>
            </a:r>
            <a:endParaRPr lang="en-ID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DDF585-F2E0-9CB3-E910-2B1DF74C3175}"/>
              </a:ext>
            </a:extLst>
          </p:cNvPr>
          <p:cNvSpPr txBox="1"/>
          <p:nvPr/>
        </p:nvSpPr>
        <p:spPr>
          <a:xfrm>
            <a:off x="8173957" y="4597731"/>
            <a:ext cx="3213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-1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akses</a:t>
            </a:r>
            <a:r>
              <a:rPr lang="en-US" sz="2000" dirty="0"/>
              <a:t> item </a:t>
            </a:r>
            <a:r>
              <a:rPr lang="en-US" sz="2000" dirty="0" err="1"/>
              <a:t>terakhir</a:t>
            </a:r>
            <a:endParaRPr lang="en-ID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B2A453C-66F5-7853-F675-46B068F09744}"/>
              </a:ext>
            </a:extLst>
          </p:cNvPr>
          <p:cNvSpPr txBox="1"/>
          <p:nvPr/>
        </p:nvSpPr>
        <p:spPr>
          <a:xfrm>
            <a:off x="8173957" y="5007660"/>
            <a:ext cx="3900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-2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akses</a:t>
            </a:r>
            <a:r>
              <a:rPr lang="en-US" sz="2000" dirty="0"/>
              <a:t> item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endParaRPr lang="en-ID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6F499F-ED45-9E10-44D6-8162604C2FA8}"/>
              </a:ext>
            </a:extLst>
          </p:cNvPr>
          <p:cNvSpPr txBox="1"/>
          <p:nvPr/>
        </p:nvSpPr>
        <p:spPr>
          <a:xfrm>
            <a:off x="5205665" y="5396771"/>
            <a:ext cx="35342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[-</a:t>
            </a:r>
            <a:r>
              <a:rPr lang="en-ID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lang="en-ID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75D72E3-A2E4-3974-6E71-538EA44AF59D}"/>
              </a:ext>
            </a:extLst>
          </p:cNvPr>
          <p:cNvSpPr txBox="1"/>
          <p:nvPr/>
        </p:nvSpPr>
        <p:spPr>
          <a:xfrm>
            <a:off x="6363936" y="6246450"/>
            <a:ext cx="134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CD"/>
                </a:solidFill>
                <a:latin typeface="Consolas" panose="020B0609020204030204" pitchFamily="49" charset="0"/>
              </a:rPr>
              <a:t>jeruk</a:t>
            </a:r>
            <a:endParaRPr lang="en-ID" sz="2000" dirty="0"/>
          </a:p>
        </p:txBody>
      </p:sp>
      <p:pic>
        <p:nvPicPr>
          <p:cNvPr id="22" name="Graphic 21" descr="Paperclip">
            <a:extLst>
              <a:ext uri="{FF2B5EF4-FFF2-40B4-BE49-F238E27FC236}">
                <a16:creationId xmlns:a16="http://schemas.microsoft.com/office/drawing/2014/main" id="{BAEC0325-25A7-470C-215F-7AF91C2353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3222383" y="3877287"/>
            <a:ext cx="461168" cy="504754"/>
          </a:xfrm>
          <a:prstGeom prst="rect">
            <a:avLst/>
          </a:prstGeom>
        </p:spPr>
      </p:pic>
      <p:pic>
        <p:nvPicPr>
          <p:cNvPr id="25" name="Graphic 24" descr="Paperclip">
            <a:extLst>
              <a:ext uri="{FF2B5EF4-FFF2-40B4-BE49-F238E27FC236}">
                <a16:creationId xmlns:a16="http://schemas.microsoft.com/office/drawing/2014/main" id="{B5E6D438-3576-965A-4A99-A8B47A666E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0403329" y="3817189"/>
            <a:ext cx="461168" cy="504754"/>
          </a:xfrm>
          <a:prstGeom prst="rect">
            <a:avLst/>
          </a:prstGeom>
        </p:spPr>
      </p:pic>
      <p:pic>
        <p:nvPicPr>
          <p:cNvPr id="27" name="Graphic 26" descr="Line arrow Clockwise curve">
            <a:extLst>
              <a:ext uri="{FF2B5EF4-FFF2-40B4-BE49-F238E27FC236}">
                <a16:creationId xmlns:a16="http://schemas.microsoft.com/office/drawing/2014/main" id="{25724860-0062-428A-02CE-C37A4E3475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752723">
            <a:off x="3546029" y="3339683"/>
            <a:ext cx="1134435" cy="1134435"/>
          </a:xfrm>
          <a:prstGeom prst="rect">
            <a:avLst/>
          </a:prstGeom>
        </p:spPr>
      </p:pic>
      <p:pic>
        <p:nvPicPr>
          <p:cNvPr id="28" name="Graphic 27" descr="Line arrow Clockwise curve">
            <a:extLst>
              <a:ext uri="{FF2B5EF4-FFF2-40B4-BE49-F238E27FC236}">
                <a16:creationId xmlns:a16="http://schemas.microsoft.com/office/drawing/2014/main" id="{2A506F7D-88F3-18CB-B94C-3201BE2015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847277" flipH="1">
            <a:off x="7294685" y="3365763"/>
            <a:ext cx="1134435" cy="1134435"/>
          </a:xfrm>
          <a:prstGeom prst="rect">
            <a:avLst/>
          </a:prstGeom>
        </p:spPr>
      </p:pic>
      <p:pic>
        <p:nvPicPr>
          <p:cNvPr id="30" name="Graphic 29" descr="Arrow Straight">
            <a:extLst>
              <a:ext uri="{FF2B5EF4-FFF2-40B4-BE49-F238E27FC236}">
                <a16:creationId xmlns:a16="http://schemas.microsoft.com/office/drawing/2014/main" id="{2552FA98-D3B9-D291-BE3A-3066F18153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2077577" y="5794791"/>
            <a:ext cx="552893" cy="552893"/>
          </a:xfrm>
          <a:prstGeom prst="rect">
            <a:avLst/>
          </a:prstGeom>
        </p:spPr>
      </p:pic>
      <p:pic>
        <p:nvPicPr>
          <p:cNvPr id="31" name="Graphic 30" descr="Arrow Straight">
            <a:extLst>
              <a:ext uri="{FF2B5EF4-FFF2-40B4-BE49-F238E27FC236}">
                <a16:creationId xmlns:a16="http://schemas.microsoft.com/office/drawing/2014/main" id="{C54A82F6-8C34-FF4C-94C5-FF93319FC6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526220" y="5769940"/>
            <a:ext cx="552893" cy="55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3" grpId="0" animBg="1"/>
      <p:bldP spid="4" grpId="0"/>
      <p:bldP spid="2" grpId="0"/>
      <p:bldP spid="6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2C58DDA-2DA2-92B8-21D9-F34EC3677D35}"/>
              </a:ext>
            </a:extLst>
          </p:cNvPr>
          <p:cNvSpPr/>
          <p:nvPr/>
        </p:nvSpPr>
        <p:spPr>
          <a:xfrm>
            <a:off x="318137" y="2817129"/>
            <a:ext cx="5681244" cy="2266972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Tuple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E434D1-9C59-E09C-21AF-F55BC40AEB94}"/>
              </a:ext>
            </a:extLst>
          </p:cNvPr>
          <p:cNvSpPr txBox="1"/>
          <p:nvPr/>
        </p:nvSpPr>
        <p:spPr>
          <a:xfrm>
            <a:off x="4189384" y="932308"/>
            <a:ext cx="312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Menggabungkan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tuple </a:t>
            </a:r>
            <a:endParaRPr lang="en-ID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CD9BF0-E336-5EE5-D2E4-8AB1DAD3EC16}"/>
              </a:ext>
            </a:extLst>
          </p:cNvPr>
          <p:cNvSpPr txBox="1"/>
          <p:nvPr/>
        </p:nvSpPr>
        <p:spPr>
          <a:xfrm>
            <a:off x="376656" y="3016140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5A780A-8DE0-D2DB-4405-1740EFA09774}"/>
              </a:ext>
            </a:extLst>
          </p:cNvPr>
          <p:cNvSpPr txBox="1"/>
          <p:nvPr/>
        </p:nvSpPr>
        <p:spPr>
          <a:xfrm>
            <a:off x="414756" y="3456781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>
                <a:solidFill>
                  <a:srgbClr val="000000"/>
                </a:solidFill>
                <a:latin typeface="Consolas" panose="020B0609020204030204" pitchFamily="49" charset="0"/>
              </a:rPr>
              <a:t>int_tuple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(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1,2,3)</a:t>
            </a:r>
            <a:endParaRPr lang="en-ID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784B88-918B-9BEE-10BF-CD97D4CEDBD4}"/>
              </a:ext>
            </a:extLst>
          </p:cNvPr>
          <p:cNvSpPr txBox="1"/>
          <p:nvPr/>
        </p:nvSpPr>
        <p:spPr>
          <a:xfrm>
            <a:off x="414756" y="4040872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gab_tuple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ID" dirty="0" err="1">
                <a:solidFill>
                  <a:srgbClr val="000000"/>
                </a:solidFill>
                <a:latin typeface="Consolas" panose="020B0609020204030204" pitchFamily="49" charset="0"/>
              </a:rPr>
              <a:t>int_tuple</a:t>
            </a:r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96C6B4-9923-F790-9B80-6290CB1B2CC7}"/>
              </a:ext>
            </a:extLst>
          </p:cNvPr>
          <p:cNvSpPr txBox="1"/>
          <p:nvPr/>
        </p:nvSpPr>
        <p:spPr>
          <a:xfrm>
            <a:off x="414756" y="4502537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print(</a:t>
            </a:r>
            <a:r>
              <a:rPr lang="en-US" dirty="0" err="1">
                <a:latin typeface="Consolas" panose="020B0609020204030204" pitchFamily="49" charset="0"/>
              </a:rPr>
              <a:t>gab_tuple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en-ID" dirty="0"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CB8D464-1E00-1339-9832-117D7DA4DB0F}"/>
              </a:ext>
            </a:extLst>
          </p:cNvPr>
          <p:cNvSpPr txBox="1"/>
          <p:nvPr/>
        </p:nvSpPr>
        <p:spPr>
          <a:xfrm>
            <a:off x="7052230" y="3550505"/>
            <a:ext cx="5288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‘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, 1, 2, 3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33254031-A118-42D7-969E-7C6F696D47DF}"/>
              </a:ext>
            </a:extLst>
          </p:cNvPr>
          <p:cNvSpPr/>
          <p:nvPr/>
        </p:nvSpPr>
        <p:spPr>
          <a:xfrm rot="16200000">
            <a:off x="6134960" y="3343169"/>
            <a:ext cx="977900" cy="780440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FC2297-FC7A-8FD4-B038-C0ABBA0EE185}"/>
              </a:ext>
            </a:extLst>
          </p:cNvPr>
          <p:cNvSpPr txBox="1"/>
          <p:nvPr/>
        </p:nvSpPr>
        <p:spPr>
          <a:xfrm>
            <a:off x="2081369" y="1565380"/>
            <a:ext cx="87865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Tuple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yang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digabungkan</a:t>
            </a:r>
            <a:r>
              <a:rPr lang="en-US" sz="2400" dirty="0"/>
              <a:t>,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+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menggabungkan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26837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9" grpId="0"/>
      <p:bldP spid="20" grpId="0"/>
      <p:bldP spid="21" grpId="0" animBg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10ED27B-83A6-F055-1E66-DBB58590BD80}"/>
              </a:ext>
            </a:extLst>
          </p:cNvPr>
          <p:cNvSpPr/>
          <p:nvPr/>
        </p:nvSpPr>
        <p:spPr>
          <a:xfrm>
            <a:off x="1034907" y="2488169"/>
            <a:ext cx="6244670" cy="140117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Tuple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E9072-3334-9735-9331-46530F387867}"/>
              </a:ext>
            </a:extLst>
          </p:cNvPr>
          <p:cNvSpPr txBox="1"/>
          <p:nvPr/>
        </p:nvSpPr>
        <p:spPr>
          <a:xfrm>
            <a:off x="1095528" y="2544801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248D5A-DB77-C1AA-57A4-BAA75F6C90AD}"/>
              </a:ext>
            </a:extLst>
          </p:cNvPr>
          <p:cNvSpPr txBox="1"/>
          <p:nvPr/>
        </p:nvSpPr>
        <p:spPr>
          <a:xfrm>
            <a:off x="1095528" y="3028890"/>
            <a:ext cx="4416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hasil_tuple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string_tuple</a:t>
            </a:r>
            <a:r>
              <a:rPr lang="en-US" sz="2000" dirty="0">
                <a:latin typeface="Consolas" panose="020B0609020204030204" pitchFamily="49" charset="0"/>
              </a:rPr>
              <a:t> * 2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478101-90ED-0436-27A2-FA1669007484}"/>
              </a:ext>
            </a:extLst>
          </p:cNvPr>
          <p:cNvSpPr txBox="1"/>
          <p:nvPr/>
        </p:nvSpPr>
        <p:spPr>
          <a:xfrm>
            <a:off x="1095528" y="3440053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print(</a:t>
            </a:r>
            <a:r>
              <a:rPr lang="en-US" sz="2000" dirty="0" err="1">
                <a:latin typeface="Consolas" panose="020B0609020204030204" pitchFamily="49" charset="0"/>
              </a:rPr>
              <a:t>hasil_tuple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71FD6E-8957-D799-80FB-8A3701D897BC}"/>
              </a:ext>
            </a:extLst>
          </p:cNvPr>
          <p:cNvSpPr txBox="1"/>
          <p:nvPr/>
        </p:nvSpPr>
        <p:spPr>
          <a:xfrm>
            <a:off x="1201159" y="4780822"/>
            <a:ext cx="86219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‘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’,‘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’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B3D08-45B1-B0ED-2C16-A7406455B9B8}"/>
              </a:ext>
            </a:extLst>
          </p:cNvPr>
          <p:cNvSpPr txBox="1"/>
          <p:nvPr/>
        </p:nvSpPr>
        <p:spPr>
          <a:xfrm>
            <a:off x="4683033" y="1073467"/>
            <a:ext cx="243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Perkalian</a:t>
            </a:r>
            <a:r>
              <a:rPr lang="en-US" sz="2800" b="1" dirty="0">
                <a:solidFill>
                  <a:srgbClr val="FF0000"/>
                </a:solidFill>
              </a:rPr>
              <a:t> tuple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70838AD5-A7D7-721F-680F-6BBD809E0B80}"/>
              </a:ext>
            </a:extLst>
          </p:cNvPr>
          <p:cNvSpPr/>
          <p:nvPr/>
        </p:nvSpPr>
        <p:spPr>
          <a:xfrm>
            <a:off x="3099460" y="4096987"/>
            <a:ext cx="719891" cy="53439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CD9E19-DC6A-0AFC-0E08-EB4DEC190A5D}"/>
              </a:ext>
            </a:extLst>
          </p:cNvPr>
          <p:cNvSpPr txBox="1"/>
          <p:nvPr/>
        </p:nvSpPr>
        <p:spPr>
          <a:xfrm>
            <a:off x="769849" y="1843639"/>
            <a:ext cx="9915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Tuple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dikalikan</a:t>
            </a:r>
            <a:r>
              <a:rPr lang="en-US" sz="2400" dirty="0"/>
              <a:t> </a:t>
            </a:r>
            <a:r>
              <a:rPr lang="en-US" sz="2400" dirty="0" err="1"/>
              <a:t>layaknya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,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2060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4" grpId="0"/>
      <p:bldP spid="2" grpId="0"/>
      <p:bldP spid="6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3854515" y="3621909"/>
            <a:ext cx="39412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Looping di Python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A7DE73-67F5-CF37-78C4-718FCAECE59E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50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C140196-535C-DD63-6B6E-9C809FB17F56}"/>
              </a:ext>
            </a:extLst>
          </p:cNvPr>
          <p:cNvSpPr/>
          <p:nvPr/>
        </p:nvSpPr>
        <p:spPr>
          <a:xfrm>
            <a:off x="88900" y="2655228"/>
            <a:ext cx="12012696" cy="4124735"/>
          </a:xfrm>
          <a:prstGeom prst="rect">
            <a:avLst/>
          </a:prstGeom>
          <a:solidFill>
            <a:schemeClr val="accent6">
              <a:lumMod val="110000"/>
              <a:satMod val="105000"/>
              <a:tint val="67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2E35E4-599E-F4F8-A530-C22DA9BE8CA2}"/>
              </a:ext>
            </a:extLst>
          </p:cNvPr>
          <p:cNvSpPr/>
          <p:nvPr/>
        </p:nvSpPr>
        <p:spPr>
          <a:xfrm>
            <a:off x="6706303" y="1786773"/>
            <a:ext cx="2336800" cy="711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F73B5A1-216A-C76A-D5E2-E5106D22BB29}"/>
              </a:ext>
            </a:extLst>
          </p:cNvPr>
          <p:cNvSpPr/>
          <p:nvPr/>
        </p:nvSpPr>
        <p:spPr>
          <a:xfrm>
            <a:off x="2540000" y="1765301"/>
            <a:ext cx="2336800" cy="711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052664" cy="1077994"/>
          </a:xfrm>
        </p:spPr>
        <p:txBody>
          <a:bodyPr>
            <a:normAutofit/>
          </a:bodyPr>
          <a:lstStyle/>
          <a:p>
            <a:r>
              <a:rPr lang="en-US" dirty="0"/>
              <a:t>Looping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89688" y="6412437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0E47CB-20B2-F144-22FB-3146AC5E19C3}"/>
              </a:ext>
            </a:extLst>
          </p:cNvPr>
          <p:cNvSpPr txBox="1"/>
          <p:nvPr/>
        </p:nvSpPr>
        <p:spPr>
          <a:xfrm>
            <a:off x="6896803" y="1888610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 while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F819BF-2DB1-C8E5-510F-1F73899DB9BE}"/>
              </a:ext>
            </a:extLst>
          </p:cNvPr>
          <p:cNvSpPr txBox="1"/>
          <p:nvPr/>
        </p:nvSpPr>
        <p:spPr>
          <a:xfrm>
            <a:off x="2740781" y="1901072"/>
            <a:ext cx="160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 for</a:t>
            </a:r>
            <a:endParaRPr lang="en-ID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CFEBF4-FACB-2F29-A17E-68A7192F932D}"/>
              </a:ext>
            </a:extLst>
          </p:cNvPr>
          <p:cNvSpPr txBox="1"/>
          <p:nvPr/>
        </p:nvSpPr>
        <p:spPr>
          <a:xfrm>
            <a:off x="4387197" y="1119037"/>
            <a:ext cx="271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Looping/</a:t>
            </a:r>
            <a:r>
              <a:rPr lang="en-US" sz="2400" dirty="0" err="1"/>
              <a:t>perulangan</a:t>
            </a:r>
            <a:endParaRPr lang="en-ID" sz="24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3D17CB8-407F-6988-F9F3-734644094D86}"/>
              </a:ext>
            </a:extLst>
          </p:cNvPr>
          <p:cNvCxnSpPr>
            <a:cxnSpLocks/>
            <a:stCxn id="3" idx="2"/>
            <a:endCxn id="6" idx="3"/>
          </p:cNvCxnSpPr>
          <p:nvPr/>
        </p:nvCxnSpPr>
        <p:spPr>
          <a:xfrm flipH="1">
            <a:off x="4876800" y="1580702"/>
            <a:ext cx="870128" cy="540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956EC4E-65C8-11FA-9A79-B6351B650920}"/>
              </a:ext>
            </a:extLst>
          </p:cNvPr>
          <p:cNvCxnSpPr>
            <a:cxnSpLocks/>
            <a:stCxn id="3" idx="2"/>
            <a:endCxn id="8" idx="1"/>
          </p:cNvCxnSpPr>
          <p:nvPr/>
        </p:nvCxnSpPr>
        <p:spPr>
          <a:xfrm>
            <a:off x="5746928" y="1580702"/>
            <a:ext cx="959375" cy="56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0608591-9FBC-4B50-CEB3-EA063D48A5FC}"/>
              </a:ext>
            </a:extLst>
          </p:cNvPr>
          <p:cNvSpPr txBox="1"/>
          <p:nvPr/>
        </p:nvSpPr>
        <p:spPr>
          <a:xfrm>
            <a:off x="179304" y="2997369"/>
            <a:ext cx="7258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Melakukan</a:t>
            </a:r>
            <a:r>
              <a:rPr lang="en-US" sz="2400" dirty="0"/>
              <a:t> looping for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nomor</a:t>
            </a:r>
            <a:r>
              <a:rPr lang="en-US" sz="2400" dirty="0"/>
              <a:t> index </a:t>
            </a: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itemnya</a:t>
            </a:r>
            <a:endParaRPr lang="en-ID" sz="2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68EFA6-5653-10E0-B0B1-362C58039841}"/>
              </a:ext>
            </a:extLst>
          </p:cNvPr>
          <p:cNvSpPr txBox="1"/>
          <p:nvPr/>
        </p:nvSpPr>
        <p:spPr>
          <a:xfrm>
            <a:off x="311941" y="3523886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string_tuple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ID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C3D93E-2A83-41B0-23CB-3DAD875E31D6}"/>
              </a:ext>
            </a:extLst>
          </p:cNvPr>
          <p:cNvSpPr txBox="1"/>
          <p:nvPr/>
        </p:nvSpPr>
        <p:spPr>
          <a:xfrm>
            <a:off x="311941" y="3893218"/>
            <a:ext cx="60979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for x in </a:t>
            </a:r>
            <a:r>
              <a:rPr lang="en-ID" sz="2000" dirty="0" err="1">
                <a:latin typeface="Consolas" panose="020B0609020204030204" pitchFamily="49" charset="0"/>
              </a:rPr>
              <a:t>string_tuple</a:t>
            </a:r>
            <a:r>
              <a:rPr lang="en-ID" sz="2000" dirty="0">
                <a:latin typeface="Consolas" panose="020B0609020204030204" pitchFamily="49" charset="0"/>
              </a:rPr>
              <a:t>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print(x)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D61413B-C20D-9AC1-3431-3D50ECE8B1D4}"/>
              </a:ext>
            </a:extLst>
          </p:cNvPr>
          <p:cNvSpPr txBox="1"/>
          <p:nvPr/>
        </p:nvSpPr>
        <p:spPr>
          <a:xfrm>
            <a:off x="2540000" y="5629983"/>
            <a:ext cx="10310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apel</a:t>
            </a:r>
            <a:endParaRPr lang="en-US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mangga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jeruk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42BCEFC7-7EE0-8CB5-61C9-B2E94AF19DD6}"/>
              </a:ext>
            </a:extLst>
          </p:cNvPr>
          <p:cNvSpPr/>
          <p:nvPr/>
        </p:nvSpPr>
        <p:spPr>
          <a:xfrm>
            <a:off x="2540000" y="4708496"/>
            <a:ext cx="914400" cy="70788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CB4FB6F-A2F7-D195-AB34-BBA9AE5496AB}"/>
              </a:ext>
            </a:extLst>
          </p:cNvPr>
          <p:cNvSpPr txBox="1"/>
          <p:nvPr/>
        </p:nvSpPr>
        <p:spPr>
          <a:xfrm>
            <a:off x="6573958" y="3996459"/>
            <a:ext cx="4980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for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in range(</a:t>
            </a:r>
            <a:r>
              <a:rPr lang="en-US" sz="2000" dirty="0" err="1">
                <a:latin typeface="Consolas" panose="020B0609020204030204" pitchFamily="49" charset="0"/>
              </a:rPr>
              <a:t>len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</a:rPr>
              <a:t>string_tuple</a:t>
            </a:r>
            <a:r>
              <a:rPr lang="en-US" sz="2000" dirty="0">
                <a:latin typeface="Consolas" panose="020B0609020204030204" pitchFamily="49" charset="0"/>
              </a:rPr>
              <a:t>)):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3D95445-718F-D19C-B7AC-B323903BBD22}"/>
              </a:ext>
            </a:extLst>
          </p:cNvPr>
          <p:cNvSpPr txBox="1"/>
          <p:nvPr/>
        </p:nvSpPr>
        <p:spPr>
          <a:xfrm>
            <a:off x="6887249" y="4364758"/>
            <a:ext cx="3288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print(</a:t>
            </a:r>
            <a:r>
              <a:rPr lang="en-US" sz="2000" dirty="0" err="1">
                <a:latin typeface="Consolas" panose="020B0609020204030204" pitchFamily="49" charset="0"/>
              </a:rPr>
              <a:t>string_tuple</a:t>
            </a:r>
            <a:r>
              <a:rPr lang="en-US" sz="2000" dirty="0">
                <a:latin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4689A9C-A6EB-3228-CBD1-14FC439DF388}"/>
              </a:ext>
            </a:extLst>
          </p:cNvPr>
          <p:cNvSpPr txBox="1"/>
          <p:nvPr/>
        </p:nvSpPr>
        <p:spPr>
          <a:xfrm>
            <a:off x="7428103" y="5396774"/>
            <a:ext cx="10310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apel</a:t>
            </a:r>
            <a:endParaRPr lang="en-US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mangga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jeruk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B05C81CD-988C-F1A2-444E-40CAEB5C57CC}"/>
              </a:ext>
            </a:extLst>
          </p:cNvPr>
          <p:cNvSpPr/>
          <p:nvPr/>
        </p:nvSpPr>
        <p:spPr>
          <a:xfrm>
            <a:off x="7475294" y="4797730"/>
            <a:ext cx="765337" cy="56618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BC69C7-7F32-B343-ACD0-DE5DF1061977}"/>
              </a:ext>
            </a:extLst>
          </p:cNvPr>
          <p:cNvSpPr txBox="1"/>
          <p:nvPr/>
        </p:nvSpPr>
        <p:spPr>
          <a:xfrm>
            <a:off x="179304" y="2577563"/>
            <a:ext cx="6144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Melakukan</a:t>
            </a:r>
            <a:r>
              <a:rPr lang="en-US" sz="2400" dirty="0"/>
              <a:t> looping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05030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 animBg="1"/>
      <p:bldP spid="6" grpId="0" animBg="1"/>
      <p:bldP spid="4" grpId="0"/>
      <p:bldP spid="2" grpId="0"/>
      <p:bldP spid="21" grpId="0"/>
      <p:bldP spid="22" grpId="0"/>
      <p:bldP spid="23" grpId="0"/>
      <p:bldP spid="24" grpId="0"/>
      <p:bldP spid="25" grpId="0" animBg="1"/>
      <p:bldP spid="28" grpId="0"/>
      <p:bldP spid="29" grpId="0"/>
      <p:bldP spid="30" grpId="0"/>
      <p:bldP spid="31" grpId="0" animBg="1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81C5096-DFE1-D2FC-2C5E-05FFCDB11B2F}"/>
              </a:ext>
            </a:extLst>
          </p:cNvPr>
          <p:cNvSpPr/>
          <p:nvPr/>
        </p:nvSpPr>
        <p:spPr>
          <a:xfrm>
            <a:off x="6114429" y="5830783"/>
            <a:ext cx="3111731" cy="914401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23FB193-A75F-C8CC-6F31-2C270A0538B6}"/>
              </a:ext>
            </a:extLst>
          </p:cNvPr>
          <p:cNvSpPr/>
          <p:nvPr/>
        </p:nvSpPr>
        <p:spPr>
          <a:xfrm>
            <a:off x="7261354" y="4288258"/>
            <a:ext cx="2831705" cy="914401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7DB01-AC82-F807-8A92-3956F74D6899}"/>
              </a:ext>
            </a:extLst>
          </p:cNvPr>
          <p:cNvSpPr/>
          <p:nvPr/>
        </p:nvSpPr>
        <p:spPr>
          <a:xfrm>
            <a:off x="311686" y="3807904"/>
            <a:ext cx="2723823" cy="1079662"/>
          </a:xfrm>
          <a:prstGeom prst="rect">
            <a:avLst/>
          </a:prstGeom>
          <a:ln w="28575">
            <a:solidFill>
              <a:schemeClr val="accent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893070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Looping</a:t>
            </a:r>
            <a:endParaRPr lang="en-ID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A6B844-B00B-823B-1F2B-54209BA0F753}"/>
              </a:ext>
            </a:extLst>
          </p:cNvPr>
          <p:cNvSpPr/>
          <p:nvPr/>
        </p:nvSpPr>
        <p:spPr>
          <a:xfrm>
            <a:off x="1362219" y="1223311"/>
            <a:ext cx="3246186" cy="711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434744-9914-EC42-FCEB-186AF381FA24}"/>
              </a:ext>
            </a:extLst>
          </p:cNvPr>
          <p:cNvSpPr txBox="1"/>
          <p:nvPr/>
        </p:nvSpPr>
        <p:spPr>
          <a:xfrm>
            <a:off x="1455243" y="1348078"/>
            <a:ext cx="3063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 for pada string</a:t>
            </a:r>
            <a:endParaRPr lang="en-ID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18305-440E-6948-8274-95095E292AD4}"/>
              </a:ext>
            </a:extLst>
          </p:cNvPr>
          <p:cNvSpPr txBox="1"/>
          <p:nvPr/>
        </p:nvSpPr>
        <p:spPr>
          <a:xfrm>
            <a:off x="268749" y="2271043"/>
            <a:ext cx="5433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Looping for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pada string, yang </a:t>
            </a:r>
            <a:r>
              <a:rPr lang="en-US" sz="2400" dirty="0" err="1"/>
              <a:t>diakses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kali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string</a:t>
            </a:r>
            <a:endParaRPr lang="en-ID" sz="2400" dirty="0"/>
          </a:p>
        </p:txBody>
      </p:sp>
      <p:pic>
        <p:nvPicPr>
          <p:cNvPr id="26" name="Graphic 25" descr="Arrow Clockwise curve">
            <a:extLst>
              <a:ext uri="{FF2B5EF4-FFF2-40B4-BE49-F238E27FC236}">
                <a16:creationId xmlns:a16="http://schemas.microsoft.com/office/drawing/2014/main" id="{2E6627BE-1857-7F41-3909-BB494FD2D9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 flipH="1">
            <a:off x="2875728" y="4050360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A7AE66E-F4EB-CF2E-0B5B-C5B8A1CE2BEC}"/>
              </a:ext>
            </a:extLst>
          </p:cNvPr>
          <p:cNvSpPr txBox="1"/>
          <p:nvPr/>
        </p:nvSpPr>
        <p:spPr>
          <a:xfrm>
            <a:off x="7399702" y="1467876"/>
            <a:ext cx="197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Fungsi</a:t>
            </a:r>
            <a:r>
              <a:rPr lang="en-US" sz="2400" b="1" dirty="0">
                <a:solidFill>
                  <a:srgbClr val="FF0000"/>
                </a:solidFill>
              </a:rPr>
              <a:t> range()</a:t>
            </a:r>
            <a:endParaRPr lang="en-ID" sz="2400" b="1" dirty="0">
              <a:solidFill>
                <a:srgbClr val="FF0000"/>
              </a:solidFill>
            </a:endParaRPr>
          </a:p>
        </p:txBody>
      </p:sp>
      <p:pic>
        <p:nvPicPr>
          <p:cNvPr id="32" name="Graphic 31" descr="Arrow Clockwise curve">
            <a:extLst>
              <a:ext uri="{FF2B5EF4-FFF2-40B4-BE49-F238E27FC236}">
                <a16:creationId xmlns:a16="http://schemas.microsoft.com/office/drawing/2014/main" id="{D2ECC237-1ED2-FEAA-6BB2-F18ED1F6A9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 flipH="1">
            <a:off x="9935046" y="4602057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98261762-A673-B53E-A546-35FA8705BCC7}"/>
              </a:ext>
            </a:extLst>
          </p:cNvPr>
          <p:cNvSpPr txBox="1"/>
          <p:nvPr/>
        </p:nvSpPr>
        <p:spPr>
          <a:xfrm>
            <a:off x="10942471" y="4286228"/>
            <a:ext cx="3545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0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1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2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5B1554-49AC-C33A-4115-45D2579C9A44}"/>
              </a:ext>
            </a:extLst>
          </p:cNvPr>
          <p:cNvSpPr txBox="1"/>
          <p:nvPr/>
        </p:nvSpPr>
        <p:spPr>
          <a:xfrm>
            <a:off x="4070900" y="3768268"/>
            <a:ext cx="3257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m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a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n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g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g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a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60208D-5B54-CC29-2A89-905E583801AA}"/>
              </a:ext>
            </a:extLst>
          </p:cNvPr>
          <p:cNvCxnSpPr/>
          <p:nvPr/>
        </p:nvCxnSpPr>
        <p:spPr>
          <a:xfrm>
            <a:off x="5902036" y="1348078"/>
            <a:ext cx="0" cy="5397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460E1F0-8D75-15FB-3149-A6F2854B6AFA}"/>
              </a:ext>
            </a:extLst>
          </p:cNvPr>
          <p:cNvCxnSpPr/>
          <p:nvPr/>
        </p:nvCxnSpPr>
        <p:spPr>
          <a:xfrm>
            <a:off x="5995061" y="1452978"/>
            <a:ext cx="0" cy="5397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46D7FF1-0753-B88D-915A-B4392EB54A38}"/>
              </a:ext>
            </a:extLst>
          </p:cNvPr>
          <p:cNvSpPr txBox="1"/>
          <p:nvPr/>
        </p:nvSpPr>
        <p:spPr>
          <a:xfrm>
            <a:off x="345565" y="3936660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for x in “</a:t>
            </a:r>
            <a:r>
              <a:rPr lang="en-US" sz="2000" dirty="0" err="1">
                <a:latin typeface="Consolas" panose="020B0609020204030204" pitchFamily="49" charset="0"/>
              </a:rPr>
              <a:t>mangga</a:t>
            </a:r>
            <a:r>
              <a:rPr lang="en-US" sz="2000" dirty="0">
                <a:latin typeface="Consolas" panose="020B0609020204030204" pitchFamily="49" charset="0"/>
              </a:rPr>
              <a:t>”: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print(x)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55E4E8-991E-2D36-815E-975E36A45EDF}"/>
              </a:ext>
            </a:extLst>
          </p:cNvPr>
          <p:cNvSpPr txBox="1"/>
          <p:nvPr/>
        </p:nvSpPr>
        <p:spPr>
          <a:xfrm>
            <a:off x="6196940" y="1960301"/>
            <a:ext cx="6157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looping(</a:t>
            </a:r>
            <a:r>
              <a:rPr lang="en-US" sz="2400" dirty="0" err="1"/>
              <a:t>perulangan</a:t>
            </a:r>
            <a:r>
              <a:rPr lang="en-US" sz="2400" dirty="0"/>
              <a:t>) pada </a:t>
            </a:r>
            <a:r>
              <a:rPr lang="en-US" sz="2400" dirty="0" err="1"/>
              <a:t>kumpulan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yang </a:t>
            </a:r>
            <a:r>
              <a:rPr lang="en-US" sz="2400" dirty="0" err="1"/>
              <a:t>spesifik</a:t>
            </a:r>
            <a:endParaRPr lang="en-ID" sz="24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15D0A3-E4FB-5DBC-E8F8-94BF6C72F296}"/>
              </a:ext>
            </a:extLst>
          </p:cNvPr>
          <p:cNvSpPr txBox="1"/>
          <p:nvPr/>
        </p:nvSpPr>
        <p:spPr>
          <a:xfrm>
            <a:off x="6126969" y="3214042"/>
            <a:ext cx="5514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Looping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0, </a:t>
            </a:r>
            <a:r>
              <a:rPr lang="en-US" sz="2400" dirty="0" err="1"/>
              <a:t>kemudian</a:t>
            </a:r>
            <a:r>
              <a:rPr lang="en-US" sz="2400" dirty="0"/>
              <a:t> looping </a:t>
            </a:r>
            <a:r>
              <a:rPr lang="en-US" sz="2400" dirty="0" err="1"/>
              <a:t>berikutnya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1, </a:t>
            </a:r>
            <a:r>
              <a:rPr lang="en-US" sz="2400" dirty="0" err="1"/>
              <a:t>begitu</a:t>
            </a:r>
            <a:r>
              <a:rPr lang="en-US" sz="2400" dirty="0"/>
              <a:t> </a:t>
            </a:r>
            <a:r>
              <a:rPr lang="en-US" sz="2400" dirty="0" err="1"/>
              <a:t>seterusnya</a:t>
            </a:r>
            <a:r>
              <a:rPr lang="en-US" sz="2400" dirty="0"/>
              <a:t>.</a:t>
            </a:r>
            <a:endParaRPr lang="en-ID" sz="2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44253B2-F83F-76EA-9297-006A016C4781}"/>
              </a:ext>
            </a:extLst>
          </p:cNvPr>
          <p:cNvSpPr txBox="1"/>
          <p:nvPr/>
        </p:nvSpPr>
        <p:spPr>
          <a:xfrm>
            <a:off x="7369238" y="4319018"/>
            <a:ext cx="2723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for x in range(4):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78535A5-D4F0-1963-F5E6-4DB6DEEAD3E0}"/>
              </a:ext>
            </a:extLst>
          </p:cNvPr>
          <p:cNvSpPr txBox="1"/>
          <p:nvPr/>
        </p:nvSpPr>
        <p:spPr>
          <a:xfrm>
            <a:off x="7571119" y="4710741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print(x)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F290137-FA39-D6B3-BCBF-2BD0820E391C}"/>
              </a:ext>
            </a:extLst>
          </p:cNvPr>
          <p:cNvSpPr txBox="1"/>
          <p:nvPr/>
        </p:nvSpPr>
        <p:spPr>
          <a:xfrm>
            <a:off x="5995061" y="5421725"/>
            <a:ext cx="4265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Menambahkan</a:t>
            </a:r>
            <a:r>
              <a:rPr lang="en-US" sz="2400" dirty="0">
                <a:solidFill>
                  <a:srgbClr val="FF0000"/>
                </a:solidFill>
              </a:rPr>
              <a:t> parameter </a:t>
            </a:r>
            <a:r>
              <a:rPr lang="en-US" sz="2400" dirty="0" err="1">
                <a:solidFill>
                  <a:srgbClr val="FF0000"/>
                </a:solidFill>
              </a:rPr>
              <a:t>ketiga</a:t>
            </a:r>
            <a:endParaRPr lang="en-ID" sz="240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5E69A8-A0A0-A2D5-7DAC-16795291C63D}"/>
              </a:ext>
            </a:extLst>
          </p:cNvPr>
          <p:cNvSpPr txBox="1"/>
          <p:nvPr/>
        </p:nvSpPr>
        <p:spPr>
          <a:xfrm>
            <a:off x="6046520" y="5939656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for x in range(5, 30, 4):</a:t>
            </a:r>
          </a:p>
          <a:p>
            <a:r>
              <a:rPr lang="en-US" dirty="0">
                <a:latin typeface="Consolas" panose="020B0609020204030204" pitchFamily="49" charset="0"/>
              </a:rPr>
              <a:t>  print(x)</a:t>
            </a:r>
            <a:endParaRPr lang="en-ID" dirty="0">
              <a:latin typeface="Consolas" panose="020B0609020204030204" pitchFamily="49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0EC5F0-7BC5-7115-7CB0-B89E55A14A7E}"/>
              </a:ext>
            </a:extLst>
          </p:cNvPr>
          <p:cNvSpPr txBox="1"/>
          <p:nvPr/>
        </p:nvSpPr>
        <p:spPr>
          <a:xfrm>
            <a:off x="4781972" y="4500794"/>
            <a:ext cx="4379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</a:rPr>
              <a:t>5</a:t>
            </a:r>
          </a:p>
          <a:p>
            <a:r>
              <a:rPr lang="en-US" b="1" dirty="0">
                <a:latin typeface="Consolas" panose="020B0609020204030204" pitchFamily="49" charset="0"/>
              </a:rPr>
              <a:t>9</a:t>
            </a:r>
          </a:p>
          <a:p>
            <a:r>
              <a:rPr lang="en-US" b="1" dirty="0">
                <a:latin typeface="Consolas" panose="020B0609020204030204" pitchFamily="49" charset="0"/>
              </a:rPr>
              <a:t>13</a:t>
            </a:r>
          </a:p>
          <a:p>
            <a:r>
              <a:rPr lang="en-US" b="1" dirty="0">
                <a:latin typeface="Consolas" panose="020B0609020204030204" pitchFamily="49" charset="0"/>
              </a:rPr>
              <a:t>17</a:t>
            </a:r>
          </a:p>
          <a:p>
            <a:r>
              <a:rPr lang="en-US" b="1" dirty="0">
                <a:latin typeface="Consolas" panose="020B0609020204030204" pitchFamily="49" charset="0"/>
              </a:rPr>
              <a:t>21</a:t>
            </a:r>
          </a:p>
          <a:p>
            <a:r>
              <a:rPr lang="en-US" b="1" dirty="0">
                <a:latin typeface="Consolas" panose="020B0609020204030204" pitchFamily="49" charset="0"/>
              </a:rPr>
              <a:t>25</a:t>
            </a:r>
          </a:p>
          <a:p>
            <a:r>
              <a:rPr lang="en-US" b="1" dirty="0">
                <a:latin typeface="Consolas" panose="020B0609020204030204" pitchFamily="49" charset="0"/>
              </a:rPr>
              <a:t>29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A86675D-7E7E-6485-F1A9-1F4AB3631B6D}"/>
              </a:ext>
            </a:extLst>
          </p:cNvPr>
          <p:cNvCxnSpPr>
            <a:endCxn id="50" idx="3"/>
          </p:cNvCxnSpPr>
          <p:nvPr/>
        </p:nvCxnSpPr>
        <p:spPr>
          <a:xfrm flipH="1" flipV="1">
            <a:off x="5219912" y="5516457"/>
            <a:ext cx="868609" cy="404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FC8A58E-741D-155D-BFFB-D6DBA417A36F}"/>
              </a:ext>
            </a:extLst>
          </p:cNvPr>
          <p:cNvSpPr txBox="1"/>
          <p:nvPr/>
        </p:nvSpPr>
        <p:spPr>
          <a:xfrm>
            <a:off x="89688" y="6412437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1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1" grpId="0" animBg="1"/>
      <p:bldP spid="4" grpId="0" animBg="1"/>
      <p:bldP spid="23" grpId="0"/>
      <p:bldP spid="28" grpId="0"/>
      <p:bldP spid="33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EAC18B9-6935-8432-3237-62FC8A79D923}"/>
              </a:ext>
            </a:extLst>
          </p:cNvPr>
          <p:cNvSpPr/>
          <p:nvPr/>
        </p:nvSpPr>
        <p:spPr>
          <a:xfrm>
            <a:off x="8474068" y="2437135"/>
            <a:ext cx="2344353" cy="2971923"/>
          </a:xfrm>
          <a:prstGeom prst="roundRect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047FE0-42D4-73C4-AE69-1F6E31B97CA8}"/>
              </a:ext>
            </a:extLst>
          </p:cNvPr>
          <p:cNvSpPr/>
          <p:nvPr/>
        </p:nvSpPr>
        <p:spPr>
          <a:xfrm>
            <a:off x="945676" y="3059982"/>
            <a:ext cx="6097978" cy="1977081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893070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Looping</a:t>
            </a:r>
            <a:endParaRPr lang="en-ID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A6B844-B00B-823B-1F2B-54209BA0F753}"/>
              </a:ext>
            </a:extLst>
          </p:cNvPr>
          <p:cNvSpPr/>
          <p:nvPr/>
        </p:nvSpPr>
        <p:spPr>
          <a:xfrm>
            <a:off x="789784" y="1353940"/>
            <a:ext cx="1950997" cy="711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434744-9914-EC42-FCEB-186AF381FA24}"/>
              </a:ext>
            </a:extLst>
          </p:cNvPr>
          <p:cNvSpPr txBox="1"/>
          <p:nvPr/>
        </p:nvSpPr>
        <p:spPr>
          <a:xfrm>
            <a:off x="882808" y="1478707"/>
            <a:ext cx="1763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Nested loop 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32C07D-D552-9D3A-BD33-44E0CEB4408D}"/>
              </a:ext>
            </a:extLst>
          </p:cNvPr>
          <p:cNvSpPr txBox="1"/>
          <p:nvPr/>
        </p:nvSpPr>
        <p:spPr>
          <a:xfrm>
            <a:off x="2921330" y="1471526"/>
            <a:ext cx="6649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Netsed</a:t>
            </a:r>
            <a:r>
              <a:rPr lang="en-US" sz="2400" dirty="0"/>
              <a:t> loop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loop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loop</a:t>
            </a:r>
            <a:endParaRPr lang="en-ID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1B0F09-08EC-6E9F-D100-04B44B3A0CC4}"/>
              </a:ext>
            </a:extLst>
          </p:cNvPr>
          <p:cNvSpPr txBox="1"/>
          <p:nvPr/>
        </p:nvSpPr>
        <p:spPr>
          <a:xfrm>
            <a:off x="1102785" y="3275774"/>
            <a:ext cx="609797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latin typeface="Consolas" panose="020B0609020204030204" pitchFamily="49" charset="0"/>
              </a:rPr>
              <a:t>buah_tuple</a:t>
            </a:r>
            <a:r>
              <a:rPr lang="en-ID" sz="2000" dirty="0">
                <a:latin typeface="Consolas" panose="020B0609020204030204" pitchFamily="49" charset="0"/>
              </a:rPr>
              <a:t>=("</a:t>
            </a:r>
            <a:r>
              <a:rPr lang="en-ID" sz="2000" dirty="0" err="1">
                <a:latin typeface="Consolas" panose="020B0609020204030204" pitchFamily="49" charset="0"/>
              </a:rPr>
              <a:t>apel</a:t>
            </a:r>
            <a:r>
              <a:rPr lang="en-ID" sz="2000" dirty="0">
                <a:latin typeface="Consolas" panose="020B0609020204030204" pitchFamily="49" charset="0"/>
              </a:rPr>
              <a:t>","</a:t>
            </a:r>
            <a:r>
              <a:rPr lang="en-ID" sz="2000" dirty="0" err="1">
                <a:latin typeface="Consolas" panose="020B0609020204030204" pitchFamily="49" charset="0"/>
              </a:rPr>
              <a:t>mangga</a:t>
            </a:r>
            <a:r>
              <a:rPr lang="en-ID" sz="2000" dirty="0">
                <a:latin typeface="Consolas" panose="020B0609020204030204" pitchFamily="49" charset="0"/>
              </a:rPr>
              <a:t>","</a:t>
            </a:r>
            <a:r>
              <a:rPr lang="en-ID" sz="2000" dirty="0" err="1">
                <a:latin typeface="Consolas" panose="020B0609020204030204" pitchFamily="49" charset="0"/>
              </a:rPr>
              <a:t>jeruk</a:t>
            </a:r>
            <a:r>
              <a:rPr lang="en-ID" sz="2000" dirty="0">
                <a:latin typeface="Consolas" panose="020B0609020204030204" pitchFamily="49" charset="0"/>
              </a:rPr>
              <a:t>")</a:t>
            </a:r>
          </a:p>
          <a:p>
            <a:r>
              <a:rPr lang="en-ID" sz="2000" dirty="0" err="1">
                <a:latin typeface="Consolas" panose="020B0609020204030204" pitchFamily="49" charset="0"/>
              </a:rPr>
              <a:t>bunga_tuple</a:t>
            </a:r>
            <a:r>
              <a:rPr lang="en-ID" sz="2000" dirty="0">
                <a:latin typeface="Consolas" panose="020B0609020204030204" pitchFamily="49" charset="0"/>
              </a:rPr>
              <a:t>=("</a:t>
            </a:r>
            <a:r>
              <a:rPr lang="en-ID" sz="2000" dirty="0" err="1">
                <a:latin typeface="Consolas" panose="020B0609020204030204" pitchFamily="49" charset="0"/>
              </a:rPr>
              <a:t>melati</a:t>
            </a:r>
            <a:r>
              <a:rPr lang="en-ID" sz="2000" dirty="0">
                <a:latin typeface="Consolas" panose="020B0609020204030204" pitchFamily="49" charset="0"/>
              </a:rPr>
              <a:t>","</a:t>
            </a:r>
            <a:r>
              <a:rPr lang="en-ID" sz="2000" dirty="0" err="1">
                <a:latin typeface="Consolas" panose="020B0609020204030204" pitchFamily="49" charset="0"/>
              </a:rPr>
              <a:t>mawar</a:t>
            </a:r>
            <a:r>
              <a:rPr lang="en-ID" sz="2000" dirty="0">
                <a:latin typeface="Consolas" panose="020B0609020204030204" pitchFamily="49" charset="0"/>
              </a:rPr>
              <a:t>","</a:t>
            </a:r>
            <a:r>
              <a:rPr lang="en-ID" sz="2000" dirty="0" err="1">
                <a:latin typeface="Consolas" panose="020B0609020204030204" pitchFamily="49" charset="0"/>
              </a:rPr>
              <a:t>anggrek</a:t>
            </a:r>
            <a:r>
              <a:rPr lang="en-ID" sz="2000" dirty="0">
                <a:latin typeface="Consolas" panose="020B0609020204030204" pitchFamily="49" charset="0"/>
              </a:rPr>
              <a:t>")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for x in </a:t>
            </a:r>
            <a:r>
              <a:rPr lang="en-ID" sz="2000" dirty="0" err="1">
                <a:latin typeface="Consolas" panose="020B0609020204030204" pitchFamily="49" charset="0"/>
              </a:rPr>
              <a:t>buah_tuple</a:t>
            </a:r>
            <a:r>
              <a:rPr lang="en-ID" sz="2000" dirty="0">
                <a:latin typeface="Consolas" panose="020B0609020204030204" pitchFamily="49" charset="0"/>
              </a:rPr>
              <a:t>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for y in </a:t>
            </a:r>
            <a:r>
              <a:rPr lang="en-ID" sz="2000" dirty="0" err="1">
                <a:latin typeface="Consolas" panose="020B0609020204030204" pitchFamily="49" charset="0"/>
              </a:rPr>
              <a:t>bunga_tuple</a:t>
            </a:r>
            <a:r>
              <a:rPr lang="en-ID" sz="2000" dirty="0">
                <a:latin typeface="Consolas" panose="020B0609020204030204" pitchFamily="49" charset="0"/>
              </a:rPr>
              <a:t>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    print(</a:t>
            </a:r>
            <a:r>
              <a:rPr lang="en-ID" sz="2000" dirty="0" err="1">
                <a:latin typeface="Consolas" panose="020B0609020204030204" pitchFamily="49" charset="0"/>
              </a:rPr>
              <a:t>x,y</a:t>
            </a:r>
            <a:r>
              <a:rPr lang="en-ID" sz="20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A850CA16-20B1-A84D-1223-90F1BADEF814}"/>
              </a:ext>
            </a:extLst>
          </p:cNvPr>
          <p:cNvSpPr/>
          <p:nvPr/>
        </p:nvSpPr>
        <p:spPr>
          <a:xfrm>
            <a:off x="7554293" y="3515095"/>
            <a:ext cx="653143" cy="7912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B40B2C-48A3-479C-DAA3-E7B50AAA1A93}"/>
              </a:ext>
            </a:extLst>
          </p:cNvPr>
          <p:cNvSpPr txBox="1"/>
          <p:nvPr/>
        </p:nvSpPr>
        <p:spPr>
          <a:xfrm>
            <a:off x="8631177" y="2527691"/>
            <a:ext cx="261354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latin typeface="Consolas" panose="020B0609020204030204" pitchFamily="49" charset="0"/>
              </a:rPr>
              <a:t>apel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melati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apel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mawar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apel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anggrek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mangga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melati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mangga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mawar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mangga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anggrek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jeruk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melati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jeruk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mawar</a:t>
            </a:r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jeruk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anggrek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EB864C-2F7B-4D79-A0C0-C1C1F29C8ED0}"/>
              </a:ext>
            </a:extLst>
          </p:cNvPr>
          <p:cNvSpPr txBox="1"/>
          <p:nvPr/>
        </p:nvSpPr>
        <p:spPr>
          <a:xfrm>
            <a:off x="89688" y="6412437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0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6" grpId="0"/>
      <p:bldP spid="8" grpId="0"/>
      <p:bldP spid="15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023FB193-A75F-C8CC-6F31-2C270A0538B6}"/>
              </a:ext>
            </a:extLst>
          </p:cNvPr>
          <p:cNvSpPr/>
          <p:nvPr/>
        </p:nvSpPr>
        <p:spPr>
          <a:xfrm>
            <a:off x="6579795" y="3069572"/>
            <a:ext cx="2207945" cy="2102381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7DB01-AC82-F807-8A92-3956F74D6899}"/>
              </a:ext>
            </a:extLst>
          </p:cNvPr>
          <p:cNvSpPr/>
          <p:nvPr/>
        </p:nvSpPr>
        <p:spPr>
          <a:xfrm>
            <a:off x="369333" y="3114476"/>
            <a:ext cx="2382050" cy="1623779"/>
          </a:xfrm>
          <a:prstGeom prst="rect">
            <a:avLst/>
          </a:prstGeom>
          <a:ln w="28575">
            <a:solidFill>
              <a:schemeClr val="accent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893070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Looping</a:t>
            </a:r>
            <a:endParaRPr lang="en-ID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A6B844-B00B-823B-1F2B-54209BA0F753}"/>
              </a:ext>
            </a:extLst>
          </p:cNvPr>
          <p:cNvSpPr/>
          <p:nvPr/>
        </p:nvSpPr>
        <p:spPr>
          <a:xfrm>
            <a:off x="2271605" y="1223311"/>
            <a:ext cx="2336800" cy="711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434744-9914-EC42-FCEB-186AF381FA24}"/>
              </a:ext>
            </a:extLst>
          </p:cNvPr>
          <p:cNvSpPr txBox="1"/>
          <p:nvPr/>
        </p:nvSpPr>
        <p:spPr>
          <a:xfrm>
            <a:off x="2478844" y="1348078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 while</a:t>
            </a:r>
            <a:endParaRPr lang="en-ID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18305-440E-6948-8274-95095E292AD4}"/>
              </a:ext>
            </a:extLst>
          </p:cNvPr>
          <p:cNvSpPr txBox="1"/>
          <p:nvPr/>
        </p:nvSpPr>
        <p:spPr>
          <a:xfrm>
            <a:off x="88900" y="2108838"/>
            <a:ext cx="5523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Melakukan</a:t>
            </a:r>
            <a:r>
              <a:rPr lang="en-US" sz="2400" dirty="0"/>
              <a:t> looping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kondisinya</a:t>
            </a:r>
            <a:r>
              <a:rPr lang="en-US" sz="2400" dirty="0"/>
              <a:t> True</a:t>
            </a:r>
            <a:endParaRPr lang="en-ID" sz="2400" dirty="0"/>
          </a:p>
        </p:txBody>
      </p:sp>
      <p:pic>
        <p:nvPicPr>
          <p:cNvPr id="26" name="Graphic 25" descr="Arrow Clockwise curve">
            <a:extLst>
              <a:ext uri="{FF2B5EF4-FFF2-40B4-BE49-F238E27FC236}">
                <a16:creationId xmlns:a16="http://schemas.microsoft.com/office/drawing/2014/main" id="{2E6627BE-1857-7F41-3909-BB494FD2D9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 flipH="1">
            <a:off x="2752221" y="3631714"/>
            <a:ext cx="914400" cy="9144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32A55A3-E1E5-8AC7-2947-5942887A855E}"/>
              </a:ext>
            </a:extLst>
          </p:cNvPr>
          <p:cNvSpPr txBox="1"/>
          <p:nvPr/>
        </p:nvSpPr>
        <p:spPr>
          <a:xfrm>
            <a:off x="96794" y="2562796"/>
            <a:ext cx="4421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print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nilainya</a:t>
            </a:r>
            <a:r>
              <a:rPr lang="en-US" sz="2400" dirty="0"/>
              <a:t> </a:t>
            </a:r>
            <a:r>
              <a:rPr lang="en-US" sz="2400" dirty="0" err="1"/>
              <a:t>dibawah</a:t>
            </a:r>
            <a:r>
              <a:rPr lang="en-US" sz="2400" dirty="0"/>
              <a:t> 10</a:t>
            </a:r>
            <a:endParaRPr lang="en-ID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7AE66E-F4EB-CF2E-0B5B-C5B8A1CE2BEC}"/>
              </a:ext>
            </a:extLst>
          </p:cNvPr>
          <p:cNvSpPr txBox="1"/>
          <p:nvPr/>
        </p:nvSpPr>
        <p:spPr>
          <a:xfrm>
            <a:off x="7399702" y="1467876"/>
            <a:ext cx="2296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Kata </a:t>
            </a:r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break</a:t>
            </a:r>
            <a:endParaRPr lang="en-ID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C45A39-E6D0-95F1-CA0B-983673EC945F}"/>
              </a:ext>
            </a:extLst>
          </p:cNvPr>
          <p:cNvSpPr txBox="1"/>
          <p:nvPr/>
        </p:nvSpPr>
        <p:spPr>
          <a:xfrm>
            <a:off x="6242486" y="2017367"/>
            <a:ext cx="5967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while </a:t>
            </a:r>
            <a:r>
              <a:rPr lang="en-US" sz="2400" dirty="0" err="1"/>
              <a:t>adalah</a:t>
            </a:r>
            <a:r>
              <a:rPr lang="en-US" sz="2400" dirty="0"/>
              <a:t> true,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menghentikannya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statement break</a:t>
            </a:r>
            <a:endParaRPr lang="en-ID" sz="2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DE5158-8A24-B74E-0B30-7EC9E1B71618}"/>
              </a:ext>
            </a:extLst>
          </p:cNvPr>
          <p:cNvSpPr txBox="1"/>
          <p:nvPr/>
        </p:nvSpPr>
        <p:spPr>
          <a:xfrm>
            <a:off x="6640426" y="3171704"/>
            <a:ext cx="20185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=1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while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&lt; 10: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print(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if(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== 5):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+= 1</a:t>
            </a:r>
            <a:endParaRPr lang="en-ID" sz="2000" dirty="0">
              <a:latin typeface="Consolas" panose="020B0609020204030204" pitchFamily="49" charset="0"/>
            </a:endParaRPr>
          </a:p>
        </p:txBody>
      </p:sp>
      <p:pic>
        <p:nvPicPr>
          <p:cNvPr id="32" name="Graphic 31" descr="Arrow Clockwise curve">
            <a:extLst>
              <a:ext uri="{FF2B5EF4-FFF2-40B4-BE49-F238E27FC236}">
                <a16:creationId xmlns:a16="http://schemas.microsoft.com/office/drawing/2014/main" id="{D2ECC237-1ED2-FEAA-6BB2-F18ED1F6A9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 flipH="1">
            <a:off x="8658927" y="3717934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98261762-A673-B53E-A546-35FA8705BCC7}"/>
              </a:ext>
            </a:extLst>
          </p:cNvPr>
          <p:cNvSpPr txBox="1"/>
          <p:nvPr/>
        </p:nvSpPr>
        <p:spPr>
          <a:xfrm>
            <a:off x="9681211" y="3264835"/>
            <a:ext cx="3545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1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2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3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4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3D0EF2F-8DFD-7011-3BAD-E0939FC50C04}"/>
              </a:ext>
            </a:extLst>
          </p:cNvPr>
          <p:cNvSpPr txBox="1"/>
          <p:nvPr/>
        </p:nvSpPr>
        <p:spPr>
          <a:xfrm>
            <a:off x="417211" y="3250542"/>
            <a:ext cx="20185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=1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while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&lt; 10: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 += 1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  print(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5B1554-49AC-C33A-4115-45D2579C9A44}"/>
              </a:ext>
            </a:extLst>
          </p:cNvPr>
          <p:cNvSpPr txBox="1"/>
          <p:nvPr/>
        </p:nvSpPr>
        <p:spPr>
          <a:xfrm>
            <a:off x="3644854" y="3042121"/>
            <a:ext cx="3257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1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2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3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4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6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7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8</a:t>
            </a:r>
          </a:p>
          <a:p>
            <a:r>
              <a:rPr lang="en-US" sz="2000" dirty="0">
                <a:latin typeface="Consolas" panose="020B0609020204030204" pitchFamily="49" charset="0"/>
              </a:rPr>
              <a:t>9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60208D-5B54-CC29-2A89-905E583801AA}"/>
              </a:ext>
            </a:extLst>
          </p:cNvPr>
          <p:cNvCxnSpPr/>
          <p:nvPr/>
        </p:nvCxnSpPr>
        <p:spPr>
          <a:xfrm>
            <a:off x="5902036" y="1348078"/>
            <a:ext cx="0" cy="5397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460E1F0-8D75-15FB-3149-A6F2854B6AFA}"/>
              </a:ext>
            </a:extLst>
          </p:cNvPr>
          <p:cNvCxnSpPr/>
          <p:nvPr/>
        </p:nvCxnSpPr>
        <p:spPr>
          <a:xfrm>
            <a:off x="5995061" y="1452978"/>
            <a:ext cx="0" cy="53971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21A532D-F257-6BF2-82E2-A6B38765A8F3}"/>
              </a:ext>
            </a:extLst>
          </p:cNvPr>
          <p:cNvSpPr txBox="1"/>
          <p:nvPr/>
        </p:nvSpPr>
        <p:spPr>
          <a:xfrm>
            <a:off x="89688" y="6412437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2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4" grpId="0" animBg="1"/>
      <p:bldP spid="23" grpId="0"/>
      <p:bldP spid="25" grpId="0"/>
      <p:bldP spid="28" grpId="0"/>
      <p:bldP spid="29" grpId="0"/>
      <p:bldP spid="30" grpId="0"/>
      <p:bldP spid="33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1FE2B-F21F-650B-5993-AB27D97B5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792" y="18255"/>
            <a:ext cx="10515600" cy="1325563"/>
          </a:xfrm>
        </p:spPr>
        <p:txBody>
          <a:bodyPr/>
          <a:lstStyle/>
          <a:p>
            <a:r>
              <a:rPr lang="en-US" dirty="0"/>
              <a:t>Outline </a:t>
            </a:r>
            <a:r>
              <a:rPr lang="en-US" dirty="0" err="1"/>
              <a:t>Materi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2C178C-8854-8948-D961-1D5C2F63B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CE904C-7E13-9224-C060-50EF784F0D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614F6D9-1E36-A340-E505-C539FD69D1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92AF21-703A-4625-3A2E-6ABDFCEDD6C2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54552438-7E95-2A55-7E65-9018C357D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2027200"/>
              </p:ext>
            </p:extLst>
          </p:nvPr>
        </p:nvGraphicFramePr>
        <p:xfrm>
          <a:off x="154379" y="362521"/>
          <a:ext cx="11090342" cy="6331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1084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187DB01-AC82-F807-8A92-3956F74D6899}"/>
              </a:ext>
            </a:extLst>
          </p:cNvPr>
          <p:cNvSpPr/>
          <p:nvPr/>
        </p:nvSpPr>
        <p:spPr>
          <a:xfrm>
            <a:off x="4054319" y="3038169"/>
            <a:ext cx="2890215" cy="2396432"/>
          </a:xfrm>
          <a:prstGeom prst="rect">
            <a:avLst/>
          </a:prstGeom>
          <a:ln w="28575">
            <a:solidFill>
              <a:schemeClr val="accent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893070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Looping</a:t>
            </a:r>
            <a:endParaRPr lang="en-ID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A6B844-B00B-823B-1F2B-54209BA0F753}"/>
              </a:ext>
            </a:extLst>
          </p:cNvPr>
          <p:cNvSpPr/>
          <p:nvPr/>
        </p:nvSpPr>
        <p:spPr>
          <a:xfrm>
            <a:off x="4732033" y="830108"/>
            <a:ext cx="2336800" cy="711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434744-9914-EC42-FCEB-186AF381FA24}"/>
              </a:ext>
            </a:extLst>
          </p:cNvPr>
          <p:cNvSpPr txBox="1"/>
          <p:nvPr/>
        </p:nvSpPr>
        <p:spPr>
          <a:xfrm>
            <a:off x="4932227" y="966606"/>
            <a:ext cx="1922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Looping while</a:t>
            </a:r>
            <a:endParaRPr lang="en-ID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EEFBAA-FB4B-CBBB-5198-FF3903460DFA}"/>
              </a:ext>
            </a:extLst>
          </p:cNvPr>
          <p:cNvSpPr txBox="1"/>
          <p:nvPr/>
        </p:nvSpPr>
        <p:spPr>
          <a:xfrm>
            <a:off x="7858934" y="3538813"/>
            <a:ext cx="3257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1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2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4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5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6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7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8</a:t>
            </a:r>
          </a:p>
        </p:txBody>
      </p:sp>
      <p:pic>
        <p:nvPicPr>
          <p:cNvPr id="26" name="Graphic 25" descr="Arrow Clockwise curve">
            <a:extLst>
              <a:ext uri="{FF2B5EF4-FFF2-40B4-BE49-F238E27FC236}">
                <a16:creationId xmlns:a16="http://schemas.microsoft.com/office/drawing/2014/main" id="{2E6627BE-1857-7F41-3909-BB494FD2D9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 flipH="1">
            <a:off x="6944534" y="3992276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A7AE66E-F4EB-CF2E-0B5B-C5B8A1CE2BEC}"/>
              </a:ext>
            </a:extLst>
          </p:cNvPr>
          <p:cNvSpPr txBox="1"/>
          <p:nvPr/>
        </p:nvSpPr>
        <p:spPr>
          <a:xfrm>
            <a:off x="4678758" y="1786016"/>
            <a:ext cx="2693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Kata </a:t>
            </a:r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continue</a:t>
            </a:r>
            <a:endParaRPr lang="en-ID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90B4A-AE6E-9F0B-2AF6-4567110625AB}"/>
              </a:ext>
            </a:extLst>
          </p:cNvPr>
          <p:cNvSpPr txBox="1"/>
          <p:nvPr/>
        </p:nvSpPr>
        <p:spPr>
          <a:xfrm>
            <a:off x="1057465" y="2144543"/>
            <a:ext cx="1084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Kita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menghentikan</a:t>
            </a:r>
            <a:r>
              <a:rPr lang="en-US" sz="2800" dirty="0"/>
              <a:t> </a:t>
            </a:r>
            <a:r>
              <a:rPr lang="en-US" sz="2800" dirty="0" err="1"/>
              <a:t>iterasi</a:t>
            </a:r>
            <a:r>
              <a:rPr lang="en-US" sz="2800" dirty="0"/>
              <a:t> dan </a:t>
            </a:r>
            <a:r>
              <a:rPr lang="en-US" sz="2800" dirty="0" err="1"/>
              <a:t>melanjutkannya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iterasi</a:t>
            </a:r>
            <a:r>
              <a:rPr lang="en-US" sz="2800" dirty="0"/>
              <a:t> </a:t>
            </a:r>
            <a:r>
              <a:rPr lang="en-US" sz="2800" dirty="0" err="1"/>
              <a:t>berikutnya</a:t>
            </a:r>
            <a:endParaRPr lang="en-ID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D99584-4D18-3C2A-22F2-9E17271CB3C4}"/>
              </a:ext>
            </a:extLst>
          </p:cNvPr>
          <p:cNvSpPr txBox="1"/>
          <p:nvPr/>
        </p:nvSpPr>
        <p:spPr>
          <a:xfrm>
            <a:off x="4383462" y="3210319"/>
            <a:ext cx="20870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latin typeface="Consolas" panose="020B0609020204030204" pitchFamily="49" charset="0"/>
              </a:rPr>
              <a:t>i</a:t>
            </a:r>
            <a:r>
              <a:rPr lang="en-ID" sz="2000" dirty="0">
                <a:latin typeface="Consolas" panose="020B0609020204030204" pitchFamily="49" charset="0"/>
              </a:rPr>
              <a:t>=0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while </a:t>
            </a:r>
            <a:r>
              <a:rPr lang="en-ID" sz="2000" dirty="0" err="1">
                <a:latin typeface="Consolas" panose="020B0609020204030204" pitchFamily="49" charset="0"/>
              </a:rPr>
              <a:t>i</a:t>
            </a:r>
            <a:r>
              <a:rPr lang="en-ID" sz="2000" dirty="0">
                <a:latin typeface="Consolas" panose="020B0609020204030204" pitchFamily="49" charset="0"/>
              </a:rPr>
              <a:t> &lt; 8: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</a:t>
            </a:r>
            <a:r>
              <a:rPr lang="en-ID" sz="2000" dirty="0" err="1">
                <a:latin typeface="Consolas" panose="020B0609020204030204" pitchFamily="49" charset="0"/>
              </a:rPr>
              <a:t>i</a:t>
            </a:r>
            <a:r>
              <a:rPr lang="en-ID" sz="2000" dirty="0">
                <a:latin typeface="Consolas" panose="020B0609020204030204" pitchFamily="49" charset="0"/>
              </a:rPr>
              <a:t> += 1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if(</a:t>
            </a:r>
            <a:r>
              <a:rPr lang="en-ID" sz="2000" dirty="0" err="1">
                <a:latin typeface="Consolas" panose="020B0609020204030204" pitchFamily="49" charset="0"/>
              </a:rPr>
              <a:t>i</a:t>
            </a:r>
            <a:r>
              <a:rPr lang="en-ID" sz="2000" dirty="0">
                <a:latin typeface="Consolas" panose="020B0609020204030204" pitchFamily="49" charset="0"/>
              </a:rPr>
              <a:t>==3):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 continue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print(</a:t>
            </a:r>
            <a:r>
              <a:rPr lang="en-ID" sz="2000" dirty="0" err="1">
                <a:latin typeface="Consolas" panose="020B0609020204030204" pitchFamily="49" charset="0"/>
              </a:rPr>
              <a:t>i</a:t>
            </a:r>
            <a:r>
              <a:rPr lang="en-ID" sz="20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3A1145-1F6A-4C52-B4B0-5DCC6FE1F9C9}"/>
              </a:ext>
            </a:extLst>
          </p:cNvPr>
          <p:cNvSpPr txBox="1"/>
          <p:nvPr/>
        </p:nvSpPr>
        <p:spPr>
          <a:xfrm>
            <a:off x="89688" y="6412437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0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/>
      <p:bldP spid="6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3854515" y="3621909"/>
            <a:ext cx="40470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Decision di Python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A7DE73-67F5-CF37-78C4-718FCAECE59E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34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28" y="29967"/>
            <a:ext cx="5849934" cy="1077994"/>
          </a:xfrm>
        </p:spPr>
        <p:txBody>
          <a:bodyPr>
            <a:normAutofit/>
          </a:bodyPr>
          <a:lstStyle/>
          <a:p>
            <a:r>
              <a:rPr lang="en-US" dirty="0"/>
              <a:t>Operator </a:t>
            </a:r>
            <a:r>
              <a:rPr lang="en-US" dirty="0" err="1"/>
              <a:t>Perbandingan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57321A-F8EC-58AD-BEDE-7B8062D43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080815"/>
              </p:ext>
            </p:extLst>
          </p:nvPr>
        </p:nvGraphicFramePr>
        <p:xfrm>
          <a:off x="947606" y="1541485"/>
          <a:ext cx="9904022" cy="4907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266375">
                  <a:extLst>
                    <a:ext uri="{9D8B030D-6E8A-4147-A177-3AD203B41FA5}">
                      <a16:colId xmlns:a16="http://schemas.microsoft.com/office/drawing/2014/main" val="2743007821"/>
                    </a:ext>
                  </a:extLst>
                </a:gridCol>
                <a:gridCol w="3718790">
                  <a:extLst>
                    <a:ext uri="{9D8B030D-6E8A-4147-A177-3AD203B41FA5}">
                      <a16:colId xmlns:a16="http://schemas.microsoft.com/office/drawing/2014/main" val="1796781584"/>
                    </a:ext>
                  </a:extLst>
                </a:gridCol>
                <a:gridCol w="1805049">
                  <a:extLst>
                    <a:ext uri="{9D8B030D-6E8A-4147-A177-3AD203B41FA5}">
                      <a16:colId xmlns:a16="http://schemas.microsoft.com/office/drawing/2014/main" val="2569066109"/>
                    </a:ext>
                  </a:extLst>
                </a:gridCol>
                <a:gridCol w="2113808">
                  <a:extLst>
                    <a:ext uri="{9D8B030D-6E8A-4147-A177-3AD203B41FA5}">
                      <a16:colId xmlns:a16="http://schemas.microsoft.com/office/drawing/2014/main" val="628577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Operator </a:t>
                      </a:r>
                      <a:r>
                        <a:rPr lang="en-US" sz="2800" dirty="0" err="1"/>
                        <a:t>perbandingan</a:t>
                      </a:r>
                      <a:endParaRPr lang="en-ID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Deskripsi</a:t>
                      </a:r>
                      <a:r>
                        <a:rPr lang="en-US" sz="2800" dirty="0"/>
                        <a:t> </a:t>
                      </a:r>
                      <a:endParaRPr lang="en-ID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Contoh</a:t>
                      </a:r>
                      <a:r>
                        <a:rPr lang="en-US" sz="2800" dirty="0"/>
                        <a:t> </a:t>
                      </a:r>
                      <a:endParaRPr lang="en-ID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Hasil </a:t>
                      </a:r>
                      <a:endParaRPr lang="en-ID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0375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==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Sama </a:t>
                      </a:r>
                      <a:r>
                        <a:rPr lang="en-US" sz="2800" dirty="0" err="1"/>
                        <a:t>dengan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a==b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False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970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!=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/>
                        <a:t>Tidak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sama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dengan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a!=b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True 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075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&lt;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/>
                        <a:t>Lebih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kecil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dari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a&lt;b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True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82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&lt;=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/>
                        <a:t>Lebih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kecil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atau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sama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dengan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a&lt;=b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True 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28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&gt;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/>
                        <a:t>Lebih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besar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dari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a&gt;b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False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07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&gt;=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err="1"/>
                        <a:t>Lebih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besar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atau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sama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dengan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a&gt;=b</a:t>
                      </a:r>
                      <a:endParaRPr lang="en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False </a:t>
                      </a:r>
                      <a:endParaRPr lang="en-ID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40398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3E8350-F020-D118-B768-14E717916513}"/>
              </a:ext>
            </a:extLst>
          </p:cNvPr>
          <p:cNvSpPr txBox="1"/>
          <p:nvPr/>
        </p:nvSpPr>
        <p:spPr>
          <a:xfrm>
            <a:off x="2584135" y="1003856"/>
            <a:ext cx="795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a=6</a:t>
            </a:r>
            <a:endParaRPr lang="en-ID" sz="32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3E14E9-EC97-F3D5-7B00-CAF449C8493C}"/>
              </a:ext>
            </a:extLst>
          </p:cNvPr>
          <p:cNvSpPr txBox="1"/>
          <p:nvPr/>
        </p:nvSpPr>
        <p:spPr>
          <a:xfrm>
            <a:off x="3757931" y="1003855"/>
            <a:ext cx="814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b=8</a:t>
            </a:r>
            <a:endParaRPr lang="en-ID" sz="32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5171A8-4118-D315-D012-6C1C8E515383}"/>
              </a:ext>
            </a:extLst>
          </p:cNvPr>
          <p:cNvSpPr/>
          <p:nvPr/>
        </p:nvSpPr>
        <p:spPr>
          <a:xfrm>
            <a:off x="8550234" y="1436914"/>
            <a:ext cx="2679779" cy="50409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779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8F2E4BA-660E-E924-CD01-AD3DA03B761A}"/>
              </a:ext>
            </a:extLst>
          </p:cNvPr>
          <p:cNvSpPr/>
          <p:nvPr/>
        </p:nvSpPr>
        <p:spPr>
          <a:xfrm>
            <a:off x="6058319" y="1690438"/>
            <a:ext cx="5468339" cy="2558555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F9DAFE-C7B5-8977-3526-424EE0D67D7F}"/>
              </a:ext>
            </a:extLst>
          </p:cNvPr>
          <p:cNvSpPr/>
          <p:nvPr/>
        </p:nvSpPr>
        <p:spPr>
          <a:xfrm>
            <a:off x="665341" y="1691688"/>
            <a:ext cx="5112298" cy="2558555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4" y="14537"/>
            <a:ext cx="3282483" cy="1077994"/>
          </a:xfrm>
        </p:spPr>
        <p:txBody>
          <a:bodyPr>
            <a:normAutofit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5DFC70-3C4D-307B-A06F-E02161942DDC}"/>
              </a:ext>
            </a:extLst>
          </p:cNvPr>
          <p:cNvSpPr txBox="1"/>
          <p:nvPr/>
        </p:nvSpPr>
        <p:spPr>
          <a:xfrm>
            <a:off x="771895" y="1821492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C4F46A-2DF4-86DD-F721-C67C2D8BB6E7}"/>
              </a:ext>
            </a:extLst>
          </p:cNvPr>
          <p:cNvSpPr txBox="1"/>
          <p:nvPr/>
        </p:nvSpPr>
        <p:spPr>
          <a:xfrm>
            <a:off x="771895" y="2288925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b=35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267E33-B16C-C298-BF8D-5EC888EEEEB6}"/>
              </a:ext>
            </a:extLst>
          </p:cNvPr>
          <p:cNvSpPr txBox="1"/>
          <p:nvPr/>
        </p:nvSpPr>
        <p:spPr>
          <a:xfrm>
            <a:off x="771895" y="3149088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if b &gt;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C75CD8-8B37-D106-00AD-3478D6779AF9}"/>
              </a:ext>
            </a:extLst>
          </p:cNvPr>
          <p:cNvSpPr txBox="1"/>
          <p:nvPr/>
        </p:nvSpPr>
        <p:spPr>
          <a:xfrm>
            <a:off x="771895" y="3673106"/>
            <a:ext cx="511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besar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38515C-7515-00EF-2C33-5C076AD8B80C}"/>
              </a:ext>
            </a:extLst>
          </p:cNvPr>
          <p:cNvSpPr txBox="1"/>
          <p:nvPr/>
        </p:nvSpPr>
        <p:spPr>
          <a:xfrm>
            <a:off x="6058320" y="3243642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if b &gt;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569BAD-C206-7615-483E-58C8E5F85B37}"/>
              </a:ext>
            </a:extLst>
          </p:cNvPr>
          <p:cNvSpPr txBox="1"/>
          <p:nvPr/>
        </p:nvSpPr>
        <p:spPr>
          <a:xfrm>
            <a:off x="6414362" y="3673106"/>
            <a:ext cx="511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besar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A305B13F-4AEF-F457-98C7-236B72279F4F}"/>
              </a:ext>
            </a:extLst>
          </p:cNvPr>
          <p:cNvSpPr/>
          <p:nvPr/>
        </p:nvSpPr>
        <p:spPr>
          <a:xfrm>
            <a:off x="2539750" y="4072853"/>
            <a:ext cx="1460665" cy="1627760"/>
          </a:xfrm>
          <a:prstGeom prst="mathMultiply">
            <a:avLst>
              <a:gd name="adj1" fmla="val 11325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2AB8EB-2A87-A713-6947-AAED063438AB}"/>
              </a:ext>
            </a:extLst>
          </p:cNvPr>
          <p:cNvSpPr/>
          <p:nvPr/>
        </p:nvSpPr>
        <p:spPr>
          <a:xfrm>
            <a:off x="7784073" y="4250243"/>
            <a:ext cx="815028" cy="1056064"/>
          </a:xfrm>
          <a:custGeom>
            <a:avLst/>
            <a:gdLst>
              <a:gd name="connsiteX0" fmla="*/ 0 w 1330037"/>
              <a:gd name="connsiteY0" fmla="*/ 451262 h 1472540"/>
              <a:gd name="connsiteX1" fmla="*/ 71252 w 1330037"/>
              <a:gd name="connsiteY1" fmla="*/ 581891 h 1472540"/>
              <a:gd name="connsiteX2" fmla="*/ 154380 w 1330037"/>
              <a:gd name="connsiteY2" fmla="*/ 641267 h 1472540"/>
              <a:gd name="connsiteX3" fmla="*/ 213756 w 1330037"/>
              <a:gd name="connsiteY3" fmla="*/ 700644 h 1472540"/>
              <a:gd name="connsiteX4" fmla="*/ 427512 w 1330037"/>
              <a:gd name="connsiteY4" fmla="*/ 866899 h 1472540"/>
              <a:gd name="connsiteX5" fmla="*/ 522515 w 1330037"/>
              <a:gd name="connsiteY5" fmla="*/ 831273 h 1472540"/>
              <a:gd name="connsiteX6" fmla="*/ 629393 w 1330037"/>
              <a:gd name="connsiteY6" fmla="*/ 700644 h 1472540"/>
              <a:gd name="connsiteX7" fmla="*/ 771896 w 1330037"/>
              <a:gd name="connsiteY7" fmla="*/ 546265 h 1472540"/>
              <a:gd name="connsiteX8" fmla="*/ 926276 w 1330037"/>
              <a:gd name="connsiteY8" fmla="*/ 403761 h 1472540"/>
              <a:gd name="connsiteX9" fmla="*/ 1223159 w 1330037"/>
              <a:gd name="connsiteY9" fmla="*/ 59376 h 1472540"/>
              <a:gd name="connsiteX10" fmla="*/ 1330037 w 1330037"/>
              <a:gd name="connsiteY10" fmla="*/ 0 h 1472540"/>
              <a:gd name="connsiteX11" fmla="*/ 1282535 w 1330037"/>
              <a:gd name="connsiteY11" fmla="*/ 142504 h 1472540"/>
              <a:gd name="connsiteX12" fmla="*/ 973777 w 1330037"/>
              <a:gd name="connsiteY12" fmla="*/ 629392 h 1472540"/>
              <a:gd name="connsiteX13" fmla="*/ 890650 w 1330037"/>
              <a:gd name="connsiteY13" fmla="*/ 736270 h 1472540"/>
              <a:gd name="connsiteX14" fmla="*/ 819398 w 1330037"/>
              <a:gd name="connsiteY14" fmla="*/ 819397 h 1472540"/>
              <a:gd name="connsiteX15" fmla="*/ 736270 w 1330037"/>
              <a:gd name="connsiteY15" fmla="*/ 950026 h 1472540"/>
              <a:gd name="connsiteX16" fmla="*/ 676894 w 1330037"/>
              <a:gd name="connsiteY16" fmla="*/ 1056904 h 1472540"/>
              <a:gd name="connsiteX17" fmla="*/ 605642 w 1330037"/>
              <a:gd name="connsiteY17" fmla="*/ 1151906 h 1472540"/>
              <a:gd name="connsiteX18" fmla="*/ 522515 w 1330037"/>
              <a:gd name="connsiteY18" fmla="*/ 1341912 h 1472540"/>
              <a:gd name="connsiteX19" fmla="*/ 486889 w 1330037"/>
              <a:gd name="connsiteY19" fmla="*/ 1401288 h 1472540"/>
              <a:gd name="connsiteX20" fmla="*/ 439387 w 1330037"/>
              <a:gd name="connsiteY20" fmla="*/ 1472540 h 1472540"/>
              <a:gd name="connsiteX21" fmla="*/ 332509 w 1330037"/>
              <a:gd name="connsiteY21" fmla="*/ 1330036 h 1472540"/>
              <a:gd name="connsiteX22" fmla="*/ 225632 w 1330037"/>
              <a:gd name="connsiteY22" fmla="*/ 1033153 h 1472540"/>
              <a:gd name="connsiteX23" fmla="*/ 213756 w 1330037"/>
              <a:gd name="connsiteY23" fmla="*/ 985652 h 1472540"/>
              <a:gd name="connsiteX24" fmla="*/ 178130 w 1330037"/>
              <a:gd name="connsiteY24" fmla="*/ 890649 h 1472540"/>
              <a:gd name="connsiteX25" fmla="*/ 154380 w 1330037"/>
              <a:gd name="connsiteY25" fmla="*/ 712519 h 1472540"/>
              <a:gd name="connsiteX26" fmla="*/ 130629 w 1330037"/>
              <a:gd name="connsiteY26" fmla="*/ 676893 h 1472540"/>
              <a:gd name="connsiteX27" fmla="*/ 106878 w 1330037"/>
              <a:gd name="connsiteY27" fmla="*/ 593766 h 1472540"/>
              <a:gd name="connsiteX28" fmla="*/ 95003 w 1330037"/>
              <a:gd name="connsiteY28" fmla="*/ 581891 h 1472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30037" h="1472540">
                <a:moveTo>
                  <a:pt x="0" y="451262"/>
                </a:moveTo>
                <a:cubicBezTo>
                  <a:pt x="23751" y="494805"/>
                  <a:pt x="39975" y="543396"/>
                  <a:pt x="71252" y="581891"/>
                </a:cubicBezTo>
                <a:cubicBezTo>
                  <a:pt x="92725" y="608319"/>
                  <a:pt x="128221" y="619468"/>
                  <a:pt x="154380" y="641267"/>
                </a:cubicBezTo>
                <a:cubicBezTo>
                  <a:pt x="175883" y="659186"/>
                  <a:pt x="191787" y="683300"/>
                  <a:pt x="213756" y="700644"/>
                </a:cubicBezTo>
                <a:cubicBezTo>
                  <a:pt x="464115" y="898296"/>
                  <a:pt x="310193" y="749577"/>
                  <a:pt x="427512" y="866899"/>
                </a:cubicBezTo>
                <a:cubicBezTo>
                  <a:pt x="459180" y="855024"/>
                  <a:pt x="496407" y="852773"/>
                  <a:pt x="522515" y="831273"/>
                </a:cubicBezTo>
                <a:cubicBezTo>
                  <a:pt x="565944" y="795508"/>
                  <a:pt x="592346" y="742984"/>
                  <a:pt x="629393" y="700644"/>
                </a:cubicBezTo>
                <a:cubicBezTo>
                  <a:pt x="675509" y="647940"/>
                  <a:pt x="722376" y="595785"/>
                  <a:pt x="771896" y="546265"/>
                </a:cubicBezTo>
                <a:cubicBezTo>
                  <a:pt x="821416" y="496745"/>
                  <a:pt x="879167" y="455581"/>
                  <a:pt x="926276" y="403761"/>
                </a:cubicBezTo>
                <a:cubicBezTo>
                  <a:pt x="1044806" y="273378"/>
                  <a:pt x="1099232" y="165599"/>
                  <a:pt x="1223159" y="59376"/>
                </a:cubicBezTo>
                <a:cubicBezTo>
                  <a:pt x="1275129" y="14830"/>
                  <a:pt x="1280354" y="16560"/>
                  <a:pt x="1330037" y="0"/>
                </a:cubicBezTo>
                <a:cubicBezTo>
                  <a:pt x="1314203" y="47501"/>
                  <a:pt x="1303709" y="97131"/>
                  <a:pt x="1282535" y="142504"/>
                </a:cubicBezTo>
                <a:cubicBezTo>
                  <a:pt x="1199351" y="320754"/>
                  <a:pt x="1088644" y="469576"/>
                  <a:pt x="973777" y="629392"/>
                </a:cubicBezTo>
                <a:cubicBezTo>
                  <a:pt x="947436" y="666041"/>
                  <a:pt x="919111" y="701242"/>
                  <a:pt x="890650" y="736270"/>
                </a:cubicBezTo>
                <a:cubicBezTo>
                  <a:pt x="867637" y="764594"/>
                  <a:pt x="838991" y="788608"/>
                  <a:pt x="819398" y="819397"/>
                </a:cubicBezTo>
                <a:cubicBezTo>
                  <a:pt x="791689" y="862940"/>
                  <a:pt x="762824" y="905769"/>
                  <a:pt x="736270" y="950026"/>
                </a:cubicBezTo>
                <a:cubicBezTo>
                  <a:pt x="715302" y="984973"/>
                  <a:pt x="699034" y="1022688"/>
                  <a:pt x="676894" y="1056904"/>
                </a:cubicBezTo>
                <a:cubicBezTo>
                  <a:pt x="655390" y="1090138"/>
                  <a:pt x="624495" y="1117100"/>
                  <a:pt x="605642" y="1151906"/>
                </a:cubicBezTo>
                <a:cubicBezTo>
                  <a:pt x="572716" y="1212693"/>
                  <a:pt x="558083" y="1282632"/>
                  <a:pt x="522515" y="1341912"/>
                </a:cubicBezTo>
                <a:cubicBezTo>
                  <a:pt x="510640" y="1361704"/>
                  <a:pt x="497211" y="1380644"/>
                  <a:pt x="486889" y="1401288"/>
                </a:cubicBezTo>
                <a:cubicBezTo>
                  <a:pt x="452516" y="1470032"/>
                  <a:pt x="506921" y="1405006"/>
                  <a:pt x="439387" y="1472540"/>
                </a:cubicBezTo>
                <a:cubicBezTo>
                  <a:pt x="370568" y="1420925"/>
                  <a:pt x="378259" y="1436786"/>
                  <a:pt x="332509" y="1330036"/>
                </a:cubicBezTo>
                <a:cubicBezTo>
                  <a:pt x="328073" y="1319685"/>
                  <a:pt x="247446" y="1105865"/>
                  <a:pt x="225632" y="1033153"/>
                </a:cubicBezTo>
                <a:cubicBezTo>
                  <a:pt x="220942" y="1017520"/>
                  <a:pt x="219487" y="1000934"/>
                  <a:pt x="213756" y="985652"/>
                </a:cubicBezTo>
                <a:cubicBezTo>
                  <a:pt x="167182" y="861453"/>
                  <a:pt x="208614" y="1012576"/>
                  <a:pt x="178130" y="890649"/>
                </a:cubicBezTo>
                <a:cubicBezTo>
                  <a:pt x="175478" y="858818"/>
                  <a:pt x="178633" y="761025"/>
                  <a:pt x="154380" y="712519"/>
                </a:cubicBezTo>
                <a:cubicBezTo>
                  <a:pt x="147997" y="699753"/>
                  <a:pt x="138546" y="688768"/>
                  <a:pt x="130629" y="676893"/>
                </a:cubicBezTo>
                <a:cubicBezTo>
                  <a:pt x="126823" y="661668"/>
                  <a:pt x="115398" y="610806"/>
                  <a:pt x="106878" y="593766"/>
                </a:cubicBezTo>
                <a:cubicBezTo>
                  <a:pt x="104374" y="588759"/>
                  <a:pt x="98961" y="585849"/>
                  <a:pt x="95003" y="581891"/>
                </a:cubicBezTo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C32930-886D-7875-122E-F10AB37DCDED}"/>
              </a:ext>
            </a:extLst>
          </p:cNvPr>
          <p:cNvSpPr txBox="1"/>
          <p:nvPr/>
        </p:nvSpPr>
        <p:spPr>
          <a:xfrm>
            <a:off x="4220762" y="1051746"/>
            <a:ext cx="4212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Statement if dan </a:t>
            </a:r>
            <a:r>
              <a:rPr lang="en-US" sz="2800" b="1" dirty="0" err="1">
                <a:solidFill>
                  <a:srgbClr val="FF0000"/>
                </a:solidFill>
              </a:rPr>
              <a:t>Indentasi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A406FE-4640-E362-3D3F-4929DA4E5294}"/>
              </a:ext>
            </a:extLst>
          </p:cNvPr>
          <p:cNvSpPr txBox="1"/>
          <p:nvPr/>
        </p:nvSpPr>
        <p:spPr>
          <a:xfrm>
            <a:off x="6096000" y="1821492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97E5DC-ED4B-437A-A20C-9E09E55A565A}"/>
              </a:ext>
            </a:extLst>
          </p:cNvPr>
          <p:cNvSpPr txBox="1"/>
          <p:nvPr/>
        </p:nvSpPr>
        <p:spPr>
          <a:xfrm>
            <a:off x="6096000" y="2288925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b=35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4BA62D2-F085-A7AC-FBBE-42ACDAB0406B}"/>
              </a:ext>
            </a:extLst>
          </p:cNvPr>
          <p:cNvSpPr txBox="1"/>
          <p:nvPr/>
        </p:nvSpPr>
        <p:spPr>
          <a:xfrm>
            <a:off x="666881" y="5607419"/>
            <a:ext cx="10221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Indentasi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wajib</a:t>
            </a:r>
            <a:r>
              <a:rPr lang="en-US" sz="2400" dirty="0"/>
              <a:t> di Python,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error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dieksekusi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45642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3" grpId="0"/>
      <p:bldP spid="2" grpId="0"/>
      <p:bldP spid="6" grpId="0"/>
      <p:bldP spid="8" grpId="0"/>
      <p:bldP spid="10" grpId="0"/>
      <p:bldP spid="12" grpId="0"/>
      <p:bldP spid="13" grpId="0" animBg="1"/>
      <p:bldP spid="14" grpId="0" animBg="1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133407A-452A-39AB-3D75-98AD915EA92B}"/>
              </a:ext>
            </a:extLst>
          </p:cNvPr>
          <p:cNvSpPr/>
          <p:nvPr/>
        </p:nvSpPr>
        <p:spPr>
          <a:xfrm>
            <a:off x="8022024" y="4387654"/>
            <a:ext cx="3319051" cy="993258"/>
          </a:xfrm>
          <a:prstGeom prst="roundRect">
            <a:avLst/>
          </a:prstGeom>
          <a:ln w="28575"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5AAE5A6-7D15-8568-F85D-C18FD963BFD6}"/>
              </a:ext>
            </a:extLst>
          </p:cNvPr>
          <p:cNvSpPr/>
          <p:nvPr/>
        </p:nvSpPr>
        <p:spPr>
          <a:xfrm>
            <a:off x="536601" y="2977608"/>
            <a:ext cx="5949538" cy="356557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4" y="14537"/>
            <a:ext cx="2920529" cy="1077994"/>
          </a:xfrm>
        </p:spPr>
        <p:txBody>
          <a:bodyPr>
            <a:normAutofit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E65FA0-FF1E-F9AE-7FAF-C07EE2CCCDF1}"/>
              </a:ext>
            </a:extLst>
          </p:cNvPr>
          <p:cNvSpPr txBox="1"/>
          <p:nvPr/>
        </p:nvSpPr>
        <p:spPr>
          <a:xfrm>
            <a:off x="942744" y="297760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82A5E9-9BA1-FC63-C0E2-4019B75C13BD}"/>
              </a:ext>
            </a:extLst>
          </p:cNvPr>
          <p:cNvSpPr txBox="1"/>
          <p:nvPr/>
        </p:nvSpPr>
        <p:spPr>
          <a:xfrm>
            <a:off x="942744" y="3406767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b=20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DE3B5F-AAE9-DFF7-0AFC-2D1DBF8B7EB5}"/>
              </a:ext>
            </a:extLst>
          </p:cNvPr>
          <p:cNvSpPr txBox="1"/>
          <p:nvPr/>
        </p:nvSpPr>
        <p:spPr>
          <a:xfrm>
            <a:off x="898425" y="3933356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if b &gt;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AD761E-D568-7F90-CA0B-D67963F56E0C}"/>
              </a:ext>
            </a:extLst>
          </p:cNvPr>
          <p:cNvSpPr txBox="1"/>
          <p:nvPr/>
        </p:nvSpPr>
        <p:spPr>
          <a:xfrm>
            <a:off x="1254467" y="4474089"/>
            <a:ext cx="511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besar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C46986-1F99-D629-AA54-F218A7D0D28F}"/>
              </a:ext>
            </a:extLst>
          </p:cNvPr>
          <p:cNvSpPr txBox="1"/>
          <p:nvPr/>
        </p:nvSpPr>
        <p:spPr>
          <a:xfrm>
            <a:off x="942744" y="5014822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else: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98FE26-76DC-C2B1-2A17-F8C1981E739B}"/>
              </a:ext>
            </a:extLst>
          </p:cNvPr>
          <p:cNvSpPr txBox="1"/>
          <p:nvPr/>
        </p:nvSpPr>
        <p:spPr>
          <a:xfrm>
            <a:off x="1298786" y="5555555"/>
            <a:ext cx="494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keci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C3CF32-FD44-32DF-4B14-DBDC366D427B}"/>
              </a:ext>
            </a:extLst>
          </p:cNvPr>
          <p:cNvSpPr txBox="1"/>
          <p:nvPr/>
        </p:nvSpPr>
        <p:spPr>
          <a:xfrm>
            <a:off x="1370391" y="2268415"/>
            <a:ext cx="9780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kondisi</a:t>
            </a:r>
            <a:r>
              <a:rPr lang="en-US" sz="2400" dirty="0"/>
              <a:t> if </a:t>
            </a:r>
            <a:r>
              <a:rPr lang="en-US" sz="2400" dirty="0" err="1"/>
              <a:t>sebelumnya</a:t>
            </a:r>
            <a:r>
              <a:rPr lang="en-US" sz="2400" dirty="0"/>
              <a:t> false,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koding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else yang </a:t>
            </a:r>
            <a:r>
              <a:rPr lang="en-US" sz="2400" dirty="0" err="1"/>
              <a:t>dieksekusi</a:t>
            </a:r>
            <a:endParaRPr lang="en-ID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5AB238C-F20D-A8E0-A0A5-E0DF54327993}"/>
              </a:ext>
            </a:extLst>
          </p:cNvPr>
          <p:cNvSpPr txBox="1"/>
          <p:nvPr/>
        </p:nvSpPr>
        <p:spPr>
          <a:xfrm>
            <a:off x="4654596" y="1616680"/>
            <a:ext cx="2490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Statement if…else</a:t>
            </a:r>
            <a:endParaRPr lang="en-ID" sz="2400" b="1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7574578-EF94-CCDF-C6CD-40709FC38B89}"/>
              </a:ext>
            </a:extLst>
          </p:cNvPr>
          <p:cNvSpPr txBox="1"/>
          <p:nvPr/>
        </p:nvSpPr>
        <p:spPr>
          <a:xfrm>
            <a:off x="7974524" y="4642636"/>
            <a:ext cx="3443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keci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</a:t>
            </a:r>
            <a:endParaRPr lang="en-ID" sz="2400" dirty="0"/>
          </a:p>
        </p:txBody>
      </p:sp>
      <p:sp>
        <p:nvSpPr>
          <p:cNvPr id="27" name="Arrow: Chevron 26">
            <a:extLst>
              <a:ext uri="{FF2B5EF4-FFF2-40B4-BE49-F238E27FC236}">
                <a16:creationId xmlns:a16="http://schemas.microsoft.com/office/drawing/2014/main" id="{A5B06598-CAC9-FA07-6C69-8CBFC297E633}"/>
              </a:ext>
            </a:extLst>
          </p:cNvPr>
          <p:cNvSpPr/>
          <p:nvPr/>
        </p:nvSpPr>
        <p:spPr>
          <a:xfrm>
            <a:off x="6605515" y="4549971"/>
            <a:ext cx="724395" cy="771566"/>
          </a:xfrm>
          <a:prstGeom prst="chevron">
            <a:avLst>
              <a:gd name="adj" fmla="val 5327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8" name="Arrow: Chevron 27">
            <a:extLst>
              <a:ext uri="{FF2B5EF4-FFF2-40B4-BE49-F238E27FC236}">
                <a16:creationId xmlns:a16="http://schemas.microsoft.com/office/drawing/2014/main" id="{534392E4-C59C-27CF-C151-12C715069DAC}"/>
              </a:ext>
            </a:extLst>
          </p:cNvPr>
          <p:cNvSpPr/>
          <p:nvPr/>
        </p:nvSpPr>
        <p:spPr>
          <a:xfrm>
            <a:off x="7011377" y="4549971"/>
            <a:ext cx="724395" cy="771566"/>
          </a:xfrm>
          <a:prstGeom prst="chevron">
            <a:avLst>
              <a:gd name="adj" fmla="val 5491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67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4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4A4F3E9-3048-1D54-2DCF-0DE8273C137A}"/>
              </a:ext>
            </a:extLst>
          </p:cNvPr>
          <p:cNvSpPr/>
          <p:nvPr/>
        </p:nvSpPr>
        <p:spPr>
          <a:xfrm>
            <a:off x="7623958" y="3902734"/>
            <a:ext cx="3087585" cy="993258"/>
          </a:xfrm>
          <a:prstGeom prst="roundRect">
            <a:avLst/>
          </a:prstGeom>
          <a:ln w="28575"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60F28D-F7D3-F788-3CA1-F53FEDD69F59}"/>
              </a:ext>
            </a:extLst>
          </p:cNvPr>
          <p:cNvSpPr/>
          <p:nvPr/>
        </p:nvSpPr>
        <p:spPr>
          <a:xfrm>
            <a:off x="581891" y="2645224"/>
            <a:ext cx="5949538" cy="356557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4" y="14537"/>
            <a:ext cx="1952447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AE3AFB-AE12-EFDD-D7B1-65965AE68C68}"/>
              </a:ext>
            </a:extLst>
          </p:cNvPr>
          <p:cNvSpPr txBox="1"/>
          <p:nvPr/>
        </p:nvSpPr>
        <p:spPr>
          <a:xfrm>
            <a:off x="846318" y="1805907"/>
            <a:ext cx="9624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 false,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</a:t>
            </a:r>
            <a:r>
              <a:rPr lang="en-US" sz="2400" dirty="0" err="1"/>
              <a:t>elif</a:t>
            </a:r>
            <a:endParaRPr lang="en-ID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1E354D-DB69-F4A4-EE64-E53B2093C352}"/>
              </a:ext>
            </a:extLst>
          </p:cNvPr>
          <p:cNvSpPr txBox="1"/>
          <p:nvPr/>
        </p:nvSpPr>
        <p:spPr>
          <a:xfrm>
            <a:off x="846318" y="264522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A47034-C4D7-7CBB-F623-2E3D4B52320A}"/>
              </a:ext>
            </a:extLst>
          </p:cNvPr>
          <p:cNvSpPr txBox="1"/>
          <p:nvPr/>
        </p:nvSpPr>
        <p:spPr>
          <a:xfrm>
            <a:off x="846318" y="3117106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06EAB2-90D9-69CA-EF5E-0A094C1AC8CD}"/>
              </a:ext>
            </a:extLst>
          </p:cNvPr>
          <p:cNvSpPr txBox="1"/>
          <p:nvPr/>
        </p:nvSpPr>
        <p:spPr>
          <a:xfrm>
            <a:off x="976947" y="3902734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if b &gt;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F4B6F-C49A-E0B9-C8DB-E058FD077419}"/>
              </a:ext>
            </a:extLst>
          </p:cNvPr>
          <p:cNvSpPr txBox="1"/>
          <p:nvPr/>
        </p:nvSpPr>
        <p:spPr>
          <a:xfrm>
            <a:off x="1332989" y="4443467"/>
            <a:ext cx="511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besar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09196B-1985-7E99-03D8-1C171A12EBC6}"/>
              </a:ext>
            </a:extLst>
          </p:cNvPr>
          <p:cNvSpPr txBox="1"/>
          <p:nvPr/>
        </p:nvSpPr>
        <p:spPr>
          <a:xfrm>
            <a:off x="846318" y="4984200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elif</a:t>
            </a:r>
            <a:r>
              <a:rPr lang="en-US" sz="2400" dirty="0">
                <a:latin typeface="Consolas" panose="020B0609020204030204" pitchFamily="49" charset="0"/>
              </a:rPr>
              <a:t> b ==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921A72-F9B5-5449-525D-810DFC0C764F}"/>
              </a:ext>
            </a:extLst>
          </p:cNvPr>
          <p:cNvSpPr txBox="1"/>
          <p:nvPr/>
        </p:nvSpPr>
        <p:spPr>
          <a:xfrm>
            <a:off x="1202360" y="5524933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sama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dengan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11A92E-1265-5F89-5AE1-F668A64AD323}"/>
              </a:ext>
            </a:extLst>
          </p:cNvPr>
          <p:cNvSpPr txBox="1"/>
          <p:nvPr/>
        </p:nvSpPr>
        <p:spPr>
          <a:xfrm>
            <a:off x="5264507" y="1195841"/>
            <a:ext cx="766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elif</a:t>
            </a:r>
            <a:endParaRPr lang="en-ID" sz="3600" dirty="0">
              <a:solidFill>
                <a:srgbClr val="FF0000"/>
              </a:solidFill>
            </a:endParaRPr>
          </a:p>
        </p:txBody>
      </p:sp>
      <p:sp>
        <p:nvSpPr>
          <p:cNvPr id="15" name="Arrow: Chevron 14">
            <a:extLst>
              <a:ext uri="{FF2B5EF4-FFF2-40B4-BE49-F238E27FC236}">
                <a16:creationId xmlns:a16="http://schemas.microsoft.com/office/drawing/2014/main" id="{F1B08340-0E2F-3172-8568-AE8ADC5F0899}"/>
              </a:ext>
            </a:extLst>
          </p:cNvPr>
          <p:cNvSpPr/>
          <p:nvPr/>
        </p:nvSpPr>
        <p:spPr>
          <a:xfrm>
            <a:off x="6745239" y="3981464"/>
            <a:ext cx="724340" cy="726490"/>
          </a:xfrm>
          <a:prstGeom prst="chevron">
            <a:avLst>
              <a:gd name="adj" fmla="val 5819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83968-0728-6EC7-3035-18E8908C2467}"/>
              </a:ext>
            </a:extLst>
          </p:cNvPr>
          <p:cNvSpPr txBox="1"/>
          <p:nvPr/>
        </p:nvSpPr>
        <p:spPr>
          <a:xfrm>
            <a:off x="7859015" y="4127016"/>
            <a:ext cx="27342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 </a:t>
            </a:r>
            <a:r>
              <a:rPr lang="en-US" sz="2400" dirty="0" err="1">
                <a:latin typeface="Consolas" panose="020B0609020204030204" pitchFamily="49" charset="0"/>
              </a:rPr>
              <a:t>sama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dengan</a:t>
            </a:r>
            <a:r>
              <a:rPr lang="en-US" sz="2400" dirty="0">
                <a:latin typeface="Consolas" panose="020B0609020204030204" pitchFamily="49" charset="0"/>
              </a:rPr>
              <a:t> 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642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 animBg="1"/>
      <p:bldP spid="4" grpId="0"/>
      <p:bldP spid="2" grpId="0"/>
      <p:bldP spid="6" grpId="0"/>
      <p:bldP spid="8" grpId="0"/>
      <p:bldP spid="10" grpId="0"/>
      <p:bldP spid="12" grpId="0"/>
      <p:bldP spid="15" grpId="0" animBg="1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5E94D8F-90F5-5C66-F6AF-6F083A0BB5B5}"/>
              </a:ext>
            </a:extLst>
          </p:cNvPr>
          <p:cNvSpPr/>
          <p:nvPr/>
        </p:nvSpPr>
        <p:spPr>
          <a:xfrm>
            <a:off x="7641799" y="3853595"/>
            <a:ext cx="3426004" cy="587776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862FDC-0C10-305B-49ED-D64E28FCA3A1}"/>
              </a:ext>
            </a:extLst>
          </p:cNvPr>
          <p:cNvSpPr/>
          <p:nvPr/>
        </p:nvSpPr>
        <p:spPr>
          <a:xfrm>
            <a:off x="497032" y="2070809"/>
            <a:ext cx="5690012" cy="4407034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4" y="14537"/>
            <a:ext cx="2011823" cy="107799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6DC630-121A-F616-AA56-7D4B9B3F48F3}"/>
              </a:ext>
            </a:extLst>
          </p:cNvPr>
          <p:cNvSpPr txBox="1"/>
          <p:nvPr/>
        </p:nvSpPr>
        <p:spPr>
          <a:xfrm>
            <a:off x="2720718" y="1379509"/>
            <a:ext cx="7053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Blok else </a:t>
            </a:r>
            <a:r>
              <a:rPr lang="en-US" sz="2400" dirty="0" err="1"/>
              <a:t>dieksekusi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seblumnya</a:t>
            </a:r>
            <a:r>
              <a:rPr lang="en-US" sz="2400" dirty="0"/>
              <a:t> false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237159-37C1-4F71-CE2F-0346EDB4208C}"/>
              </a:ext>
            </a:extLst>
          </p:cNvPr>
          <p:cNvSpPr txBox="1"/>
          <p:nvPr/>
        </p:nvSpPr>
        <p:spPr>
          <a:xfrm>
            <a:off x="671980" y="2126282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a=22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6EB931-0D3C-EB6A-9C1C-99F102E74EE9}"/>
              </a:ext>
            </a:extLst>
          </p:cNvPr>
          <p:cNvSpPr txBox="1"/>
          <p:nvPr/>
        </p:nvSpPr>
        <p:spPr>
          <a:xfrm>
            <a:off x="671980" y="2555441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b=20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C49AE-90CF-7B1A-48BA-F157CA892399}"/>
              </a:ext>
            </a:extLst>
          </p:cNvPr>
          <p:cNvSpPr txBox="1"/>
          <p:nvPr/>
        </p:nvSpPr>
        <p:spPr>
          <a:xfrm>
            <a:off x="627661" y="3082030"/>
            <a:ext cx="1713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if b &gt;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744733-4328-811A-AB41-0360B0CE7E0F}"/>
              </a:ext>
            </a:extLst>
          </p:cNvPr>
          <p:cNvSpPr txBox="1"/>
          <p:nvPr/>
        </p:nvSpPr>
        <p:spPr>
          <a:xfrm>
            <a:off x="983703" y="3622763"/>
            <a:ext cx="5112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besar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65EC32-D6D4-62A7-3817-26A15E6C2378}"/>
              </a:ext>
            </a:extLst>
          </p:cNvPr>
          <p:cNvSpPr txBox="1"/>
          <p:nvPr/>
        </p:nvSpPr>
        <p:spPr>
          <a:xfrm>
            <a:off x="497032" y="4163496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Consolas" panose="020B0609020204030204" pitchFamily="49" charset="0"/>
              </a:rPr>
              <a:t>elif</a:t>
            </a:r>
            <a:r>
              <a:rPr lang="en-US" sz="2400" dirty="0">
                <a:latin typeface="Consolas" panose="020B0609020204030204" pitchFamily="49" charset="0"/>
              </a:rPr>
              <a:t> b == a: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38C9B1-B6ED-A02F-4C4E-B7A37DA68089}"/>
              </a:ext>
            </a:extLst>
          </p:cNvPr>
          <p:cNvSpPr txBox="1"/>
          <p:nvPr/>
        </p:nvSpPr>
        <p:spPr>
          <a:xfrm>
            <a:off x="853074" y="4704229"/>
            <a:ext cx="426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sama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dengan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A8A34F-BF5D-9F90-0406-8A5874E49083}"/>
              </a:ext>
            </a:extLst>
          </p:cNvPr>
          <p:cNvSpPr txBox="1"/>
          <p:nvPr/>
        </p:nvSpPr>
        <p:spPr>
          <a:xfrm>
            <a:off x="497032" y="5244962"/>
            <a:ext cx="1034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else: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A13822-9B8D-112F-36A2-737D2275736D}"/>
              </a:ext>
            </a:extLst>
          </p:cNvPr>
          <p:cNvSpPr txBox="1"/>
          <p:nvPr/>
        </p:nvSpPr>
        <p:spPr>
          <a:xfrm>
            <a:off x="853074" y="5785695"/>
            <a:ext cx="494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print(“b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keci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a”)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A249D8-DAA0-3B85-5E7B-9ABA589B436F}"/>
              </a:ext>
            </a:extLst>
          </p:cNvPr>
          <p:cNvSpPr txBox="1"/>
          <p:nvPr/>
        </p:nvSpPr>
        <p:spPr>
          <a:xfrm>
            <a:off x="7641799" y="3889679"/>
            <a:ext cx="3563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b </a:t>
            </a:r>
            <a:r>
              <a:rPr lang="en-US" sz="2400" dirty="0" err="1">
                <a:latin typeface="Consolas" panose="020B0609020204030204" pitchFamily="49" charset="0"/>
              </a:rPr>
              <a:t>lebih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keci</a:t>
            </a:r>
            <a:r>
              <a:rPr lang="en-US" sz="2400" dirty="0">
                <a:latin typeface="Consolas" panose="020B0609020204030204" pitchFamily="49" charset="0"/>
              </a:rPr>
              <a:t> </a:t>
            </a:r>
            <a:r>
              <a:rPr lang="en-US" sz="2400" dirty="0" err="1">
                <a:latin typeface="Consolas" panose="020B0609020204030204" pitchFamily="49" charset="0"/>
              </a:rPr>
              <a:t>dari</a:t>
            </a:r>
            <a:r>
              <a:rPr lang="en-US" sz="2400" dirty="0">
                <a:latin typeface="Consolas" panose="020B0609020204030204" pitchFamily="49" charset="0"/>
              </a:rPr>
              <a:t> a</a:t>
            </a:r>
            <a:endParaRPr lang="en-ID" sz="2400" dirty="0"/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A5054C79-2F54-1785-CAB0-99DA882FE958}"/>
              </a:ext>
            </a:extLst>
          </p:cNvPr>
          <p:cNvSpPr/>
          <p:nvPr/>
        </p:nvSpPr>
        <p:spPr>
          <a:xfrm>
            <a:off x="6773126" y="3742316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1F77D4-47F9-F091-88E9-565DC3B828A5}"/>
              </a:ext>
            </a:extLst>
          </p:cNvPr>
          <p:cNvSpPr txBox="1"/>
          <p:nvPr/>
        </p:nvSpPr>
        <p:spPr>
          <a:xfrm>
            <a:off x="5707111" y="830921"/>
            <a:ext cx="777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else</a:t>
            </a:r>
            <a:endParaRPr lang="en-ID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1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5" grpId="0" animBg="1"/>
      <p:bldP spid="2" grpId="0"/>
      <p:bldP spid="6" grpId="0"/>
      <p:bldP spid="3" grpId="0"/>
      <p:bldP spid="8" grpId="0"/>
      <p:bldP spid="10" grpId="0"/>
      <p:bldP spid="12" grpId="0"/>
      <p:bldP spid="13" grpId="0"/>
      <p:bldP spid="14" grpId="0"/>
      <p:bldP spid="17" grpId="0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7727094" y="3391959"/>
            <a:ext cx="4302612" cy="773938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295152" y="2493818"/>
            <a:ext cx="6397088" cy="299258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944CB4-6E6B-3A78-D3E7-BB9281CE5242}"/>
              </a:ext>
            </a:extLst>
          </p:cNvPr>
          <p:cNvSpPr txBox="1"/>
          <p:nvPr/>
        </p:nvSpPr>
        <p:spPr>
          <a:xfrm>
            <a:off x="1162336" y="1421641"/>
            <a:ext cx="10082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Kata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operator </a:t>
            </a:r>
            <a:r>
              <a:rPr lang="en-US" sz="2400" dirty="0" err="1"/>
              <a:t>logika</a:t>
            </a:r>
            <a:r>
              <a:rPr lang="en-US" sz="2400" dirty="0"/>
              <a:t>, operator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pada dua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. </a:t>
            </a:r>
            <a:r>
              <a:rPr lang="en-US" sz="2400" dirty="0" err="1"/>
              <a:t>Bernilai</a:t>
            </a:r>
            <a:r>
              <a:rPr lang="en-US" sz="2400" dirty="0"/>
              <a:t> True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kondisinya</a:t>
            </a:r>
            <a:r>
              <a:rPr lang="en-US" sz="2400" dirty="0"/>
              <a:t> True 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48A08-9325-0E06-DBBA-BC46DB82AAD1}"/>
              </a:ext>
            </a:extLst>
          </p:cNvPr>
          <p:cNvSpPr txBox="1"/>
          <p:nvPr/>
        </p:nvSpPr>
        <p:spPr>
          <a:xfrm>
            <a:off x="578708" y="2782982"/>
            <a:ext cx="8066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a=22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9D396-DEE6-113C-939B-46B18A178054}"/>
              </a:ext>
            </a:extLst>
          </p:cNvPr>
          <p:cNvSpPr txBox="1"/>
          <p:nvPr/>
        </p:nvSpPr>
        <p:spPr>
          <a:xfrm>
            <a:off x="578708" y="3212141"/>
            <a:ext cx="8066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b=20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1C94F5-72B2-3229-6C45-F3292ABB6CA0}"/>
              </a:ext>
            </a:extLst>
          </p:cNvPr>
          <p:cNvSpPr txBox="1"/>
          <p:nvPr/>
        </p:nvSpPr>
        <p:spPr>
          <a:xfrm>
            <a:off x="709337" y="4218571"/>
            <a:ext cx="31390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if b &lt; a and a &lt; c: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7A1E00-81A3-D4AB-CAF1-BBBD2E870F65}"/>
              </a:ext>
            </a:extLst>
          </p:cNvPr>
          <p:cNvSpPr txBox="1"/>
          <p:nvPr/>
        </p:nvSpPr>
        <p:spPr>
          <a:xfrm>
            <a:off x="1065379" y="4759304"/>
            <a:ext cx="5626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print(“</a:t>
            </a:r>
            <a:r>
              <a:rPr lang="en-US" sz="2200" dirty="0" err="1">
                <a:latin typeface="Consolas" panose="020B0609020204030204" pitchFamily="49" charset="0"/>
              </a:rPr>
              <a:t>kedua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kondisi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adalah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benar</a:t>
            </a:r>
            <a:r>
              <a:rPr lang="en-US" sz="2200" dirty="0">
                <a:latin typeface="Consolas" panose="020B0609020204030204" pitchFamily="49" charset="0"/>
              </a:rPr>
              <a:t>”)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F6C956-95D7-7D7A-0BE7-43BF6CF0D427}"/>
              </a:ext>
            </a:extLst>
          </p:cNvPr>
          <p:cNvSpPr txBox="1"/>
          <p:nvPr/>
        </p:nvSpPr>
        <p:spPr>
          <a:xfrm>
            <a:off x="578708" y="3685452"/>
            <a:ext cx="9621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c=100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6975796" y="3359163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FB005F-58DC-9B4F-033C-3FB5A692C1D9}"/>
              </a:ext>
            </a:extLst>
          </p:cNvPr>
          <p:cNvSpPr txBox="1"/>
          <p:nvPr/>
        </p:nvSpPr>
        <p:spPr>
          <a:xfrm>
            <a:off x="7786469" y="3533649"/>
            <a:ext cx="430261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 err="1">
                <a:latin typeface="Consolas" panose="020B0609020204030204" pitchFamily="49" charset="0"/>
              </a:rPr>
              <a:t>kedua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kondisi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adalah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benar</a:t>
            </a:r>
            <a:endParaRPr lang="en-ID" sz="2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F55325-9642-E681-4454-D6A322602BF9}"/>
              </a:ext>
            </a:extLst>
          </p:cNvPr>
          <p:cNvSpPr txBox="1"/>
          <p:nvPr/>
        </p:nvSpPr>
        <p:spPr>
          <a:xfrm>
            <a:off x="5605153" y="898421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and</a:t>
            </a:r>
            <a:endParaRPr lang="en-ID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9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/>
      <p:bldP spid="6" grpId="0"/>
      <p:bldP spid="3" grpId="0"/>
      <p:bldP spid="8" grpId="0"/>
      <p:bldP spid="10" grpId="0"/>
      <p:bldP spid="13" grpId="0" animBg="1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7727094" y="3391959"/>
            <a:ext cx="4302612" cy="773938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295152" y="2493818"/>
            <a:ext cx="6397088" cy="299258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/>
              <a:t>Decision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944CB4-6E6B-3A78-D3E7-BB9281CE5242}"/>
              </a:ext>
            </a:extLst>
          </p:cNvPr>
          <p:cNvSpPr txBox="1"/>
          <p:nvPr/>
        </p:nvSpPr>
        <p:spPr>
          <a:xfrm>
            <a:off x="1385339" y="1398725"/>
            <a:ext cx="9783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Kata </a:t>
            </a:r>
            <a:r>
              <a:rPr lang="en-US" sz="2400" dirty="0" err="1"/>
              <a:t>kunci</a:t>
            </a:r>
            <a:r>
              <a:rPr lang="en-US" sz="2400" b="1" dirty="0">
                <a:solidFill>
                  <a:srgbClr val="C00000"/>
                </a:solidFill>
              </a:rPr>
              <a:t> or  </a:t>
            </a:r>
            <a:r>
              <a:rPr lang="en-US" sz="2400" dirty="0" err="1"/>
              <a:t>merupakan</a:t>
            </a:r>
            <a:r>
              <a:rPr lang="en-US" sz="2400" dirty="0"/>
              <a:t> operator </a:t>
            </a:r>
            <a:r>
              <a:rPr lang="en-US" sz="2400" dirty="0" err="1"/>
              <a:t>logika</a:t>
            </a:r>
            <a:r>
              <a:rPr lang="en-US" sz="2400" dirty="0"/>
              <a:t>, operator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pada dua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. </a:t>
            </a:r>
            <a:r>
              <a:rPr lang="en-US" sz="2400" dirty="0" err="1"/>
              <a:t>Bernilai</a:t>
            </a:r>
            <a:r>
              <a:rPr lang="en-US" sz="2400" dirty="0"/>
              <a:t> True </a:t>
            </a:r>
            <a:r>
              <a:rPr lang="en-US" sz="2400" dirty="0" err="1"/>
              <a:t>jika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kondisinya</a:t>
            </a:r>
            <a:r>
              <a:rPr lang="en-US" sz="2400" dirty="0"/>
              <a:t> True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48A08-9325-0E06-DBBA-BC46DB82AAD1}"/>
              </a:ext>
            </a:extLst>
          </p:cNvPr>
          <p:cNvSpPr txBox="1"/>
          <p:nvPr/>
        </p:nvSpPr>
        <p:spPr>
          <a:xfrm>
            <a:off x="578708" y="2782982"/>
            <a:ext cx="8066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a=22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9D396-DEE6-113C-939B-46B18A178054}"/>
              </a:ext>
            </a:extLst>
          </p:cNvPr>
          <p:cNvSpPr txBox="1"/>
          <p:nvPr/>
        </p:nvSpPr>
        <p:spPr>
          <a:xfrm>
            <a:off x="578708" y="3212141"/>
            <a:ext cx="8066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b=20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1C94F5-72B2-3229-6C45-F3292ABB6CA0}"/>
              </a:ext>
            </a:extLst>
          </p:cNvPr>
          <p:cNvSpPr txBox="1"/>
          <p:nvPr/>
        </p:nvSpPr>
        <p:spPr>
          <a:xfrm>
            <a:off x="435403" y="4266289"/>
            <a:ext cx="31390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if b &gt; a and a &lt; c: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7A1E00-81A3-D4AB-CAF1-BBBD2E870F65}"/>
              </a:ext>
            </a:extLst>
          </p:cNvPr>
          <p:cNvSpPr txBox="1"/>
          <p:nvPr/>
        </p:nvSpPr>
        <p:spPr>
          <a:xfrm>
            <a:off x="429701" y="4759304"/>
            <a:ext cx="67153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  print(“salah </a:t>
            </a:r>
            <a:r>
              <a:rPr lang="en-US" sz="2200" dirty="0" err="1">
                <a:latin typeface="Consolas" panose="020B0609020204030204" pitchFamily="49" charset="0"/>
              </a:rPr>
              <a:t>satu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kondisi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adalah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benar</a:t>
            </a:r>
            <a:r>
              <a:rPr lang="en-US" sz="2200" dirty="0">
                <a:latin typeface="Consolas" panose="020B0609020204030204" pitchFamily="49" charset="0"/>
              </a:rPr>
              <a:t>”)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F6C956-95D7-7D7A-0BE7-43BF6CF0D427}"/>
              </a:ext>
            </a:extLst>
          </p:cNvPr>
          <p:cNvSpPr txBox="1"/>
          <p:nvPr/>
        </p:nvSpPr>
        <p:spPr>
          <a:xfrm>
            <a:off x="578708" y="3685452"/>
            <a:ext cx="9621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c=100</a:t>
            </a:r>
            <a:endParaRPr lang="en-ID" sz="2200" dirty="0">
              <a:latin typeface="Consolas" panose="020B0609020204030204" pitchFamily="49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6975796" y="3359163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FB005F-58DC-9B4F-033C-3FB5A692C1D9}"/>
              </a:ext>
            </a:extLst>
          </p:cNvPr>
          <p:cNvSpPr txBox="1"/>
          <p:nvPr/>
        </p:nvSpPr>
        <p:spPr>
          <a:xfrm>
            <a:off x="7801498" y="3432081"/>
            <a:ext cx="43026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Salah </a:t>
            </a:r>
            <a:r>
              <a:rPr lang="en-US" sz="2200" dirty="0" err="1">
                <a:latin typeface="Consolas" panose="020B0609020204030204" pitchFamily="49" charset="0"/>
              </a:rPr>
              <a:t>satu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kondisi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adalah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benar</a:t>
            </a:r>
            <a:endParaRPr lang="en-ID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450822-AD1A-7496-70C0-822BA2026771}"/>
              </a:ext>
            </a:extLst>
          </p:cNvPr>
          <p:cNvSpPr txBox="1"/>
          <p:nvPr/>
        </p:nvSpPr>
        <p:spPr>
          <a:xfrm>
            <a:off x="5618662" y="761182"/>
            <a:ext cx="6431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or</a:t>
            </a:r>
            <a:endParaRPr lang="en-ID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6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/>
      <p:bldP spid="6" grpId="0"/>
      <p:bldP spid="3" grpId="0"/>
      <p:bldP spid="8" grpId="0"/>
      <p:bldP spid="10" grpId="0"/>
      <p:bldP spid="13" grpId="0" animBg="1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3854515" y="3621909"/>
            <a:ext cx="3619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Fungsi</a:t>
            </a:r>
            <a:r>
              <a:rPr lang="en-US" sz="4000" dirty="0">
                <a:solidFill>
                  <a:srgbClr val="FF0000"/>
                </a:solidFill>
              </a:rPr>
              <a:t> di Python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A7DE73-67F5-CF37-78C4-718FCAECE59E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48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AB04811-D74C-5EA5-1544-26C2E85A133F}"/>
              </a:ext>
            </a:extLst>
          </p:cNvPr>
          <p:cNvSpPr/>
          <p:nvPr/>
        </p:nvSpPr>
        <p:spPr>
          <a:xfrm>
            <a:off x="7197093" y="2814452"/>
            <a:ext cx="4212708" cy="15794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1B87DD-B816-15C5-A614-5134274CD256}"/>
              </a:ext>
            </a:extLst>
          </p:cNvPr>
          <p:cNvSpPr/>
          <p:nvPr/>
        </p:nvSpPr>
        <p:spPr>
          <a:xfrm>
            <a:off x="5122741" y="2814452"/>
            <a:ext cx="2018805" cy="15794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E9F794-70B5-AC4B-C5F2-1769515B6674}"/>
              </a:ext>
            </a:extLst>
          </p:cNvPr>
          <p:cNvSpPr/>
          <p:nvPr/>
        </p:nvSpPr>
        <p:spPr>
          <a:xfrm>
            <a:off x="3048389" y="2814452"/>
            <a:ext cx="2018805" cy="15794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EADEA1-5980-D214-AEE9-EEC1F07C708F}"/>
              </a:ext>
            </a:extLst>
          </p:cNvPr>
          <p:cNvSpPr/>
          <p:nvPr/>
        </p:nvSpPr>
        <p:spPr>
          <a:xfrm>
            <a:off x="997527" y="2814452"/>
            <a:ext cx="2018805" cy="15794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389" y="765563"/>
            <a:ext cx="6842606" cy="1077994"/>
          </a:xfrm>
        </p:spPr>
        <p:txBody>
          <a:bodyPr>
            <a:normAutofit/>
          </a:bodyPr>
          <a:lstStyle/>
          <a:p>
            <a:r>
              <a:rPr lang="en-US" dirty="0"/>
              <a:t>List, Tuple, Set dan Dictionary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DBC390-4E31-BC98-DAE0-A56100914FE9}"/>
              </a:ext>
            </a:extLst>
          </p:cNvPr>
          <p:cNvSpPr txBox="1"/>
          <p:nvPr/>
        </p:nvSpPr>
        <p:spPr>
          <a:xfrm>
            <a:off x="2422390" y="1843557"/>
            <a:ext cx="6442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 </a:t>
            </a:r>
            <a:r>
              <a:rPr lang="en-US" sz="2400" dirty="0" err="1"/>
              <a:t>tipe</a:t>
            </a:r>
            <a:r>
              <a:rPr lang="en-US" sz="2400" dirty="0"/>
              <a:t> data built-in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koleksi</a:t>
            </a:r>
            <a:r>
              <a:rPr lang="en-US" sz="2400" dirty="0"/>
              <a:t> data: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7C80A6-2672-7DA6-8CE8-CF75AE79C809}"/>
              </a:ext>
            </a:extLst>
          </p:cNvPr>
          <p:cNvSpPr txBox="1"/>
          <p:nvPr/>
        </p:nvSpPr>
        <p:spPr>
          <a:xfrm>
            <a:off x="1720247" y="2921551"/>
            <a:ext cx="605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list</a:t>
            </a:r>
            <a:endParaRPr lang="en-ID" sz="2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A41DBF-EA58-0A81-11E5-8AF51E396A18}"/>
              </a:ext>
            </a:extLst>
          </p:cNvPr>
          <p:cNvSpPr txBox="1"/>
          <p:nvPr/>
        </p:nvSpPr>
        <p:spPr>
          <a:xfrm>
            <a:off x="3467644" y="2901663"/>
            <a:ext cx="94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tuple</a:t>
            </a:r>
            <a:endParaRPr lang="en-ID" sz="2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8D088F-8301-CF2F-EC56-376C6A1D1091}"/>
              </a:ext>
            </a:extLst>
          </p:cNvPr>
          <p:cNvSpPr txBox="1"/>
          <p:nvPr/>
        </p:nvSpPr>
        <p:spPr>
          <a:xfrm>
            <a:off x="5785017" y="2885010"/>
            <a:ext cx="621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set</a:t>
            </a:r>
            <a:endParaRPr lang="en-ID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3E277D-C2B9-3410-50AC-C8A7DFDFA313}"/>
              </a:ext>
            </a:extLst>
          </p:cNvPr>
          <p:cNvSpPr txBox="1"/>
          <p:nvPr/>
        </p:nvSpPr>
        <p:spPr>
          <a:xfrm>
            <a:off x="8288445" y="2858690"/>
            <a:ext cx="1648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dictionary</a:t>
            </a:r>
            <a:endParaRPr lang="en-ID" sz="28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E21CF7-5A8F-4942-BFF7-30DB5FB1B0A6}"/>
              </a:ext>
            </a:extLst>
          </p:cNvPr>
          <p:cNvSpPr txBox="1"/>
          <p:nvPr/>
        </p:nvSpPr>
        <p:spPr>
          <a:xfrm>
            <a:off x="1368252" y="3744680"/>
            <a:ext cx="14679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list =[]</a:t>
            </a:r>
            <a:endParaRPr lang="en-ID" sz="20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D9CF73-2C49-45B6-771C-A6F06BCC83A9}"/>
              </a:ext>
            </a:extLst>
          </p:cNvPr>
          <p:cNvSpPr txBox="1"/>
          <p:nvPr/>
        </p:nvSpPr>
        <p:spPr>
          <a:xfrm>
            <a:off x="3206949" y="3744680"/>
            <a:ext cx="17896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chemeClr val="bg1"/>
                </a:solidFill>
                <a:latin typeface="Consolas" panose="020B0609020204030204" pitchFamily="49" charset="0"/>
              </a:rPr>
              <a:t>tuple</a:t>
            </a:r>
            <a:r>
              <a:rPr lang="en-ID" sz="2000" b="0" i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  <a:endParaRPr lang="en-ID" sz="20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5A4869-9F9B-C4A1-A7CF-FB19369C0BF8}"/>
              </a:ext>
            </a:extLst>
          </p:cNvPr>
          <p:cNvSpPr txBox="1"/>
          <p:nvPr/>
        </p:nvSpPr>
        <p:spPr>
          <a:xfrm>
            <a:off x="5467770" y="3711380"/>
            <a:ext cx="14679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effectLst/>
                <a:latin typeface="Consolas" panose="020B0609020204030204" pitchFamily="49" charset="0"/>
              </a:rPr>
              <a:t>set = </a:t>
            </a:r>
            <a:r>
              <a:rPr lang="en-ID" sz="2000" dirty="0">
                <a:latin typeface="Consolas" panose="020B0609020204030204" pitchFamily="49" charset="0"/>
              </a:rPr>
              <a:t>{}</a:t>
            </a:r>
            <a:endParaRPr lang="en-ID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B0BE5B-7592-2DF1-48D8-D6DF2EBC8F5D}"/>
              </a:ext>
            </a:extLst>
          </p:cNvPr>
          <p:cNvSpPr txBox="1"/>
          <p:nvPr/>
        </p:nvSpPr>
        <p:spPr>
          <a:xfrm>
            <a:off x="7197093" y="3838786"/>
            <a:ext cx="42127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chemeClr val="bg1"/>
                </a:solidFill>
                <a:latin typeface="Consolas" panose="020B0609020204030204" pitchFamily="49" charset="0"/>
              </a:rPr>
              <a:t>dictionary</a:t>
            </a:r>
            <a:r>
              <a:rPr lang="en-ID" sz="2000" b="0" i="0" dirty="0">
                <a:solidFill>
                  <a:schemeClr val="bg1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chemeClr val="bg1"/>
                </a:solidFill>
                <a:latin typeface="Consolas" panose="020B0609020204030204" pitchFamily="49" charset="0"/>
              </a:rPr>
              <a:t>{“</a:t>
            </a:r>
            <a:r>
              <a:rPr lang="en-ID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key”:”value</a:t>
            </a:r>
            <a:r>
              <a:rPr lang="en-ID" sz="2000" dirty="0">
                <a:solidFill>
                  <a:schemeClr val="bg1"/>
                </a:solidFill>
                <a:latin typeface="Consolas" panose="020B0609020204030204" pitchFamily="49" charset="0"/>
              </a:rPr>
              <a:t>”}</a:t>
            </a:r>
            <a:endParaRPr lang="en-ID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6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16" grpId="0" animBg="1"/>
      <p:bldP spid="15" grpId="0" animBg="1"/>
      <p:bldP spid="8" grpId="0"/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7727094" y="3391959"/>
            <a:ext cx="4302612" cy="773938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277895" y="2750406"/>
            <a:ext cx="6289160" cy="1807392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6975796" y="3359163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1B6267-B6F7-7AAE-5E1E-5E281E49DB45}"/>
              </a:ext>
            </a:extLst>
          </p:cNvPr>
          <p:cNvSpPr txBox="1"/>
          <p:nvPr/>
        </p:nvSpPr>
        <p:spPr>
          <a:xfrm>
            <a:off x="2328723" y="1206144"/>
            <a:ext cx="786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Sekumpulan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dieksekusi</a:t>
            </a:r>
            <a:r>
              <a:rPr lang="en-US" sz="2400" dirty="0"/>
              <a:t>/run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dipanggil</a:t>
            </a:r>
            <a:endParaRPr lang="en-ID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E2AC58-166F-EDF1-5278-ED48EF116E39}"/>
              </a:ext>
            </a:extLst>
          </p:cNvPr>
          <p:cNvSpPr txBox="1"/>
          <p:nvPr/>
        </p:nvSpPr>
        <p:spPr>
          <a:xfrm>
            <a:off x="2328723" y="1619929"/>
            <a:ext cx="728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python,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kata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def</a:t>
            </a:r>
            <a:endParaRPr lang="en-ID" sz="24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78EE59-2CF1-23DA-C859-219E155E0FBB}"/>
              </a:ext>
            </a:extLst>
          </p:cNvPr>
          <p:cNvSpPr txBox="1"/>
          <p:nvPr/>
        </p:nvSpPr>
        <p:spPr>
          <a:xfrm>
            <a:off x="277895" y="2992383"/>
            <a:ext cx="68135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def </a:t>
            </a:r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():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print("hallo, </a:t>
            </a:r>
            <a:r>
              <a:rPr lang="en-ID" sz="2000" dirty="0" err="1">
                <a:latin typeface="Consolas" panose="020B0609020204030204" pitchFamily="49" charset="0"/>
              </a:rPr>
              <a:t>ini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fungsi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pertama</a:t>
            </a:r>
            <a:r>
              <a:rPr lang="en-ID" sz="2000" dirty="0">
                <a:latin typeface="Consolas" panose="020B0609020204030204" pitchFamily="49" charset="0"/>
              </a:rPr>
              <a:t> </a:t>
            </a:r>
            <a:r>
              <a:rPr lang="en-ID" sz="2000" dirty="0" err="1">
                <a:latin typeface="Consolas" panose="020B0609020204030204" pitchFamily="49" charset="0"/>
              </a:rPr>
              <a:t>saya</a:t>
            </a:r>
            <a:r>
              <a:rPr lang="en-ID" sz="2000" dirty="0">
                <a:latin typeface="Consolas" panose="020B0609020204030204" pitchFamily="49" charset="0"/>
              </a:rPr>
              <a:t>")</a:t>
            </a:r>
          </a:p>
          <a:p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()#memanggil </a:t>
            </a:r>
            <a:r>
              <a:rPr lang="en-ID" sz="2000" dirty="0" err="1">
                <a:latin typeface="Consolas" panose="020B0609020204030204" pitchFamily="49" charset="0"/>
              </a:rPr>
              <a:t>fungsi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200EDD-CE35-D0B5-3FDE-9CAB1C1B02E2}"/>
              </a:ext>
            </a:extLst>
          </p:cNvPr>
          <p:cNvSpPr txBox="1"/>
          <p:nvPr/>
        </p:nvSpPr>
        <p:spPr>
          <a:xfrm>
            <a:off x="7685845" y="3570595"/>
            <a:ext cx="44413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latin typeface="Consolas" panose="020B0609020204030204" pitchFamily="49" charset="0"/>
              </a:rPr>
              <a:t>hallo, ini fungsi pertama saya</a:t>
            </a:r>
            <a:endParaRPr lang="en-ID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2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3" grpId="0" animBg="1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7794556" y="3157236"/>
            <a:ext cx="3248530" cy="1254982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942913" y="2757148"/>
            <a:ext cx="5457887" cy="2355984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6934875" y="3435742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D6AFF4-CAF1-9D4B-7A07-FA23ED94885C}"/>
              </a:ext>
            </a:extLst>
          </p:cNvPr>
          <p:cNvSpPr txBox="1"/>
          <p:nvPr/>
        </p:nvSpPr>
        <p:spPr>
          <a:xfrm>
            <a:off x="4251712" y="927372"/>
            <a:ext cx="3545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Argumen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dalam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fungsi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1ABBCF-A7C8-D27A-B2F3-6DA74EA832F7}"/>
              </a:ext>
            </a:extLst>
          </p:cNvPr>
          <p:cNvSpPr txBox="1"/>
          <p:nvPr/>
        </p:nvSpPr>
        <p:spPr>
          <a:xfrm>
            <a:off x="1959698" y="1475967"/>
            <a:ext cx="9214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Argumen</a:t>
            </a:r>
            <a:r>
              <a:rPr lang="en-US" sz="2400" dirty="0"/>
              <a:t> </a:t>
            </a:r>
            <a:r>
              <a:rPr lang="en-US" sz="2400" dirty="0" err="1"/>
              <a:t>ditempatkan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kurung</a:t>
            </a:r>
            <a:r>
              <a:rPr lang="en-US" sz="2400" dirty="0"/>
              <a:t>()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menambahkan</a:t>
            </a:r>
            <a:r>
              <a:rPr lang="en-US" sz="2400" dirty="0"/>
              <a:t> argument </a:t>
            </a:r>
            <a:r>
              <a:rPr lang="en-US" sz="2400" dirty="0" err="1"/>
              <a:t>sebanyak</a:t>
            </a:r>
            <a:r>
              <a:rPr lang="en-US" sz="2400" dirty="0"/>
              <a:t> yang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inginkan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172C3B-0899-0CE6-919C-CF9F9F71C924}"/>
              </a:ext>
            </a:extLst>
          </p:cNvPr>
          <p:cNvSpPr txBox="1"/>
          <p:nvPr/>
        </p:nvSpPr>
        <p:spPr>
          <a:xfrm>
            <a:off x="1175344" y="3007951"/>
            <a:ext cx="60979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def </a:t>
            </a:r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</a:t>
            </a:r>
            <a:r>
              <a:rPr lang="en-ID" sz="2000" dirty="0" err="1">
                <a:latin typeface="Consolas" panose="020B0609020204030204" pitchFamily="49" charset="0"/>
              </a:rPr>
              <a:t>nama</a:t>
            </a:r>
            <a:r>
              <a:rPr lang="en-ID" sz="2000" dirty="0">
                <a:latin typeface="Consolas" panose="020B0609020204030204" pitchFamily="49" charset="0"/>
              </a:rPr>
              <a:t>):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  print(</a:t>
            </a:r>
            <a:r>
              <a:rPr lang="en-ID" sz="2000" dirty="0" err="1">
                <a:latin typeface="Consolas" panose="020B0609020204030204" pitchFamily="49" charset="0"/>
              </a:rPr>
              <a:t>nama</a:t>
            </a:r>
            <a:r>
              <a:rPr lang="en-ID" sz="2000" dirty="0">
                <a:latin typeface="Consolas" panose="020B0609020204030204" pitchFamily="49" charset="0"/>
              </a:rPr>
              <a:t> + " </a:t>
            </a:r>
            <a:r>
              <a:rPr lang="en-ID" sz="2000" dirty="0" err="1">
                <a:latin typeface="Consolas" panose="020B0609020204030204" pitchFamily="49" charset="0"/>
              </a:rPr>
              <a:t>dari</a:t>
            </a:r>
            <a:r>
              <a:rPr lang="en-ID" sz="2000" dirty="0">
                <a:latin typeface="Consolas" panose="020B0609020204030204" pitchFamily="49" charset="0"/>
              </a:rPr>
              <a:t> Indonesia")</a:t>
            </a:r>
          </a:p>
          <a:p>
            <a:endParaRPr lang="en-ID" sz="2000" dirty="0">
              <a:latin typeface="Consolas" panose="020B0609020204030204" pitchFamily="49" charset="0"/>
            </a:endParaRPr>
          </a:p>
          <a:p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("</a:t>
            </a:r>
            <a:r>
              <a:rPr lang="en-ID" sz="2000" dirty="0" err="1">
                <a:latin typeface="Consolas" panose="020B0609020204030204" pitchFamily="49" charset="0"/>
              </a:rPr>
              <a:t>Pauzan</a:t>
            </a:r>
            <a:r>
              <a:rPr lang="en-ID" sz="2000" dirty="0">
                <a:latin typeface="Consolas" panose="020B0609020204030204" pitchFamily="49" charset="0"/>
              </a:rPr>
              <a:t>")</a:t>
            </a:r>
          </a:p>
          <a:p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("Budi")</a:t>
            </a:r>
          </a:p>
          <a:p>
            <a:r>
              <a:rPr lang="en-ID" sz="2000" dirty="0" err="1">
                <a:latin typeface="Consolas" panose="020B0609020204030204" pitchFamily="49" charset="0"/>
              </a:rPr>
              <a:t>fungsi_saya</a:t>
            </a:r>
            <a:r>
              <a:rPr lang="en-ID" sz="2000" dirty="0">
                <a:latin typeface="Consolas" panose="020B0609020204030204" pitchFamily="49" charset="0"/>
              </a:rPr>
              <a:t>("</a:t>
            </a:r>
            <a:r>
              <a:rPr lang="en-ID" sz="2000" dirty="0" err="1">
                <a:latin typeface="Consolas" panose="020B0609020204030204" pitchFamily="49" charset="0"/>
              </a:rPr>
              <a:t>Sulaiman</a:t>
            </a:r>
            <a:r>
              <a:rPr lang="en-ID" sz="2000" dirty="0">
                <a:latin typeface="Consolas" panose="020B0609020204030204" pitchFamily="49" charset="0"/>
              </a:rPr>
              <a:t>")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4B256E-D770-1235-43B3-59433A530DE8}"/>
              </a:ext>
            </a:extLst>
          </p:cNvPr>
          <p:cNvSpPr txBox="1"/>
          <p:nvPr/>
        </p:nvSpPr>
        <p:spPr>
          <a:xfrm>
            <a:off x="7794556" y="3323062"/>
            <a:ext cx="410036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>
                <a:latin typeface="Consolas" panose="020B0609020204030204" pitchFamily="49" charset="0"/>
              </a:rPr>
              <a:t>Pauzan</a:t>
            </a:r>
            <a:r>
              <a:rPr lang="en-ID" dirty="0">
                <a:latin typeface="Consolas" panose="020B0609020204030204" pitchFamily="49" charset="0"/>
              </a:rPr>
              <a:t> </a:t>
            </a:r>
            <a:r>
              <a:rPr lang="en-ID" dirty="0" err="1">
                <a:latin typeface="Consolas" panose="020B0609020204030204" pitchFamily="49" charset="0"/>
              </a:rPr>
              <a:t>dari</a:t>
            </a:r>
            <a:r>
              <a:rPr lang="en-ID" dirty="0">
                <a:latin typeface="Consolas" panose="020B0609020204030204" pitchFamily="49" charset="0"/>
              </a:rPr>
              <a:t> Indonesia</a:t>
            </a:r>
          </a:p>
          <a:p>
            <a:r>
              <a:rPr lang="en-ID" dirty="0">
                <a:latin typeface="Consolas" panose="020B0609020204030204" pitchFamily="49" charset="0"/>
              </a:rPr>
              <a:t>Budi </a:t>
            </a:r>
            <a:r>
              <a:rPr lang="en-ID" dirty="0" err="1">
                <a:latin typeface="Consolas" panose="020B0609020204030204" pitchFamily="49" charset="0"/>
              </a:rPr>
              <a:t>dari</a:t>
            </a:r>
            <a:r>
              <a:rPr lang="en-ID" dirty="0">
                <a:latin typeface="Consolas" panose="020B0609020204030204" pitchFamily="49" charset="0"/>
              </a:rPr>
              <a:t> Indonesia</a:t>
            </a:r>
          </a:p>
          <a:p>
            <a:r>
              <a:rPr lang="en-ID" dirty="0" err="1">
                <a:latin typeface="Consolas" panose="020B0609020204030204" pitchFamily="49" charset="0"/>
              </a:rPr>
              <a:t>Sulaiman</a:t>
            </a:r>
            <a:r>
              <a:rPr lang="en-ID" dirty="0">
                <a:latin typeface="Consolas" panose="020B0609020204030204" pitchFamily="49" charset="0"/>
              </a:rPr>
              <a:t> </a:t>
            </a:r>
            <a:r>
              <a:rPr lang="en-ID" dirty="0" err="1">
                <a:latin typeface="Consolas" panose="020B0609020204030204" pitchFamily="49" charset="0"/>
              </a:rPr>
              <a:t>dari</a:t>
            </a:r>
            <a:r>
              <a:rPr lang="en-ID" dirty="0">
                <a:latin typeface="Consolas" panose="020B0609020204030204" pitchFamily="49" charset="0"/>
              </a:rPr>
              <a:t> Indonesia</a:t>
            </a:r>
          </a:p>
        </p:txBody>
      </p:sp>
    </p:spTree>
    <p:extLst>
      <p:ext uri="{BB962C8B-B14F-4D97-AF65-F5344CB8AC3E}">
        <p14:creationId xmlns:p14="http://schemas.microsoft.com/office/powerpoint/2010/main" val="6146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7794556" y="3157236"/>
            <a:ext cx="2869486" cy="1254982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995185" y="2864869"/>
            <a:ext cx="5676405" cy="2355984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6934875" y="3435742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D6AFF4-CAF1-9D4B-7A07-FA23ED94885C}"/>
              </a:ext>
            </a:extLst>
          </p:cNvPr>
          <p:cNvSpPr txBox="1"/>
          <p:nvPr/>
        </p:nvSpPr>
        <p:spPr>
          <a:xfrm>
            <a:off x="3447678" y="925034"/>
            <a:ext cx="5296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List </a:t>
            </a:r>
            <a:r>
              <a:rPr lang="en-US" sz="2800" b="1" dirty="0" err="1">
                <a:solidFill>
                  <a:srgbClr val="FF0000"/>
                </a:solidFill>
              </a:rPr>
              <a:t>sebagai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argumen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dalam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fungsi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C3AB88-E932-A0A2-6D79-F897167EB8E3}"/>
              </a:ext>
            </a:extLst>
          </p:cNvPr>
          <p:cNvSpPr txBox="1"/>
          <p:nvPr/>
        </p:nvSpPr>
        <p:spPr>
          <a:xfrm>
            <a:off x="995185" y="1505855"/>
            <a:ext cx="10811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mengirimkan</a:t>
            </a:r>
            <a:r>
              <a:rPr lang="en-US" sz="2400" dirty="0"/>
              <a:t> data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apapun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argument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endParaRPr lang="en-ID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633BA6-1FF9-9FE2-193C-46B44D1A944A}"/>
              </a:ext>
            </a:extLst>
          </p:cNvPr>
          <p:cNvSpPr txBox="1"/>
          <p:nvPr/>
        </p:nvSpPr>
        <p:spPr>
          <a:xfrm>
            <a:off x="995185" y="1970137"/>
            <a:ext cx="8091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bantuk</a:t>
            </a:r>
            <a:r>
              <a:rPr lang="en-US" sz="2400" dirty="0"/>
              <a:t> string, number, list, tuple, dictionary, dan lain-lain</a:t>
            </a:r>
            <a:endParaRPr lang="en-ID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083C79-1AF7-FAD8-33AF-220D14B2C55D}"/>
              </a:ext>
            </a:extLst>
          </p:cNvPr>
          <p:cNvSpPr txBox="1"/>
          <p:nvPr/>
        </p:nvSpPr>
        <p:spPr>
          <a:xfrm>
            <a:off x="999700" y="2919477"/>
            <a:ext cx="609797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2000" dirty="0">
                <a:latin typeface="Consolas" panose="020B0609020204030204" pitchFamily="49" charset="0"/>
              </a:rPr>
              <a:t>def fungsi_saya(makanan):</a:t>
            </a:r>
          </a:p>
          <a:p>
            <a:r>
              <a:rPr lang="nn-NO" sz="2000" dirty="0">
                <a:latin typeface="Consolas" panose="020B0609020204030204" pitchFamily="49" charset="0"/>
              </a:rPr>
              <a:t>    for x in makanan:</a:t>
            </a:r>
          </a:p>
          <a:p>
            <a:r>
              <a:rPr lang="nn-NO" sz="2000" dirty="0">
                <a:latin typeface="Consolas" panose="020B0609020204030204" pitchFamily="49" charset="0"/>
              </a:rPr>
              <a:t>        print(x)</a:t>
            </a:r>
          </a:p>
          <a:p>
            <a:endParaRPr lang="nn-NO" sz="2000" dirty="0">
              <a:latin typeface="Consolas" panose="020B0609020204030204" pitchFamily="49" charset="0"/>
            </a:endParaRPr>
          </a:p>
          <a:p>
            <a:r>
              <a:rPr lang="nn-NO" sz="2000" dirty="0">
                <a:latin typeface="Consolas" panose="020B0609020204030204" pitchFamily="49" charset="0"/>
              </a:rPr>
              <a:t>makanan=("nasi goreng", "bakso", "soto")</a:t>
            </a:r>
          </a:p>
          <a:p>
            <a:endParaRPr lang="nn-NO" sz="2000" dirty="0">
              <a:latin typeface="Consolas" panose="020B0609020204030204" pitchFamily="49" charset="0"/>
            </a:endParaRPr>
          </a:p>
          <a:p>
            <a:r>
              <a:rPr lang="nn-NO" sz="2000" dirty="0">
                <a:latin typeface="Consolas" panose="020B0609020204030204" pitchFamily="49" charset="0"/>
              </a:rPr>
              <a:t>fungsi_saya(makanan)</a:t>
            </a:r>
            <a:endParaRPr lang="en-ID" sz="2000" dirty="0">
              <a:latin typeface="Consolas" panose="020B0609020204030204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5D98A7-D235-894B-0638-4A2F41BA1E52}"/>
              </a:ext>
            </a:extLst>
          </p:cNvPr>
          <p:cNvSpPr txBox="1"/>
          <p:nvPr/>
        </p:nvSpPr>
        <p:spPr>
          <a:xfrm>
            <a:off x="7875055" y="3179919"/>
            <a:ext cx="28839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nasi goreng</a:t>
            </a:r>
          </a:p>
          <a:p>
            <a:r>
              <a:rPr lang="en-ID" sz="2400" dirty="0" err="1">
                <a:latin typeface="Consolas" panose="020B0609020204030204" pitchFamily="49" charset="0"/>
              </a:rPr>
              <a:t>bakso</a:t>
            </a:r>
            <a:endParaRPr lang="en-ID" sz="2400" dirty="0">
              <a:latin typeface="Consolas" panose="020B0609020204030204" pitchFamily="49" charset="0"/>
            </a:endParaRPr>
          </a:p>
          <a:p>
            <a:r>
              <a:rPr lang="en-ID" sz="2400" dirty="0">
                <a:latin typeface="Consolas" panose="020B0609020204030204" pitchFamily="49" charset="0"/>
              </a:rPr>
              <a:t>soto</a:t>
            </a:r>
          </a:p>
        </p:txBody>
      </p:sp>
    </p:spTree>
    <p:extLst>
      <p:ext uri="{BB962C8B-B14F-4D97-AF65-F5344CB8AC3E}">
        <p14:creationId xmlns:p14="http://schemas.microsoft.com/office/powerpoint/2010/main" val="30634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3" grpId="0" animBg="1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6769347" y="3416643"/>
            <a:ext cx="795342" cy="1254982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1122139" y="2831015"/>
            <a:ext cx="4401332" cy="2840463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 err="1"/>
              <a:t>Fungsi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13" name="Arrow: Chevron 12">
            <a:extLst>
              <a:ext uri="{FF2B5EF4-FFF2-40B4-BE49-F238E27FC236}">
                <a16:creationId xmlns:a16="http://schemas.microsoft.com/office/drawing/2014/main" id="{62CE886A-B500-7A30-3502-89F5F7E200C3}"/>
              </a:ext>
            </a:extLst>
          </p:cNvPr>
          <p:cNvSpPr/>
          <p:nvPr/>
        </p:nvSpPr>
        <p:spPr>
          <a:xfrm>
            <a:off x="5837511" y="3775134"/>
            <a:ext cx="676894" cy="8423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D6AFF4-CAF1-9D4B-7A07-FA23ED94885C}"/>
              </a:ext>
            </a:extLst>
          </p:cNvPr>
          <p:cNvSpPr txBox="1"/>
          <p:nvPr/>
        </p:nvSpPr>
        <p:spPr>
          <a:xfrm>
            <a:off x="4817073" y="830921"/>
            <a:ext cx="208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Return value</a:t>
            </a:r>
            <a:endParaRPr lang="en-ID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E30C04-908F-1CED-6AAB-E2AA447EF51E}"/>
              </a:ext>
            </a:extLst>
          </p:cNvPr>
          <p:cNvSpPr txBox="1"/>
          <p:nvPr/>
        </p:nvSpPr>
        <p:spPr>
          <a:xfrm>
            <a:off x="942913" y="1406425"/>
            <a:ext cx="11007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kata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pada </a:t>
            </a:r>
            <a:r>
              <a:rPr lang="en-US" sz="2400" dirty="0" err="1"/>
              <a:t>fungsi</a:t>
            </a:r>
            <a:r>
              <a:rPr lang="en-US" sz="2400" dirty="0"/>
              <a:t>,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/return value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ekseksui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belok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3162C-D20F-AD7E-B463-24B74E9B419C}"/>
              </a:ext>
            </a:extLst>
          </p:cNvPr>
          <p:cNvSpPr txBox="1"/>
          <p:nvPr/>
        </p:nvSpPr>
        <p:spPr>
          <a:xfrm>
            <a:off x="1370391" y="3157236"/>
            <a:ext cx="472560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2400" dirty="0">
                <a:latin typeface="Consolas" panose="020B0609020204030204" pitchFamily="49" charset="0"/>
              </a:rPr>
              <a:t>def fungsi_saya(x):</a:t>
            </a:r>
          </a:p>
          <a:p>
            <a:r>
              <a:rPr lang="nn-NO" sz="2400" dirty="0">
                <a:latin typeface="Consolas" panose="020B0609020204030204" pitchFamily="49" charset="0"/>
              </a:rPr>
              <a:t>    return 5 * x</a:t>
            </a:r>
          </a:p>
          <a:p>
            <a:endParaRPr lang="nn-NO" sz="2400" dirty="0">
              <a:latin typeface="Consolas" panose="020B0609020204030204" pitchFamily="49" charset="0"/>
            </a:endParaRPr>
          </a:p>
          <a:p>
            <a:r>
              <a:rPr lang="nn-NO" sz="2400" dirty="0">
                <a:latin typeface="Consolas" panose="020B0609020204030204" pitchFamily="49" charset="0"/>
              </a:rPr>
              <a:t>print(fungsi_saya(2))</a:t>
            </a:r>
          </a:p>
          <a:p>
            <a:r>
              <a:rPr lang="nn-NO" sz="2400" dirty="0">
                <a:latin typeface="Consolas" panose="020B0609020204030204" pitchFamily="49" charset="0"/>
              </a:rPr>
              <a:t>print(fungsi_saya(3))</a:t>
            </a:r>
          </a:p>
          <a:p>
            <a:r>
              <a:rPr lang="nn-NO" sz="2400" dirty="0">
                <a:latin typeface="Consolas" panose="020B0609020204030204" pitchFamily="49" charset="0"/>
              </a:rPr>
              <a:t>print(fungsi_saya(4))</a:t>
            </a:r>
            <a:endParaRPr lang="en-ID" sz="2400" dirty="0">
              <a:latin typeface="Consolas" panose="020B06090202040302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F8D772-9010-496B-309A-ECC1F23E5801}"/>
              </a:ext>
            </a:extLst>
          </p:cNvPr>
          <p:cNvSpPr txBox="1"/>
          <p:nvPr/>
        </p:nvSpPr>
        <p:spPr>
          <a:xfrm>
            <a:off x="6901170" y="3417164"/>
            <a:ext cx="6511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10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15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A532D4-EE23-18BE-4D4E-1B161FD70AF7}"/>
              </a:ext>
            </a:extLst>
          </p:cNvPr>
          <p:cNvSpPr txBox="1"/>
          <p:nvPr/>
        </p:nvSpPr>
        <p:spPr>
          <a:xfrm>
            <a:off x="5523471" y="5425461"/>
            <a:ext cx="6520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#hasil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perkalian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5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2,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diperoleh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10,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sehingga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fungsi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bernama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fungsi_saya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memiliki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nilai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10</a:t>
            </a:r>
            <a:endParaRPr lang="en-ID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224D5B-DF68-F1D2-B3DE-E2F8ACB207CD}"/>
              </a:ext>
            </a:extLst>
          </p:cNvPr>
          <p:cNvSpPr/>
          <p:nvPr/>
        </p:nvSpPr>
        <p:spPr>
          <a:xfrm>
            <a:off x="7410147" y="3574811"/>
            <a:ext cx="795342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8C95D400-A8D5-15BD-A226-FC6887F007B7}"/>
              </a:ext>
            </a:extLst>
          </p:cNvPr>
          <p:cNvSpPr/>
          <p:nvPr/>
        </p:nvSpPr>
        <p:spPr>
          <a:xfrm>
            <a:off x="7899589" y="3567786"/>
            <a:ext cx="676894" cy="1883789"/>
          </a:xfrm>
          <a:prstGeom prst="downArrow">
            <a:avLst>
              <a:gd name="adj1" fmla="val 9839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028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13" grpId="0" animBg="1"/>
      <p:bldP spid="6" grpId="0"/>
      <p:bldP spid="8" grpId="0"/>
      <p:bldP spid="3" grpId="0"/>
      <p:bldP spid="17" grpId="0" animBg="1"/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3854515" y="3621909"/>
            <a:ext cx="39059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Module di Python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6A7DE73-67F5-CF37-78C4-718FCAECE59E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54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C10DE4AC-9CDA-2364-B471-4D74C07AF0A7}"/>
              </a:ext>
            </a:extLst>
          </p:cNvPr>
          <p:cNvSpPr/>
          <p:nvPr/>
        </p:nvSpPr>
        <p:spPr>
          <a:xfrm>
            <a:off x="7980218" y="5818909"/>
            <a:ext cx="2529443" cy="6589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F7F68F-1A5F-EDB7-4EFE-F9CFEDC73ED4}"/>
              </a:ext>
            </a:extLst>
          </p:cNvPr>
          <p:cNvSpPr/>
          <p:nvPr/>
        </p:nvSpPr>
        <p:spPr>
          <a:xfrm>
            <a:off x="1704337" y="2814429"/>
            <a:ext cx="1757548" cy="53229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42491B7-3FDD-BFCB-4C9F-ABE24A1ED667}"/>
              </a:ext>
            </a:extLst>
          </p:cNvPr>
          <p:cNvSpPr/>
          <p:nvPr/>
        </p:nvSpPr>
        <p:spPr>
          <a:xfrm>
            <a:off x="6840781" y="4472067"/>
            <a:ext cx="3248530" cy="1254982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A629D1-4198-5351-583A-C7FAB24B3FDC}"/>
              </a:ext>
            </a:extLst>
          </p:cNvPr>
          <p:cNvSpPr/>
          <p:nvPr/>
        </p:nvSpPr>
        <p:spPr>
          <a:xfrm>
            <a:off x="144671" y="4356974"/>
            <a:ext cx="4909324" cy="122513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/>
              <a:t>Module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5245AC-5E87-D62B-6D40-E7F496B16CCB}"/>
              </a:ext>
            </a:extLst>
          </p:cNvPr>
          <p:cNvSpPr txBox="1"/>
          <p:nvPr/>
        </p:nvSpPr>
        <p:spPr>
          <a:xfrm>
            <a:off x="1728677" y="1300934"/>
            <a:ext cx="9968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Module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C00000"/>
                </a:solidFill>
              </a:rPr>
              <a:t>library </a:t>
            </a:r>
            <a:r>
              <a:rPr lang="en-US" sz="2400" dirty="0" err="1">
                <a:solidFill>
                  <a:srgbClr val="C00000"/>
                </a:solidFill>
              </a:rPr>
              <a:t>kode</a:t>
            </a:r>
            <a:r>
              <a:rPr lang="en-US" sz="2400" dirty="0"/>
              <a:t>, </a:t>
            </a:r>
            <a:r>
              <a:rPr lang="en-US" sz="2400" dirty="0" err="1"/>
              <a:t>fungsi-fungsi</a:t>
            </a:r>
            <a:r>
              <a:rPr lang="en-US" sz="2400" dirty="0"/>
              <a:t> yang </a:t>
            </a:r>
            <a:r>
              <a:rPr lang="en-US" sz="2400" dirty="0" err="1"/>
              <a:t>dideklarasikan</a:t>
            </a:r>
            <a:r>
              <a:rPr lang="en-US" sz="2400" dirty="0"/>
              <a:t> di module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panggil</a:t>
            </a:r>
            <a:r>
              <a:rPr lang="en-US" sz="2400" dirty="0"/>
              <a:t> dan </a:t>
            </a:r>
            <a:r>
              <a:rPr lang="en-US" sz="2400" dirty="0" err="1"/>
              <a:t>gunakan</a:t>
            </a:r>
            <a:r>
              <a:rPr lang="en-US" sz="2400" dirty="0"/>
              <a:t>. </a:t>
            </a:r>
            <a:r>
              <a:rPr lang="en-US" sz="2400" dirty="0" err="1"/>
              <a:t>Syaratnya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module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diimport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pada file python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397376-F435-25FC-50BA-61C26C6A6D79}"/>
              </a:ext>
            </a:extLst>
          </p:cNvPr>
          <p:cNvSpPr txBox="1"/>
          <p:nvPr/>
        </p:nvSpPr>
        <p:spPr>
          <a:xfrm>
            <a:off x="144670" y="4554040"/>
            <a:ext cx="43397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def </a:t>
            </a:r>
            <a:r>
              <a:rPr lang="en-ID" sz="2400" dirty="0" err="1">
                <a:latin typeface="Consolas" panose="020B0609020204030204" pitchFamily="49" charset="0"/>
              </a:rPr>
              <a:t>ucapan</a:t>
            </a:r>
            <a:r>
              <a:rPr lang="en-ID" sz="2400" dirty="0">
                <a:latin typeface="Consolas" panose="020B0609020204030204" pitchFamily="49" charset="0"/>
              </a:rPr>
              <a:t>(</a:t>
            </a:r>
            <a:r>
              <a:rPr lang="en-ID" sz="2400" dirty="0" err="1">
                <a:latin typeface="Consolas" panose="020B0609020204030204" pitchFamily="49" charset="0"/>
              </a:rPr>
              <a:t>nama</a:t>
            </a:r>
            <a:r>
              <a:rPr lang="en-ID" sz="2400" dirty="0">
                <a:latin typeface="Consolas" panose="020B0609020204030204" pitchFamily="49" charset="0"/>
              </a:rPr>
              <a:t>):</a:t>
            </a:r>
          </a:p>
          <a:p>
            <a:r>
              <a:rPr lang="en-ID" sz="2400" dirty="0">
                <a:latin typeface="Consolas" panose="020B0609020204030204" pitchFamily="49" charset="0"/>
              </a:rPr>
              <a:t>    print("Halo,"+ </a:t>
            </a:r>
            <a:r>
              <a:rPr lang="en-ID" sz="2400" dirty="0" err="1">
                <a:latin typeface="Consolas" panose="020B0609020204030204" pitchFamily="49" charset="0"/>
              </a:rPr>
              <a:t>nama</a:t>
            </a:r>
            <a:r>
              <a:rPr lang="en-ID" sz="2400" dirty="0">
                <a:latin typeface="Consolas" panose="020B0609020204030204" pitchFamily="49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12258F-82EA-3662-C6B8-BBE5B0649478}"/>
              </a:ext>
            </a:extLst>
          </p:cNvPr>
          <p:cNvSpPr txBox="1"/>
          <p:nvPr/>
        </p:nvSpPr>
        <p:spPr>
          <a:xfrm>
            <a:off x="1817970" y="2842433"/>
            <a:ext cx="2111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module.py</a:t>
            </a:r>
            <a:endParaRPr lang="en-ID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42B9CE-BC39-3D4C-40DF-E013291D3189}"/>
              </a:ext>
            </a:extLst>
          </p:cNvPr>
          <p:cNvSpPr txBox="1"/>
          <p:nvPr/>
        </p:nvSpPr>
        <p:spPr>
          <a:xfrm>
            <a:off x="0" y="3511510"/>
            <a:ext cx="6412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Buat</a:t>
            </a:r>
            <a:r>
              <a:rPr lang="en-US" sz="2400" dirty="0"/>
              <a:t> file python </a:t>
            </a:r>
            <a:r>
              <a:rPr lang="en-US" sz="2400" dirty="0" err="1"/>
              <a:t>bernama</a:t>
            </a:r>
            <a:r>
              <a:rPr lang="en-US" sz="2400" dirty="0"/>
              <a:t> module.py, </a:t>
            </a:r>
            <a:r>
              <a:rPr lang="en-US" sz="2400" dirty="0" err="1"/>
              <a:t>isikan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  <a:endParaRPr lang="en-ID" sz="24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9521B0-788C-0453-D0E6-8B7D69C28985}"/>
              </a:ext>
            </a:extLst>
          </p:cNvPr>
          <p:cNvCxnSpPr/>
          <p:nvPr/>
        </p:nvCxnSpPr>
        <p:spPr>
          <a:xfrm>
            <a:off x="6531429" y="3170712"/>
            <a:ext cx="0" cy="3491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8A58DC6-9126-D58E-5D82-0E78463CFC8C}"/>
              </a:ext>
            </a:extLst>
          </p:cNvPr>
          <p:cNvCxnSpPr/>
          <p:nvPr/>
        </p:nvCxnSpPr>
        <p:spPr>
          <a:xfrm>
            <a:off x="6665436" y="2980706"/>
            <a:ext cx="0" cy="30994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FC6BE14-4512-3E80-B53F-B6B08469FFCA}"/>
              </a:ext>
            </a:extLst>
          </p:cNvPr>
          <p:cNvSpPr/>
          <p:nvPr/>
        </p:nvSpPr>
        <p:spPr>
          <a:xfrm>
            <a:off x="7776475" y="2953388"/>
            <a:ext cx="1920039" cy="532298"/>
          </a:xfrm>
          <a:prstGeom prst="round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3308D8-A5EE-D553-C352-188C2BF62875}"/>
              </a:ext>
            </a:extLst>
          </p:cNvPr>
          <p:cNvSpPr txBox="1"/>
          <p:nvPr/>
        </p:nvSpPr>
        <p:spPr>
          <a:xfrm>
            <a:off x="7890109" y="2980707"/>
            <a:ext cx="1511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latihan.py</a:t>
            </a:r>
            <a:endParaRPr lang="en-ID" sz="24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35ADCF-E7FE-8D34-9E13-2E14F97A5DBC}"/>
              </a:ext>
            </a:extLst>
          </p:cNvPr>
          <p:cNvSpPr txBox="1"/>
          <p:nvPr/>
        </p:nvSpPr>
        <p:spPr>
          <a:xfrm>
            <a:off x="6949367" y="4571442"/>
            <a:ext cx="343493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Consolas" panose="020B0609020204030204" pitchFamily="49" charset="0"/>
              </a:rPr>
              <a:t>import module</a:t>
            </a:r>
          </a:p>
          <a:p>
            <a:endParaRPr lang="fr-FR" dirty="0">
              <a:latin typeface="Consolas" panose="020B0609020204030204" pitchFamily="49" charset="0"/>
            </a:endParaRPr>
          </a:p>
          <a:p>
            <a:r>
              <a:rPr lang="fr-FR" dirty="0" err="1">
                <a:latin typeface="Consolas" panose="020B0609020204030204" pitchFamily="49" charset="0"/>
              </a:rPr>
              <a:t>module.ucapan</a:t>
            </a:r>
            <a:r>
              <a:rPr lang="fr-FR" dirty="0">
                <a:latin typeface="Consolas" panose="020B0609020204030204" pitchFamily="49" charset="0"/>
              </a:rPr>
              <a:t>("</a:t>
            </a:r>
            <a:r>
              <a:rPr lang="fr-FR" dirty="0" err="1">
                <a:latin typeface="Consolas" panose="020B0609020204030204" pitchFamily="49" charset="0"/>
              </a:rPr>
              <a:t>pauzan</a:t>
            </a:r>
            <a:r>
              <a:rPr lang="fr-FR" dirty="0">
                <a:latin typeface="Consolas" panose="020B0609020204030204" pitchFamily="49" charset="0"/>
              </a:rPr>
              <a:t>")</a:t>
            </a:r>
            <a:endParaRPr lang="en-ID" dirty="0">
              <a:latin typeface="Consolas" panose="020B0609020204030204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834D35B-D32C-D619-7B36-B0E0BBCFA389}"/>
              </a:ext>
            </a:extLst>
          </p:cNvPr>
          <p:cNvSpPr txBox="1"/>
          <p:nvPr/>
        </p:nvSpPr>
        <p:spPr>
          <a:xfrm>
            <a:off x="6799443" y="3641070"/>
            <a:ext cx="5392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Buat</a:t>
            </a:r>
            <a:r>
              <a:rPr lang="en-US" sz="2400" dirty="0"/>
              <a:t> file </a:t>
            </a:r>
            <a:r>
              <a:rPr lang="en-US" sz="2400" dirty="0" err="1"/>
              <a:t>baru</a:t>
            </a:r>
            <a:r>
              <a:rPr lang="en-US" sz="2400" dirty="0"/>
              <a:t>, </a:t>
            </a:r>
            <a:r>
              <a:rPr lang="en-US" sz="2400" dirty="0" err="1"/>
              <a:t>misal</a:t>
            </a:r>
            <a:r>
              <a:rPr lang="en-US" sz="2400" dirty="0"/>
              <a:t> latihan.py,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ketikkan</a:t>
            </a:r>
            <a:r>
              <a:rPr lang="en-US" sz="2400" dirty="0"/>
              <a:t> </a:t>
            </a:r>
            <a:r>
              <a:rPr lang="en-US" sz="2400" dirty="0" err="1"/>
              <a:t>sintaks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  <a:endParaRPr lang="en-ID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7EC132-2196-BB57-92E6-768E3242A229}"/>
              </a:ext>
            </a:extLst>
          </p:cNvPr>
          <p:cNvSpPr txBox="1"/>
          <p:nvPr/>
        </p:nvSpPr>
        <p:spPr>
          <a:xfrm>
            <a:off x="8114319" y="5910356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Halo, </a:t>
            </a:r>
            <a:r>
              <a:rPr lang="en-US" sz="2400" dirty="0" err="1">
                <a:latin typeface="Consolas" panose="020B0609020204030204" pitchFamily="49" charset="0"/>
              </a:rPr>
              <a:t>pauzan</a:t>
            </a:r>
            <a:endParaRPr lang="en-ID" sz="2400" dirty="0">
              <a:latin typeface="Consolas" panose="020B0609020204030204" pitchFamily="49" charset="0"/>
            </a:endParaRPr>
          </a:p>
        </p:txBody>
      </p:sp>
      <p:pic>
        <p:nvPicPr>
          <p:cNvPr id="26" name="Graphic 25" descr="Line arrow Clockwise curve">
            <a:extLst>
              <a:ext uri="{FF2B5EF4-FFF2-40B4-BE49-F238E27FC236}">
                <a16:creationId xmlns:a16="http://schemas.microsoft.com/office/drawing/2014/main" id="{A85583EA-1F88-D8F9-CE4E-0D1612A855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H="1">
            <a:off x="7101982" y="55821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0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  <p:bldP spid="16" grpId="0" animBg="1"/>
      <p:bldP spid="12" grpId="0" animBg="1"/>
      <p:bldP spid="6" grpId="0"/>
      <p:bldP spid="3" grpId="0"/>
      <p:bldP spid="10" grpId="0"/>
      <p:bldP spid="19" grpId="0" animBg="1"/>
      <p:bldP spid="20" grpId="0"/>
      <p:bldP spid="21" grpId="0"/>
      <p:bldP spid="22" grpId="0"/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805E9E8-0FCE-AA11-574B-E124A2E07125}"/>
              </a:ext>
            </a:extLst>
          </p:cNvPr>
          <p:cNvSpPr/>
          <p:nvPr/>
        </p:nvSpPr>
        <p:spPr>
          <a:xfrm>
            <a:off x="5700156" y="3503598"/>
            <a:ext cx="3844093" cy="1484680"/>
          </a:xfrm>
          <a:prstGeom prst="roundRect">
            <a:avLst/>
          </a:prstGeom>
          <a:ln w="28575">
            <a:prstDash val="lgDash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DEA86D4-3F0A-3596-64AC-C6FC74337ACE}"/>
              </a:ext>
            </a:extLst>
          </p:cNvPr>
          <p:cNvSpPr/>
          <p:nvPr/>
        </p:nvSpPr>
        <p:spPr>
          <a:xfrm>
            <a:off x="777696" y="3239051"/>
            <a:ext cx="3633932" cy="1749227"/>
          </a:xfrm>
          <a:prstGeom prst="rect">
            <a:avLst/>
          </a:prstGeom>
          <a:ln w="28575">
            <a:solidFill>
              <a:schemeClr val="accent1"/>
            </a:solidFill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2415584" cy="1077994"/>
          </a:xfrm>
        </p:spPr>
        <p:txBody>
          <a:bodyPr>
            <a:normAutofit/>
          </a:bodyPr>
          <a:lstStyle/>
          <a:p>
            <a:r>
              <a:rPr lang="en-US" dirty="0"/>
              <a:t>Module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94A9BE-1CB0-87F7-A3B4-0D702F168148}"/>
              </a:ext>
            </a:extLst>
          </p:cNvPr>
          <p:cNvSpPr txBox="1"/>
          <p:nvPr/>
        </p:nvSpPr>
        <p:spPr>
          <a:xfrm>
            <a:off x="4411628" y="1002855"/>
            <a:ext cx="3453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Variable di </a:t>
            </a:r>
            <a:r>
              <a:rPr lang="en-US" sz="2400" b="1" dirty="0" err="1">
                <a:solidFill>
                  <a:srgbClr val="C00000"/>
                </a:solidFill>
              </a:rPr>
              <a:t>dalam</a:t>
            </a:r>
            <a:r>
              <a:rPr lang="en-US" sz="2400" b="1" dirty="0">
                <a:solidFill>
                  <a:srgbClr val="C00000"/>
                </a:solidFill>
              </a:rPr>
              <a:t> module</a:t>
            </a:r>
            <a:endParaRPr lang="en-ID" sz="24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BCF95E-9025-FF01-0297-B6ABD2A5B296}"/>
              </a:ext>
            </a:extLst>
          </p:cNvPr>
          <p:cNvSpPr txBox="1"/>
          <p:nvPr/>
        </p:nvSpPr>
        <p:spPr>
          <a:xfrm>
            <a:off x="914400" y="3239052"/>
            <a:ext cx="377635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latin typeface="Consolas" panose="020B0609020204030204" pitchFamily="49" charset="0"/>
              </a:rPr>
              <a:t>person1 = {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"</a:t>
            </a:r>
            <a:r>
              <a:rPr lang="en-ID" sz="2000" dirty="0" err="1">
                <a:latin typeface="Consolas" panose="020B0609020204030204" pitchFamily="49" charset="0"/>
              </a:rPr>
              <a:t>nama</a:t>
            </a:r>
            <a:r>
              <a:rPr lang="en-ID" sz="2000" dirty="0">
                <a:latin typeface="Consolas" panose="020B0609020204030204" pitchFamily="49" charset="0"/>
              </a:rPr>
              <a:t>": "</a:t>
            </a:r>
            <a:r>
              <a:rPr lang="en-ID" sz="2000" dirty="0" err="1">
                <a:latin typeface="Consolas" panose="020B0609020204030204" pitchFamily="49" charset="0"/>
              </a:rPr>
              <a:t>pauzan</a:t>
            </a:r>
            <a:r>
              <a:rPr lang="en-ID" sz="2000" dirty="0">
                <a:latin typeface="Consolas" panose="020B0609020204030204" pitchFamily="49" charset="0"/>
              </a:rPr>
              <a:t>",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"</a:t>
            </a:r>
            <a:r>
              <a:rPr lang="en-ID" sz="2000" dirty="0" err="1">
                <a:latin typeface="Consolas" panose="020B0609020204030204" pitchFamily="49" charset="0"/>
              </a:rPr>
              <a:t>umur</a:t>
            </a:r>
            <a:r>
              <a:rPr lang="en-ID" sz="2000" dirty="0">
                <a:latin typeface="Consolas" panose="020B0609020204030204" pitchFamily="49" charset="0"/>
              </a:rPr>
              <a:t>": 34,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  "negara": "Indonesia"</a:t>
            </a:r>
          </a:p>
          <a:p>
            <a:r>
              <a:rPr lang="en-ID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4EA5AA-47FB-4947-F727-9DF343D3D78E}"/>
              </a:ext>
            </a:extLst>
          </p:cNvPr>
          <p:cNvSpPr txBox="1"/>
          <p:nvPr/>
        </p:nvSpPr>
        <p:spPr>
          <a:xfrm>
            <a:off x="777696" y="2592413"/>
            <a:ext cx="1516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module.py</a:t>
            </a:r>
            <a:endParaRPr lang="en-ID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AF82BA-32A4-900A-E60D-BBF99C312BCC}"/>
              </a:ext>
            </a:extLst>
          </p:cNvPr>
          <p:cNvSpPr txBox="1"/>
          <p:nvPr/>
        </p:nvSpPr>
        <p:spPr>
          <a:xfrm>
            <a:off x="1318545" y="1576443"/>
            <a:ext cx="9554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, </a:t>
            </a:r>
            <a:r>
              <a:rPr lang="en-US" sz="2400" dirty="0" err="1"/>
              <a:t>modul</a:t>
            </a:r>
            <a:r>
              <a:rPr lang="en-US" sz="2400" dirty="0"/>
              <a:t> juga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menyimpan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dictionary, array, dan lain-lain</a:t>
            </a:r>
            <a:endParaRPr lang="en-ID" sz="24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97CBF73-EDFF-E1D6-6857-4D997CB4132D}"/>
              </a:ext>
            </a:extLst>
          </p:cNvPr>
          <p:cNvCxnSpPr/>
          <p:nvPr/>
        </p:nvCxnSpPr>
        <p:spPr>
          <a:xfrm>
            <a:off x="5237018" y="2823245"/>
            <a:ext cx="0" cy="3654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4AB54AF-BB48-DFCC-D14F-60D15A667B43}"/>
              </a:ext>
            </a:extLst>
          </p:cNvPr>
          <p:cNvCxnSpPr/>
          <p:nvPr/>
        </p:nvCxnSpPr>
        <p:spPr>
          <a:xfrm>
            <a:off x="5379522" y="3054078"/>
            <a:ext cx="0" cy="3608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85D872F-DF2A-C79D-D617-D24542D62216}"/>
              </a:ext>
            </a:extLst>
          </p:cNvPr>
          <p:cNvSpPr txBox="1"/>
          <p:nvPr/>
        </p:nvSpPr>
        <p:spPr>
          <a:xfrm>
            <a:off x="5842242" y="2823245"/>
            <a:ext cx="1421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latihan.py</a:t>
            </a:r>
            <a:endParaRPr lang="en-ID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E7320F-1E91-A316-B9A9-145CC116D7D3}"/>
              </a:ext>
            </a:extLst>
          </p:cNvPr>
          <p:cNvSpPr txBox="1"/>
          <p:nvPr/>
        </p:nvSpPr>
        <p:spPr>
          <a:xfrm>
            <a:off x="5783284" y="3503598"/>
            <a:ext cx="37609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</a:rPr>
              <a:t>import module as md</a:t>
            </a:r>
          </a:p>
          <a:p>
            <a:endParaRPr lang="en-US" sz="2200" dirty="0">
              <a:latin typeface="Consolas" panose="020B0609020204030204" pitchFamily="49" charset="0"/>
            </a:endParaRPr>
          </a:p>
          <a:p>
            <a:r>
              <a:rPr lang="en-US" sz="2200" dirty="0">
                <a:latin typeface="Consolas" panose="020B0609020204030204" pitchFamily="49" charset="0"/>
              </a:rPr>
              <a:t>um = md.person1[“</a:t>
            </a:r>
            <a:r>
              <a:rPr lang="en-US" sz="2200" dirty="0" err="1">
                <a:latin typeface="Consolas" panose="020B0609020204030204" pitchFamily="49" charset="0"/>
              </a:rPr>
              <a:t>umur</a:t>
            </a:r>
            <a:r>
              <a:rPr lang="en-US" sz="2200" dirty="0">
                <a:latin typeface="Consolas" panose="020B0609020204030204" pitchFamily="49" charset="0"/>
              </a:rPr>
              <a:t>”]</a:t>
            </a:r>
          </a:p>
          <a:p>
            <a:r>
              <a:rPr lang="en-US" sz="2200" dirty="0">
                <a:latin typeface="Consolas" panose="020B0609020204030204" pitchFamily="49" charset="0"/>
              </a:rPr>
              <a:t>print(um)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839802-C86E-6787-69AE-1EF9D0CFFFCD}"/>
              </a:ext>
            </a:extLst>
          </p:cNvPr>
          <p:cNvSpPr txBox="1"/>
          <p:nvPr/>
        </p:nvSpPr>
        <p:spPr>
          <a:xfrm>
            <a:off x="7215772" y="5778515"/>
            <a:ext cx="6917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>
                <a:latin typeface="Consolas" panose="020B0609020204030204" pitchFamily="49" charset="0"/>
              </a:rPr>
              <a:t>34</a:t>
            </a:r>
          </a:p>
        </p:txBody>
      </p:sp>
      <p:pic>
        <p:nvPicPr>
          <p:cNvPr id="37" name="Graphic 36" descr="Line arrow Clockwise curve">
            <a:extLst>
              <a:ext uri="{FF2B5EF4-FFF2-40B4-BE49-F238E27FC236}">
                <a16:creationId xmlns:a16="http://schemas.microsoft.com/office/drawing/2014/main" id="{574BE25B-1E0A-9812-2876-327B840507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6951059" y="49165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79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5" grpId="0" animBg="1"/>
      <p:bldP spid="13" grpId="0"/>
      <p:bldP spid="14" grpId="0"/>
      <p:bldP spid="31" grpId="0"/>
      <p:bldP spid="32" grpId="0"/>
      <p:bldP spid="3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66F95A6-5105-6D1C-4866-00A6DD862A8C}"/>
              </a:ext>
            </a:extLst>
          </p:cNvPr>
          <p:cNvSpPr/>
          <p:nvPr/>
        </p:nvSpPr>
        <p:spPr>
          <a:xfrm>
            <a:off x="4083348" y="4049486"/>
            <a:ext cx="3623738" cy="96190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78DE7C-3893-0B56-8540-EBD61F9855F9}"/>
              </a:ext>
            </a:extLst>
          </p:cNvPr>
          <p:cNvSpPr txBox="1"/>
          <p:nvPr/>
        </p:nvSpPr>
        <p:spPr>
          <a:xfrm>
            <a:off x="3495866" y="3167390"/>
            <a:ext cx="5541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LEMON MILK Bold" panose="00000800000000000000" pitchFamily="50" charset="0"/>
              </a:rPr>
              <a:t>SEKIAN</a:t>
            </a:r>
            <a:r>
              <a:rPr lang="en-US" sz="2800" dirty="0">
                <a:latin typeface="LEMON MILK Bold" panose="00000800000000000000" pitchFamily="50" charset="0"/>
              </a:rPr>
              <a:t> DAN TERIMA KASIH</a:t>
            </a:r>
            <a:endParaRPr lang="en-ID" sz="2800" dirty="0">
              <a:latin typeface="LEMON MILK Bold" panose="00000800000000000000" pitchFamily="50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278B6C-F5F7-FF48-789F-0EF311D3B5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544" y="5403730"/>
            <a:ext cx="2740780" cy="8096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8231C48-1397-09E7-9416-7D859540E8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EA5B59-AD0A-7438-E047-07235BF82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3BF750-9038-9B14-4667-2171317093AA}"/>
              </a:ext>
            </a:extLst>
          </p:cNvPr>
          <p:cNvSpPr txBox="1"/>
          <p:nvPr/>
        </p:nvSpPr>
        <p:spPr>
          <a:xfrm>
            <a:off x="4352910" y="428556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62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5184551" y="3612633"/>
            <a:ext cx="8842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List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0E33C0A-9921-822E-FBA8-A9266B6CF5FC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9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581" y="17418"/>
            <a:ext cx="1691244" cy="1077994"/>
          </a:xfrm>
        </p:spPr>
        <p:txBody>
          <a:bodyPr/>
          <a:lstStyle/>
          <a:p>
            <a:r>
              <a:rPr lang="en-US" dirty="0"/>
              <a:t>List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96913D-17FF-5C79-8CB1-3A6305468B31}"/>
              </a:ext>
            </a:extLst>
          </p:cNvPr>
          <p:cNvSpPr txBox="1"/>
          <p:nvPr/>
        </p:nvSpPr>
        <p:spPr>
          <a:xfrm>
            <a:off x="2651167" y="1185139"/>
            <a:ext cx="5866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Menyimpan</a:t>
            </a:r>
            <a:r>
              <a:rPr lang="en-US" sz="2400" dirty="0"/>
              <a:t> item-item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variable</a:t>
            </a:r>
            <a:endParaRPr lang="en-ID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11CF47-E25C-9B6A-AD4C-B117BC01A163}"/>
              </a:ext>
            </a:extLst>
          </p:cNvPr>
          <p:cNvSpPr txBox="1"/>
          <p:nvPr/>
        </p:nvSpPr>
        <p:spPr>
          <a:xfrm>
            <a:off x="2651167" y="1755752"/>
            <a:ext cx="5634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List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</a:t>
            </a:r>
            <a:r>
              <a:rPr lang="en-US" sz="2400" dirty="0" err="1"/>
              <a:t>kurung</a:t>
            </a:r>
            <a:r>
              <a:rPr lang="en-US" sz="2400" dirty="0"/>
              <a:t> </a:t>
            </a:r>
            <a:r>
              <a:rPr lang="en-US" sz="2400" dirty="0" err="1"/>
              <a:t>segi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E53FB5-AEC4-AC18-B00E-3C16F665168C}"/>
              </a:ext>
            </a:extLst>
          </p:cNvPr>
          <p:cNvSpPr txBox="1"/>
          <p:nvPr/>
        </p:nvSpPr>
        <p:spPr>
          <a:xfrm>
            <a:off x="3128184" y="2467538"/>
            <a:ext cx="6097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 = [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880007-1FF7-719C-54FB-6865966E1A8F}"/>
              </a:ext>
            </a:extLst>
          </p:cNvPr>
          <p:cNvSpPr/>
          <p:nvPr/>
        </p:nvSpPr>
        <p:spPr>
          <a:xfrm>
            <a:off x="415527" y="4978943"/>
            <a:ext cx="9565836" cy="65512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DBFCBD-493C-9275-26AC-5DB162552271}"/>
              </a:ext>
            </a:extLst>
          </p:cNvPr>
          <p:cNvSpPr/>
          <p:nvPr/>
        </p:nvSpPr>
        <p:spPr>
          <a:xfrm>
            <a:off x="415527" y="3973954"/>
            <a:ext cx="9565836" cy="10049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6E14FF-E0C5-80A5-861A-6239BA12E51B}"/>
              </a:ext>
            </a:extLst>
          </p:cNvPr>
          <p:cNvSpPr/>
          <p:nvPr/>
        </p:nvSpPr>
        <p:spPr>
          <a:xfrm>
            <a:off x="379901" y="3362741"/>
            <a:ext cx="9453991" cy="613645"/>
          </a:xfrm>
          <a:prstGeom prst="rect">
            <a:avLst/>
          </a:prstGeom>
          <a:ln>
            <a:solidFill>
              <a:srgbClr val="F6B89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70769D-FFD9-6DAE-E108-663A17E82936}"/>
              </a:ext>
            </a:extLst>
          </p:cNvPr>
          <p:cNvSpPr txBox="1"/>
          <p:nvPr/>
        </p:nvSpPr>
        <p:spPr>
          <a:xfrm>
            <a:off x="346252" y="3398366"/>
            <a:ext cx="1184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ordered</a:t>
            </a:r>
            <a:endParaRPr lang="en-ID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B94C1F-16EA-A3BF-BA31-EC18754DB166}"/>
              </a:ext>
            </a:extLst>
          </p:cNvPr>
          <p:cNvSpPr txBox="1"/>
          <p:nvPr/>
        </p:nvSpPr>
        <p:spPr>
          <a:xfrm>
            <a:off x="346252" y="4097287"/>
            <a:ext cx="1615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changeable</a:t>
            </a:r>
            <a:endParaRPr lang="en-ID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6788FB1-F8DA-7183-F8C1-2D44E54FD779}"/>
              </a:ext>
            </a:extLst>
          </p:cNvPr>
          <p:cNvSpPr txBox="1"/>
          <p:nvPr/>
        </p:nvSpPr>
        <p:spPr>
          <a:xfrm>
            <a:off x="346252" y="5057460"/>
            <a:ext cx="2842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Allow duplicate value</a:t>
            </a:r>
            <a:endParaRPr lang="en-ID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7F6A45-94F0-8D85-A82E-1773034918CF}"/>
              </a:ext>
            </a:extLst>
          </p:cNvPr>
          <p:cNvSpPr txBox="1"/>
          <p:nvPr/>
        </p:nvSpPr>
        <p:spPr>
          <a:xfrm>
            <a:off x="267347" y="2836870"/>
            <a:ext cx="813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Sifat:</a:t>
            </a:r>
            <a:endParaRPr lang="en-ID" sz="2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18DE5CE-671D-9944-7892-99B5BC822611}"/>
              </a:ext>
            </a:extLst>
          </p:cNvPr>
          <p:cNvSpPr txBox="1"/>
          <p:nvPr/>
        </p:nvSpPr>
        <p:spPr>
          <a:xfrm>
            <a:off x="3283681" y="3429004"/>
            <a:ext cx="272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Index[0]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apel</a:t>
            </a:r>
            <a:endParaRPr lang="en-ID" sz="2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B0E3EA-95EE-768F-73E6-A7B0856DC940}"/>
              </a:ext>
            </a:extLst>
          </p:cNvPr>
          <p:cNvSpPr txBox="1"/>
          <p:nvPr/>
        </p:nvSpPr>
        <p:spPr>
          <a:xfrm>
            <a:off x="7046181" y="3417955"/>
            <a:ext cx="282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Index[2]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jeruk</a:t>
            </a:r>
            <a:endParaRPr lang="en-ID" sz="2400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4888471-4AB0-ACDE-1404-E2779EB0D82A}"/>
              </a:ext>
            </a:extLst>
          </p:cNvPr>
          <p:cNvCxnSpPr/>
          <p:nvPr/>
        </p:nvCxnSpPr>
        <p:spPr>
          <a:xfrm>
            <a:off x="417504" y="3382167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AD11C42-FADF-50B2-9ECA-C8B6B88AB73A}"/>
              </a:ext>
            </a:extLst>
          </p:cNvPr>
          <p:cNvCxnSpPr/>
          <p:nvPr/>
        </p:nvCxnSpPr>
        <p:spPr>
          <a:xfrm>
            <a:off x="441254" y="3973954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3DB5612-F50A-80F8-09D0-AC485D7DB1E3}"/>
              </a:ext>
            </a:extLst>
          </p:cNvPr>
          <p:cNvCxnSpPr/>
          <p:nvPr/>
        </p:nvCxnSpPr>
        <p:spPr>
          <a:xfrm>
            <a:off x="415527" y="4981374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941AD43-7398-C45C-A288-E380A99EB706}"/>
              </a:ext>
            </a:extLst>
          </p:cNvPr>
          <p:cNvCxnSpPr/>
          <p:nvPr/>
        </p:nvCxnSpPr>
        <p:spPr>
          <a:xfrm>
            <a:off x="441254" y="5636498"/>
            <a:ext cx="92788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1EC80A4-D892-1AB2-B0B0-E66986D97DD8}"/>
              </a:ext>
            </a:extLst>
          </p:cNvPr>
          <p:cNvCxnSpPr/>
          <p:nvPr/>
        </p:nvCxnSpPr>
        <p:spPr>
          <a:xfrm>
            <a:off x="3164927" y="3106633"/>
            <a:ext cx="0" cy="2648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43EB57C-3909-24E5-3129-E6C2FD5CB2FE}"/>
              </a:ext>
            </a:extLst>
          </p:cNvPr>
          <p:cNvSpPr txBox="1"/>
          <p:nvPr/>
        </p:nvSpPr>
        <p:spPr>
          <a:xfrm>
            <a:off x="3188633" y="4031377"/>
            <a:ext cx="62631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merubah</a:t>
            </a:r>
            <a:r>
              <a:rPr lang="en-US" sz="2400" dirty="0"/>
              <a:t>, </a:t>
            </a:r>
            <a:r>
              <a:rPr lang="en-US" sz="2400" dirty="0" err="1"/>
              <a:t>menambah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menghapus</a:t>
            </a:r>
            <a:r>
              <a:rPr lang="en-US" sz="2400" dirty="0"/>
              <a:t> </a:t>
            </a:r>
          </a:p>
          <a:p>
            <a:r>
              <a:rPr lang="en-US" sz="2400" dirty="0"/>
              <a:t>item-item di </a:t>
            </a:r>
            <a:r>
              <a:rPr lang="en-US" sz="2400" dirty="0" err="1"/>
              <a:t>dalam</a:t>
            </a:r>
            <a:r>
              <a:rPr lang="en-US" sz="2400" dirty="0"/>
              <a:t> list</a:t>
            </a:r>
            <a:endParaRPr lang="en-ID" sz="24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BD8DBC1-B0C6-0B73-7383-A2F609BCFD4A}"/>
              </a:ext>
            </a:extLst>
          </p:cNvPr>
          <p:cNvSpPr txBox="1"/>
          <p:nvPr/>
        </p:nvSpPr>
        <p:spPr>
          <a:xfrm>
            <a:off x="3404369" y="5066651"/>
            <a:ext cx="6786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“, 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”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98B9A93-1394-3EDE-7F81-115CBBD75E59}"/>
              </a:ext>
            </a:extLst>
          </p:cNvPr>
          <p:cNvCxnSpPr/>
          <p:nvPr/>
        </p:nvCxnSpPr>
        <p:spPr>
          <a:xfrm>
            <a:off x="4476997" y="2719449"/>
            <a:ext cx="0" cy="698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562A66C-AE03-21FD-B6A3-CD3608DC0A21}"/>
              </a:ext>
            </a:extLst>
          </p:cNvPr>
          <p:cNvCxnSpPr/>
          <p:nvPr/>
        </p:nvCxnSpPr>
        <p:spPr>
          <a:xfrm>
            <a:off x="6768935" y="2636322"/>
            <a:ext cx="1009403" cy="662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5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20" grpId="0" animBg="1"/>
      <p:bldP spid="25" grpId="0" animBg="1"/>
      <p:bldP spid="26" grpId="0"/>
      <p:bldP spid="27" grpId="0"/>
      <p:bldP spid="29" grpId="0"/>
      <p:bldP spid="31" grpId="0"/>
      <p:bldP spid="38" grpId="0"/>
      <p:bldP spid="42" grpId="0"/>
      <p:bldP spid="51" grpId="0"/>
      <p:bldP spid="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995" y="14537"/>
            <a:ext cx="1691244" cy="1077994"/>
          </a:xfrm>
        </p:spPr>
        <p:txBody>
          <a:bodyPr/>
          <a:lstStyle/>
          <a:p>
            <a:r>
              <a:rPr lang="en-US" dirty="0"/>
              <a:t>List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B8B0F9-A23D-1F68-5D4B-EF919FCD08D1}"/>
              </a:ext>
            </a:extLst>
          </p:cNvPr>
          <p:cNvSpPr txBox="1"/>
          <p:nvPr/>
        </p:nvSpPr>
        <p:spPr>
          <a:xfrm>
            <a:off x="3668942" y="1353557"/>
            <a:ext cx="4201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Tipe</a:t>
            </a:r>
            <a:r>
              <a:rPr lang="en-US" sz="2400" dirty="0"/>
              <a:t> data </a:t>
            </a: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List?</a:t>
            </a:r>
            <a:endParaRPr lang="en-ID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E320EA-5804-73BB-87F6-85FFAF0D1066}"/>
              </a:ext>
            </a:extLst>
          </p:cNvPr>
          <p:cNvSpPr txBox="1"/>
          <p:nvPr/>
        </p:nvSpPr>
        <p:spPr>
          <a:xfrm>
            <a:off x="119683" y="4686558"/>
            <a:ext cx="70985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F0C3D8-45E6-DD63-0B2F-A84DE1686C70}"/>
              </a:ext>
            </a:extLst>
          </p:cNvPr>
          <p:cNvSpPr txBox="1"/>
          <p:nvPr/>
        </p:nvSpPr>
        <p:spPr>
          <a:xfrm>
            <a:off x="3956530" y="3986416"/>
            <a:ext cx="33700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int_list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1, 2, 3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71746-6580-FCC7-FE2F-663CFABE01CD}"/>
              </a:ext>
            </a:extLst>
          </p:cNvPr>
          <p:cNvSpPr txBox="1"/>
          <p:nvPr/>
        </p:nvSpPr>
        <p:spPr>
          <a:xfrm>
            <a:off x="6550171" y="4655034"/>
            <a:ext cx="5522146" cy="400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boolean_list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True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F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alse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False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F296C7-9138-B430-1218-4737A0AAE0A1}"/>
              </a:ext>
            </a:extLst>
          </p:cNvPr>
          <p:cNvSpPr txBox="1"/>
          <p:nvPr/>
        </p:nvSpPr>
        <p:spPr>
          <a:xfrm>
            <a:off x="1398318" y="5468846"/>
            <a:ext cx="8891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Boleh</a:t>
            </a:r>
            <a:r>
              <a:rPr lang="en-US" sz="2400" dirty="0"/>
              <a:t> juga </a:t>
            </a:r>
            <a:r>
              <a:rPr lang="en-US" sz="2400" dirty="0" err="1"/>
              <a:t>dalam</a:t>
            </a:r>
            <a:r>
              <a:rPr lang="en-US" sz="2400" dirty="0"/>
              <a:t> 1 list, item-</a:t>
            </a:r>
            <a:r>
              <a:rPr lang="en-US" sz="2400" dirty="0" err="1"/>
              <a:t>itemnya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yang </a:t>
            </a:r>
            <a:r>
              <a:rPr lang="en-US" sz="2400" dirty="0" err="1"/>
              <a:t>berbeda</a:t>
            </a:r>
            <a:endParaRPr lang="en-ID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BAC4E4-B051-D7F9-18AE-A162156DB491}"/>
              </a:ext>
            </a:extLst>
          </p:cNvPr>
          <p:cNvSpPr txBox="1"/>
          <p:nvPr/>
        </p:nvSpPr>
        <p:spPr>
          <a:xfrm>
            <a:off x="3047011" y="6087880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34, True, “</a:t>
            </a:r>
            <a:r>
              <a:rPr lang="en-ID" sz="2000" dirty="0" err="1">
                <a:solidFill>
                  <a:srgbClr val="A52A2A"/>
                </a:solidFill>
                <a:latin typeface="Consolas" panose="020B0609020204030204" pitchFamily="49" charset="0"/>
              </a:rPr>
              <a:t>harimau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”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8B4D1A-2DBA-5BAA-6A66-68F4EBE9A214}"/>
              </a:ext>
            </a:extLst>
          </p:cNvPr>
          <p:cNvSpPr/>
          <p:nvPr/>
        </p:nvSpPr>
        <p:spPr>
          <a:xfrm>
            <a:off x="938150" y="2438570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6DF63C-85B2-7E92-1CEA-78946E8DFEBA}"/>
              </a:ext>
            </a:extLst>
          </p:cNvPr>
          <p:cNvSpPr txBox="1"/>
          <p:nvPr/>
        </p:nvSpPr>
        <p:spPr>
          <a:xfrm>
            <a:off x="1200962" y="260321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String</a:t>
            </a:r>
            <a:endParaRPr lang="en-ID" sz="2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1A6D63-7B5D-A65E-A35A-DA7927C1ED7E}"/>
              </a:ext>
            </a:extLst>
          </p:cNvPr>
          <p:cNvSpPr/>
          <p:nvPr/>
        </p:nvSpPr>
        <p:spPr>
          <a:xfrm>
            <a:off x="4559059" y="2438570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4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4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4227DE-215E-C363-9275-56A646D27DE1}"/>
              </a:ext>
            </a:extLst>
          </p:cNvPr>
          <p:cNvSpPr txBox="1"/>
          <p:nvPr/>
        </p:nvSpPr>
        <p:spPr>
          <a:xfrm>
            <a:off x="4774371" y="2603216"/>
            <a:ext cx="1214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integer</a:t>
            </a:r>
            <a:endParaRPr lang="en-ID" sz="28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1AA6C2-E5A4-7EC6-18AF-A5C9DB5E54CA}"/>
              </a:ext>
            </a:extLst>
          </p:cNvPr>
          <p:cNvSpPr/>
          <p:nvPr/>
        </p:nvSpPr>
        <p:spPr>
          <a:xfrm>
            <a:off x="8141982" y="2458189"/>
            <a:ext cx="1576999" cy="87906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2F201B-38AD-0769-A032-EF949200F6C6}"/>
              </a:ext>
            </a:extLst>
          </p:cNvPr>
          <p:cNvSpPr txBox="1"/>
          <p:nvPr/>
        </p:nvSpPr>
        <p:spPr>
          <a:xfrm>
            <a:off x="8226668" y="2622835"/>
            <a:ext cx="13724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boolean</a:t>
            </a:r>
            <a:endParaRPr lang="en-ID" sz="2800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9AEEA3B-2783-8ED7-8EBA-BB5C3E8993AF}"/>
              </a:ext>
            </a:extLst>
          </p:cNvPr>
          <p:cNvCxnSpPr/>
          <p:nvPr/>
        </p:nvCxnSpPr>
        <p:spPr>
          <a:xfrm flipH="1">
            <a:off x="2066306" y="1815222"/>
            <a:ext cx="3315507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0CAD8A9-78A1-E132-C024-90548ED74123}"/>
              </a:ext>
            </a:extLst>
          </p:cNvPr>
          <p:cNvCxnSpPr/>
          <p:nvPr/>
        </p:nvCxnSpPr>
        <p:spPr>
          <a:xfrm>
            <a:off x="5381813" y="1815222"/>
            <a:ext cx="0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7D7B80E-6CEC-A135-518A-8E3A57986914}"/>
              </a:ext>
            </a:extLst>
          </p:cNvPr>
          <p:cNvCxnSpPr/>
          <p:nvPr/>
        </p:nvCxnSpPr>
        <p:spPr>
          <a:xfrm>
            <a:off x="5381813" y="1815222"/>
            <a:ext cx="3299049" cy="5242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row: Down 46">
            <a:extLst>
              <a:ext uri="{FF2B5EF4-FFF2-40B4-BE49-F238E27FC236}">
                <a16:creationId xmlns:a16="http://schemas.microsoft.com/office/drawing/2014/main" id="{6C5BC31D-7A51-461A-42EA-75D1F7EDFEC3}"/>
              </a:ext>
            </a:extLst>
          </p:cNvPr>
          <p:cNvSpPr/>
          <p:nvPr/>
        </p:nvSpPr>
        <p:spPr>
          <a:xfrm>
            <a:off x="1370391" y="3740727"/>
            <a:ext cx="695915" cy="75463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C7519432-142C-A06D-7421-F9BAC3A3F47B}"/>
              </a:ext>
            </a:extLst>
          </p:cNvPr>
          <p:cNvSpPr/>
          <p:nvPr/>
        </p:nvSpPr>
        <p:spPr>
          <a:xfrm>
            <a:off x="5053995" y="3514126"/>
            <a:ext cx="436163" cy="40011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D82A552B-F653-05A9-9024-14B0A3C25253}"/>
              </a:ext>
            </a:extLst>
          </p:cNvPr>
          <p:cNvSpPr/>
          <p:nvPr/>
        </p:nvSpPr>
        <p:spPr>
          <a:xfrm>
            <a:off x="8582523" y="3714181"/>
            <a:ext cx="695915" cy="75463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609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8" grpId="0"/>
      <p:bldP spid="10" grpId="0"/>
      <p:bldP spid="20" grpId="0" animBg="1"/>
      <p:bldP spid="25" grpId="0"/>
      <p:bldP spid="26" grpId="0" animBg="1"/>
      <p:bldP spid="27" grpId="0"/>
      <p:bldP spid="29" grpId="0" animBg="1"/>
      <p:bldP spid="31" grpId="0"/>
      <p:bldP spid="47" grpId="0" animBg="1"/>
      <p:bldP spid="48" grpId="0" animBg="1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9D3D4A7-11AC-85E9-A84C-B4455D9A8811}"/>
              </a:ext>
            </a:extLst>
          </p:cNvPr>
          <p:cNvSpPr/>
          <p:nvPr/>
        </p:nvSpPr>
        <p:spPr>
          <a:xfrm>
            <a:off x="6955972" y="2148348"/>
            <a:ext cx="2651166" cy="901123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CD5486-DD74-7E20-ABCF-DC4DDCE2211D}"/>
              </a:ext>
            </a:extLst>
          </p:cNvPr>
          <p:cNvSpPr/>
          <p:nvPr/>
        </p:nvSpPr>
        <p:spPr>
          <a:xfrm>
            <a:off x="519154" y="2112722"/>
            <a:ext cx="5727865" cy="1034239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581" y="17418"/>
            <a:ext cx="1691244" cy="1077994"/>
          </a:xfrm>
        </p:spPr>
        <p:txBody>
          <a:bodyPr/>
          <a:lstStyle/>
          <a:p>
            <a:r>
              <a:rPr lang="en-US" dirty="0"/>
              <a:t>List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3F8D05-D11A-9E97-35EF-EDD58399B4F4}"/>
              </a:ext>
            </a:extLst>
          </p:cNvPr>
          <p:cNvSpPr txBox="1"/>
          <p:nvPr/>
        </p:nvSpPr>
        <p:spPr>
          <a:xfrm>
            <a:off x="964214" y="1330230"/>
            <a:ext cx="10280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Dari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pandang</a:t>
            </a:r>
            <a:r>
              <a:rPr lang="en-US" sz="2400" dirty="0"/>
              <a:t> python, list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objek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data ‘list’</a:t>
            </a:r>
            <a:endParaRPr lang="en-ID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963725-9F62-CF4F-C55D-F19CDB46CFD7}"/>
              </a:ext>
            </a:extLst>
          </p:cNvPr>
          <p:cNvSpPr txBox="1"/>
          <p:nvPr/>
        </p:nvSpPr>
        <p:spPr>
          <a:xfrm>
            <a:off x="555956" y="2649361"/>
            <a:ext cx="28773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(list))</a:t>
            </a:r>
            <a:endParaRPr lang="en-ID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DBABFD-16C3-7B04-71FD-304DA092527F}"/>
              </a:ext>
            </a:extLst>
          </p:cNvPr>
          <p:cNvSpPr txBox="1"/>
          <p:nvPr/>
        </p:nvSpPr>
        <p:spPr>
          <a:xfrm>
            <a:off x="555956" y="2148348"/>
            <a:ext cx="60979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 = 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34, True, “</a:t>
            </a:r>
            <a:r>
              <a:rPr lang="en-ID" sz="2000" dirty="0" err="1">
                <a:solidFill>
                  <a:srgbClr val="A52A2A"/>
                </a:solidFill>
                <a:latin typeface="Consolas" panose="020B0609020204030204" pitchFamily="49" charset="0"/>
              </a:rPr>
              <a:t>harimau</a:t>
            </a:r>
            <a:r>
              <a:rPr lang="en-ID" sz="2000" dirty="0">
                <a:solidFill>
                  <a:srgbClr val="A52A2A"/>
                </a:solidFill>
                <a:latin typeface="Consolas" panose="020B0609020204030204" pitchFamily="49" charset="0"/>
              </a:rPr>
              <a:t>”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9FB317-27A8-87B3-B36A-E66B510717CB}"/>
              </a:ext>
            </a:extLst>
          </p:cNvPr>
          <p:cNvSpPr txBox="1"/>
          <p:nvPr/>
        </p:nvSpPr>
        <p:spPr>
          <a:xfrm>
            <a:off x="6955972" y="2317625"/>
            <a:ext cx="3233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&lt;class 'list'&gt;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17183B9-DFDC-FA19-26E1-9B6BA7F3EBE2}"/>
              </a:ext>
            </a:extLst>
          </p:cNvPr>
          <p:cNvSpPr/>
          <p:nvPr/>
        </p:nvSpPr>
        <p:spPr>
          <a:xfrm>
            <a:off x="6452053" y="2374636"/>
            <a:ext cx="403761" cy="40011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41F136-1D1E-ACE8-98EE-6CCC4C95B5CE}"/>
              </a:ext>
            </a:extLst>
          </p:cNvPr>
          <p:cNvSpPr/>
          <p:nvPr/>
        </p:nvSpPr>
        <p:spPr>
          <a:xfrm>
            <a:off x="8391451" y="4037899"/>
            <a:ext cx="2170994" cy="6502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B01A698-6F64-2451-3B7B-E7C22DF050FE}"/>
              </a:ext>
            </a:extLst>
          </p:cNvPr>
          <p:cNvSpPr/>
          <p:nvPr/>
        </p:nvSpPr>
        <p:spPr>
          <a:xfrm>
            <a:off x="1199870" y="4054191"/>
            <a:ext cx="2170994" cy="65023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A93FCE-679B-9499-E56C-EDB5AB13C9A1}"/>
              </a:ext>
            </a:extLst>
          </p:cNvPr>
          <p:cNvSpPr txBox="1"/>
          <p:nvPr/>
        </p:nvSpPr>
        <p:spPr>
          <a:xfrm>
            <a:off x="1189237" y="4043560"/>
            <a:ext cx="2095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Indexing </a:t>
            </a:r>
            <a:r>
              <a:rPr lang="en-US" sz="2400" dirty="0" err="1"/>
              <a:t>positif</a:t>
            </a:r>
            <a:endParaRPr lang="en-ID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3E9808-2400-0B4B-989C-119D3B87CFCC}"/>
              </a:ext>
            </a:extLst>
          </p:cNvPr>
          <p:cNvSpPr txBox="1"/>
          <p:nvPr/>
        </p:nvSpPr>
        <p:spPr>
          <a:xfrm>
            <a:off x="1987713" y="4919838"/>
            <a:ext cx="60692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E0EBF3-0600-A31E-E6DE-102960035008}"/>
              </a:ext>
            </a:extLst>
          </p:cNvPr>
          <p:cNvSpPr txBox="1"/>
          <p:nvPr/>
        </p:nvSpPr>
        <p:spPr>
          <a:xfrm>
            <a:off x="281085" y="5444072"/>
            <a:ext cx="52903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ID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lang="en-ID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5A654A5-6CC0-BC29-1B0A-19EA7CBA1C9E}"/>
              </a:ext>
            </a:extLst>
          </p:cNvPr>
          <p:cNvSpPr txBox="1"/>
          <p:nvPr/>
        </p:nvSpPr>
        <p:spPr>
          <a:xfrm>
            <a:off x="8352605" y="4045983"/>
            <a:ext cx="2179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Indexing </a:t>
            </a:r>
            <a:r>
              <a:rPr lang="en-US" sz="2400" dirty="0" err="1"/>
              <a:t>negatif</a:t>
            </a:r>
            <a:endParaRPr lang="en-ID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DACC78-098B-2FEC-2862-9E324A07FFDA}"/>
              </a:ext>
            </a:extLst>
          </p:cNvPr>
          <p:cNvSpPr txBox="1"/>
          <p:nvPr/>
        </p:nvSpPr>
        <p:spPr>
          <a:xfrm>
            <a:off x="8056957" y="4728730"/>
            <a:ext cx="3213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-1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akses</a:t>
            </a:r>
            <a:r>
              <a:rPr lang="en-US" sz="2000" dirty="0"/>
              <a:t> item </a:t>
            </a:r>
            <a:r>
              <a:rPr lang="en-US" sz="2000" dirty="0" err="1"/>
              <a:t>terakhir</a:t>
            </a:r>
            <a:endParaRPr lang="en-ID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F9FC24-F58E-E43F-C49A-2828534322E0}"/>
              </a:ext>
            </a:extLst>
          </p:cNvPr>
          <p:cNvSpPr txBox="1"/>
          <p:nvPr/>
        </p:nvSpPr>
        <p:spPr>
          <a:xfrm>
            <a:off x="8056957" y="5138659"/>
            <a:ext cx="39008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-2 </a:t>
            </a:r>
            <a:r>
              <a:rPr lang="en-US" sz="2000" dirty="0" err="1"/>
              <a:t>artinya</a:t>
            </a:r>
            <a:r>
              <a:rPr lang="en-US" sz="2000" dirty="0"/>
              <a:t> </a:t>
            </a:r>
            <a:r>
              <a:rPr lang="en-US" sz="2000" dirty="0" err="1"/>
              <a:t>akses</a:t>
            </a:r>
            <a:r>
              <a:rPr lang="en-US" sz="2000" dirty="0"/>
              <a:t> item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endParaRPr lang="en-ID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26E39C-B840-6B47-FA3C-DEA4B52D400C}"/>
              </a:ext>
            </a:extLst>
          </p:cNvPr>
          <p:cNvSpPr txBox="1"/>
          <p:nvPr/>
        </p:nvSpPr>
        <p:spPr>
          <a:xfrm>
            <a:off x="5088665" y="5527770"/>
            <a:ext cx="35342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[-</a:t>
            </a:r>
            <a:r>
              <a:rPr lang="en-ID" sz="2000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lang="en-ID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E125CD-4EE4-BC50-A426-D5893EE519A6}"/>
              </a:ext>
            </a:extLst>
          </p:cNvPr>
          <p:cNvSpPr txBox="1"/>
          <p:nvPr/>
        </p:nvSpPr>
        <p:spPr>
          <a:xfrm>
            <a:off x="6246936" y="6377449"/>
            <a:ext cx="134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CD"/>
                </a:solidFill>
                <a:latin typeface="Consolas" panose="020B0609020204030204" pitchFamily="49" charset="0"/>
              </a:rPr>
              <a:t>jeruk</a:t>
            </a:r>
            <a:endParaRPr lang="en-ID" sz="2000" dirty="0"/>
          </a:p>
        </p:txBody>
      </p:sp>
      <p:pic>
        <p:nvPicPr>
          <p:cNvPr id="24" name="Graphic 23" descr="Paperclip">
            <a:extLst>
              <a:ext uri="{FF2B5EF4-FFF2-40B4-BE49-F238E27FC236}">
                <a16:creationId xmlns:a16="http://schemas.microsoft.com/office/drawing/2014/main" id="{B6354FB4-ECC0-FF5F-0075-A30FF368F2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3105383" y="4008286"/>
            <a:ext cx="461168" cy="504754"/>
          </a:xfrm>
          <a:prstGeom prst="rect">
            <a:avLst/>
          </a:prstGeom>
        </p:spPr>
      </p:pic>
      <p:pic>
        <p:nvPicPr>
          <p:cNvPr id="25" name="Graphic 24" descr="Paperclip">
            <a:extLst>
              <a:ext uri="{FF2B5EF4-FFF2-40B4-BE49-F238E27FC236}">
                <a16:creationId xmlns:a16="http://schemas.microsoft.com/office/drawing/2014/main" id="{C837FF6A-C7F0-A4FD-539D-49E03B085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10286329" y="3948188"/>
            <a:ext cx="461168" cy="504754"/>
          </a:xfrm>
          <a:prstGeom prst="rect">
            <a:avLst/>
          </a:prstGeom>
        </p:spPr>
      </p:pic>
      <p:pic>
        <p:nvPicPr>
          <p:cNvPr id="26" name="Graphic 25" descr="Line arrow Clockwise curve">
            <a:extLst>
              <a:ext uri="{FF2B5EF4-FFF2-40B4-BE49-F238E27FC236}">
                <a16:creationId xmlns:a16="http://schemas.microsoft.com/office/drawing/2014/main" id="{1A06E7B8-D545-3B1E-AE71-86341E2F0A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5752723">
            <a:off x="3429029" y="3470682"/>
            <a:ext cx="1134435" cy="1134435"/>
          </a:xfrm>
          <a:prstGeom prst="rect">
            <a:avLst/>
          </a:prstGeom>
        </p:spPr>
      </p:pic>
      <p:pic>
        <p:nvPicPr>
          <p:cNvPr id="27" name="Graphic 26" descr="Line arrow Clockwise curve">
            <a:extLst>
              <a:ext uri="{FF2B5EF4-FFF2-40B4-BE49-F238E27FC236}">
                <a16:creationId xmlns:a16="http://schemas.microsoft.com/office/drawing/2014/main" id="{C5EA04C1-A2F6-459F-27C1-F8773F934B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847277" flipH="1">
            <a:off x="7177685" y="3496762"/>
            <a:ext cx="1134435" cy="1134435"/>
          </a:xfrm>
          <a:prstGeom prst="rect">
            <a:avLst/>
          </a:prstGeom>
        </p:spPr>
      </p:pic>
      <p:pic>
        <p:nvPicPr>
          <p:cNvPr id="28" name="Graphic 27" descr="Arrow Straight">
            <a:extLst>
              <a:ext uri="{FF2B5EF4-FFF2-40B4-BE49-F238E27FC236}">
                <a16:creationId xmlns:a16="http://schemas.microsoft.com/office/drawing/2014/main" id="{FBCC7FB3-5026-02C0-75AA-7E36C8638E5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1960577" y="5925790"/>
            <a:ext cx="552893" cy="552893"/>
          </a:xfrm>
          <a:prstGeom prst="rect">
            <a:avLst/>
          </a:prstGeom>
        </p:spPr>
      </p:pic>
      <p:pic>
        <p:nvPicPr>
          <p:cNvPr id="29" name="Graphic 28" descr="Arrow Straight">
            <a:extLst>
              <a:ext uri="{FF2B5EF4-FFF2-40B4-BE49-F238E27FC236}">
                <a16:creationId xmlns:a16="http://schemas.microsoft.com/office/drawing/2014/main" id="{2A5FE888-1126-6B35-8677-839326015B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6409220" y="5900939"/>
            <a:ext cx="552893" cy="55289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5AB9ABA-B8BF-10E5-7D80-35C1C9659BDA}"/>
              </a:ext>
            </a:extLst>
          </p:cNvPr>
          <p:cNvSpPr txBox="1"/>
          <p:nvPr/>
        </p:nvSpPr>
        <p:spPr>
          <a:xfrm>
            <a:off x="3732874" y="3157067"/>
            <a:ext cx="4258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Mengakses</a:t>
            </a:r>
            <a:r>
              <a:rPr lang="en-US" sz="2400" b="1" dirty="0">
                <a:solidFill>
                  <a:srgbClr val="0070C0"/>
                </a:solidFill>
              </a:rPr>
              <a:t> item-item </a:t>
            </a:r>
            <a:r>
              <a:rPr lang="en-US" sz="2400" b="1" dirty="0" err="1">
                <a:solidFill>
                  <a:srgbClr val="0070C0"/>
                </a:solidFill>
              </a:rPr>
              <a:t>dalam</a:t>
            </a:r>
            <a:r>
              <a:rPr lang="en-US" sz="2400" b="1" dirty="0">
                <a:solidFill>
                  <a:srgbClr val="0070C0"/>
                </a:solidFill>
              </a:rPr>
              <a:t> list</a:t>
            </a:r>
            <a:endParaRPr lang="en-ID" sz="2400" b="1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15B896-3E08-98C3-045A-DF3158FAD1F1}"/>
              </a:ext>
            </a:extLst>
          </p:cNvPr>
          <p:cNvSpPr txBox="1"/>
          <p:nvPr/>
        </p:nvSpPr>
        <p:spPr>
          <a:xfrm>
            <a:off x="1760033" y="6402226"/>
            <a:ext cx="134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CD"/>
                </a:solidFill>
                <a:latin typeface="Consolas" panose="020B0609020204030204" pitchFamily="49" charset="0"/>
              </a:rPr>
              <a:t>mangga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97533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AF815AC-210C-9324-BEBD-2F306C087411}"/>
              </a:ext>
            </a:extLst>
          </p:cNvPr>
          <p:cNvSpPr/>
          <p:nvPr/>
        </p:nvSpPr>
        <p:spPr>
          <a:xfrm>
            <a:off x="807522" y="3429000"/>
            <a:ext cx="8888995" cy="1244335"/>
          </a:xfrm>
          <a:prstGeom prst="rect">
            <a:avLst/>
          </a:prstGeom>
          <a:ln w="28575">
            <a:prstDash val="lg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B187E1-37A6-0DCD-D5B5-7A63964D6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52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38F2CCC-F487-42ED-6E7A-8160BFEB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721" y="70200"/>
            <a:ext cx="947278" cy="8720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8DBE52-8A05-3AC8-962C-5D0E4AB56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517" y="9597"/>
            <a:ext cx="1548204" cy="99325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5A51E0-9DA1-FB15-C4A5-C31AE35F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3581" y="17418"/>
            <a:ext cx="1691244" cy="1077994"/>
          </a:xfrm>
        </p:spPr>
        <p:txBody>
          <a:bodyPr/>
          <a:lstStyle/>
          <a:p>
            <a:r>
              <a:rPr lang="en-US" dirty="0"/>
              <a:t>List</a:t>
            </a:r>
            <a:endParaRPr lang="en-ID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916288F-5163-8FBA-80F3-6254D980CF20}"/>
              </a:ext>
            </a:extLst>
          </p:cNvPr>
          <p:cNvSpPr txBox="1"/>
          <p:nvPr/>
        </p:nvSpPr>
        <p:spPr>
          <a:xfrm>
            <a:off x="9226162" y="6477843"/>
            <a:ext cx="296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dirty="0">
                <a:latin typeface="LEMON MILK Medium" panose="00000600000000000000" pitchFamily="50" charset="0"/>
              </a:rPr>
              <a:t> CERDAS</a:t>
            </a:r>
            <a:endParaRPr lang="en-ID" dirty="0">
              <a:latin typeface="LEMON MILK Medium" panose="00000600000000000000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46B3C2-E597-D84F-C6DB-C68A8C9EA68B}"/>
              </a:ext>
            </a:extLst>
          </p:cNvPr>
          <p:cNvSpPr txBox="1"/>
          <p:nvPr/>
        </p:nvSpPr>
        <p:spPr>
          <a:xfrm>
            <a:off x="4842964" y="1030193"/>
            <a:ext cx="2758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00B0F0"/>
                </a:solidFill>
              </a:rPr>
              <a:t>Rentang</a:t>
            </a:r>
            <a:r>
              <a:rPr lang="en-US" sz="2800" b="1" dirty="0">
                <a:solidFill>
                  <a:srgbClr val="00B0F0"/>
                </a:solidFill>
              </a:rPr>
              <a:t> indexing</a:t>
            </a:r>
            <a:endParaRPr lang="en-ID" sz="2800" b="1" dirty="0">
              <a:solidFill>
                <a:srgbClr val="00B0F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21DC7A-0574-6A3A-0BD2-A0FB45AA061F}"/>
              </a:ext>
            </a:extLst>
          </p:cNvPr>
          <p:cNvSpPr txBox="1"/>
          <p:nvPr/>
        </p:nvSpPr>
        <p:spPr>
          <a:xfrm>
            <a:off x="1135851" y="1849387"/>
            <a:ext cx="10013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item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item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sintaks</a:t>
            </a:r>
            <a:r>
              <a:rPr lang="en-US" sz="2400" dirty="0"/>
              <a:t>:</a:t>
            </a:r>
            <a:endParaRPr lang="en-ID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095E3D-B428-694E-7C5E-CA87AE86D652}"/>
              </a:ext>
            </a:extLst>
          </p:cNvPr>
          <p:cNvSpPr txBox="1"/>
          <p:nvPr/>
        </p:nvSpPr>
        <p:spPr>
          <a:xfrm>
            <a:off x="1134367" y="2460547"/>
            <a:ext cx="45392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ID" sz="2400" dirty="0">
                <a:solidFill>
                  <a:srgbClr val="FF0000"/>
                </a:solidFill>
                <a:latin typeface="Consolas" panose="020B0609020204030204" pitchFamily="49" charset="0"/>
              </a:rPr>
              <a:t>item_awal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ID" sz="2400" dirty="0">
                <a:solidFill>
                  <a:srgbClr val="FF0000"/>
                </a:solidFill>
                <a:latin typeface="Consolas" panose="020B0609020204030204" pitchFamily="49" charset="0"/>
              </a:rPr>
              <a:t>item_akhir+1</a:t>
            </a:r>
            <a:r>
              <a:rPr lang="en-ID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ID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09A8B0-218D-805E-35CF-0282075CC674}"/>
              </a:ext>
            </a:extLst>
          </p:cNvPr>
          <p:cNvSpPr txBox="1"/>
          <p:nvPr/>
        </p:nvSpPr>
        <p:spPr>
          <a:xfrm>
            <a:off x="982214" y="3715450"/>
            <a:ext cx="91118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</a:t>
            </a:r>
            <a:r>
              <a:rPr lang="en-ID" sz="20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[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apel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mangga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 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jeruk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“, “</a:t>
            </a:r>
            <a:r>
              <a:rPr lang="en-ID" sz="2000" b="0" i="0" dirty="0" err="1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anggur</a:t>
            </a:r>
            <a:r>
              <a:rPr lang="en-ID" sz="2000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”, “melon”</a:t>
            </a:r>
            <a:r>
              <a:rPr lang="en-ID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endParaRPr lang="en-ID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781A20-6ABB-787C-4C68-D780FAD7F8FE}"/>
              </a:ext>
            </a:extLst>
          </p:cNvPr>
          <p:cNvSpPr txBox="1"/>
          <p:nvPr/>
        </p:nvSpPr>
        <p:spPr>
          <a:xfrm>
            <a:off x="982215" y="4177617"/>
            <a:ext cx="358978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string_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endParaRPr lang="en-US" sz="2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344C02-50AB-E336-B3F4-018C015D997E}"/>
              </a:ext>
            </a:extLst>
          </p:cNvPr>
          <p:cNvSpPr txBox="1"/>
          <p:nvPr/>
        </p:nvSpPr>
        <p:spPr>
          <a:xfrm>
            <a:off x="3320794" y="5205507"/>
            <a:ext cx="38624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Consolas" panose="020B0609020204030204" pitchFamily="49" charset="0"/>
              </a:rPr>
              <a:t>['</a:t>
            </a:r>
            <a:r>
              <a:rPr lang="en-ID" sz="2400" dirty="0" err="1">
                <a:latin typeface="Consolas" panose="020B0609020204030204" pitchFamily="49" charset="0"/>
              </a:rPr>
              <a:t>mangga</a:t>
            </a:r>
            <a:r>
              <a:rPr lang="en-ID" sz="2400" dirty="0">
                <a:latin typeface="Consolas" panose="020B0609020204030204" pitchFamily="49" charset="0"/>
              </a:rPr>
              <a:t>', '</a:t>
            </a:r>
            <a:r>
              <a:rPr lang="en-ID" sz="2400" dirty="0" err="1">
                <a:latin typeface="Consolas" panose="020B0609020204030204" pitchFamily="49" charset="0"/>
              </a:rPr>
              <a:t>jeruk</a:t>
            </a:r>
            <a:r>
              <a:rPr lang="en-ID" sz="2400" dirty="0">
                <a:latin typeface="Consolas" panose="020B0609020204030204" pitchFamily="49" charset="0"/>
              </a:rPr>
              <a:t>']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0E4DE0-A9EF-3D9D-C10C-0F958CF7999D}"/>
              </a:ext>
            </a:extLst>
          </p:cNvPr>
          <p:cNvSpPr txBox="1"/>
          <p:nvPr/>
        </p:nvSpPr>
        <p:spPr>
          <a:xfrm>
            <a:off x="2740781" y="5968511"/>
            <a:ext cx="455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</a:rPr>
              <a:t>Item di </a:t>
            </a:r>
            <a:r>
              <a:rPr lang="en-US" sz="2400" dirty="0" err="1">
                <a:solidFill>
                  <a:srgbClr val="00B0F0"/>
                </a:solidFill>
              </a:rPr>
              <a:t>urutan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err="1">
                <a:solidFill>
                  <a:srgbClr val="00B0F0"/>
                </a:solidFill>
              </a:rPr>
              <a:t>ke</a:t>
            </a:r>
            <a:r>
              <a:rPr lang="en-US" sz="2400" dirty="0">
                <a:solidFill>
                  <a:srgbClr val="00B0F0"/>
                </a:solidFill>
              </a:rPr>
              <a:t> 3 </a:t>
            </a:r>
            <a:r>
              <a:rPr lang="en-US" sz="2400" dirty="0" err="1">
                <a:solidFill>
                  <a:srgbClr val="00B0F0"/>
                </a:solidFill>
              </a:rPr>
              <a:t>tidak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r>
              <a:rPr lang="en-US" sz="2400" dirty="0" err="1">
                <a:solidFill>
                  <a:srgbClr val="00B0F0"/>
                </a:solidFill>
              </a:rPr>
              <a:t>diikutkan</a:t>
            </a:r>
            <a:r>
              <a:rPr lang="en-US" sz="2400" dirty="0">
                <a:solidFill>
                  <a:srgbClr val="00B0F0"/>
                </a:solidFill>
              </a:rPr>
              <a:t> </a:t>
            </a:r>
            <a:endParaRPr lang="en-ID" sz="2400" dirty="0">
              <a:solidFill>
                <a:srgbClr val="00B0F0"/>
              </a:solidFill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FC45C655-7C35-1A8B-E2EA-0D051467B87D}"/>
              </a:ext>
            </a:extLst>
          </p:cNvPr>
          <p:cNvSpPr/>
          <p:nvPr/>
        </p:nvSpPr>
        <p:spPr>
          <a:xfrm>
            <a:off x="4729219" y="4766275"/>
            <a:ext cx="709680" cy="3736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480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/>
      <p:bldP spid="3" grpId="0"/>
      <p:bldP spid="8" grpId="0"/>
      <p:bldP spid="10" grpId="0"/>
      <p:bldP spid="12" grpId="0"/>
      <p:bldP spid="13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8281F-1810-1839-3D46-E974DC837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789" y="5130597"/>
            <a:ext cx="2740780" cy="809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26914-D1E0-51C1-20C2-150E5C9C5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969" y="917778"/>
            <a:ext cx="2133822" cy="19643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823B8AC-8EF3-77BF-9ED7-E8D5AE7466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517" y="859240"/>
            <a:ext cx="3251662" cy="208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AEACB1-9201-389A-6A28-B08447952A74}"/>
              </a:ext>
            </a:extLst>
          </p:cNvPr>
          <p:cNvSpPr txBox="1"/>
          <p:nvPr/>
        </p:nvSpPr>
        <p:spPr>
          <a:xfrm>
            <a:off x="5184551" y="3612633"/>
            <a:ext cx="1313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Tuple</a:t>
            </a:r>
            <a:endParaRPr lang="en-ID" sz="40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0A19FA-7425-EA8B-8844-141F922F811B}"/>
              </a:ext>
            </a:extLst>
          </p:cNvPr>
          <p:cNvCxnSpPr/>
          <p:nvPr/>
        </p:nvCxnSpPr>
        <p:spPr>
          <a:xfrm>
            <a:off x="795646" y="4329795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049A6BE-F8DE-F980-440E-704D81BCBC23}"/>
              </a:ext>
            </a:extLst>
          </p:cNvPr>
          <p:cNvCxnSpPr/>
          <p:nvPr/>
        </p:nvCxnSpPr>
        <p:spPr>
          <a:xfrm>
            <a:off x="5995059" y="3603356"/>
            <a:ext cx="592578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0E33C0A-9921-822E-FBA8-A9266B6CF5FC}"/>
              </a:ext>
            </a:extLst>
          </p:cNvPr>
          <p:cNvSpPr txBox="1"/>
          <p:nvPr/>
        </p:nvSpPr>
        <p:spPr>
          <a:xfrm>
            <a:off x="8957952" y="191340"/>
            <a:ext cx="323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LEMON MILK Medium" panose="00000600000000000000" pitchFamily="50" charset="0"/>
              </a:rPr>
              <a:t>ROBOT</a:t>
            </a:r>
            <a:r>
              <a:rPr lang="en-US" sz="2800" dirty="0">
                <a:latin typeface="LEMON MILK Medium" panose="00000600000000000000" pitchFamily="50" charset="0"/>
              </a:rPr>
              <a:t> CERDAS</a:t>
            </a:r>
            <a:endParaRPr lang="en-ID" sz="2800" dirty="0">
              <a:latin typeface="LEMON MILK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4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</TotalTime>
  <Words>2035</Words>
  <Application>Microsoft Office PowerPoint</Application>
  <PresentationFormat>Widescreen</PresentationFormat>
  <Paragraphs>444</Paragraphs>
  <Slides>37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Cascadia Code SemiBold</vt:lpstr>
      <vt:lpstr>Consolas</vt:lpstr>
      <vt:lpstr>LEMON MILK Bold</vt:lpstr>
      <vt:lpstr>LEMON MILK Medium</vt:lpstr>
      <vt:lpstr>Verdana</vt:lpstr>
      <vt:lpstr>Office Theme</vt:lpstr>
      <vt:lpstr>Python Refresher</vt:lpstr>
      <vt:lpstr>Outline Materi</vt:lpstr>
      <vt:lpstr>List, Tuple, Set dan Dictionary</vt:lpstr>
      <vt:lpstr>PowerPoint Presentation</vt:lpstr>
      <vt:lpstr>List</vt:lpstr>
      <vt:lpstr>List</vt:lpstr>
      <vt:lpstr>List</vt:lpstr>
      <vt:lpstr>List</vt:lpstr>
      <vt:lpstr>PowerPoint Presentation</vt:lpstr>
      <vt:lpstr>Tuple</vt:lpstr>
      <vt:lpstr>Tuple</vt:lpstr>
      <vt:lpstr>Tuple</vt:lpstr>
      <vt:lpstr>Tuple</vt:lpstr>
      <vt:lpstr>Tuple</vt:lpstr>
      <vt:lpstr>PowerPoint Presentation</vt:lpstr>
      <vt:lpstr>Looping</vt:lpstr>
      <vt:lpstr>Looping</vt:lpstr>
      <vt:lpstr>Looping</vt:lpstr>
      <vt:lpstr>Looping</vt:lpstr>
      <vt:lpstr>Looping</vt:lpstr>
      <vt:lpstr>PowerPoint Presentation</vt:lpstr>
      <vt:lpstr>Operator Perbandingan</vt:lpstr>
      <vt:lpstr>Decision</vt:lpstr>
      <vt:lpstr>Decision</vt:lpstr>
      <vt:lpstr>Decision</vt:lpstr>
      <vt:lpstr>Decision</vt:lpstr>
      <vt:lpstr>Decision</vt:lpstr>
      <vt:lpstr>Decision</vt:lpstr>
      <vt:lpstr>PowerPoint Presentation</vt:lpstr>
      <vt:lpstr>Fungsi</vt:lpstr>
      <vt:lpstr>Fungsi</vt:lpstr>
      <vt:lpstr>Fungsi</vt:lpstr>
      <vt:lpstr>Fungsi</vt:lpstr>
      <vt:lpstr>PowerPoint Presentation</vt:lpstr>
      <vt:lpstr>Module</vt:lpstr>
      <vt:lpstr>Module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Asus</dc:creator>
  <cp:lastModifiedBy>Asus</cp:lastModifiedBy>
  <cp:revision>505</cp:revision>
  <dcterms:created xsi:type="dcterms:W3CDTF">2024-09-16T07:57:20Z</dcterms:created>
  <dcterms:modified xsi:type="dcterms:W3CDTF">2024-09-21T08:06:28Z</dcterms:modified>
</cp:coreProperties>
</file>