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1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Gill Sans MT" panose="020B0502020104020203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</p:embeddedFont>
    <p:embeddedFont>
      <p:font typeface="Unbounded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5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335" y="962758"/>
            <a:ext cx="10364488" cy="3049717"/>
          </a:xfrm>
        </p:spPr>
        <p:txBody>
          <a:bodyPr bIns="0" anchor="b">
            <a:normAutofit/>
          </a:bodyPr>
          <a:lstStyle>
            <a:lvl1pPr algn="l">
              <a:defRPr sz="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336" y="4237446"/>
            <a:ext cx="10364486" cy="117314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160" b="0" cap="all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9801" y="395169"/>
            <a:ext cx="5968698" cy="371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5197" y="958767"/>
            <a:ext cx="973223" cy="60429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01336" y="4234250"/>
            <a:ext cx="103644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214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521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6933" y="958768"/>
            <a:ext cx="1938890" cy="55918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3606" y="958768"/>
            <a:ext cx="9394596" cy="5591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26933" y="958768"/>
            <a:ext cx="0" cy="55918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902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91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6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45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39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7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5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83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68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081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087" y="2107356"/>
            <a:ext cx="10371785" cy="2265540"/>
          </a:xfrm>
        </p:spPr>
        <p:txBody>
          <a:bodyPr anchor="b">
            <a:normAutofit/>
          </a:bodyPr>
          <a:lstStyle>
            <a:lvl1pPr algn="l"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5087" y="4567435"/>
            <a:ext cx="10356535" cy="1215515"/>
          </a:xfrm>
        </p:spPr>
        <p:txBody>
          <a:bodyPr tIns="91440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45087" y="4565982"/>
            <a:ext cx="103565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361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061" y="965867"/>
            <a:ext cx="11526762" cy="1271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797" y="2413054"/>
            <a:ext cx="5574182" cy="4138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525" y="2420812"/>
            <a:ext cx="5574182" cy="4129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978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30" y="964996"/>
            <a:ext cx="11529193" cy="1267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629" y="2423459"/>
            <a:ext cx="5574182" cy="9623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629" y="3389124"/>
            <a:ext cx="5574182" cy="3173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4835" y="2427604"/>
            <a:ext cx="5574182" cy="962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4835" y="3385790"/>
            <a:ext cx="5574182" cy="3164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896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233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009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606" y="958768"/>
            <a:ext cx="3927719" cy="2696540"/>
          </a:xfrm>
        </p:spPr>
        <p:txBody>
          <a:bodyPr anchor="b">
            <a:normAutofit/>
          </a:bodyPr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457" y="958769"/>
            <a:ext cx="7214964" cy="55905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606" y="3846590"/>
            <a:ext cx="3930016" cy="2697817"/>
          </a:xfrm>
        </p:spPr>
        <p:txBody>
          <a:bodyPr/>
          <a:lstStyle>
            <a:lvl1pPr marL="0" indent="0" algn="l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37936" y="3846589"/>
            <a:ext cx="3923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429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72865" y="578605"/>
            <a:ext cx="4889440" cy="617892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47" y="1355416"/>
            <a:ext cx="6638794" cy="2196701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9268" y="1347051"/>
            <a:ext cx="3349405" cy="463959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0395" y="3775191"/>
            <a:ext cx="6629285" cy="2404490"/>
          </a:xfrm>
        </p:spPr>
        <p:txBody>
          <a:bodyPr>
            <a:normAutofit/>
          </a:bodyPr>
          <a:lstStyle>
            <a:lvl1pPr marL="0" indent="0" algn="l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6859" y="6563828"/>
            <a:ext cx="6632821" cy="384148"/>
          </a:xfrm>
        </p:spPr>
        <p:txBody>
          <a:bodyPr/>
          <a:lstStyle>
            <a:lvl1pPr algn="l">
              <a:defRPr/>
            </a:lvl1pPr>
          </a:lstStyle>
          <a:p>
            <a:fld id="{C7616CA0-919D-4A49-9C8A-62FDFB3A5183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6858" y="382369"/>
            <a:ext cx="6649205" cy="385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36859" y="3772326"/>
            <a:ext cx="66328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750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23372"/>
            <a:ext cx="14630400" cy="49271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7351776"/>
            <a:ext cx="14630400" cy="8915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1895" y="965423"/>
            <a:ext cx="11523930" cy="1259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895" y="2418879"/>
            <a:ext cx="11523930" cy="414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4966" y="396445"/>
            <a:ext cx="4200858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1895" y="395169"/>
            <a:ext cx="7126603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073" y="958767"/>
            <a:ext cx="973223" cy="604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6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354096"/>
            <a:ext cx="14630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3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84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2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1578769"/>
            <a:ext cx="4869180" cy="507206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187768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Mengenal Angka dan Bilangan</a:t>
            </a:r>
            <a:endParaRPr lang="en-US" sz="6700" dirty="0"/>
          </a:p>
        </p:txBody>
      </p:sp>
      <p:sp>
        <p:nvSpPr>
          <p:cNvPr id="5" name="Text 1"/>
          <p:cNvSpPr/>
          <p:nvPr/>
        </p:nvSpPr>
        <p:spPr>
          <a:xfrm>
            <a:off x="864037" y="4752023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Angka dan bilangan adalah bagian penting dari matematika. Angka adalah simbol yang digunakan untuk mewakili nilai, sedangkan bilangan adalah konsep yang menyatakan jumlah atau kuantitas.</a:t>
            </a:r>
            <a:endParaRPr lang="en-US" sz="1900" dirty="0"/>
          </a:p>
        </p:txBody>
      </p:sp>
      <p:sp>
        <p:nvSpPr>
          <p:cNvPr id="6" name="Shape 2"/>
          <p:cNvSpPr/>
          <p:nvPr/>
        </p:nvSpPr>
        <p:spPr>
          <a:xfrm>
            <a:off x="864037" y="6628328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D9C17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85480" y="6777038"/>
            <a:ext cx="15192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</a:t>
            </a:r>
            <a:endParaRPr lang="en-US" sz="750" dirty="0"/>
          </a:p>
        </p:txBody>
      </p:sp>
      <p:sp>
        <p:nvSpPr>
          <p:cNvPr id="8" name="Text 4"/>
          <p:cNvSpPr/>
          <p:nvPr/>
        </p:nvSpPr>
        <p:spPr>
          <a:xfrm>
            <a:off x="1382316" y="6609874"/>
            <a:ext cx="323076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Dr.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Mutiawati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S.Pd</a:t>
            </a:r>
            <a:r>
              <a:rPr lang="en-US" sz="24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., </a:t>
            </a:r>
            <a:r>
              <a:rPr lang="en-US" sz="24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M.Pd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19" y="1285518"/>
            <a:ext cx="4952643" cy="56584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3755" y="587573"/>
            <a:ext cx="5456634" cy="667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 Bilangan</a:t>
            </a:r>
            <a:endParaRPr lang="en-US" sz="4200" dirty="0"/>
          </a:p>
        </p:txBody>
      </p:sp>
      <p:sp>
        <p:nvSpPr>
          <p:cNvPr id="5" name="Text 1"/>
          <p:cNvSpPr/>
          <p:nvPr/>
        </p:nvSpPr>
        <p:spPr>
          <a:xfrm>
            <a:off x="6233755" y="1575197"/>
            <a:ext cx="764928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 bilangan adalah cara untuk menyusun angka-angka untuk mewakili nilai yang berbeda.</a:t>
            </a:r>
            <a:endParaRPr lang="en-US" sz="1650" dirty="0"/>
          </a:p>
        </p:txBody>
      </p:sp>
      <p:sp>
        <p:nvSpPr>
          <p:cNvPr id="6" name="Shape 2"/>
          <p:cNvSpPr/>
          <p:nvPr/>
        </p:nvSpPr>
        <p:spPr>
          <a:xfrm>
            <a:off x="6538793" y="2498765"/>
            <a:ext cx="30480" cy="5143262"/>
          </a:xfrm>
          <a:prstGeom prst="roundRect">
            <a:avLst>
              <a:gd name="adj" fmla="val 294254"/>
            </a:avLst>
          </a:prstGeom>
          <a:solidFill>
            <a:srgbClr val="BCDBD4"/>
          </a:solidFill>
          <a:ln/>
        </p:spPr>
      </p:sp>
      <p:sp>
        <p:nvSpPr>
          <p:cNvPr id="7" name="Shape 3"/>
          <p:cNvSpPr/>
          <p:nvPr/>
        </p:nvSpPr>
        <p:spPr>
          <a:xfrm>
            <a:off x="6763762" y="296382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BCDBD4"/>
          </a:solidFill>
          <a:ln/>
        </p:spPr>
      </p:sp>
      <p:sp>
        <p:nvSpPr>
          <p:cNvPr id="8" name="Shape 4"/>
          <p:cNvSpPr/>
          <p:nvPr/>
        </p:nvSpPr>
        <p:spPr>
          <a:xfrm>
            <a:off x="6313825" y="273891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470749" y="2818924"/>
            <a:ext cx="166568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7728466" y="2712244"/>
            <a:ext cx="4147185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 Bilangan Desimal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7728466" y="3173968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 yang kita gunakan sehari-hari, menggunakan sepuluh angka (0-9).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763762" y="474940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BCDBD4"/>
          </a:solidFill>
          <a:ln/>
        </p:spPr>
      </p:sp>
      <p:sp>
        <p:nvSpPr>
          <p:cNvPr id="13" name="Shape 9"/>
          <p:cNvSpPr/>
          <p:nvPr/>
        </p:nvSpPr>
        <p:spPr>
          <a:xfrm>
            <a:off x="6313825" y="452449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420267" y="4604504"/>
            <a:ext cx="267414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7728466" y="4497824"/>
            <a:ext cx="366617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 Bilangan Biner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7728466" y="4959548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 yang digunakan oleh komputer, hanya menggunakan dua angka (0 dan 1).</a:t>
            </a:r>
            <a:endParaRPr lang="en-US" sz="1650" dirty="0"/>
          </a:p>
        </p:txBody>
      </p:sp>
      <p:sp>
        <p:nvSpPr>
          <p:cNvPr id="17" name="Shape 13"/>
          <p:cNvSpPr/>
          <p:nvPr/>
        </p:nvSpPr>
        <p:spPr>
          <a:xfrm>
            <a:off x="6763762" y="6534983"/>
            <a:ext cx="747355" cy="30480"/>
          </a:xfrm>
          <a:prstGeom prst="roundRect">
            <a:avLst>
              <a:gd name="adj" fmla="val 294254"/>
            </a:avLst>
          </a:prstGeom>
          <a:solidFill>
            <a:srgbClr val="BCDBD4"/>
          </a:solidFill>
          <a:ln/>
        </p:spPr>
      </p:sp>
      <p:sp>
        <p:nvSpPr>
          <p:cNvPr id="18" name="Shape 14"/>
          <p:cNvSpPr/>
          <p:nvPr/>
        </p:nvSpPr>
        <p:spPr>
          <a:xfrm>
            <a:off x="6313825" y="6310074"/>
            <a:ext cx="480417" cy="480417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419671" y="6390084"/>
            <a:ext cx="268724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500" dirty="0"/>
          </a:p>
        </p:txBody>
      </p:sp>
      <p:sp>
        <p:nvSpPr>
          <p:cNvPr id="20" name="Text 16"/>
          <p:cNvSpPr/>
          <p:nvPr/>
        </p:nvSpPr>
        <p:spPr>
          <a:xfrm>
            <a:off x="7728466" y="6283404"/>
            <a:ext cx="4155162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 Bilangan Romawi</a:t>
            </a:r>
            <a:endParaRPr lang="en-US" sz="2100" dirty="0"/>
          </a:p>
        </p:txBody>
      </p:sp>
      <p:sp>
        <p:nvSpPr>
          <p:cNvPr id="21" name="Text 17"/>
          <p:cNvSpPr/>
          <p:nvPr/>
        </p:nvSpPr>
        <p:spPr>
          <a:xfrm>
            <a:off x="7728466" y="6632752"/>
            <a:ext cx="615457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Sistem yang menggunakan huruf untuk mewakili angka, seperti I, V, X, L, C, D, dan M.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2388275"/>
            <a:ext cx="4869061" cy="34530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2288262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Nilai Tempat</a:t>
            </a:r>
            <a:endParaRPr lang="en-US" sz="4850" dirty="0"/>
          </a:p>
        </p:txBody>
      </p:sp>
      <p:sp>
        <p:nvSpPr>
          <p:cNvPr id="5" name="Text 1"/>
          <p:cNvSpPr/>
          <p:nvPr/>
        </p:nvSpPr>
        <p:spPr>
          <a:xfrm>
            <a:off x="864037" y="3430072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Nilai tempat menunjukkan nilai setiap digit dalam sebuah bilangan.</a:t>
            </a:r>
            <a:endParaRPr lang="en-US" sz="1900" dirty="0"/>
          </a:p>
        </p:txBody>
      </p:sp>
      <p:sp>
        <p:nvSpPr>
          <p:cNvPr id="6" name="Shape 2"/>
          <p:cNvSpPr/>
          <p:nvPr/>
        </p:nvSpPr>
        <p:spPr>
          <a:xfrm>
            <a:off x="864037" y="4497824"/>
            <a:ext cx="7415927" cy="1443514"/>
          </a:xfrm>
          <a:prstGeom prst="roundRect">
            <a:avLst>
              <a:gd name="adj" fmla="val 7183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879277" y="4513064"/>
            <a:ext cx="7384613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126927" y="466879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Satuan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3591997" y="4668798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Puluhan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6053257" y="466879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Ratusan</a:t>
            </a:r>
            <a:endParaRPr lang="en-US" sz="1900" dirty="0"/>
          </a:p>
        </p:txBody>
      </p:sp>
      <p:sp>
        <p:nvSpPr>
          <p:cNvPr id="11" name="Shape 7"/>
          <p:cNvSpPr/>
          <p:nvPr/>
        </p:nvSpPr>
        <p:spPr>
          <a:xfrm>
            <a:off x="879277" y="5219581"/>
            <a:ext cx="7384613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126927" y="5375315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3591997" y="5375315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6053257" y="5375315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100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6" y="2337554"/>
            <a:ext cx="4913828" cy="355437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8048" y="998458"/>
            <a:ext cx="5726668" cy="715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Asli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6288048" y="2057757"/>
            <a:ext cx="7540704" cy="366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asli adalah angka-angka bulat positif yang dimulai dari 1.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6288048" y="2939534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56283" y="3025378"/>
            <a:ext cx="178713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4"/>
          <p:cNvSpPr/>
          <p:nvPr/>
        </p:nvSpPr>
        <p:spPr>
          <a:xfrm>
            <a:off x="7032308" y="2939534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Urutan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7032308" y="3434834"/>
            <a:ext cx="6796445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asli memiliki urutan, dimulai dari 1, 2, 3, dan seterusnya.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6288048" y="4654391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402229" y="4740235"/>
            <a:ext cx="286822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700" dirty="0"/>
          </a:p>
        </p:txBody>
      </p:sp>
      <p:sp>
        <p:nvSpPr>
          <p:cNvPr id="12" name="Text 8"/>
          <p:cNvSpPr/>
          <p:nvPr/>
        </p:nvSpPr>
        <p:spPr>
          <a:xfrm>
            <a:off x="7032308" y="4654391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Tak Terbatas</a:t>
            </a:r>
            <a:endParaRPr lang="en-US" sz="2250" dirty="0"/>
          </a:p>
        </p:txBody>
      </p:sp>
      <p:sp>
        <p:nvSpPr>
          <p:cNvPr id="13" name="Text 9"/>
          <p:cNvSpPr/>
          <p:nvPr/>
        </p:nvSpPr>
        <p:spPr>
          <a:xfrm>
            <a:off x="7032308" y="5149691"/>
            <a:ext cx="6796445" cy="366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asli tidak terbatas, selalu ada bilangan asli berikutnya.</a:t>
            </a:r>
            <a:endParaRPr lang="en-US" sz="1800" dirty="0"/>
          </a:p>
        </p:txBody>
      </p:sp>
      <p:sp>
        <p:nvSpPr>
          <p:cNvPr id="14" name="Shape 10"/>
          <p:cNvSpPr/>
          <p:nvPr/>
        </p:nvSpPr>
        <p:spPr>
          <a:xfrm>
            <a:off x="6288048" y="6002774"/>
            <a:ext cx="515302" cy="51530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401514" y="6088618"/>
            <a:ext cx="288250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700" dirty="0"/>
          </a:p>
        </p:txBody>
      </p:sp>
      <p:sp>
        <p:nvSpPr>
          <p:cNvPr id="16" name="Text 12"/>
          <p:cNvSpPr/>
          <p:nvPr/>
        </p:nvSpPr>
        <p:spPr>
          <a:xfrm>
            <a:off x="7032308" y="6002774"/>
            <a:ext cx="286333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Penggunaan</a:t>
            </a:r>
            <a:endParaRPr lang="en-US" sz="2250" dirty="0"/>
          </a:p>
        </p:txBody>
      </p:sp>
      <p:sp>
        <p:nvSpPr>
          <p:cNvPr id="17" name="Text 13"/>
          <p:cNvSpPr/>
          <p:nvPr/>
        </p:nvSpPr>
        <p:spPr>
          <a:xfrm>
            <a:off x="7032308" y="6498074"/>
            <a:ext cx="6796445" cy="732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asli digunakan untuk menghitung, mengurutkan, dan membandingkan.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3" y="482560"/>
            <a:ext cx="4913114" cy="726447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9000" y="671155"/>
            <a:ext cx="5733098" cy="716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Cacah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6289000" y="1731645"/>
            <a:ext cx="7538799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cacah adalah bilangan asli yang ditambah dengan angka 0.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6289000" y="2356366"/>
            <a:ext cx="7538799" cy="1336596"/>
          </a:xfrm>
          <a:prstGeom prst="roundRect">
            <a:avLst>
              <a:gd name="adj" fmla="val 720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525935" y="2593300"/>
            <a:ext cx="2866549" cy="358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Nol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6525935" y="3089196"/>
            <a:ext cx="7064931" cy="366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Nol adalah bilangan yang menyatakan tidak ada sesuatu.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6289000" y="3922276"/>
            <a:ext cx="7538799" cy="1703427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25935" y="4159210"/>
            <a:ext cx="2866549" cy="358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Urutan</a:t>
            </a:r>
            <a:endParaRPr lang="en-US" sz="2250" dirty="0"/>
          </a:p>
        </p:txBody>
      </p:sp>
      <p:sp>
        <p:nvSpPr>
          <p:cNvPr id="11" name="Text 7"/>
          <p:cNvSpPr/>
          <p:nvPr/>
        </p:nvSpPr>
        <p:spPr>
          <a:xfrm>
            <a:off x="6525935" y="4655106"/>
            <a:ext cx="7064931" cy="733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cacah juga memiliki urutan, dimulai dari 0, 1, 2, dan seterusnya.</a:t>
            </a:r>
            <a:endParaRPr lang="en-US" sz="1800" dirty="0"/>
          </a:p>
        </p:txBody>
      </p:sp>
      <p:sp>
        <p:nvSpPr>
          <p:cNvPr id="12" name="Shape 8"/>
          <p:cNvSpPr/>
          <p:nvPr/>
        </p:nvSpPr>
        <p:spPr>
          <a:xfrm>
            <a:off x="6289000" y="5855018"/>
            <a:ext cx="7538799" cy="1703427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525935" y="6091952"/>
            <a:ext cx="2866549" cy="358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Penggunaan</a:t>
            </a:r>
            <a:endParaRPr lang="en-US" sz="2250" dirty="0"/>
          </a:p>
        </p:txBody>
      </p:sp>
      <p:sp>
        <p:nvSpPr>
          <p:cNvPr id="14" name="Text 10"/>
          <p:cNvSpPr/>
          <p:nvPr/>
        </p:nvSpPr>
        <p:spPr>
          <a:xfrm>
            <a:off x="6525935" y="6587847"/>
            <a:ext cx="7064931" cy="733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cacah digunakan untuk menghitung, mengurutkan, dan membandingkan seperti bilangan asli.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2095" y="33944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Bulat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72095" y="972026"/>
            <a:ext cx="1348620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bulat adalah semua bilangan asli, bilangan nol, dan bilangan negatif.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5" y="1308378"/>
            <a:ext cx="617220" cy="98750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4458" y="1431727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-3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1374458" y="1698665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Negatif tiga</a:t>
            </a:r>
            <a:endParaRPr lang="en-US" sz="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95" y="2295882"/>
            <a:ext cx="617220" cy="98750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74458" y="2419231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-2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1374458" y="2686169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Negatif dua</a:t>
            </a:r>
            <a:endParaRPr lang="en-US" sz="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95" y="3283387"/>
            <a:ext cx="617220" cy="98750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374458" y="3406735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-1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1374458" y="3673673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Negatif satu</a:t>
            </a:r>
            <a:endParaRPr lang="en-US" sz="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95" y="4270891"/>
            <a:ext cx="617220" cy="98750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74458" y="4394240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0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1374458" y="4661178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Nol</a:t>
            </a:r>
            <a:endParaRPr lang="en-US" sz="9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95" y="5258395"/>
            <a:ext cx="617220" cy="987504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374458" y="5381744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1200" dirty="0"/>
          </a:p>
        </p:txBody>
      </p:sp>
      <p:sp>
        <p:nvSpPr>
          <p:cNvPr id="18" name="Text 11"/>
          <p:cNvSpPr/>
          <p:nvPr/>
        </p:nvSpPr>
        <p:spPr>
          <a:xfrm>
            <a:off x="1374458" y="5648682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Satu</a:t>
            </a:r>
            <a:endParaRPr lang="en-US" sz="95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095" y="6245900"/>
            <a:ext cx="617220" cy="987504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1374458" y="6369248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1200" dirty="0"/>
          </a:p>
        </p:txBody>
      </p:sp>
      <p:sp>
        <p:nvSpPr>
          <p:cNvPr id="21" name="Text 13"/>
          <p:cNvSpPr/>
          <p:nvPr/>
        </p:nvSpPr>
        <p:spPr>
          <a:xfrm>
            <a:off x="1374458" y="6636187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Dua</a:t>
            </a:r>
            <a:endParaRPr lang="en-US" sz="95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095" y="7233404"/>
            <a:ext cx="617220" cy="987504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1374458" y="7356753"/>
            <a:ext cx="15430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1200" dirty="0"/>
          </a:p>
        </p:txBody>
      </p:sp>
      <p:sp>
        <p:nvSpPr>
          <p:cNvPr id="24" name="Text 15"/>
          <p:cNvSpPr/>
          <p:nvPr/>
        </p:nvSpPr>
        <p:spPr>
          <a:xfrm>
            <a:off x="1374458" y="7623691"/>
            <a:ext cx="12683847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Tiga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99918"/>
            <a:ext cx="698694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Pecahan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46519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pecahan adalah bilangan yang menunjukkan bagian dari keseluruhan.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8471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Pembilang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5017294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berapa banyak bagian yang diambil.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38471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Penyebut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372695" y="5017294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berapa banyak bagian keseluruhan.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38471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Contoh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9881354" y="5017294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1/2 menunjukkan satu bagian dari dua bagian keseluruhan.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98" y="2736175"/>
            <a:ext cx="4901684" cy="275724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04955" y="832009"/>
            <a:ext cx="6358176" cy="730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Bilangan Desimal</a:t>
            </a:r>
            <a:endParaRPr lang="en-US" sz="4600" dirty="0"/>
          </a:p>
        </p:txBody>
      </p:sp>
      <p:sp>
        <p:nvSpPr>
          <p:cNvPr id="5" name="Text 1"/>
          <p:cNvSpPr/>
          <p:nvPr/>
        </p:nvSpPr>
        <p:spPr>
          <a:xfrm>
            <a:off x="6304955" y="1913572"/>
            <a:ext cx="7506891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desimal adalah bilangan yang menggunakan tanda koma untuk memisahkan bagian bulat dan bagian pecahan.</a:t>
            </a:r>
            <a:endParaRPr lang="en-US" sz="18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5" y="2924889"/>
            <a:ext cx="584716" cy="58471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304955" y="3743444"/>
            <a:ext cx="2923580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Contoh</a:t>
            </a:r>
            <a:endParaRPr lang="en-US" sz="2300" dirty="0"/>
          </a:p>
        </p:txBody>
      </p:sp>
      <p:sp>
        <p:nvSpPr>
          <p:cNvPr id="8" name="Text 3"/>
          <p:cNvSpPr/>
          <p:nvPr/>
        </p:nvSpPr>
        <p:spPr>
          <a:xfrm>
            <a:off x="6304955" y="4249222"/>
            <a:ext cx="7506891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1,5 adalah bilangan desimal yang menunjukkan satu dan setengah.</a:t>
            </a:r>
            <a:endParaRPr lang="en-US" sz="18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55" y="5324951"/>
            <a:ext cx="584716" cy="58471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04955" y="6143506"/>
            <a:ext cx="2923580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Penggunaan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304955" y="6649283"/>
            <a:ext cx="7506891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Bilangan desimal sering digunakan dalam pengukuran dan perhitungan.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18511"/>
            <a:ext cx="872442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Lambang Matematika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68378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Lambang matematika digunakan untuk mewakili operasi dan hubungan dalam persamaan dan rumus.</a:t>
            </a:r>
            <a:endParaRPr lang="en-US" sz="19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356491"/>
            <a:ext cx="2947868" cy="18218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5486995"/>
            <a:ext cx="294786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Penjumlahan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864037" y="6020872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operasi penjumlahan.</a:t>
            </a:r>
            <a:endParaRPr lang="en-US" sz="19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189" y="3356491"/>
            <a:ext cx="2947868" cy="18218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82189" y="5486995"/>
            <a:ext cx="294786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Pengurangan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4182189" y="6020872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operasi pengurangan.</a:t>
            </a:r>
            <a:endParaRPr lang="en-US" sz="1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342" y="3356491"/>
            <a:ext cx="2947868" cy="182189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00342" y="5486995"/>
            <a:ext cx="294786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Perkalian</a:t>
            </a: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7500342" y="6020872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operasi perkalian.</a:t>
            </a:r>
            <a:endParaRPr lang="en-US" sz="19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495" y="3356491"/>
            <a:ext cx="2947868" cy="18218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18495" y="5486995"/>
            <a:ext cx="294786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Pembagian</a:t>
            </a:r>
            <a:endParaRPr lang="en-US" sz="2400" dirty="0"/>
          </a:p>
        </p:txBody>
      </p:sp>
      <p:sp>
        <p:nvSpPr>
          <p:cNvPr id="15" name="Text 9"/>
          <p:cNvSpPr/>
          <p:nvPr/>
        </p:nvSpPr>
        <p:spPr>
          <a:xfrm>
            <a:off x="10818495" y="6020872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operasi pembagian.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411</Words>
  <Application>Microsoft Office PowerPoint</Application>
  <PresentationFormat>Custom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Unbounded</vt:lpstr>
      <vt:lpstr>Open Sans</vt:lpstr>
      <vt:lpstr>Gill Sans MT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Mutia Wati</cp:lastModifiedBy>
  <cp:revision>2</cp:revision>
  <dcterms:created xsi:type="dcterms:W3CDTF">2024-09-26T04:12:57Z</dcterms:created>
  <dcterms:modified xsi:type="dcterms:W3CDTF">2024-09-26T04:16:25Z</dcterms:modified>
</cp:coreProperties>
</file>