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5" r:id="rId3"/>
    <p:sldId id="257" r:id="rId4"/>
    <p:sldId id="258" r:id="rId5"/>
    <p:sldId id="259" r:id="rId6"/>
    <p:sldId id="261" r:id="rId7"/>
    <p:sldId id="276" r:id="rId8"/>
    <p:sldId id="262" r:id="rId9"/>
    <p:sldId id="264" r:id="rId10"/>
    <p:sldId id="265" r:id="rId11"/>
    <p:sldId id="277" r:id="rId12"/>
    <p:sldId id="278" r:id="rId13"/>
    <p:sldId id="260" r:id="rId14"/>
    <p:sldId id="263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10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11FC3-6AE3-4E85-A545-5F74C5EDE5B1}" type="datetimeFigureOut">
              <a:rPr lang="en-ID" smtClean="0"/>
              <a:t>27/09/2024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1E1440-7D42-42F5-A664-EAF5D079D30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1384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E1440-7D42-42F5-A664-EAF5D079D305}" type="slidenum">
              <a:rPr lang="en-ID" smtClean="0"/>
              <a:t>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47420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E1440-7D42-42F5-A664-EAF5D079D305}" type="slidenum">
              <a:rPr lang="en-ID" smtClean="0"/>
              <a:t>16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385518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E1440-7D42-42F5-A664-EAF5D079D305}" type="slidenum">
              <a:rPr lang="en-ID" smtClean="0"/>
              <a:t>17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194365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E1440-7D42-42F5-A664-EAF5D079D305}" type="slidenum">
              <a:rPr lang="en-ID" smtClean="0"/>
              <a:t>18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435258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E1440-7D42-42F5-A664-EAF5D079D305}" type="slidenum">
              <a:rPr lang="en-ID" smtClean="0"/>
              <a:t>19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61848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E1440-7D42-42F5-A664-EAF5D079D305}" type="slidenum">
              <a:rPr lang="en-ID" smtClean="0"/>
              <a:t>20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925505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E1440-7D42-42F5-A664-EAF5D079D305}" type="slidenum">
              <a:rPr lang="en-ID" smtClean="0"/>
              <a:t>21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9556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E1440-7D42-42F5-A664-EAF5D079D305}" type="slidenum">
              <a:rPr lang="en-ID" smtClean="0"/>
              <a:t>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25767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E1440-7D42-42F5-A664-EAF5D079D305}" type="slidenum">
              <a:rPr lang="en-ID" smtClean="0"/>
              <a:t>6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9632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E1440-7D42-42F5-A664-EAF5D079D305}" type="slidenum">
              <a:rPr lang="en-ID" smtClean="0"/>
              <a:t>8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19264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E1440-7D42-42F5-A664-EAF5D079D305}" type="slidenum">
              <a:rPr lang="en-ID" smtClean="0"/>
              <a:t>9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84395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E1440-7D42-42F5-A664-EAF5D079D305}" type="slidenum">
              <a:rPr lang="en-ID" smtClean="0"/>
              <a:t>10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42492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E1440-7D42-42F5-A664-EAF5D079D305}" type="slidenum">
              <a:rPr lang="en-ID" smtClean="0"/>
              <a:t>13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051534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E1440-7D42-42F5-A664-EAF5D079D305}" type="slidenum">
              <a:rPr lang="en-ID" smtClean="0"/>
              <a:t>14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78029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E1440-7D42-42F5-A664-EAF5D079D305}" type="slidenum">
              <a:rPr lang="en-ID" smtClean="0"/>
              <a:t>15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78274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A272B-E899-8045-5F04-1C305A142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6088F4-8BF4-291F-7A08-DC92D8819A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3C89F-5DAB-7D28-FECA-387C16D2A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7D1A8-838C-46CA-BD3E-389E4E5158B3}" type="datetimeFigureOut">
              <a:rPr lang="en-ID" smtClean="0"/>
              <a:t>27/09/2024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B43D9-4BCB-C4CE-99A8-994A723DC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99B8C8-918A-5B64-F650-68B633D65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2D27-BCD2-4A56-8238-3E97F9AB7B8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10420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996F8-2ABF-0E7A-85E2-B9932F1C9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B70CCE-1156-0C6D-2826-140C709201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D718E-3701-2BB0-FBEB-3EF07E7E0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7D1A8-838C-46CA-BD3E-389E4E5158B3}" type="datetimeFigureOut">
              <a:rPr lang="en-ID" smtClean="0"/>
              <a:t>27/09/2024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C8376-CD1A-D7BE-B516-401A318F7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47116-7ADC-827F-DC77-EA77F708F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2D27-BCD2-4A56-8238-3E97F9AB7B8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90691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A96542-A088-4E04-8191-16DAA15A4B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54922D-28F2-2114-1037-2166BEA61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36E39-B6E2-81CF-94F0-46AB2817D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7D1A8-838C-46CA-BD3E-389E4E5158B3}" type="datetimeFigureOut">
              <a:rPr lang="en-ID" smtClean="0"/>
              <a:t>27/09/2024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82EE7-1AD0-286F-AF6E-9F0786C86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6C1CE-97C2-590D-2341-A2BCBACDE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2D27-BCD2-4A56-8238-3E97F9AB7B8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3758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08353-266F-EAA7-8148-8BA266BF8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54127-B003-B418-D57D-395C83E24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B8738D-0ACE-17C6-C6BF-C6FC74FEA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7D1A8-838C-46CA-BD3E-389E4E5158B3}" type="datetimeFigureOut">
              <a:rPr lang="en-ID" smtClean="0"/>
              <a:t>27/09/2024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0608C-C23C-5550-C507-0C4E2BE15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F1DB0-CB85-B30A-4F41-B6699DA6A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2D27-BCD2-4A56-8238-3E97F9AB7B8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2126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EDA86-1707-4CC7-A977-6E44CC7A4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C1281F-53B9-943D-3010-AE9C97972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315BA-5FC4-7BE5-F8EE-7857B4E7B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7D1A8-838C-46CA-BD3E-389E4E5158B3}" type="datetimeFigureOut">
              <a:rPr lang="en-ID" smtClean="0"/>
              <a:t>27/09/2024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B168B-EA07-1C61-D3D0-AC53EBBC4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2C839-9F59-533F-57D7-AD181F1A1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2D27-BCD2-4A56-8238-3E97F9AB7B8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10967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0F123-C45A-5ED7-478B-E7D44390B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43056-8005-08E7-CD1F-62EACC6280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4ACF54-EAC0-38B4-3585-531846F4F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BB4836-6266-A98D-6802-E387D0237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7D1A8-838C-46CA-BD3E-389E4E5158B3}" type="datetimeFigureOut">
              <a:rPr lang="en-ID" smtClean="0"/>
              <a:t>27/09/2024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9109F2-9D29-44D3-114A-7560A36F7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422DA7-EE48-F120-5E0B-AAB4CE78E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2D27-BCD2-4A56-8238-3E97F9AB7B8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04019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2AF0C-D1BD-03B2-916C-10DADAEFF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688E00-3A25-DF8F-F719-2F766F5FA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595DBD-C95F-9913-DC2E-52272BB47F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D09AFF-1B47-E67C-3E00-374042C7ED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C3A103-FC70-DBA7-7057-234BD43850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77E98D-A1DD-E7B7-C0F2-4199A7727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7D1A8-838C-46CA-BD3E-389E4E5158B3}" type="datetimeFigureOut">
              <a:rPr lang="en-ID" smtClean="0"/>
              <a:t>27/09/2024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2C34D0-78F3-0B80-4D41-8E9A368BE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559344-922E-586E-8419-723EE1109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2D27-BCD2-4A56-8238-3E97F9AB7B8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67135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B5BD8-2D95-EE50-9C62-652E21E68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C96EC2-1A32-C71C-5A34-69E3386E8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7D1A8-838C-46CA-BD3E-389E4E5158B3}" type="datetimeFigureOut">
              <a:rPr lang="en-ID" smtClean="0"/>
              <a:t>27/09/2024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54E596-4F53-68B9-8A09-583ED4625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0B81A8-943D-BD8B-64A5-2910F458B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2D27-BCD2-4A56-8238-3E97F9AB7B8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90716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ADB4DE-FC2F-398E-314B-B89C11F1B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7D1A8-838C-46CA-BD3E-389E4E5158B3}" type="datetimeFigureOut">
              <a:rPr lang="en-ID" smtClean="0"/>
              <a:t>27/09/2024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0C3F5C-EB23-0454-B46D-1AE6F19F4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A8D88F-D59D-F33F-C707-C1A731198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2D27-BCD2-4A56-8238-3E97F9AB7B8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19274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B5AF4-77D3-33B7-7945-81C1D63B5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5AD56-8F6E-4C78-2C29-32887A8B1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5D401F-0EF9-5902-7854-333E1F7FF9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01B904-6A8E-AFC9-3122-F6EB167D0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7D1A8-838C-46CA-BD3E-389E4E5158B3}" type="datetimeFigureOut">
              <a:rPr lang="en-ID" smtClean="0"/>
              <a:t>27/09/2024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559146-D161-E440-983C-534B6FA6D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704DB3-140D-025B-147C-7877DEC78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2D27-BCD2-4A56-8238-3E97F9AB7B8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0064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2CB58-F466-865B-0DC5-DA4BBE423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376DF5-8646-9EA9-5FFA-277E8694A4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5B2591-0346-CF1E-72E4-887D56841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A26C-06C6-07FA-0150-D437F90A2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7D1A8-838C-46CA-BD3E-389E4E5158B3}" type="datetimeFigureOut">
              <a:rPr lang="en-ID" smtClean="0"/>
              <a:t>27/09/2024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C184DF-C609-7CA3-947F-D9E114AA5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FA5254-5DBB-680D-5D3D-D8A8B26B2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2D27-BCD2-4A56-8238-3E97F9AB7B8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2442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4F0942-006E-F4D9-285A-6848EA2B9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290693-455A-86D5-23B1-C5C877106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8CF45-CAAF-227F-16BD-0B871E2AA6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7D1A8-838C-46CA-BD3E-389E4E5158B3}" type="datetimeFigureOut">
              <a:rPr lang="en-ID" smtClean="0"/>
              <a:t>27/09/2024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5CFB3-8EBB-DAC9-164C-66D314F5B8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F70E2-2DFA-F3BA-7E71-C4DA0B7274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02D27-BCD2-4A56-8238-3E97F9AB7B8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60324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3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3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3.jp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1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3.jpg"/><Relationship Id="rId9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3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3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5928475-45C4-7DEE-F79B-CA9A2607F595}"/>
              </a:ext>
            </a:extLst>
          </p:cNvPr>
          <p:cNvSpPr/>
          <p:nvPr/>
        </p:nvSpPr>
        <p:spPr>
          <a:xfrm>
            <a:off x="6096000" y="3664357"/>
            <a:ext cx="6096000" cy="7149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D5099CB-2290-0A11-BB82-33DCC9AE3F87}"/>
              </a:ext>
            </a:extLst>
          </p:cNvPr>
          <p:cNvSpPr/>
          <p:nvPr/>
        </p:nvSpPr>
        <p:spPr>
          <a:xfrm>
            <a:off x="0" y="3666705"/>
            <a:ext cx="6096000" cy="7149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3B1119-7A11-BE19-586B-66ED83699A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NumPy</a:t>
            </a:r>
            <a:r>
              <a:rPr lang="en-US" dirty="0"/>
              <a:t> (Numerical Python)</a:t>
            </a:r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68A76A-1AE8-A642-701F-0CBF83D5D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4823" y="1722397"/>
            <a:ext cx="1720401" cy="5937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300D738-07F4-4C9B-09A9-E44F601D1B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33" r="24467" b="20862"/>
          <a:stretch/>
        </p:blipFill>
        <p:spPr>
          <a:xfrm>
            <a:off x="3530088" y="540472"/>
            <a:ext cx="981315" cy="10358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9229B3F-E148-0AA6-D9FF-F3C44501C0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609" y="634227"/>
            <a:ext cx="947278" cy="87205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ADA8AD0-A0A2-5E3D-BC77-D189386F67B6}"/>
              </a:ext>
            </a:extLst>
          </p:cNvPr>
          <p:cNvSpPr txBox="1"/>
          <p:nvPr/>
        </p:nvSpPr>
        <p:spPr>
          <a:xfrm>
            <a:off x="4429803" y="3749830"/>
            <a:ext cx="3977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LEMON MILK Medium" panose="00000600000000000000" pitchFamily="50" charset="0"/>
              </a:rPr>
              <a:t>ROBOT</a:t>
            </a:r>
            <a:r>
              <a:rPr lang="en-US" sz="3200" dirty="0">
                <a:latin typeface="LEMON MILK Medium" panose="00000600000000000000" pitchFamily="50" charset="0"/>
              </a:rPr>
              <a:t> </a:t>
            </a:r>
            <a:r>
              <a:rPr lang="en-US" sz="3200" dirty="0">
                <a:solidFill>
                  <a:srgbClr val="00B0F0"/>
                </a:solidFill>
                <a:latin typeface="LEMON MILK Medium" panose="00000600000000000000" pitchFamily="50" charset="0"/>
              </a:rPr>
              <a:t>CERDAS</a:t>
            </a:r>
            <a:endParaRPr lang="en-ID" sz="3200" dirty="0">
              <a:solidFill>
                <a:srgbClr val="00B0F0"/>
              </a:solidFill>
              <a:latin typeface="LEMON MILK Medium" panose="00000600000000000000" pitchFamily="50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CE085E-575F-F3CD-4325-F1F89FFDD7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262" y="4614903"/>
            <a:ext cx="2657475" cy="17145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7663E9-AB06-D6EF-3D91-111F88D75F0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8091" y="4530423"/>
            <a:ext cx="2464112" cy="179898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4C6EF6D-4164-CE81-5721-C332ED10414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362" y="4411525"/>
            <a:ext cx="1715570" cy="191787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70E166F-C88E-FBE7-D4F6-8C59EF7F0F8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633" y="748446"/>
            <a:ext cx="2740780" cy="80962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F3679F7-6D2A-DEF5-C46D-1C72197E294B}"/>
              </a:ext>
            </a:extLst>
          </p:cNvPr>
          <p:cNvSpPr txBox="1"/>
          <p:nvPr/>
        </p:nvSpPr>
        <p:spPr>
          <a:xfrm>
            <a:off x="9364816" y="17958"/>
            <a:ext cx="2827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Aptos" panose="020B0004020202020204" pitchFamily="34" charset="0"/>
              </a:rPr>
              <a:t>Muh</a:t>
            </a:r>
            <a:r>
              <a:rPr lang="en-US" sz="2000" dirty="0">
                <a:latin typeface="Aptos" panose="020B0004020202020204" pitchFamily="34" charset="0"/>
              </a:rPr>
              <a:t> </a:t>
            </a:r>
            <a:r>
              <a:rPr lang="en-US" sz="2000" dirty="0" err="1">
                <a:latin typeface="Aptos" panose="020B0004020202020204" pitchFamily="34" charset="0"/>
              </a:rPr>
              <a:t>Pauzan</a:t>
            </a:r>
            <a:r>
              <a:rPr lang="en-US" sz="2000" dirty="0">
                <a:latin typeface="Aptos" panose="020B0004020202020204" pitchFamily="34" charset="0"/>
              </a:rPr>
              <a:t>, </a:t>
            </a:r>
            <a:r>
              <a:rPr lang="en-US" sz="2000" dirty="0" err="1">
                <a:latin typeface="Aptos" panose="020B0004020202020204" pitchFamily="34" charset="0"/>
              </a:rPr>
              <a:t>S.Si</a:t>
            </a:r>
            <a:r>
              <a:rPr lang="en-US" sz="2000" dirty="0">
                <a:latin typeface="Aptos" panose="020B0004020202020204" pitchFamily="34" charset="0"/>
              </a:rPr>
              <a:t>., </a:t>
            </a:r>
            <a:r>
              <a:rPr lang="en-US" sz="2000" dirty="0" err="1">
                <a:latin typeface="Aptos" panose="020B0004020202020204" pitchFamily="34" charset="0"/>
              </a:rPr>
              <a:t>M.Sc</a:t>
            </a:r>
            <a:endParaRPr lang="en-ID" sz="2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644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2" grpId="0"/>
      <p:bldP spid="7" grpId="0"/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5D39A01C-CD8F-4990-2015-265984169209}"/>
              </a:ext>
            </a:extLst>
          </p:cNvPr>
          <p:cNvSpPr/>
          <p:nvPr/>
        </p:nvSpPr>
        <p:spPr>
          <a:xfrm>
            <a:off x="7825414" y="1527501"/>
            <a:ext cx="2166386" cy="164650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EFFBF1A-4BF2-5F63-20A7-08F57A8FB34B}"/>
              </a:ext>
            </a:extLst>
          </p:cNvPr>
          <p:cNvSpPr/>
          <p:nvPr/>
        </p:nvSpPr>
        <p:spPr>
          <a:xfrm>
            <a:off x="131623" y="1618420"/>
            <a:ext cx="7098667" cy="3416313"/>
          </a:xfrm>
          <a:prstGeom prst="rect">
            <a:avLst/>
          </a:prstGeom>
          <a:solidFill>
            <a:schemeClr val="bg1"/>
          </a:solidFill>
          <a:ln w="28575"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4C85D9-3348-D5C4-D791-4031B8F4C8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720401" cy="5937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638B8EA-CD51-A901-24CF-29437FD490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6068C88-5F9B-330C-1201-282B620CE9C7}"/>
              </a:ext>
            </a:extLst>
          </p:cNvPr>
          <p:cNvSpPr txBox="1"/>
          <p:nvPr/>
        </p:nvSpPr>
        <p:spPr>
          <a:xfrm>
            <a:off x="0" y="6488668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857DDB-1B3A-88A3-DD1B-B0E762E60A50}"/>
              </a:ext>
            </a:extLst>
          </p:cNvPr>
          <p:cNvCxnSpPr/>
          <p:nvPr/>
        </p:nvCxnSpPr>
        <p:spPr>
          <a:xfrm>
            <a:off x="2965837" y="1002855"/>
            <a:ext cx="58901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B8399E-BC4F-2F18-9EEC-75C34CE59FFA}"/>
              </a:ext>
            </a:extLst>
          </p:cNvPr>
          <p:cNvCxnSpPr/>
          <p:nvPr/>
        </p:nvCxnSpPr>
        <p:spPr>
          <a:xfrm>
            <a:off x="2975735" y="1084001"/>
            <a:ext cx="5890161" cy="0"/>
          </a:xfrm>
          <a:prstGeom prst="line">
            <a:avLst/>
          </a:prstGeom>
          <a:ln w="38100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CD9144E-C5A1-083D-8E98-FB5F4BCF36BF}"/>
              </a:ext>
            </a:extLst>
          </p:cNvPr>
          <p:cNvSpPr txBox="1"/>
          <p:nvPr/>
        </p:nvSpPr>
        <p:spPr>
          <a:xfrm>
            <a:off x="2871794" y="283778"/>
            <a:ext cx="65737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Tipe</a:t>
            </a:r>
            <a:r>
              <a:rPr lang="en-US" sz="2800" dirty="0"/>
              <a:t> Data dan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Dimensi</a:t>
            </a:r>
            <a:r>
              <a:rPr lang="en-US" sz="2800" dirty="0"/>
              <a:t> Array NumPy</a:t>
            </a:r>
            <a:endParaRPr lang="en-ID" sz="2800" dirty="0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F757AAA5-2477-1950-A502-01CB02D254AB}"/>
              </a:ext>
            </a:extLst>
          </p:cNvPr>
          <p:cNvSpPr/>
          <p:nvPr/>
        </p:nvSpPr>
        <p:spPr>
          <a:xfrm>
            <a:off x="7319968" y="2012164"/>
            <a:ext cx="415768" cy="4325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D612756-9583-2ED1-4330-5A61F6ACD0B5}"/>
              </a:ext>
            </a:extLst>
          </p:cNvPr>
          <p:cNvSpPr txBox="1"/>
          <p:nvPr/>
        </p:nvSpPr>
        <p:spPr>
          <a:xfrm>
            <a:off x="9870127" y="1326297"/>
            <a:ext cx="1942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Sama </a:t>
            </a:r>
            <a:r>
              <a:rPr lang="en-US" sz="2400" dirty="0" err="1">
                <a:solidFill>
                  <a:srgbClr val="C00000"/>
                </a:solidFill>
              </a:rPr>
              <a:t>dengan</a:t>
            </a:r>
            <a:r>
              <a:rPr lang="en-US" sz="2400" dirty="0">
                <a:solidFill>
                  <a:srgbClr val="C00000"/>
                </a:solidFill>
              </a:rPr>
              <a:t>:</a:t>
            </a:r>
            <a:endParaRPr lang="en-ID" sz="2400" dirty="0">
              <a:solidFill>
                <a:srgbClr val="C0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B25910B-3026-3792-C3AA-A2092D26ABE8}"/>
              </a:ext>
            </a:extLst>
          </p:cNvPr>
          <p:cNvSpPr txBox="1"/>
          <p:nvPr/>
        </p:nvSpPr>
        <p:spPr>
          <a:xfrm>
            <a:off x="10310346" y="2103645"/>
            <a:ext cx="1335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Baris: 0,1</a:t>
            </a:r>
            <a:endParaRPr lang="en-ID" sz="2400" dirty="0">
              <a:solidFill>
                <a:srgbClr val="C0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FDB22DE-F60A-72B0-CC1B-1DF740627EC6}"/>
              </a:ext>
            </a:extLst>
          </p:cNvPr>
          <p:cNvSpPr txBox="1"/>
          <p:nvPr/>
        </p:nvSpPr>
        <p:spPr>
          <a:xfrm>
            <a:off x="10310346" y="2550112"/>
            <a:ext cx="17500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Kolom: 0,1,2</a:t>
            </a:r>
            <a:endParaRPr lang="en-ID" sz="2400" dirty="0">
              <a:solidFill>
                <a:srgbClr val="C000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3198C18-E038-8F75-346E-B523BF2E0D31}"/>
              </a:ext>
            </a:extLst>
          </p:cNvPr>
          <p:cNvSpPr txBox="1"/>
          <p:nvPr/>
        </p:nvSpPr>
        <p:spPr>
          <a:xfrm>
            <a:off x="7720196" y="3810289"/>
            <a:ext cx="2271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</a:rPr>
              <a:t>Integer, 64 bits</a:t>
            </a:r>
            <a:endParaRPr lang="en-ID" sz="2400" dirty="0">
              <a:solidFill>
                <a:srgbClr val="00B0F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E597980-F465-2D9A-DF68-E74513A127DC}"/>
              </a:ext>
            </a:extLst>
          </p:cNvPr>
          <p:cNvSpPr txBox="1"/>
          <p:nvPr/>
        </p:nvSpPr>
        <p:spPr>
          <a:xfrm>
            <a:off x="7429202" y="4288217"/>
            <a:ext cx="4910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2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maksudnya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2 layer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yaitu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0 dan 1, 2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berikutnya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berarti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2 baris 0 dan 1,</a:t>
            </a:r>
          </a:p>
          <a:p>
            <a:r>
              <a:rPr lang="en-ID" sz="2400" dirty="0">
                <a:solidFill>
                  <a:schemeClr val="accent6">
                    <a:lumMod val="75000"/>
                  </a:schemeClr>
                </a:solidFill>
              </a:rPr>
              <a:t>3 </a:t>
            </a:r>
            <a:r>
              <a:rPr lang="en-ID" sz="2400" dirty="0" err="1">
                <a:solidFill>
                  <a:schemeClr val="accent6">
                    <a:lumMod val="75000"/>
                  </a:schemeClr>
                </a:solidFill>
              </a:rPr>
              <a:t>berarti</a:t>
            </a:r>
            <a:r>
              <a:rPr lang="en-ID" sz="2400" dirty="0">
                <a:solidFill>
                  <a:schemeClr val="accent6">
                    <a:lumMod val="75000"/>
                  </a:schemeClr>
                </a:solidFill>
              </a:rPr>
              <a:t> 3 </a:t>
            </a:r>
            <a:r>
              <a:rPr lang="en-ID" sz="2400" dirty="0" err="1">
                <a:solidFill>
                  <a:schemeClr val="accent6">
                    <a:lumMod val="75000"/>
                  </a:schemeClr>
                </a:solidFill>
              </a:rPr>
              <a:t>kolom</a:t>
            </a:r>
            <a:r>
              <a:rPr lang="en-ID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dirty="0" err="1">
                <a:solidFill>
                  <a:schemeClr val="accent6">
                    <a:lumMod val="75000"/>
                  </a:schemeClr>
                </a:solidFill>
              </a:rPr>
              <a:t>yaitu</a:t>
            </a:r>
            <a:r>
              <a:rPr lang="en-ID" sz="2400" dirty="0">
                <a:solidFill>
                  <a:schemeClr val="accent6">
                    <a:lumMod val="75000"/>
                  </a:schemeClr>
                </a:solidFill>
              </a:rPr>
              <a:t> 0,1 dan 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6418264-2521-4BFD-BF6F-C848C156ADDF}"/>
              </a:ext>
            </a:extLst>
          </p:cNvPr>
          <p:cNvSpPr txBox="1"/>
          <p:nvPr/>
        </p:nvSpPr>
        <p:spPr>
          <a:xfrm>
            <a:off x="128572" y="5246993"/>
            <a:ext cx="67527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Atribut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shape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mengecek</a:t>
            </a:r>
            <a:r>
              <a:rPr lang="en-US" sz="2400" dirty="0"/>
              <a:t> </a:t>
            </a:r>
            <a:r>
              <a:rPr lang="en-US" sz="2400" dirty="0" err="1"/>
              <a:t>dimensi</a:t>
            </a:r>
            <a:r>
              <a:rPr lang="en-US" sz="2400" dirty="0"/>
              <a:t> array NumPy</a:t>
            </a:r>
            <a:endParaRPr lang="en-ID" sz="2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7499269-9CFD-BFDB-A8E6-64EE48B189B8}"/>
              </a:ext>
            </a:extLst>
          </p:cNvPr>
          <p:cNvSpPr txBox="1"/>
          <p:nvPr/>
        </p:nvSpPr>
        <p:spPr>
          <a:xfrm>
            <a:off x="585250" y="5732033"/>
            <a:ext cx="7613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Atribut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7030A0"/>
                </a:solidFill>
              </a:rPr>
              <a:t>dtype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mengecek</a:t>
            </a:r>
            <a:r>
              <a:rPr lang="en-US" sz="2400" dirty="0"/>
              <a:t> </a:t>
            </a:r>
            <a:r>
              <a:rPr lang="en-US" sz="2400" dirty="0" err="1"/>
              <a:t>tipe</a:t>
            </a:r>
            <a:r>
              <a:rPr lang="en-US" sz="2400" dirty="0"/>
              <a:t> data </a:t>
            </a:r>
            <a:r>
              <a:rPr lang="en-US" sz="2400" dirty="0" err="1"/>
              <a:t>objek</a:t>
            </a:r>
            <a:r>
              <a:rPr lang="en-US" sz="2400" dirty="0"/>
              <a:t> array NumPy</a:t>
            </a:r>
            <a:endParaRPr lang="en-ID" sz="2400" dirty="0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5E65DA7-1C3C-B0BA-0EF0-5F486824A9B3}"/>
              </a:ext>
            </a:extLst>
          </p:cNvPr>
          <p:cNvCxnSpPr>
            <a:cxnSpLocks/>
          </p:cNvCxnSpPr>
          <p:nvPr/>
        </p:nvCxnSpPr>
        <p:spPr>
          <a:xfrm flipH="1">
            <a:off x="2142461" y="4145796"/>
            <a:ext cx="81724" cy="16689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B2A4039-6026-8899-066A-D69B50D2FAEA}"/>
              </a:ext>
            </a:extLst>
          </p:cNvPr>
          <p:cNvCxnSpPr>
            <a:cxnSpLocks/>
          </p:cNvCxnSpPr>
          <p:nvPr/>
        </p:nvCxnSpPr>
        <p:spPr>
          <a:xfrm flipH="1">
            <a:off x="1629061" y="4754441"/>
            <a:ext cx="452561" cy="6465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0CC4F1F-427C-1C07-A656-11708E1040B4}"/>
              </a:ext>
            </a:extLst>
          </p:cNvPr>
          <p:cNvSpPr txBox="1"/>
          <p:nvPr/>
        </p:nvSpPr>
        <p:spPr>
          <a:xfrm>
            <a:off x="4318677" y="1065836"/>
            <a:ext cx="3204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</a:rPr>
              <a:t>Array NumPy 3 </a:t>
            </a:r>
            <a:r>
              <a:rPr lang="en-US" sz="2400" b="1" dirty="0" err="1">
                <a:solidFill>
                  <a:srgbClr val="7030A0"/>
                </a:solidFill>
              </a:rPr>
              <a:t>Dimensi</a:t>
            </a:r>
            <a:endParaRPr lang="en-ID" sz="2400" b="1" dirty="0">
              <a:solidFill>
                <a:srgbClr val="7030A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0910A9-06D6-A10C-8C8D-E9DC8C4A0A08}"/>
              </a:ext>
            </a:extLst>
          </p:cNvPr>
          <p:cNvSpPr txBox="1"/>
          <p:nvPr/>
        </p:nvSpPr>
        <p:spPr>
          <a:xfrm>
            <a:off x="128572" y="1678742"/>
            <a:ext cx="7239791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>
                <a:latin typeface="Consolas" panose="020B0609020204030204" pitchFamily="49" charset="0"/>
              </a:rPr>
              <a:t>import </a:t>
            </a:r>
            <a:r>
              <a:rPr lang="en-ID" sz="2000" dirty="0" err="1">
                <a:latin typeface="Consolas" panose="020B0609020204030204" pitchFamily="49" charset="0"/>
              </a:rPr>
              <a:t>numpy</a:t>
            </a:r>
            <a:r>
              <a:rPr lang="en-ID" sz="2000" dirty="0">
                <a:latin typeface="Consolas" panose="020B0609020204030204" pitchFamily="49" charset="0"/>
              </a:rPr>
              <a:t> as np</a:t>
            </a:r>
          </a:p>
          <a:p>
            <a:r>
              <a:rPr lang="en-ID" sz="2000" dirty="0">
                <a:latin typeface="Consolas" panose="020B0609020204030204" pitchFamily="49" charset="0"/>
              </a:rPr>
              <a:t>#akses index pada array </a:t>
            </a:r>
            <a:r>
              <a:rPr lang="en-ID" sz="2000" dirty="0" err="1">
                <a:latin typeface="Consolas" panose="020B0609020204030204" pitchFamily="49" charset="0"/>
              </a:rPr>
              <a:t>numpy</a:t>
            </a:r>
            <a:r>
              <a:rPr lang="en-ID" sz="2000" dirty="0">
                <a:latin typeface="Consolas" panose="020B0609020204030204" pitchFamily="49" charset="0"/>
              </a:rPr>
              <a:t> 3D</a:t>
            </a:r>
          </a:p>
          <a:p>
            <a:r>
              <a:rPr lang="en-ID" sz="2000" dirty="0" err="1">
                <a:latin typeface="Consolas" panose="020B0609020204030204" pitchFamily="49" charset="0"/>
              </a:rPr>
              <a:t>arr</a:t>
            </a:r>
            <a:r>
              <a:rPr lang="en-ID" sz="2000" dirty="0">
                <a:latin typeface="Consolas" panose="020B0609020204030204" pitchFamily="49" charset="0"/>
              </a:rPr>
              <a:t> = </a:t>
            </a:r>
            <a:r>
              <a:rPr lang="en-ID" sz="2000" dirty="0" err="1">
                <a:latin typeface="Consolas" panose="020B0609020204030204" pitchFamily="49" charset="0"/>
              </a:rPr>
              <a:t>np.array</a:t>
            </a:r>
            <a:r>
              <a:rPr lang="en-ID" sz="2000" dirty="0">
                <a:latin typeface="Consolas" panose="020B0609020204030204" pitchFamily="49" charset="0"/>
              </a:rPr>
              <a:t>([[[1,2,3],[4,5,6]],[[7,8,9],[10,11,12]]])</a:t>
            </a:r>
          </a:p>
          <a:p>
            <a:endParaRPr lang="en-ID" sz="2000" dirty="0">
              <a:latin typeface="Consolas" panose="020B0609020204030204" pitchFamily="49" charset="0"/>
            </a:endParaRPr>
          </a:p>
          <a:p>
            <a:r>
              <a:rPr lang="en-ID" sz="2000" dirty="0">
                <a:latin typeface="Consolas" panose="020B0609020204030204" pitchFamily="49" charset="0"/>
              </a:rPr>
              <a:t>print(</a:t>
            </a:r>
            <a:r>
              <a:rPr lang="en-ID" sz="2000" dirty="0" err="1">
                <a:latin typeface="Consolas" panose="020B0609020204030204" pitchFamily="49" charset="0"/>
              </a:rPr>
              <a:t>arr</a:t>
            </a:r>
            <a:r>
              <a:rPr lang="en-ID" sz="2000" dirty="0">
                <a:latin typeface="Consolas" panose="020B0609020204030204" pitchFamily="49" charset="0"/>
              </a:rPr>
              <a:t>)</a:t>
            </a:r>
          </a:p>
          <a:p>
            <a:r>
              <a:rPr lang="en-ID" sz="2000" dirty="0">
                <a:latin typeface="Consolas" panose="020B0609020204030204" pitchFamily="49" charset="0"/>
              </a:rPr>
              <a:t>#cek </a:t>
            </a:r>
            <a:r>
              <a:rPr lang="en-ID" sz="2000" dirty="0" err="1">
                <a:latin typeface="Consolas" panose="020B0609020204030204" pitchFamily="49" charset="0"/>
              </a:rPr>
              <a:t>tipe</a:t>
            </a:r>
            <a:r>
              <a:rPr lang="en-ID" sz="2000" dirty="0">
                <a:latin typeface="Consolas" panose="020B0609020204030204" pitchFamily="49" charset="0"/>
              </a:rPr>
              <a:t> data array </a:t>
            </a:r>
            <a:r>
              <a:rPr lang="en-ID" sz="2000" dirty="0" err="1">
                <a:latin typeface="Consolas" panose="020B0609020204030204" pitchFamily="49" charset="0"/>
              </a:rPr>
              <a:t>numpy</a:t>
            </a:r>
            <a:endParaRPr lang="en-ID" sz="2000" dirty="0">
              <a:latin typeface="Consolas" panose="020B0609020204030204" pitchFamily="49" charset="0"/>
            </a:endParaRPr>
          </a:p>
          <a:p>
            <a:r>
              <a:rPr lang="en-ID" sz="2000" dirty="0">
                <a:latin typeface="Consolas" panose="020B0609020204030204" pitchFamily="49" charset="0"/>
              </a:rPr>
              <a:t>print(</a:t>
            </a:r>
            <a:r>
              <a:rPr lang="en-ID" sz="2000" dirty="0" err="1">
                <a:latin typeface="Consolas" panose="020B0609020204030204" pitchFamily="49" charset="0"/>
              </a:rPr>
              <a:t>arr.</a:t>
            </a:r>
            <a:r>
              <a:rPr lang="en-ID" sz="2000" dirty="0" err="1">
                <a:solidFill>
                  <a:srgbClr val="7030A0"/>
                </a:solidFill>
                <a:latin typeface="Consolas" panose="020B0609020204030204" pitchFamily="49" charset="0"/>
              </a:rPr>
              <a:t>dtype</a:t>
            </a:r>
            <a:r>
              <a:rPr lang="en-ID" sz="2000" dirty="0">
                <a:latin typeface="Consolas" panose="020B0609020204030204" pitchFamily="49" charset="0"/>
              </a:rPr>
              <a:t>)</a:t>
            </a:r>
          </a:p>
          <a:p>
            <a:r>
              <a:rPr lang="en-ID" sz="2000" dirty="0">
                <a:latin typeface="Consolas" panose="020B0609020204030204" pitchFamily="49" charset="0"/>
              </a:rPr>
              <a:t>#cek </a:t>
            </a:r>
            <a:r>
              <a:rPr lang="en-ID" sz="2000" dirty="0" err="1">
                <a:latin typeface="Consolas" panose="020B0609020204030204" pitchFamily="49" charset="0"/>
              </a:rPr>
              <a:t>dimensi</a:t>
            </a:r>
            <a:r>
              <a:rPr lang="en-ID" sz="2000" dirty="0">
                <a:latin typeface="Consolas" panose="020B0609020204030204" pitchFamily="49" charset="0"/>
              </a:rPr>
              <a:t> </a:t>
            </a:r>
            <a:r>
              <a:rPr lang="en-ID" sz="2000" dirty="0" err="1">
                <a:latin typeface="Consolas" panose="020B0609020204030204" pitchFamily="49" charset="0"/>
              </a:rPr>
              <a:t>arraynya</a:t>
            </a:r>
            <a:endParaRPr lang="en-ID" sz="2000" dirty="0">
              <a:latin typeface="Consolas" panose="020B0609020204030204" pitchFamily="49" charset="0"/>
            </a:endParaRPr>
          </a:p>
          <a:p>
            <a:r>
              <a:rPr lang="en-ID" sz="2000" dirty="0">
                <a:latin typeface="Consolas" panose="020B0609020204030204" pitchFamily="49" charset="0"/>
              </a:rPr>
              <a:t>print(</a:t>
            </a:r>
            <a:r>
              <a:rPr lang="en-ID" sz="2000" dirty="0" err="1">
                <a:latin typeface="Consolas" panose="020B0609020204030204" pitchFamily="49" charset="0"/>
              </a:rPr>
              <a:t>arr.</a:t>
            </a:r>
            <a:r>
              <a:rPr lang="en-ID" sz="2000" dirty="0" err="1">
                <a:solidFill>
                  <a:srgbClr val="FF0000"/>
                </a:solidFill>
                <a:latin typeface="Consolas" panose="020B0609020204030204" pitchFamily="49" charset="0"/>
              </a:rPr>
              <a:t>shape</a:t>
            </a:r>
            <a:r>
              <a:rPr lang="en-ID" sz="2000" dirty="0"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2F89875-0DD1-B3F2-9EE1-1DC4F9ABBE16}"/>
              </a:ext>
            </a:extLst>
          </p:cNvPr>
          <p:cNvSpPr txBox="1"/>
          <p:nvPr/>
        </p:nvSpPr>
        <p:spPr>
          <a:xfrm>
            <a:off x="7787335" y="1547257"/>
            <a:ext cx="2420721" cy="224676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ID" sz="2000" dirty="0">
                <a:latin typeface="Consolas" panose="020B0609020204030204" pitchFamily="49" charset="0"/>
              </a:rPr>
              <a:t>[[[ 1  2  3]</a:t>
            </a:r>
          </a:p>
          <a:p>
            <a:r>
              <a:rPr lang="en-ID" sz="2000" dirty="0">
                <a:latin typeface="Consolas" panose="020B0609020204030204" pitchFamily="49" charset="0"/>
              </a:rPr>
              <a:t>  [ 4  5  6]]</a:t>
            </a:r>
          </a:p>
          <a:p>
            <a:endParaRPr lang="en-ID" sz="2000" dirty="0">
              <a:latin typeface="Consolas" panose="020B0609020204030204" pitchFamily="49" charset="0"/>
            </a:endParaRPr>
          </a:p>
          <a:p>
            <a:r>
              <a:rPr lang="en-ID" sz="2000" dirty="0">
                <a:latin typeface="Consolas" panose="020B0609020204030204" pitchFamily="49" charset="0"/>
              </a:rPr>
              <a:t> [[ 7  8  9]</a:t>
            </a:r>
          </a:p>
          <a:p>
            <a:r>
              <a:rPr lang="en-ID" sz="2000" dirty="0">
                <a:latin typeface="Consolas" panose="020B0609020204030204" pitchFamily="49" charset="0"/>
              </a:rPr>
              <a:t>  [10 11 12]]]</a:t>
            </a:r>
          </a:p>
          <a:p>
            <a:r>
              <a:rPr lang="en-ID" sz="2000" dirty="0">
                <a:solidFill>
                  <a:srgbClr val="00B0F0"/>
                </a:solidFill>
                <a:latin typeface="Consolas" panose="020B0609020204030204" pitchFamily="49" charset="0"/>
              </a:rPr>
              <a:t>int64</a:t>
            </a:r>
          </a:p>
          <a:p>
            <a:r>
              <a:rPr lang="en-ID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(2, 2, 3)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24EE364-43DF-11C7-100A-61DF601F1A2D}"/>
              </a:ext>
            </a:extLst>
          </p:cNvPr>
          <p:cNvSpPr txBox="1"/>
          <p:nvPr/>
        </p:nvSpPr>
        <p:spPr>
          <a:xfrm>
            <a:off x="10318244" y="1669708"/>
            <a:ext cx="1391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Layer: 0,1</a:t>
            </a:r>
            <a:endParaRPr lang="en-ID" sz="2400" dirty="0">
              <a:solidFill>
                <a:srgbClr val="C00000"/>
              </a:solidFill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023AD0C-FA15-A681-53CE-A9DD20EB384D}"/>
              </a:ext>
            </a:extLst>
          </p:cNvPr>
          <p:cNvCxnSpPr/>
          <p:nvPr/>
        </p:nvCxnSpPr>
        <p:spPr>
          <a:xfrm>
            <a:off x="8293100" y="3326576"/>
            <a:ext cx="127000" cy="483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17ADFB6-7B36-F5C6-7F6D-F973B2E2F217}"/>
              </a:ext>
            </a:extLst>
          </p:cNvPr>
          <p:cNvCxnSpPr/>
          <p:nvPr/>
        </p:nvCxnSpPr>
        <p:spPr>
          <a:xfrm>
            <a:off x="8865896" y="3670300"/>
            <a:ext cx="1604723" cy="617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775141B9-430E-1C22-ECDA-0AA9EDEB3B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33" r="24467" b="20862"/>
          <a:stretch/>
        </p:blipFill>
        <p:spPr>
          <a:xfrm>
            <a:off x="10168729" y="9597"/>
            <a:ext cx="981315" cy="103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99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4" grpId="0" animBg="1"/>
      <p:bldP spid="15" grpId="0"/>
      <p:bldP spid="22" grpId="0"/>
      <p:bldP spid="23" grpId="0"/>
      <p:bldP spid="27" grpId="0"/>
      <p:bldP spid="28" grpId="0"/>
      <p:bldP spid="34" grpId="0"/>
      <p:bldP spid="35" grpId="0"/>
      <p:bldP spid="24" grpId="0" animBg="1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5928475-45C4-7DEE-F79B-CA9A2607F595}"/>
              </a:ext>
            </a:extLst>
          </p:cNvPr>
          <p:cNvSpPr/>
          <p:nvPr/>
        </p:nvSpPr>
        <p:spPr>
          <a:xfrm>
            <a:off x="6096000" y="3664357"/>
            <a:ext cx="6096000" cy="7149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D5099CB-2290-0A11-BB82-33DCC9AE3F87}"/>
              </a:ext>
            </a:extLst>
          </p:cNvPr>
          <p:cNvSpPr/>
          <p:nvPr/>
        </p:nvSpPr>
        <p:spPr>
          <a:xfrm>
            <a:off x="0" y="3666705"/>
            <a:ext cx="6096000" cy="7149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3B1119-7A11-BE19-586B-66ED83699A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NumPy</a:t>
            </a:r>
            <a:r>
              <a:rPr lang="en-US" dirty="0"/>
              <a:t> (Numerical Python)</a:t>
            </a:r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68A76A-1AE8-A642-701F-0CBF83D5D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4823" y="1722397"/>
            <a:ext cx="1720401" cy="5937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300D738-07F4-4C9B-09A9-E44F601D1B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33" r="24467" b="20862"/>
          <a:stretch/>
        </p:blipFill>
        <p:spPr>
          <a:xfrm>
            <a:off x="3530088" y="540472"/>
            <a:ext cx="981315" cy="10358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9229B3F-E148-0AA6-D9FF-F3C44501C0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609" y="634227"/>
            <a:ext cx="947278" cy="87205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ADA8AD0-A0A2-5E3D-BC77-D189386F67B6}"/>
              </a:ext>
            </a:extLst>
          </p:cNvPr>
          <p:cNvSpPr txBox="1"/>
          <p:nvPr/>
        </p:nvSpPr>
        <p:spPr>
          <a:xfrm>
            <a:off x="4429803" y="3749830"/>
            <a:ext cx="3977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LEMON MILK Medium" panose="00000600000000000000" pitchFamily="50" charset="0"/>
              </a:rPr>
              <a:t>TERIMA</a:t>
            </a:r>
            <a:r>
              <a:rPr lang="en-US" sz="3200" dirty="0">
                <a:latin typeface="LEMON MILK Medium" panose="00000600000000000000" pitchFamily="50" charset="0"/>
              </a:rPr>
              <a:t> </a:t>
            </a:r>
            <a:r>
              <a:rPr lang="en-US" sz="3200" dirty="0">
                <a:solidFill>
                  <a:srgbClr val="00B0F0"/>
                </a:solidFill>
                <a:latin typeface="LEMON MILK Medium" panose="00000600000000000000" pitchFamily="50" charset="0"/>
              </a:rPr>
              <a:t>KASIH</a:t>
            </a:r>
            <a:endParaRPr lang="en-ID" sz="3200" dirty="0">
              <a:solidFill>
                <a:srgbClr val="00B0F0"/>
              </a:solidFill>
              <a:latin typeface="LEMON MILK Medium" panose="00000600000000000000" pitchFamily="50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70E166F-C88E-FBE7-D4F6-8C59EF7F0F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633" y="748446"/>
            <a:ext cx="2740780" cy="8096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FDAD903-F0A5-505C-BA43-55E30E4A3B4F}"/>
              </a:ext>
            </a:extLst>
          </p:cNvPr>
          <p:cNvSpPr txBox="1"/>
          <p:nvPr/>
        </p:nvSpPr>
        <p:spPr>
          <a:xfrm>
            <a:off x="4021906" y="4752569"/>
            <a:ext cx="414818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/>
              <a:t>Array NumPy 1 </a:t>
            </a:r>
            <a:r>
              <a:rPr lang="en-US" sz="2800" dirty="0" err="1"/>
              <a:t>Dimensi</a:t>
            </a:r>
            <a:endParaRPr lang="en-US" sz="2800" dirty="0"/>
          </a:p>
          <a:p>
            <a:pPr marL="514350" indent="-514350">
              <a:buAutoNum type="arabicPeriod"/>
            </a:pPr>
            <a:r>
              <a:rPr lang="en-US" sz="2800" dirty="0"/>
              <a:t>Array NumPy 2 </a:t>
            </a:r>
            <a:r>
              <a:rPr lang="en-US" sz="2800" dirty="0" err="1"/>
              <a:t>Dimensi</a:t>
            </a:r>
            <a:endParaRPr lang="en-US" sz="2800" dirty="0"/>
          </a:p>
          <a:p>
            <a:pPr marL="514350" indent="-514350">
              <a:buAutoNum type="arabicPeriod"/>
            </a:pPr>
            <a:r>
              <a:rPr lang="en-US" sz="2800" dirty="0"/>
              <a:t>Array NumPy 3 </a:t>
            </a:r>
            <a:r>
              <a:rPr lang="en-US" sz="2800" dirty="0" err="1"/>
              <a:t>Dimensi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5831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5928475-45C4-7DEE-F79B-CA9A2607F595}"/>
              </a:ext>
            </a:extLst>
          </p:cNvPr>
          <p:cNvSpPr/>
          <p:nvPr/>
        </p:nvSpPr>
        <p:spPr>
          <a:xfrm>
            <a:off x="6096000" y="3664357"/>
            <a:ext cx="6096000" cy="7149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D5099CB-2290-0A11-BB82-33DCC9AE3F87}"/>
              </a:ext>
            </a:extLst>
          </p:cNvPr>
          <p:cNvSpPr/>
          <p:nvPr/>
        </p:nvSpPr>
        <p:spPr>
          <a:xfrm>
            <a:off x="0" y="3666705"/>
            <a:ext cx="6096000" cy="7149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3B1119-7A11-BE19-586B-66ED83699A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NumPy</a:t>
            </a:r>
            <a:r>
              <a:rPr lang="en-US" dirty="0"/>
              <a:t> (Numerical Python)</a:t>
            </a:r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68A76A-1AE8-A642-701F-0CBF83D5D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4823" y="1722397"/>
            <a:ext cx="1720401" cy="5937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300D738-07F4-4C9B-09A9-E44F601D1B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33" r="24467" b="20862"/>
          <a:stretch/>
        </p:blipFill>
        <p:spPr>
          <a:xfrm>
            <a:off x="3530088" y="540472"/>
            <a:ext cx="981315" cy="10358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9229B3F-E148-0AA6-D9FF-F3C44501C0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609" y="634227"/>
            <a:ext cx="947278" cy="87205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ADA8AD0-A0A2-5E3D-BC77-D189386F67B6}"/>
              </a:ext>
            </a:extLst>
          </p:cNvPr>
          <p:cNvSpPr txBox="1"/>
          <p:nvPr/>
        </p:nvSpPr>
        <p:spPr>
          <a:xfrm>
            <a:off x="4429803" y="3749830"/>
            <a:ext cx="3977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LEMON MILK Medium" panose="00000600000000000000" pitchFamily="50" charset="0"/>
              </a:rPr>
              <a:t>ROBOT</a:t>
            </a:r>
            <a:r>
              <a:rPr lang="en-US" sz="3200" dirty="0">
                <a:latin typeface="LEMON MILK Medium" panose="00000600000000000000" pitchFamily="50" charset="0"/>
              </a:rPr>
              <a:t> </a:t>
            </a:r>
            <a:r>
              <a:rPr lang="en-US" sz="3200" dirty="0">
                <a:solidFill>
                  <a:srgbClr val="00B0F0"/>
                </a:solidFill>
                <a:latin typeface="LEMON MILK Medium" panose="00000600000000000000" pitchFamily="50" charset="0"/>
              </a:rPr>
              <a:t>CERDAS</a:t>
            </a:r>
            <a:endParaRPr lang="en-ID" sz="3200" dirty="0">
              <a:solidFill>
                <a:srgbClr val="00B0F0"/>
              </a:solidFill>
              <a:latin typeface="LEMON MILK Medium" panose="00000600000000000000" pitchFamily="50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70E166F-C88E-FBE7-D4F6-8C59EF7F0F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633" y="748446"/>
            <a:ext cx="2740780" cy="80962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F3679F7-6D2A-DEF5-C46D-1C72197E294B}"/>
              </a:ext>
            </a:extLst>
          </p:cNvPr>
          <p:cNvSpPr txBox="1"/>
          <p:nvPr/>
        </p:nvSpPr>
        <p:spPr>
          <a:xfrm>
            <a:off x="9364816" y="17958"/>
            <a:ext cx="2827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Aptos" panose="020B0004020202020204" pitchFamily="34" charset="0"/>
              </a:rPr>
              <a:t>Muh</a:t>
            </a:r>
            <a:r>
              <a:rPr lang="en-US" sz="2000" dirty="0">
                <a:latin typeface="Aptos" panose="020B0004020202020204" pitchFamily="34" charset="0"/>
              </a:rPr>
              <a:t> </a:t>
            </a:r>
            <a:r>
              <a:rPr lang="en-US" sz="2000" dirty="0" err="1">
                <a:latin typeface="Aptos" panose="020B0004020202020204" pitchFamily="34" charset="0"/>
              </a:rPr>
              <a:t>Pauzan</a:t>
            </a:r>
            <a:r>
              <a:rPr lang="en-US" sz="2000" dirty="0">
                <a:latin typeface="Aptos" panose="020B0004020202020204" pitchFamily="34" charset="0"/>
              </a:rPr>
              <a:t>, </a:t>
            </a:r>
            <a:r>
              <a:rPr lang="en-US" sz="2000" dirty="0" err="1">
                <a:latin typeface="Aptos" panose="020B0004020202020204" pitchFamily="34" charset="0"/>
              </a:rPr>
              <a:t>S.Si</a:t>
            </a:r>
            <a:r>
              <a:rPr lang="en-US" sz="2000" dirty="0">
                <a:latin typeface="Aptos" panose="020B0004020202020204" pitchFamily="34" charset="0"/>
              </a:rPr>
              <a:t>., </a:t>
            </a:r>
            <a:r>
              <a:rPr lang="en-US" sz="2000" dirty="0" err="1">
                <a:latin typeface="Aptos" panose="020B0004020202020204" pitchFamily="34" charset="0"/>
              </a:rPr>
              <a:t>M.Sc</a:t>
            </a:r>
            <a:endParaRPr lang="en-ID" sz="2000" dirty="0">
              <a:latin typeface="Aptos" panose="020B00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272928-1915-DBBC-8196-FAB6A898B79A}"/>
              </a:ext>
            </a:extLst>
          </p:cNvPr>
          <p:cNvSpPr txBox="1"/>
          <p:nvPr/>
        </p:nvSpPr>
        <p:spPr>
          <a:xfrm>
            <a:off x="3363833" y="4518719"/>
            <a:ext cx="648312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/>
              <a:t>Slicing Array NumPy</a:t>
            </a:r>
          </a:p>
          <a:p>
            <a:pPr marL="514350" indent="-514350">
              <a:buAutoNum type="arabicPeriod"/>
            </a:pPr>
            <a:r>
              <a:rPr lang="en-US" sz="2800" dirty="0" err="1"/>
              <a:t>Tipe</a:t>
            </a:r>
            <a:r>
              <a:rPr lang="en-US" sz="2800" dirty="0"/>
              <a:t> Data dan </a:t>
            </a:r>
            <a:r>
              <a:rPr lang="en-US" sz="2800" dirty="0" err="1"/>
              <a:t>Konversinya</a:t>
            </a:r>
            <a:r>
              <a:rPr lang="en-US" sz="2800" dirty="0"/>
              <a:t> pada NumPy</a:t>
            </a:r>
          </a:p>
          <a:p>
            <a:pPr marL="514350" indent="-514350">
              <a:buAutoNum type="arabicPeriod"/>
            </a:pPr>
            <a:r>
              <a:rPr lang="en-US" sz="2800" dirty="0"/>
              <a:t>copy() vs view()</a:t>
            </a:r>
          </a:p>
          <a:p>
            <a:pPr marL="514350" indent="-514350">
              <a:buAutoNum type="arabicPeriod"/>
            </a:pPr>
            <a:r>
              <a:rPr lang="en-US" sz="2800" dirty="0" err="1"/>
              <a:t>Merubah</a:t>
            </a:r>
            <a:r>
              <a:rPr lang="en-US" sz="2800" dirty="0"/>
              <a:t> </a:t>
            </a:r>
            <a:r>
              <a:rPr lang="en-US" sz="2800" dirty="0" err="1"/>
              <a:t>Dimensi</a:t>
            </a:r>
            <a:r>
              <a:rPr lang="en-US" sz="2800" dirty="0"/>
              <a:t> Array dan </a:t>
            </a:r>
            <a:r>
              <a:rPr lang="en-US" sz="2800" dirty="0" err="1"/>
              <a:t>Sortir</a:t>
            </a:r>
            <a:r>
              <a:rPr lang="en-US" sz="2800" dirty="0"/>
              <a:t> </a:t>
            </a:r>
          </a:p>
          <a:p>
            <a:r>
              <a:rPr lang="en-US" sz="2800" dirty="0"/>
              <a:t>      pada Array NumPy</a:t>
            </a:r>
          </a:p>
        </p:txBody>
      </p:sp>
    </p:spTree>
    <p:extLst>
      <p:ext uri="{BB962C8B-B14F-4D97-AF65-F5344CB8AC3E}">
        <p14:creationId xmlns:p14="http://schemas.microsoft.com/office/powerpoint/2010/main" val="20583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2" grpId="0"/>
      <p:bldP spid="7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F9C9CFB-5C04-E767-1127-3539A71E670E}"/>
              </a:ext>
            </a:extLst>
          </p:cNvPr>
          <p:cNvSpPr/>
          <p:nvPr/>
        </p:nvSpPr>
        <p:spPr>
          <a:xfrm>
            <a:off x="182263" y="2777862"/>
            <a:ext cx="7692420" cy="2787144"/>
          </a:xfrm>
          <a:prstGeom prst="rect">
            <a:avLst/>
          </a:prstGeom>
          <a:solidFill>
            <a:schemeClr val="bg1"/>
          </a:solidFill>
          <a:ln w="28575"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4C85D9-3348-D5C4-D791-4031B8F4C8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720401" cy="5937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638B8EA-CD51-A901-24CF-29437FD490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6D6C113-78FF-3083-CAE5-3D2EBD02A74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33" r="24467" b="20862"/>
          <a:stretch/>
        </p:blipFill>
        <p:spPr>
          <a:xfrm>
            <a:off x="10168729" y="9597"/>
            <a:ext cx="981315" cy="103581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6068C88-5F9B-330C-1201-282B620CE9C7}"/>
              </a:ext>
            </a:extLst>
          </p:cNvPr>
          <p:cNvSpPr txBox="1"/>
          <p:nvPr/>
        </p:nvSpPr>
        <p:spPr>
          <a:xfrm>
            <a:off x="0" y="6488668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857DDB-1B3A-88A3-DD1B-B0E762E60A50}"/>
              </a:ext>
            </a:extLst>
          </p:cNvPr>
          <p:cNvCxnSpPr/>
          <p:nvPr/>
        </p:nvCxnSpPr>
        <p:spPr>
          <a:xfrm>
            <a:off x="2965837" y="1002855"/>
            <a:ext cx="58901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B8399E-BC4F-2F18-9EEC-75C34CE59FFA}"/>
              </a:ext>
            </a:extLst>
          </p:cNvPr>
          <p:cNvCxnSpPr/>
          <p:nvPr/>
        </p:nvCxnSpPr>
        <p:spPr>
          <a:xfrm>
            <a:off x="2975735" y="1084001"/>
            <a:ext cx="5890161" cy="0"/>
          </a:xfrm>
          <a:prstGeom prst="line">
            <a:avLst/>
          </a:prstGeom>
          <a:ln w="38100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CD9144E-C5A1-083D-8E98-FB5F4BCF36BF}"/>
              </a:ext>
            </a:extLst>
          </p:cNvPr>
          <p:cNvSpPr txBox="1"/>
          <p:nvPr/>
        </p:nvSpPr>
        <p:spPr>
          <a:xfrm>
            <a:off x="3966947" y="398490"/>
            <a:ext cx="3907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Slicing pada Array NumPy</a:t>
            </a:r>
            <a:endParaRPr lang="en-ID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CC06C0-35EE-9882-7CEB-EB26826AB428}"/>
              </a:ext>
            </a:extLst>
          </p:cNvPr>
          <p:cNvSpPr txBox="1"/>
          <p:nvPr/>
        </p:nvSpPr>
        <p:spPr>
          <a:xfrm>
            <a:off x="1701467" y="1754659"/>
            <a:ext cx="9543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Mengambil</a:t>
            </a:r>
            <a:r>
              <a:rPr lang="en-US" sz="2400" dirty="0"/>
              <a:t> data </a:t>
            </a:r>
            <a:r>
              <a:rPr lang="en-US" sz="2400" dirty="0" err="1"/>
              <a:t>dari</a:t>
            </a:r>
            <a:r>
              <a:rPr lang="en-US" sz="2400" dirty="0"/>
              <a:t> element index </a:t>
            </a:r>
            <a:r>
              <a:rPr lang="en-US" sz="2400" dirty="0" err="1"/>
              <a:t>tertentu</a:t>
            </a:r>
            <a:r>
              <a:rPr lang="en-US" sz="2400" dirty="0"/>
              <a:t>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index </a:t>
            </a:r>
            <a:r>
              <a:rPr lang="en-US" sz="2400" dirty="0" err="1"/>
              <a:t>tertentu</a:t>
            </a:r>
            <a:endParaRPr lang="en-ID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FEACB2-D16E-7774-A782-98E5A3FB32EE}"/>
              </a:ext>
            </a:extLst>
          </p:cNvPr>
          <p:cNvSpPr txBox="1"/>
          <p:nvPr/>
        </p:nvSpPr>
        <p:spPr>
          <a:xfrm>
            <a:off x="5555627" y="1292994"/>
            <a:ext cx="1080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</a:rPr>
              <a:t>Slicing:</a:t>
            </a:r>
            <a:endParaRPr lang="en-ID" sz="2400" b="1" dirty="0">
              <a:solidFill>
                <a:srgbClr val="7030A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653055-146A-202C-28D9-5DBF2B4F54DD}"/>
              </a:ext>
            </a:extLst>
          </p:cNvPr>
          <p:cNvSpPr txBox="1"/>
          <p:nvPr/>
        </p:nvSpPr>
        <p:spPr>
          <a:xfrm>
            <a:off x="182263" y="2777862"/>
            <a:ext cx="792377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Consolas" panose="020B0609020204030204" pitchFamily="49" charset="0"/>
              </a:rPr>
              <a:t>import </a:t>
            </a:r>
            <a:r>
              <a:rPr lang="en-ID" sz="2400" dirty="0" err="1">
                <a:latin typeface="Consolas" panose="020B0609020204030204" pitchFamily="49" charset="0"/>
              </a:rPr>
              <a:t>numpy</a:t>
            </a:r>
            <a:r>
              <a:rPr lang="en-ID" sz="2400" dirty="0">
                <a:latin typeface="Consolas" panose="020B0609020204030204" pitchFamily="49" charset="0"/>
              </a:rPr>
              <a:t> as np</a:t>
            </a:r>
          </a:p>
          <a:p>
            <a:endParaRPr lang="en-ID" sz="2400" dirty="0">
              <a:latin typeface="Consolas" panose="020B0609020204030204" pitchFamily="49" charset="0"/>
            </a:endParaRPr>
          </a:p>
          <a:p>
            <a:r>
              <a:rPr lang="en-ID" sz="2400" dirty="0" err="1">
                <a:latin typeface="Consolas" panose="020B0609020204030204" pitchFamily="49" charset="0"/>
              </a:rPr>
              <a:t>arr</a:t>
            </a:r>
            <a:r>
              <a:rPr lang="en-ID" sz="2400" dirty="0">
                <a:latin typeface="Consolas" panose="020B0609020204030204" pitchFamily="49" charset="0"/>
              </a:rPr>
              <a:t>=</a:t>
            </a:r>
            <a:r>
              <a:rPr lang="en-ID" sz="2400" dirty="0" err="1">
                <a:latin typeface="Consolas" panose="020B0609020204030204" pitchFamily="49" charset="0"/>
              </a:rPr>
              <a:t>np.array</a:t>
            </a:r>
            <a:r>
              <a:rPr lang="en-ID" sz="2400" dirty="0">
                <a:latin typeface="Consolas" panose="020B0609020204030204" pitchFamily="49" charset="0"/>
              </a:rPr>
              <a:t>([1,2,3,4])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#melakukan slice </a:t>
            </a:r>
            <a:r>
              <a:rPr lang="en-ID" sz="2400" dirty="0" err="1">
                <a:latin typeface="Consolas" panose="020B0609020204030204" pitchFamily="49" charset="0"/>
              </a:rPr>
              <a:t>dari</a:t>
            </a:r>
            <a:r>
              <a:rPr lang="en-ID" sz="2400" dirty="0">
                <a:latin typeface="Consolas" panose="020B0609020204030204" pitchFamily="49" charset="0"/>
              </a:rPr>
              <a:t> element index 1 </a:t>
            </a:r>
            <a:r>
              <a:rPr lang="en-ID" sz="2400" dirty="0" err="1">
                <a:latin typeface="Consolas" panose="020B0609020204030204" pitchFamily="49" charset="0"/>
              </a:rPr>
              <a:t>yaitu</a:t>
            </a:r>
            <a:r>
              <a:rPr lang="en-ID" sz="2400" dirty="0">
                <a:latin typeface="Consolas" panose="020B0609020204030204" pitchFamily="49" charset="0"/>
              </a:rPr>
              <a:t> 2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#sampai </a:t>
            </a:r>
            <a:r>
              <a:rPr lang="en-ID" sz="2400" dirty="0" err="1">
                <a:latin typeface="Consolas" panose="020B0609020204030204" pitchFamily="49" charset="0"/>
              </a:rPr>
              <a:t>dengan</a:t>
            </a:r>
            <a:r>
              <a:rPr lang="en-ID" sz="2400" dirty="0">
                <a:latin typeface="Consolas" panose="020B0609020204030204" pitchFamily="49" charset="0"/>
              </a:rPr>
              <a:t> index 3 </a:t>
            </a:r>
            <a:r>
              <a:rPr lang="en-ID" sz="2400" dirty="0" err="1">
                <a:latin typeface="Consolas" panose="020B0609020204030204" pitchFamily="49" charset="0"/>
              </a:rPr>
              <a:t>yaitu</a:t>
            </a:r>
            <a:r>
              <a:rPr lang="en-ID" sz="2400" dirty="0">
                <a:latin typeface="Consolas" panose="020B0609020204030204" pitchFamily="49" charset="0"/>
              </a:rPr>
              <a:t> 4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#sintaks: [</a:t>
            </a:r>
            <a:r>
              <a:rPr lang="en-ID" sz="2400" dirty="0" err="1">
                <a:latin typeface="Consolas" panose="020B0609020204030204" pitchFamily="49" charset="0"/>
              </a:rPr>
              <a:t>index_awal:index_akihr</a:t>
            </a:r>
            <a:r>
              <a:rPr lang="en-ID" sz="2400" dirty="0">
                <a:latin typeface="Consolas" panose="020B0609020204030204" pitchFamily="49" charset="0"/>
              </a:rPr>
              <a:t>]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print(</a:t>
            </a:r>
            <a:r>
              <a:rPr lang="en-ID" sz="2400" dirty="0" err="1">
                <a:latin typeface="Consolas" panose="020B0609020204030204" pitchFamily="49" charset="0"/>
              </a:rPr>
              <a:t>arr</a:t>
            </a:r>
            <a:r>
              <a:rPr lang="en-ID" sz="2400" dirty="0">
                <a:latin typeface="Consolas" panose="020B0609020204030204" pitchFamily="49" charset="0"/>
              </a:rPr>
              <a:t>[1:3])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C78A657E-6230-E547-6225-FC5611745D45}"/>
              </a:ext>
            </a:extLst>
          </p:cNvPr>
          <p:cNvSpPr/>
          <p:nvPr/>
        </p:nvSpPr>
        <p:spPr>
          <a:xfrm>
            <a:off x="8106033" y="3719384"/>
            <a:ext cx="531340" cy="56841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05D3623-51F0-B417-AABF-46A4A58673AE}"/>
              </a:ext>
            </a:extLst>
          </p:cNvPr>
          <p:cNvSpPr txBox="1"/>
          <p:nvPr/>
        </p:nvSpPr>
        <p:spPr>
          <a:xfrm>
            <a:off x="8890239" y="3802102"/>
            <a:ext cx="13535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800" dirty="0"/>
              <a:t>[2 3]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2556307-F6E5-C8EF-EC15-8D03D0815B54}"/>
              </a:ext>
            </a:extLst>
          </p:cNvPr>
          <p:cNvSpPr txBox="1"/>
          <p:nvPr/>
        </p:nvSpPr>
        <p:spPr>
          <a:xfrm>
            <a:off x="6709617" y="5948812"/>
            <a:ext cx="5008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Note: </a:t>
            </a:r>
            <a:r>
              <a:rPr lang="en-US" sz="2000" dirty="0" err="1">
                <a:solidFill>
                  <a:srgbClr val="C00000"/>
                </a:solidFill>
              </a:rPr>
              <a:t>index_akhir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 err="1">
                <a:solidFill>
                  <a:srgbClr val="C00000"/>
                </a:solidFill>
              </a:rPr>
              <a:t>tidak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 err="1">
                <a:solidFill>
                  <a:srgbClr val="C00000"/>
                </a:solidFill>
              </a:rPr>
              <a:t>diambil</a:t>
            </a:r>
            <a:r>
              <a:rPr lang="en-US" sz="2000" dirty="0">
                <a:solidFill>
                  <a:srgbClr val="C00000"/>
                </a:solidFill>
              </a:rPr>
              <a:t>, </a:t>
            </a:r>
            <a:r>
              <a:rPr lang="en-US" sz="2000" dirty="0" err="1">
                <a:solidFill>
                  <a:srgbClr val="C00000"/>
                </a:solidFill>
              </a:rPr>
              <a:t>harus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 err="1">
                <a:solidFill>
                  <a:srgbClr val="C00000"/>
                </a:solidFill>
              </a:rPr>
              <a:t>diingat</a:t>
            </a:r>
            <a:r>
              <a:rPr lang="en-US" sz="2000" dirty="0">
                <a:solidFill>
                  <a:srgbClr val="C00000"/>
                </a:solidFill>
              </a:rPr>
              <a:t>!</a:t>
            </a:r>
            <a:endParaRPr lang="en-ID" sz="2000" dirty="0">
              <a:solidFill>
                <a:srgbClr val="C00000"/>
              </a:solidFill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3B30C58-7D72-1FC9-CAEF-1CAA614BED98}"/>
              </a:ext>
            </a:extLst>
          </p:cNvPr>
          <p:cNvCxnSpPr/>
          <p:nvPr/>
        </p:nvCxnSpPr>
        <p:spPr>
          <a:xfrm>
            <a:off x="9366422" y="4325322"/>
            <a:ext cx="0" cy="1519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960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AC77C77-5EAE-6FBF-2A1B-484C0993BC69}"/>
              </a:ext>
            </a:extLst>
          </p:cNvPr>
          <p:cNvSpPr/>
          <p:nvPr/>
        </p:nvSpPr>
        <p:spPr>
          <a:xfrm>
            <a:off x="213756" y="1979478"/>
            <a:ext cx="8063345" cy="2913143"/>
          </a:xfrm>
          <a:prstGeom prst="rect">
            <a:avLst/>
          </a:prstGeom>
          <a:solidFill>
            <a:schemeClr val="bg1"/>
          </a:solidFill>
          <a:ln w="28575"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4C85D9-3348-D5C4-D791-4031B8F4C8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720401" cy="5937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638B8EA-CD51-A901-24CF-29437FD490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6068C88-5F9B-330C-1201-282B620CE9C7}"/>
              </a:ext>
            </a:extLst>
          </p:cNvPr>
          <p:cNvSpPr txBox="1"/>
          <p:nvPr/>
        </p:nvSpPr>
        <p:spPr>
          <a:xfrm>
            <a:off x="0" y="6488668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857DDB-1B3A-88A3-DD1B-B0E762E60A50}"/>
              </a:ext>
            </a:extLst>
          </p:cNvPr>
          <p:cNvCxnSpPr/>
          <p:nvPr/>
        </p:nvCxnSpPr>
        <p:spPr>
          <a:xfrm>
            <a:off x="2965837" y="1002855"/>
            <a:ext cx="58901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B8399E-BC4F-2F18-9EEC-75C34CE59FFA}"/>
              </a:ext>
            </a:extLst>
          </p:cNvPr>
          <p:cNvCxnSpPr/>
          <p:nvPr/>
        </p:nvCxnSpPr>
        <p:spPr>
          <a:xfrm>
            <a:off x="2975735" y="1084001"/>
            <a:ext cx="5890161" cy="0"/>
          </a:xfrm>
          <a:prstGeom prst="line">
            <a:avLst/>
          </a:prstGeom>
          <a:ln w="38100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CD9144E-C5A1-083D-8E98-FB5F4BCF36BF}"/>
              </a:ext>
            </a:extLst>
          </p:cNvPr>
          <p:cNvSpPr txBox="1"/>
          <p:nvPr/>
        </p:nvSpPr>
        <p:spPr>
          <a:xfrm>
            <a:off x="3966947" y="398490"/>
            <a:ext cx="3907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Slicing pada Array NumPy</a:t>
            </a:r>
            <a:endParaRPr lang="en-ID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382FD2-F16B-E46B-4ECE-E14373EE764E}"/>
              </a:ext>
            </a:extLst>
          </p:cNvPr>
          <p:cNvSpPr txBox="1"/>
          <p:nvPr/>
        </p:nvSpPr>
        <p:spPr>
          <a:xfrm>
            <a:off x="3518620" y="1318162"/>
            <a:ext cx="5312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Slicing </a:t>
            </a:r>
            <a:r>
              <a:rPr lang="en-US" sz="2400" dirty="0" err="1">
                <a:solidFill>
                  <a:srgbClr val="7030A0"/>
                </a:solidFill>
              </a:rPr>
              <a:t>dari</a:t>
            </a:r>
            <a:r>
              <a:rPr lang="en-US" sz="2400" dirty="0">
                <a:solidFill>
                  <a:srgbClr val="7030A0"/>
                </a:solidFill>
              </a:rPr>
              <a:t> index 0 </a:t>
            </a:r>
            <a:r>
              <a:rPr lang="en-US" sz="2400" dirty="0" err="1">
                <a:solidFill>
                  <a:srgbClr val="7030A0"/>
                </a:solidFill>
              </a:rPr>
              <a:t>sampai</a:t>
            </a:r>
            <a:r>
              <a:rPr lang="en-US" sz="2400" dirty="0">
                <a:solidFill>
                  <a:srgbClr val="7030A0"/>
                </a:solidFill>
              </a:rPr>
              <a:t> index </a:t>
            </a:r>
            <a:r>
              <a:rPr lang="en-US" sz="2400" dirty="0" err="1">
                <a:solidFill>
                  <a:srgbClr val="7030A0"/>
                </a:solidFill>
              </a:rPr>
              <a:t>tertentu</a:t>
            </a:r>
            <a:endParaRPr lang="en-ID" sz="2400" dirty="0">
              <a:solidFill>
                <a:srgbClr val="7030A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E8973F-07E5-A8F4-7C98-1141A3E4D471}"/>
              </a:ext>
            </a:extLst>
          </p:cNvPr>
          <p:cNvSpPr txBox="1"/>
          <p:nvPr/>
        </p:nvSpPr>
        <p:spPr>
          <a:xfrm>
            <a:off x="305789" y="1979478"/>
            <a:ext cx="823135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Consolas" panose="020B0609020204030204" pitchFamily="49" charset="0"/>
              </a:rPr>
              <a:t>import </a:t>
            </a:r>
            <a:r>
              <a:rPr lang="en-ID" sz="2400" dirty="0" err="1">
                <a:latin typeface="Consolas" panose="020B0609020204030204" pitchFamily="49" charset="0"/>
              </a:rPr>
              <a:t>numpy</a:t>
            </a:r>
            <a:r>
              <a:rPr lang="en-ID" sz="2400" dirty="0">
                <a:latin typeface="Consolas" panose="020B0609020204030204" pitchFamily="49" charset="0"/>
              </a:rPr>
              <a:t> as np</a:t>
            </a:r>
          </a:p>
          <a:p>
            <a:endParaRPr lang="en-ID" sz="2400" dirty="0">
              <a:latin typeface="Consolas" panose="020B0609020204030204" pitchFamily="49" charset="0"/>
            </a:endParaRPr>
          </a:p>
          <a:p>
            <a:r>
              <a:rPr lang="en-ID" sz="2400" dirty="0" err="1">
                <a:latin typeface="Consolas" panose="020B0609020204030204" pitchFamily="49" charset="0"/>
              </a:rPr>
              <a:t>arr</a:t>
            </a:r>
            <a:r>
              <a:rPr lang="en-ID" sz="2400" dirty="0">
                <a:latin typeface="Consolas" panose="020B0609020204030204" pitchFamily="49" charset="0"/>
              </a:rPr>
              <a:t>=</a:t>
            </a:r>
            <a:r>
              <a:rPr lang="en-ID" sz="2400" dirty="0" err="1">
                <a:latin typeface="Consolas" panose="020B0609020204030204" pitchFamily="49" charset="0"/>
              </a:rPr>
              <a:t>np.array</a:t>
            </a:r>
            <a:r>
              <a:rPr lang="en-ID" sz="2400" dirty="0">
                <a:latin typeface="Consolas" panose="020B0609020204030204" pitchFamily="49" charset="0"/>
              </a:rPr>
              <a:t>([1,2,3,4,5,6,7,8])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#melakukan slice </a:t>
            </a:r>
            <a:r>
              <a:rPr lang="en-ID" sz="2400" dirty="0" err="1">
                <a:latin typeface="Consolas" panose="020B0609020204030204" pitchFamily="49" charset="0"/>
              </a:rPr>
              <a:t>dari</a:t>
            </a:r>
            <a:r>
              <a:rPr lang="en-ID" sz="2400" dirty="0">
                <a:latin typeface="Consolas" panose="020B0609020204030204" pitchFamily="49" charset="0"/>
              </a:rPr>
              <a:t> element </a:t>
            </a:r>
            <a:r>
              <a:rPr lang="en-ID" sz="2400" dirty="0" err="1">
                <a:latin typeface="Consolas" panose="020B0609020204030204" pitchFamily="49" charset="0"/>
              </a:rPr>
              <a:t>pertama</a:t>
            </a:r>
            <a:r>
              <a:rPr lang="en-ID" sz="2400" dirty="0">
                <a:latin typeface="Consolas" panose="020B0609020204030204" pitchFamily="49" charset="0"/>
              </a:rPr>
              <a:t>, index=0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#sampai </a:t>
            </a:r>
            <a:r>
              <a:rPr lang="en-ID" sz="2400" dirty="0" err="1">
                <a:latin typeface="Consolas" panose="020B0609020204030204" pitchFamily="49" charset="0"/>
              </a:rPr>
              <a:t>dengan</a:t>
            </a:r>
            <a:r>
              <a:rPr lang="en-ID" sz="2400" dirty="0">
                <a:latin typeface="Consolas" panose="020B0609020204030204" pitchFamily="49" charset="0"/>
              </a:rPr>
              <a:t> index 5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#sintaks: [:</a:t>
            </a:r>
            <a:r>
              <a:rPr lang="en-ID" sz="2400" dirty="0" err="1">
                <a:latin typeface="Consolas" panose="020B0609020204030204" pitchFamily="49" charset="0"/>
              </a:rPr>
              <a:t>index_akihr</a:t>
            </a:r>
            <a:r>
              <a:rPr lang="en-ID" sz="2400" dirty="0">
                <a:latin typeface="Consolas" panose="020B0609020204030204" pitchFamily="49" charset="0"/>
              </a:rPr>
              <a:t>]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print(</a:t>
            </a:r>
            <a:r>
              <a:rPr lang="en-ID" sz="2400" dirty="0" err="1">
                <a:latin typeface="Consolas" panose="020B0609020204030204" pitchFamily="49" charset="0"/>
              </a:rPr>
              <a:t>arr</a:t>
            </a:r>
            <a:r>
              <a:rPr lang="en-ID" sz="2400" dirty="0">
                <a:latin typeface="Consolas" panose="020B0609020204030204" pitchFamily="49" charset="0"/>
              </a:rPr>
              <a:t>[:5])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DDE34BFF-963D-5252-DBD6-00AF597F9463}"/>
              </a:ext>
            </a:extLst>
          </p:cNvPr>
          <p:cNvSpPr/>
          <p:nvPr/>
        </p:nvSpPr>
        <p:spPr>
          <a:xfrm>
            <a:off x="8443356" y="3253839"/>
            <a:ext cx="605641" cy="54626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ADA3AC-1B91-0FFC-2068-32A6B2AFC36A}"/>
              </a:ext>
            </a:extLst>
          </p:cNvPr>
          <p:cNvSpPr txBox="1"/>
          <p:nvPr/>
        </p:nvSpPr>
        <p:spPr>
          <a:xfrm>
            <a:off x="9215252" y="3285513"/>
            <a:ext cx="16144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/>
              <a:t>[1 2 3 4 5]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5FD544B-2B3B-0BD9-267D-0C8969AC9573}"/>
              </a:ext>
            </a:extLst>
          </p:cNvPr>
          <p:cNvSpPr txBox="1"/>
          <p:nvPr/>
        </p:nvSpPr>
        <p:spPr>
          <a:xfrm>
            <a:off x="3518620" y="5552610"/>
            <a:ext cx="85977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C00000"/>
                </a:solidFill>
              </a:rPr>
              <a:t>Perhatikan</a:t>
            </a:r>
            <a:r>
              <a:rPr lang="en-US" sz="2000" dirty="0">
                <a:solidFill>
                  <a:srgbClr val="C00000"/>
                </a:solidFill>
              </a:rPr>
              <a:t>: index </a:t>
            </a:r>
            <a:r>
              <a:rPr lang="en-US" sz="2000" dirty="0" err="1">
                <a:solidFill>
                  <a:srgbClr val="C00000"/>
                </a:solidFill>
              </a:rPr>
              <a:t>terakhir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 err="1">
                <a:solidFill>
                  <a:srgbClr val="C00000"/>
                </a:solidFill>
              </a:rPr>
              <a:t>tidak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 err="1">
                <a:solidFill>
                  <a:srgbClr val="C00000"/>
                </a:solidFill>
              </a:rPr>
              <a:t>termasuk</a:t>
            </a:r>
            <a:r>
              <a:rPr lang="en-US" sz="2000" dirty="0">
                <a:solidFill>
                  <a:srgbClr val="C00000"/>
                </a:solidFill>
              </a:rPr>
              <a:t> yang </a:t>
            </a:r>
            <a:r>
              <a:rPr lang="en-US" sz="2000" dirty="0" err="1">
                <a:solidFill>
                  <a:srgbClr val="C00000"/>
                </a:solidFill>
              </a:rPr>
              <a:t>diambil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 err="1">
                <a:solidFill>
                  <a:srgbClr val="C00000"/>
                </a:solidFill>
              </a:rPr>
              <a:t>saat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 err="1">
                <a:solidFill>
                  <a:srgbClr val="C00000"/>
                </a:solidFill>
              </a:rPr>
              <a:t>melakukan</a:t>
            </a:r>
            <a:r>
              <a:rPr lang="en-US" sz="2000" dirty="0">
                <a:solidFill>
                  <a:srgbClr val="C00000"/>
                </a:solidFill>
              </a:rPr>
              <a:t> slicing!</a:t>
            </a:r>
            <a:endParaRPr lang="en-ID" sz="2000" dirty="0">
              <a:solidFill>
                <a:srgbClr val="C00000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7959DD8-428A-8ADF-87B6-6914A7126191}"/>
              </a:ext>
            </a:extLst>
          </p:cNvPr>
          <p:cNvCxnSpPr/>
          <p:nvPr/>
        </p:nvCxnSpPr>
        <p:spPr>
          <a:xfrm flipH="1">
            <a:off x="9048997" y="3800104"/>
            <a:ext cx="1421622" cy="1752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E42CE58D-0823-EDCB-C78D-B93FFD7B71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33" r="24467" b="20862"/>
          <a:stretch/>
        </p:blipFill>
        <p:spPr>
          <a:xfrm>
            <a:off x="10168729" y="9597"/>
            <a:ext cx="981315" cy="103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6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217FD49-D896-E146-E5AA-1DC5026D1E3E}"/>
              </a:ext>
            </a:extLst>
          </p:cNvPr>
          <p:cNvSpPr/>
          <p:nvPr/>
        </p:nvSpPr>
        <p:spPr>
          <a:xfrm>
            <a:off x="1192506" y="1752030"/>
            <a:ext cx="7971174" cy="3139321"/>
          </a:xfrm>
          <a:prstGeom prst="rect">
            <a:avLst/>
          </a:prstGeom>
          <a:solidFill>
            <a:schemeClr val="bg1"/>
          </a:solidFill>
          <a:ln w="28575"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4C85D9-3348-D5C4-D791-4031B8F4C8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720401" cy="5937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638B8EA-CD51-A901-24CF-29437FD490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6068C88-5F9B-330C-1201-282B620CE9C7}"/>
              </a:ext>
            </a:extLst>
          </p:cNvPr>
          <p:cNvSpPr txBox="1"/>
          <p:nvPr/>
        </p:nvSpPr>
        <p:spPr>
          <a:xfrm>
            <a:off x="-1" y="6488668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857DDB-1B3A-88A3-DD1B-B0E762E60A50}"/>
              </a:ext>
            </a:extLst>
          </p:cNvPr>
          <p:cNvCxnSpPr/>
          <p:nvPr/>
        </p:nvCxnSpPr>
        <p:spPr>
          <a:xfrm>
            <a:off x="2965837" y="1002855"/>
            <a:ext cx="58901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B8399E-BC4F-2F18-9EEC-75C34CE59FFA}"/>
              </a:ext>
            </a:extLst>
          </p:cNvPr>
          <p:cNvCxnSpPr/>
          <p:nvPr/>
        </p:nvCxnSpPr>
        <p:spPr>
          <a:xfrm>
            <a:off x="2975735" y="1084001"/>
            <a:ext cx="5890161" cy="0"/>
          </a:xfrm>
          <a:prstGeom prst="line">
            <a:avLst/>
          </a:prstGeom>
          <a:ln w="38100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CD9144E-C5A1-083D-8E98-FB5F4BCF36BF}"/>
              </a:ext>
            </a:extLst>
          </p:cNvPr>
          <p:cNvSpPr txBox="1"/>
          <p:nvPr/>
        </p:nvSpPr>
        <p:spPr>
          <a:xfrm>
            <a:off x="3966947" y="398490"/>
            <a:ext cx="3907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Slicing pada Array NumPy</a:t>
            </a:r>
            <a:endParaRPr lang="en-ID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382FD2-F16B-E46B-4ECE-E14373EE764E}"/>
              </a:ext>
            </a:extLst>
          </p:cNvPr>
          <p:cNvSpPr txBox="1"/>
          <p:nvPr/>
        </p:nvSpPr>
        <p:spPr>
          <a:xfrm>
            <a:off x="3518620" y="1318162"/>
            <a:ext cx="46773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Slicing pada Array NumPy 2 </a:t>
            </a:r>
            <a:r>
              <a:rPr lang="en-US" sz="2400" dirty="0" err="1">
                <a:solidFill>
                  <a:srgbClr val="7030A0"/>
                </a:solidFill>
              </a:rPr>
              <a:t>Dimensi</a:t>
            </a:r>
            <a:endParaRPr lang="en-ID" sz="2400" dirty="0">
              <a:solidFill>
                <a:srgbClr val="7030A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9900DB7-77A1-461E-15EB-A2C49758198C}"/>
              </a:ext>
            </a:extLst>
          </p:cNvPr>
          <p:cNvSpPr txBox="1"/>
          <p:nvPr/>
        </p:nvSpPr>
        <p:spPr>
          <a:xfrm>
            <a:off x="1192506" y="1752030"/>
            <a:ext cx="80899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200" dirty="0">
                <a:latin typeface="Consolas" panose="020B0609020204030204" pitchFamily="49" charset="0"/>
              </a:rPr>
              <a:t>import </a:t>
            </a:r>
            <a:r>
              <a:rPr lang="en-ID" sz="2200" dirty="0" err="1">
                <a:latin typeface="Consolas" panose="020B0609020204030204" pitchFamily="49" charset="0"/>
              </a:rPr>
              <a:t>numpy</a:t>
            </a:r>
            <a:r>
              <a:rPr lang="en-ID" sz="2200" dirty="0">
                <a:latin typeface="Consolas" panose="020B0609020204030204" pitchFamily="49" charset="0"/>
              </a:rPr>
              <a:t> as np</a:t>
            </a:r>
          </a:p>
          <a:p>
            <a:endParaRPr lang="en-ID" sz="2200" dirty="0">
              <a:latin typeface="Consolas" panose="020B0609020204030204" pitchFamily="49" charset="0"/>
            </a:endParaRPr>
          </a:p>
          <a:p>
            <a:r>
              <a:rPr lang="en-ID" sz="2200" dirty="0">
                <a:latin typeface="Consolas" panose="020B0609020204030204" pitchFamily="49" charset="0"/>
              </a:rPr>
              <a:t>#membuat </a:t>
            </a:r>
            <a:r>
              <a:rPr lang="en-ID" sz="2200" dirty="0" err="1">
                <a:latin typeface="Consolas" panose="020B0609020204030204" pitchFamily="49" charset="0"/>
              </a:rPr>
              <a:t>objek</a:t>
            </a:r>
            <a:r>
              <a:rPr lang="en-ID" sz="2200" dirty="0">
                <a:latin typeface="Consolas" panose="020B0609020204030204" pitchFamily="49" charset="0"/>
              </a:rPr>
              <a:t> array NumPy, 2 </a:t>
            </a:r>
            <a:r>
              <a:rPr lang="en-ID" sz="2200" dirty="0" err="1">
                <a:latin typeface="Consolas" panose="020B0609020204030204" pitchFamily="49" charset="0"/>
              </a:rPr>
              <a:t>Dimensi</a:t>
            </a:r>
            <a:endParaRPr lang="en-ID" sz="2200" dirty="0">
              <a:latin typeface="Consolas" panose="020B0609020204030204" pitchFamily="49" charset="0"/>
            </a:endParaRPr>
          </a:p>
          <a:p>
            <a:r>
              <a:rPr lang="en-ID" sz="2200" dirty="0" err="1">
                <a:latin typeface="Consolas" panose="020B0609020204030204" pitchFamily="49" charset="0"/>
              </a:rPr>
              <a:t>arr</a:t>
            </a:r>
            <a:r>
              <a:rPr lang="en-ID" sz="2200" dirty="0">
                <a:latin typeface="Consolas" panose="020B0609020204030204" pitchFamily="49" charset="0"/>
              </a:rPr>
              <a:t> = </a:t>
            </a:r>
            <a:r>
              <a:rPr lang="en-ID" sz="2200" dirty="0" err="1">
                <a:latin typeface="Consolas" panose="020B0609020204030204" pitchFamily="49" charset="0"/>
              </a:rPr>
              <a:t>np.array</a:t>
            </a:r>
            <a:r>
              <a:rPr lang="en-ID" sz="2200" dirty="0">
                <a:latin typeface="Consolas" panose="020B0609020204030204" pitchFamily="49" charset="0"/>
              </a:rPr>
              <a:t>([[1, 2, 3, 4, 5], [6, 7, 8, 9, 10]])</a:t>
            </a:r>
          </a:p>
          <a:p>
            <a:endParaRPr lang="en-ID" sz="2200" dirty="0">
              <a:latin typeface="Consolas" panose="020B0609020204030204" pitchFamily="49" charset="0"/>
            </a:endParaRPr>
          </a:p>
          <a:p>
            <a:r>
              <a:rPr lang="en-ID" sz="2200" dirty="0">
                <a:latin typeface="Consolas" panose="020B0609020204030204" pitchFamily="49" charset="0"/>
              </a:rPr>
              <a:t>#melakukan slicing </a:t>
            </a:r>
            <a:r>
              <a:rPr lang="en-ID" sz="2200" dirty="0" err="1">
                <a:latin typeface="Consolas" panose="020B0609020204030204" pitchFamily="49" charset="0"/>
              </a:rPr>
              <a:t>dari</a:t>
            </a:r>
            <a:r>
              <a:rPr lang="en-ID" sz="2200" dirty="0">
                <a:latin typeface="Consolas" panose="020B0609020204030204" pitchFamily="49" charset="0"/>
              </a:rPr>
              <a:t> baris </a:t>
            </a:r>
            <a:r>
              <a:rPr lang="en-ID" sz="2200" dirty="0" err="1">
                <a:latin typeface="Consolas" panose="020B0609020204030204" pitchFamily="49" charset="0"/>
              </a:rPr>
              <a:t>dgn</a:t>
            </a:r>
            <a:r>
              <a:rPr lang="en-ID" sz="2200" dirty="0">
                <a:latin typeface="Consolas" panose="020B0609020204030204" pitchFamily="49" charset="0"/>
              </a:rPr>
              <a:t> index 1</a:t>
            </a:r>
          </a:p>
          <a:p>
            <a:r>
              <a:rPr lang="en-ID" sz="2200" dirty="0">
                <a:latin typeface="Consolas" panose="020B0609020204030204" pitchFamily="49" charset="0"/>
              </a:rPr>
              <a:t>#dimulai </a:t>
            </a:r>
            <a:r>
              <a:rPr lang="en-ID" sz="2200" dirty="0" err="1">
                <a:latin typeface="Consolas" panose="020B0609020204030204" pitchFamily="49" charset="0"/>
              </a:rPr>
              <a:t>dari</a:t>
            </a:r>
            <a:r>
              <a:rPr lang="en-ID" sz="2200" dirty="0">
                <a:latin typeface="Consolas" panose="020B0609020204030204" pitchFamily="49" charset="0"/>
              </a:rPr>
              <a:t> </a:t>
            </a:r>
            <a:r>
              <a:rPr lang="en-ID" sz="2200" dirty="0" err="1">
                <a:latin typeface="Consolas" panose="020B0609020204030204" pitchFamily="49" charset="0"/>
              </a:rPr>
              <a:t>kolom</a:t>
            </a:r>
            <a:r>
              <a:rPr lang="en-ID" sz="2200" dirty="0">
                <a:latin typeface="Consolas" panose="020B0609020204030204" pitchFamily="49" charset="0"/>
              </a:rPr>
              <a:t> </a:t>
            </a:r>
            <a:r>
              <a:rPr lang="en-ID" sz="2200" dirty="0" err="1">
                <a:latin typeface="Consolas" panose="020B0609020204030204" pitchFamily="49" charset="0"/>
              </a:rPr>
              <a:t>dgn</a:t>
            </a:r>
            <a:r>
              <a:rPr lang="en-ID" sz="2200" dirty="0">
                <a:latin typeface="Consolas" panose="020B0609020204030204" pitchFamily="49" charset="0"/>
              </a:rPr>
              <a:t> index 1, </a:t>
            </a:r>
            <a:r>
              <a:rPr lang="en-ID" sz="2200" dirty="0" err="1">
                <a:latin typeface="Consolas" panose="020B0609020204030204" pitchFamily="49" charset="0"/>
              </a:rPr>
              <a:t>sampai</a:t>
            </a:r>
            <a:r>
              <a:rPr lang="en-ID" sz="2200" dirty="0">
                <a:latin typeface="Consolas" panose="020B0609020204030204" pitchFamily="49" charset="0"/>
              </a:rPr>
              <a:t> </a:t>
            </a:r>
            <a:r>
              <a:rPr lang="en-ID" sz="2200" dirty="0" err="1">
                <a:latin typeface="Consolas" panose="020B0609020204030204" pitchFamily="49" charset="0"/>
              </a:rPr>
              <a:t>kolom</a:t>
            </a:r>
            <a:r>
              <a:rPr lang="en-ID" sz="2200" dirty="0">
                <a:latin typeface="Consolas" panose="020B0609020204030204" pitchFamily="49" charset="0"/>
              </a:rPr>
              <a:t> 3</a:t>
            </a:r>
          </a:p>
          <a:p>
            <a:r>
              <a:rPr lang="en-ID" sz="2200" dirty="0">
                <a:latin typeface="Consolas" panose="020B0609020204030204" pitchFamily="49" charset="0"/>
              </a:rPr>
              <a:t>#kolom pd index 4 </a:t>
            </a:r>
            <a:r>
              <a:rPr lang="en-ID" sz="2200" dirty="0" err="1">
                <a:latin typeface="Consolas" panose="020B0609020204030204" pitchFamily="49" charset="0"/>
              </a:rPr>
              <a:t>tidak</a:t>
            </a:r>
            <a:r>
              <a:rPr lang="en-ID" sz="2200" dirty="0">
                <a:latin typeface="Consolas" panose="020B0609020204030204" pitchFamily="49" charset="0"/>
              </a:rPr>
              <a:t> </a:t>
            </a:r>
            <a:r>
              <a:rPr lang="en-ID" sz="2200" dirty="0" err="1">
                <a:latin typeface="Consolas" panose="020B0609020204030204" pitchFamily="49" charset="0"/>
              </a:rPr>
              <a:t>masuk</a:t>
            </a:r>
            <a:r>
              <a:rPr lang="en-ID" sz="2200" dirty="0">
                <a:latin typeface="Consolas" panose="020B0609020204030204" pitchFamily="49" charset="0"/>
              </a:rPr>
              <a:t> </a:t>
            </a:r>
            <a:r>
              <a:rPr lang="en-ID" sz="2200" dirty="0" err="1">
                <a:latin typeface="Consolas" panose="020B0609020204030204" pitchFamily="49" charset="0"/>
              </a:rPr>
              <a:t>ke</a:t>
            </a:r>
            <a:r>
              <a:rPr lang="en-ID" sz="2200" dirty="0">
                <a:latin typeface="Consolas" panose="020B0609020204030204" pitchFamily="49" charset="0"/>
              </a:rPr>
              <a:t> data yang </a:t>
            </a:r>
            <a:r>
              <a:rPr lang="en-ID" sz="2200" dirty="0" err="1">
                <a:latin typeface="Consolas" panose="020B0609020204030204" pitchFamily="49" charset="0"/>
              </a:rPr>
              <a:t>dislice</a:t>
            </a:r>
            <a:endParaRPr lang="en-ID" sz="2200" dirty="0">
              <a:latin typeface="Consolas" panose="020B0609020204030204" pitchFamily="49" charset="0"/>
            </a:endParaRPr>
          </a:p>
          <a:p>
            <a:r>
              <a:rPr lang="en-ID" sz="2200" dirty="0">
                <a:latin typeface="Consolas" panose="020B0609020204030204" pitchFamily="49" charset="0"/>
              </a:rPr>
              <a:t>print(</a:t>
            </a:r>
            <a:r>
              <a:rPr lang="en-ID" sz="2200" dirty="0" err="1">
                <a:latin typeface="Consolas" panose="020B0609020204030204" pitchFamily="49" charset="0"/>
              </a:rPr>
              <a:t>arr</a:t>
            </a:r>
            <a:r>
              <a:rPr lang="en-ID" sz="2200" dirty="0">
                <a:latin typeface="Consolas" panose="020B0609020204030204" pitchFamily="49" charset="0"/>
              </a:rPr>
              <a:t>[1, 1:4])</a:t>
            </a: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52E45F09-6ACE-8B2B-9E44-F7329FE59B23}"/>
              </a:ext>
            </a:extLst>
          </p:cNvPr>
          <p:cNvSpPr/>
          <p:nvPr/>
        </p:nvSpPr>
        <p:spPr>
          <a:xfrm>
            <a:off x="9430380" y="2613919"/>
            <a:ext cx="512098" cy="5206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5EADC9A-D93B-54B6-BE42-6E2210C257C8}"/>
              </a:ext>
            </a:extLst>
          </p:cNvPr>
          <p:cNvSpPr txBox="1"/>
          <p:nvPr/>
        </p:nvSpPr>
        <p:spPr>
          <a:xfrm>
            <a:off x="10090452" y="2611390"/>
            <a:ext cx="152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800" dirty="0"/>
              <a:t>[7 8 9]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D714F39-1F99-308C-5522-98B30893C8C9}"/>
              </a:ext>
            </a:extLst>
          </p:cNvPr>
          <p:cNvSpPr txBox="1"/>
          <p:nvPr/>
        </p:nvSpPr>
        <p:spPr>
          <a:xfrm>
            <a:off x="2569398" y="4923038"/>
            <a:ext cx="3688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7030A0"/>
                </a:solidFill>
              </a:rPr>
              <a:t>Visualisasi</a:t>
            </a:r>
            <a:r>
              <a:rPr lang="en-US" sz="2400" dirty="0">
                <a:solidFill>
                  <a:srgbClr val="7030A0"/>
                </a:solidFill>
              </a:rPr>
              <a:t> slicing </a:t>
            </a:r>
            <a:r>
              <a:rPr lang="en-US" sz="2400" dirty="0" err="1">
                <a:solidFill>
                  <a:srgbClr val="7030A0"/>
                </a:solidFill>
              </a:rPr>
              <a:t>seperti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ini</a:t>
            </a:r>
            <a:r>
              <a:rPr lang="en-US" sz="2400" dirty="0">
                <a:solidFill>
                  <a:srgbClr val="7030A0"/>
                </a:solidFill>
              </a:rPr>
              <a:t>:</a:t>
            </a:r>
            <a:endParaRPr lang="en-ID" sz="2400" dirty="0">
              <a:solidFill>
                <a:srgbClr val="7030A0"/>
              </a:solidFill>
            </a:endParaRP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BA00AA91-204A-F913-FC8F-699E9B6E4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615833"/>
              </p:ext>
            </p:extLst>
          </p:nvPr>
        </p:nvGraphicFramePr>
        <p:xfrm>
          <a:off x="6258228" y="5574360"/>
          <a:ext cx="266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00">
                  <a:extLst>
                    <a:ext uri="{9D8B030D-6E8A-4147-A177-3AD203B41FA5}">
                      <a16:colId xmlns:a16="http://schemas.microsoft.com/office/drawing/2014/main" val="418609470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620946782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466449735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182258518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531148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185725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6687A773-C9F8-14DC-05C7-0BC3C5DAD3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22967"/>
              </p:ext>
            </p:extLst>
          </p:nvPr>
        </p:nvGraphicFramePr>
        <p:xfrm>
          <a:off x="6258228" y="5936564"/>
          <a:ext cx="266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00">
                  <a:extLst>
                    <a:ext uri="{9D8B030D-6E8A-4147-A177-3AD203B41FA5}">
                      <a16:colId xmlns:a16="http://schemas.microsoft.com/office/drawing/2014/main" val="418609470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620946782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466449735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182258518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531148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185725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76A38399-E30B-75AB-E794-654DBD164819}"/>
              </a:ext>
            </a:extLst>
          </p:cNvPr>
          <p:cNvSpPr txBox="1"/>
          <p:nvPr/>
        </p:nvSpPr>
        <p:spPr>
          <a:xfrm>
            <a:off x="6323936" y="5134767"/>
            <a:ext cx="25474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0      1      2     3      4</a:t>
            </a:r>
            <a:endParaRPr lang="en-ID" sz="2400" dirty="0">
              <a:solidFill>
                <a:srgbClr val="7030A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3E68A56-7CB6-C496-19C9-9AFA3D5787B8}"/>
              </a:ext>
            </a:extLst>
          </p:cNvPr>
          <p:cNvSpPr txBox="1"/>
          <p:nvPr/>
        </p:nvSpPr>
        <p:spPr>
          <a:xfrm>
            <a:off x="5867270" y="5529701"/>
            <a:ext cx="3401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0</a:t>
            </a:r>
          </a:p>
          <a:p>
            <a:r>
              <a:rPr lang="en-US" sz="2400" dirty="0">
                <a:solidFill>
                  <a:srgbClr val="7030A0"/>
                </a:solidFill>
              </a:rPr>
              <a:t>1</a:t>
            </a:r>
            <a:endParaRPr lang="en-ID" sz="2400" dirty="0">
              <a:solidFill>
                <a:srgbClr val="7030A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14A0C52-71AE-1EEC-8192-291DFA40BE6B}"/>
              </a:ext>
            </a:extLst>
          </p:cNvPr>
          <p:cNvSpPr txBox="1"/>
          <p:nvPr/>
        </p:nvSpPr>
        <p:spPr>
          <a:xfrm>
            <a:off x="5680811" y="6317615"/>
            <a:ext cx="797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Baris</a:t>
            </a:r>
            <a:endParaRPr lang="en-ID" sz="2400" dirty="0">
              <a:solidFill>
                <a:srgbClr val="7030A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7BF26D5-FBD8-9A93-2878-4160DBB1719C}"/>
              </a:ext>
            </a:extLst>
          </p:cNvPr>
          <p:cNvSpPr txBox="1"/>
          <p:nvPr/>
        </p:nvSpPr>
        <p:spPr>
          <a:xfrm>
            <a:off x="8871428" y="5112695"/>
            <a:ext cx="978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Kolom</a:t>
            </a:r>
            <a:endParaRPr lang="en-ID" sz="2400" dirty="0">
              <a:solidFill>
                <a:srgbClr val="7030A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2A03396-3392-4C3F-C68F-648EC9A6028D}"/>
              </a:ext>
            </a:extLst>
          </p:cNvPr>
          <p:cNvSpPr/>
          <p:nvPr/>
        </p:nvSpPr>
        <p:spPr>
          <a:xfrm>
            <a:off x="6790128" y="5936564"/>
            <a:ext cx="1600200" cy="370840"/>
          </a:xfrm>
          <a:prstGeom prst="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rgbClr val="7030A0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176A349-DCBF-46B0-38B1-375EF3D477D5}"/>
              </a:ext>
            </a:extLst>
          </p:cNvPr>
          <p:cNvSpPr/>
          <p:nvPr/>
        </p:nvSpPr>
        <p:spPr>
          <a:xfrm>
            <a:off x="2038980" y="4455419"/>
            <a:ext cx="1985135" cy="397832"/>
          </a:xfrm>
          <a:prstGeom prst="rect">
            <a:avLst/>
          </a:prstGeom>
          <a:noFill/>
          <a:ln w="381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62065BE-F4A0-7072-9606-42FFB01A37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33" r="24467" b="20862"/>
          <a:stretch/>
        </p:blipFill>
        <p:spPr>
          <a:xfrm>
            <a:off x="10168729" y="9597"/>
            <a:ext cx="981315" cy="103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25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4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1" grpId="0"/>
      <p:bldP spid="22" grpId="0"/>
      <p:bldP spid="25" grpId="0"/>
      <p:bldP spid="26" grpId="0"/>
      <p:bldP spid="27" grpId="0"/>
      <p:bldP spid="28" grpId="0"/>
      <p:bldP spid="29" grpId="0" animBg="1"/>
      <p:bldP spid="3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103E96A-51F2-3F39-9738-A876DE93AC5B}"/>
              </a:ext>
            </a:extLst>
          </p:cNvPr>
          <p:cNvSpPr/>
          <p:nvPr/>
        </p:nvSpPr>
        <p:spPr>
          <a:xfrm>
            <a:off x="6184900" y="1433991"/>
            <a:ext cx="3851083" cy="25136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3B0BA46-595E-7BD0-408B-A94880A0CFD2}"/>
              </a:ext>
            </a:extLst>
          </p:cNvPr>
          <p:cNvSpPr/>
          <p:nvPr/>
        </p:nvSpPr>
        <p:spPr>
          <a:xfrm>
            <a:off x="2333817" y="1440046"/>
            <a:ext cx="3851083" cy="251361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4C85D9-3348-D5C4-D791-4031B8F4C8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720401" cy="5937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638B8EA-CD51-A901-24CF-29437FD490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6068C88-5F9B-330C-1201-282B620CE9C7}"/>
              </a:ext>
            </a:extLst>
          </p:cNvPr>
          <p:cNvSpPr txBox="1"/>
          <p:nvPr/>
        </p:nvSpPr>
        <p:spPr>
          <a:xfrm>
            <a:off x="-1" y="6488668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857DDB-1B3A-88A3-DD1B-B0E762E60A50}"/>
              </a:ext>
            </a:extLst>
          </p:cNvPr>
          <p:cNvCxnSpPr/>
          <p:nvPr/>
        </p:nvCxnSpPr>
        <p:spPr>
          <a:xfrm>
            <a:off x="2965837" y="1002855"/>
            <a:ext cx="58901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B8399E-BC4F-2F18-9EEC-75C34CE59FFA}"/>
              </a:ext>
            </a:extLst>
          </p:cNvPr>
          <p:cNvCxnSpPr/>
          <p:nvPr/>
        </p:nvCxnSpPr>
        <p:spPr>
          <a:xfrm>
            <a:off x="2975735" y="1084001"/>
            <a:ext cx="5890161" cy="0"/>
          </a:xfrm>
          <a:prstGeom prst="line">
            <a:avLst/>
          </a:prstGeom>
          <a:ln w="38100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CD9144E-C5A1-083D-8E98-FB5F4BCF36BF}"/>
              </a:ext>
            </a:extLst>
          </p:cNvPr>
          <p:cNvSpPr txBox="1"/>
          <p:nvPr/>
        </p:nvSpPr>
        <p:spPr>
          <a:xfrm>
            <a:off x="4503761" y="335106"/>
            <a:ext cx="27070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Tipe</a:t>
            </a:r>
            <a:r>
              <a:rPr lang="en-US" sz="2800" dirty="0"/>
              <a:t> Data NumPy</a:t>
            </a:r>
            <a:endParaRPr lang="en-ID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9C234A-ADE8-F80F-2256-F8BA5FA9BA7C}"/>
              </a:ext>
            </a:extLst>
          </p:cNvPr>
          <p:cNvSpPr txBox="1"/>
          <p:nvPr/>
        </p:nvSpPr>
        <p:spPr>
          <a:xfrm>
            <a:off x="2333817" y="1549336"/>
            <a:ext cx="32277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i</a:t>
            </a:r>
            <a:r>
              <a:rPr lang="en-US" sz="2400" dirty="0"/>
              <a:t> = integer</a:t>
            </a:r>
          </a:p>
          <a:p>
            <a:r>
              <a:rPr lang="en-US" sz="2400" dirty="0"/>
              <a:t>b = </a:t>
            </a:r>
            <a:r>
              <a:rPr lang="en-US" sz="2400" dirty="0" err="1"/>
              <a:t>boolean</a:t>
            </a:r>
            <a:endParaRPr lang="en-US" sz="2400" dirty="0"/>
          </a:p>
          <a:p>
            <a:r>
              <a:rPr lang="en-ID" sz="2400" dirty="0"/>
              <a:t>u = unsigned integer</a:t>
            </a:r>
          </a:p>
          <a:p>
            <a:r>
              <a:rPr lang="en-ID" sz="2400" dirty="0"/>
              <a:t>f = float</a:t>
            </a:r>
          </a:p>
          <a:p>
            <a:r>
              <a:rPr lang="en-ID" sz="2400" dirty="0"/>
              <a:t>c = complex float</a:t>
            </a:r>
          </a:p>
          <a:p>
            <a:r>
              <a:rPr lang="en-ID" sz="2400" dirty="0"/>
              <a:t>m = </a:t>
            </a:r>
            <a:r>
              <a:rPr lang="en-ID" sz="2400" dirty="0" err="1"/>
              <a:t>timedelta</a:t>
            </a:r>
            <a:endParaRPr lang="en-ID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C46908-5F42-093A-7999-ABBE3228AF62}"/>
              </a:ext>
            </a:extLst>
          </p:cNvPr>
          <p:cNvSpPr txBox="1"/>
          <p:nvPr/>
        </p:nvSpPr>
        <p:spPr>
          <a:xfrm>
            <a:off x="6468789" y="1549336"/>
            <a:ext cx="32277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 = datetime</a:t>
            </a:r>
          </a:p>
          <a:p>
            <a:r>
              <a:rPr lang="en-US" sz="2400" dirty="0"/>
              <a:t>O = object</a:t>
            </a:r>
          </a:p>
          <a:p>
            <a:r>
              <a:rPr lang="en-ID" sz="2400" dirty="0"/>
              <a:t>S = string</a:t>
            </a:r>
          </a:p>
          <a:p>
            <a:r>
              <a:rPr lang="en-ID" sz="2400" dirty="0"/>
              <a:t>U = </a:t>
            </a:r>
            <a:r>
              <a:rPr lang="en-ID" sz="2400" dirty="0" err="1"/>
              <a:t>unicode</a:t>
            </a:r>
            <a:r>
              <a:rPr lang="en-ID" sz="2400" dirty="0"/>
              <a:t> string</a:t>
            </a:r>
          </a:p>
          <a:p>
            <a:r>
              <a:rPr lang="en-ID" sz="2400" dirty="0"/>
              <a:t>V = void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F46013-C2EE-C645-0856-6083A2878DEA}"/>
              </a:ext>
            </a:extLst>
          </p:cNvPr>
          <p:cNvSpPr txBox="1"/>
          <p:nvPr/>
        </p:nvSpPr>
        <p:spPr>
          <a:xfrm>
            <a:off x="2016742" y="4034809"/>
            <a:ext cx="8158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mengecek</a:t>
            </a:r>
            <a:r>
              <a:rPr lang="en-US" sz="2400" dirty="0"/>
              <a:t> </a:t>
            </a:r>
            <a:r>
              <a:rPr lang="en-US" sz="2400" dirty="0" err="1"/>
              <a:t>tipe</a:t>
            </a:r>
            <a:r>
              <a:rPr lang="en-US" sz="2400" dirty="0"/>
              <a:t> data Array NumPy, </a:t>
            </a:r>
            <a:r>
              <a:rPr lang="en-US" sz="2400" dirty="0" err="1"/>
              <a:t>gunakan</a:t>
            </a:r>
            <a:r>
              <a:rPr lang="en-US" sz="2400" dirty="0"/>
              <a:t> </a:t>
            </a:r>
            <a:r>
              <a:rPr lang="en-US" sz="2400" dirty="0" err="1"/>
              <a:t>atribut</a:t>
            </a:r>
            <a:r>
              <a:rPr lang="en-US" sz="2400" dirty="0"/>
              <a:t>: </a:t>
            </a:r>
            <a:r>
              <a:rPr lang="en-US" sz="2400" dirty="0" err="1">
                <a:solidFill>
                  <a:srgbClr val="C00000"/>
                </a:solidFill>
              </a:rPr>
              <a:t>dtype</a:t>
            </a:r>
            <a:endParaRPr lang="en-ID" sz="2400" dirty="0">
              <a:solidFill>
                <a:srgbClr val="C0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BDA78FD-6150-860D-0A8B-A8E8BC960320}"/>
              </a:ext>
            </a:extLst>
          </p:cNvPr>
          <p:cNvSpPr txBox="1"/>
          <p:nvPr/>
        </p:nvSpPr>
        <p:spPr>
          <a:xfrm>
            <a:off x="2707715" y="4549676"/>
            <a:ext cx="483608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import </a:t>
            </a:r>
            <a:r>
              <a:rPr lang="en-US" sz="2400" dirty="0" err="1">
                <a:latin typeface="Consolas" panose="020B0609020204030204" pitchFamily="49" charset="0"/>
              </a:rPr>
              <a:t>numpy</a:t>
            </a:r>
            <a:r>
              <a:rPr lang="en-US" sz="2400" dirty="0">
                <a:latin typeface="Consolas" panose="020B0609020204030204" pitchFamily="49" charset="0"/>
              </a:rPr>
              <a:t> as np</a:t>
            </a:r>
          </a:p>
          <a:p>
            <a:endParaRPr lang="en-US" sz="2400" dirty="0">
              <a:latin typeface="Consolas" panose="020B0609020204030204" pitchFamily="49" charset="0"/>
            </a:endParaRPr>
          </a:p>
          <a:p>
            <a:r>
              <a:rPr lang="en-US" sz="2400" dirty="0" err="1">
                <a:latin typeface="Consolas" panose="020B0609020204030204" pitchFamily="49" charset="0"/>
              </a:rPr>
              <a:t>arr</a:t>
            </a:r>
            <a:r>
              <a:rPr lang="en-US" sz="2400" dirty="0">
                <a:latin typeface="Consolas" panose="020B0609020204030204" pitchFamily="49" charset="0"/>
              </a:rPr>
              <a:t> = </a:t>
            </a:r>
            <a:r>
              <a:rPr lang="en-US" sz="2400" dirty="0" err="1">
                <a:latin typeface="Consolas" panose="020B0609020204030204" pitchFamily="49" charset="0"/>
              </a:rPr>
              <a:t>np.array</a:t>
            </a:r>
            <a:r>
              <a:rPr lang="en-US" sz="2400" dirty="0">
                <a:latin typeface="Consolas" panose="020B0609020204030204" pitchFamily="49" charset="0"/>
              </a:rPr>
              <a:t>([1,2,3,4])</a:t>
            </a:r>
          </a:p>
          <a:p>
            <a:endParaRPr lang="en-US" sz="2400" dirty="0">
              <a:latin typeface="Consolas" panose="020B0609020204030204" pitchFamily="49" charset="0"/>
            </a:endParaRPr>
          </a:p>
          <a:p>
            <a:r>
              <a:rPr lang="en-US" sz="2400" dirty="0">
                <a:latin typeface="Consolas" panose="020B0609020204030204" pitchFamily="49" charset="0"/>
              </a:rPr>
              <a:t>print(</a:t>
            </a:r>
            <a:r>
              <a:rPr lang="en-US" sz="2400" dirty="0" err="1">
                <a:latin typeface="Consolas" panose="020B0609020204030204" pitchFamily="49" charset="0"/>
              </a:rPr>
              <a:t>arr.dtype</a:t>
            </a:r>
            <a:r>
              <a:rPr lang="en-US" sz="2400" dirty="0">
                <a:latin typeface="Consolas" panose="020B0609020204030204" pitchFamily="49" charset="0"/>
              </a:rPr>
              <a:t>)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6183973-9D2F-0CA3-38BB-E058D9DE58E5}"/>
              </a:ext>
            </a:extLst>
          </p:cNvPr>
          <p:cNvSpPr/>
          <p:nvPr/>
        </p:nvSpPr>
        <p:spPr>
          <a:xfrm>
            <a:off x="2603500" y="4549676"/>
            <a:ext cx="4607284" cy="2079724"/>
          </a:xfrm>
          <a:prstGeom prst="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0E24EAC7-CFF1-2409-E749-1EA622A8364A}"/>
              </a:ext>
            </a:extLst>
          </p:cNvPr>
          <p:cNvSpPr/>
          <p:nvPr/>
        </p:nvSpPr>
        <p:spPr>
          <a:xfrm>
            <a:off x="7543800" y="5181600"/>
            <a:ext cx="444500" cy="67354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8CB59C4-3CC3-5736-C076-61D152018A0D}"/>
              </a:ext>
            </a:extLst>
          </p:cNvPr>
          <p:cNvSpPr txBox="1"/>
          <p:nvPr/>
        </p:nvSpPr>
        <p:spPr>
          <a:xfrm>
            <a:off x="8082653" y="5191063"/>
            <a:ext cx="14016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800" dirty="0">
                <a:latin typeface="Consolas" panose="020B0609020204030204" pitchFamily="49" charset="0"/>
              </a:rPr>
              <a:t>int64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00542A0-1346-515F-B16C-98843E1E4BC4}"/>
              </a:ext>
            </a:extLst>
          </p:cNvPr>
          <p:cNvSpPr txBox="1"/>
          <p:nvPr/>
        </p:nvSpPr>
        <p:spPr>
          <a:xfrm>
            <a:off x="8639387" y="5714283"/>
            <a:ext cx="1535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Integer 64 bits</a:t>
            </a:r>
            <a:endParaRPr lang="en-ID" dirty="0">
              <a:solidFill>
                <a:srgbClr val="C000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242851E-B315-D6BF-DC2C-A06B94778A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33" r="24467" b="20862"/>
          <a:stretch/>
        </p:blipFill>
        <p:spPr>
          <a:xfrm>
            <a:off x="10168729" y="9597"/>
            <a:ext cx="981315" cy="103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41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  <p:bldP spid="20" grpId="0" animBg="1"/>
      <p:bldP spid="30" grpId="0" animBg="1"/>
      <p:bldP spid="33" grpId="0"/>
      <p:bldP spid="3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7F6DBEA-1308-C374-C63E-ECADD3C8E2A3}"/>
              </a:ext>
            </a:extLst>
          </p:cNvPr>
          <p:cNvSpPr/>
          <p:nvPr/>
        </p:nvSpPr>
        <p:spPr>
          <a:xfrm>
            <a:off x="1825399" y="2674601"/>
            <a:ext cx="5972401" cy="2886498"/>
          </a:xfrm>
          <a:prstGeom prst="rect">
            <a:avLst/>
          </a:prstGeom>
          <a:noFill/>
          <a:ln w="28575">
            <a:solidFill>
              <a:srgbClr val="C00000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4C85D9-3348-D5C4-D791-4031B8F4C8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720401" cy="5937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638B8EA-CD51-A901-24CF-29437FD490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6068C88-5F9B-330C-1201-282B620CE9C7}"/>
              </a:ext>
            </a:extLst>
          </p:cNvPr>
          <p:cNvSpPr txBox="1"/>
          <p:nvPr/>
        </p:nvSpPr>
        <p:spPr>
          <a:xfrm>
            <a:off x="-1" y="6488668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857DDB-1B3A-88A3-DD1B-B0E762E60A50}"/>
              </a:ext>
            </a:extLst>
          </p:cNvPr>
          <p:cNvCxnSpPr/>
          <p:nvPr/>
        </p:nvCxnSpPr>
        <p:spPr>
          <a:xfrm>
            <a:off x="2965837" y="1002855"/>
            <a:ext cx="58901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B8399E-BC4F-2F18-9EEC-75C34CE59FFA}"/>
              </a:ext>
            </a:extLst>
          </p:cNvPr>
          <p:cNvCxnSpPr/>
          <p:nvPr/>
        </p:nvCxnSpPr>
        <p:spPr>
          <a:xfrm>
            <a:off x="2975735" y="1084001"/>
            <a:ext cx="5890161" cy="0"/>
          </a:xfrm>
          <a:prstGeom prst="line">
            <a:avLst/>
          </a:prstGeom>
          <a:ln w="38100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CD9144E-C5A1-083D-8E98-FB5F4BCF36BF}"/>
              </a:ext>
            </a:extLst>
          </p:cNvPr>
          <p:cNvSpPr txBox="1"/>
          <p:nvPr/>
        </p:nvSpPr>
        <p:spPr>
          <a:xfrm>
            <a:off x="3196412" y="347882"/>
            <a:ext cx="56812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Konversi</a:t>
            </a:r>
            <a:r>
              <a:rPr lang="en-US" sz="2800" dirty="0"/>
              <a:t> </a:t>
            </a:r>
            <a:r>
              <a:rPr lang="en-US" sz="2800" dirty="0" err="1"/>
              <a:t>Tipe</a:t>
            </a:r>
            <a:r>
              <a:rPr lang="en-US" sz="2800" dirty="0"/>
              <a:t> Data pada Array NumPy</a:t>
            </a:r>
            <a:endParaRPr lang="en-ID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BC44E0-5BEA-FBF2-A028-9F7A76DAA786}"/>
              </a:ext>
            </a:extLst>
          </p:cNvPr>
          <p:cNvSpPr txBox="1"/>
          <p:nvPr/>
        </p:nvSpPr>
        <p:spPr>
          <a:xfrm>
            <a:off x="1482917" y="1296901"/>
            <a:ext cx="9501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konversi</a:t>
            </a:r>
            <a:r>
              <a:rPr lang="en-US" sz="2400" dirty="0"/>
              <a:t> </a:t>
            </a:r>
            <a:r>
              <a:rPr lang="en-US" sz="2400" dirty="0" err="1"/>
              <a:t>tipe</a:t>
            </a:r>
            <a:r>
              <a:rPr lang="en-US" sz="2400" dirty="0"/>
              <a:t> data pada array, </a:t>
            </a:r>
            <a:r>
              <a:rPr lang="en-US" sz="2400" dirty="0" err="1"/>
              <a:t>gunakan</a:t>
            </a:r>
            <a:r>
              <a:rPr lang="en-US" sz="2400" dirty="0"/>
              <a:t> function: </a:t>
            </a:r>
            <a:r>
              <a:rPr lang="en-US" sz="2400" dirty="0" err="1">
                <a:solidFill>
                  <a:srgbClr val="C00000"/>
                </a:solidFill>
              </a:rPr>
              <a:t>astype</a:t>
            </a:r>
            <a:r>
              <a:rPr lang="en-US" sz="2400" dirty="0">
                <a:solidFill>
                  <a:srgbClr val="C00000"/>
                </a:solidFill>
              </a:rPr>
              <a:t>()</a:t>
            </a:r>
            <a:endParaRPr lang="en-ID" sz="2400" dirty="0">
              <a:solidFill>
                <a:srgbClr val="C0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F581A0A-934E-1F99-5A17-90121719136E}"/>
              </a:ext>
            </a:extLst>
          </p:cNvPr>
          <p:cNvSpPr txBox="1"/>
          <p:nvPr/>
        </p:nvSpPr>
        <p:spPr>
          <a:xfrm>
            <a:off x="1482917" y="2024236"/>
            <a:ext cx="4224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Contoh</a:t>
            </a:r>
            <a:r>
              <a:rPr lang="en-US" sz="2400" dirty="0"/>
              <a:t>: </a:t>
            </a:r>
            <a:r>
              <a:rPr lang="en-US" sz="2400" dirty="0" err="1"/>
              <a:t>konversi</a:t>
            </a:r>
            <a:r>
              <a:rPr lang="en-US" sz="2400" dirty="0"/>
              <a:t> float </a:t>
            </a:r>
            <a:r>
              <a:rPr lang="en-US" sz="2400" dirty="0" err="1"/>
              <a:t>ke</a:t>
            </a:r>
            <a:r>
              <a:rPr lang="en-US" sz="2400" dirty="0"/>
              <a:t> integer</a:t>
            </a:r>
            <a:endParaRPr lang="en-ID" sz="2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CF94CD6-A1FC-0A37-E781-C392E1E85432}"/>
              </a:ext>
            </a:extLst>
          </p:cNvPr>
          <p:cNvSpPr txBox="1"/>
          <p:nvPr/>
        </p:nvSpPr>
        <p:spPr>
          <a:xfrm>
            <a:off x="1955800" y="2674601"/>
            <a:ext cx="61214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Consolas" panose="020B0609020204030204" pitchFamily="49" charset="0"/>
              </a:rPr>
              <a:t>import </a:t>
            </a:r>
            <a:r>
              <a:rPr lang="en-ID" sz="2400" dirty="0" err="1">
                <a:latin typeface="Consolas" panose="020B0609020204030204" pitchFamily="49" charset="0"/>
              </a:rPr>
              <a:t>numpy</a:t>
            </a:r>
            <a:r>
              <a:rPr lang="en-ID" sz="2400" dirty="0">
                <a:latin typeface="Consolas" panose="020B0609020204030204" pitchFamily="49" charset="0"/>
              </a:rPr>
              <a:t> as np</a:t>
            </a:r>
          </a:p>
          <a:p>
            <a:endParaRPr lang="en-ID" sz="2400" dirty="0">
              <a:latin typeface="Consolas" panose="020B0609020204030204" pitchFamily="49" charset="0"/>
            </a:endParaRPr>
          </a:p>
          <a:p>
            <a:r>
              <a:rPr lang="en-ID" sz="2400" dirty="0" err="1">
                <a:latin typeface="Consolas" panose="020B0609020204030204" pitchFamily="49" charset="0"/>
              </a:rPr>
              <a:t>arr</a:t>
            </a:r>
            <a:r>
              <a:rPr lang="en-ID" sz="2400" dirty="0">
                <a:latin typeface="Consolas" panose="020B0609020204030204" pitchFamily="49" charset="0"/>
              </a:rPr>
              <a:t> = </a:t>
            </a:r>
            <a:r>
              <a:rPr lang="en-ID" sz="2400" dirty="0" err="1">
                <a:latin typeface="Consolas" panose="020B0609020204030204" pitchFamily="49" charset="0"/>
              </a:rPr>
              <a:t>np.array</a:t>
            </a:r>
            <a:r>
              <a:rPr lang="en-ID" sz="2400" dirty="0">
                <a:latin typeface="Consolas" panose="020B0609020204030204" pitchFamily="49" charset="0"/>
              </a:rPr>
              <a:t>([1.1, 2.2, 3.3])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#konversi </a:t>
            </a:r>
            <a:r>
              <a:rPr lang="en-ID" sz="2400" dirty="0" err="1">
                <a:latin typeface="Consolas" panose="020B0609020204030204" pitchFamily="49" charset="0"/>
              </a:rPr>
              <a:t>ke</a:t>
            </a:r>
            <a:r>
              <a:rPr lang="en-ID" sz="2400" dirty="0">
                <a:latin typeface="Consolas" panose="020B0609020204030204" pitchFamily="49" charset="0"/>
              </a:rPr>
              <a:t> int</a:t>
            </a:r>
          </a:p>
          <a:p>
            <a:r>
              <a:rPr lang="en-ID" sz="2400" dirty="0" err="1">
                <a:latin typeface="Consolas" panose="020B0609020204030204" pitchFamily="49" charset="0"/>
              </a:rPr>
              <a:t>arrayBaru</a:t>
            </a:r>
            <a:r>
              <a:rPr lang="en-ID" sz="2400" dirty="0">
                <a:latin typeface="Consolas" panose="020B0609020204030204" pitchFamily="49" charset="0"/>
              </a:rPr>
              <a:t> = </a:t>
            </a:r>
            <a:r>
              <a:rPr lang="en-ID" sz="2400" dirty="0" err="1">
                <a:latin typeface="Consolas" panose="020B0609020204030204" pitchFamily="49" charset="0"/>
              </a:rPr>
              <a:t>arr.astype</a:t>
            </a:r>
            <a:r>
              <a:rPr lang="en-ID" sz="2400" dirty="0">
                <a:latin typeface="Consolas" panose="020B0609020204030204" pitchFamily="49" charset="0"/>
              </a:rPr>
              <a:t>(int)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#boleh juga: </a:t>
            </a:r>
            <a:r>
              <a:rPr lang="en-ID" sz="2400" dirty="0" err="1">
                <a:latin typeface="Consolas" panose="020B0609020204030204" pitchFamily="49" charset="0"/>
              </a:rPr>
              <a:t>astype</a:t>
            </a:r>
            <a:r>
              <a:rPr lang="en-ID" sz="2400" dirty="0">
                <a:latin typeface="Consolas" panose="020B0609020204030204" pitchFamily="49" charset="0"/>
              </a:rPr>
              <a:t>('</a:t>
            </a:r>
            <a:r>
              <a:rPr lang="en-ID" sz="2400" dirty="0" err="1">
                <a:latin typeface="Consolas" panose="020B0609020204030204" pitchFamily="49" charset="0"/>
              </a:rPr>
              <a:t>i</a:t>
            </a:r>
            <a:r>
              <a:rPr lang="en-ID" sz="2400" dirty="0">
                <a:latin typeface="Consolas" panose="020B0609020204030204" pitchFamily="49" charset="0"/>
              </a:rPr>
              <a:t>')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print(</a:t>
            </a:r>
            <a:r>
              <a:rPr lang="en-ID" sz="2400" dirty="0" err="1">
                <a:latin typeface="Consolas" panose="020B0609020204030204" pitchFamily="49" charset="0"/>
              </a:rPr>
              <a:t>arrayBaru</a:t>
            </a:r>
            <a:r>
              <a:rPr lang="en-ID" sz="2400" dirty="0"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BC97A9E-1DDE-3204-85AF-BC7D078DDF52}"/>
              </a:ext>
            </a:extLst>
          </p:cNvPr>
          <p:cNvSpPr txBox="1"/>
          <p:nvPr/>
        </p:nvSpPr>
        <p:spPr>
          <a:xfrm>
            <a:off x="8648700" y="3650456"/>
            <a:ext cx="1905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800" dirty="0">
                <a:latin typeface="Consolas" panose="020B0609020204030204" pitchFamily="49" charset="0"/>
              </a:rPr>
              <a:t>[1 2 3]</a:t>
            </a: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1E149C54-AE95-5DC6-A40E-E7824343FB2A}"/>
              </a:ext>
            </a:extLst>
          </p:cNvPr>
          <p:cNvSpPr/>
          <p:nvPr/>
        </p:nvSpPr>
        <p:spPr>
          <a:xfrm>
            <a:off x="8077200" y="3650456"/>
            <a:ext cx="381000" cy="52322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1DD7D0-97B4-A9DD-0F79-2A817BA9C89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33" r="24467" b="20862"/>
          <a:stretch/>
        </p:blipFill>
        <p:spPr>
          <a:xfrm>
            <a:off x="10168729" y="9597"/>
            <a:ext cx="981315" cy="103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158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4" grpId="0"/>
      <p:bldP spid="16" grpId="0"/>
      <p:bldP spid="21" grpId="0"/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DD18A34-EB61-46A9-DB86-B4D73A3532DA}"/>
              </a:ext>
            </a:extLst>
          </p:cNvPr>
          <p:cNvSpPr/>
          <p:nvPr/>
        </p:nvSpPr>
        <p:spPr>
          <a:xfrm>
            <a:off x="5961521" y="2666543"/>
            <a:ext cx="5283200" cy="24002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59A063-D236-A2FA-4ED3-B4A7D34FD370}"/>
              </a:ext>
            </a:extLst>
          </p:cNvPr>
          <p:cNvSpPr/>
          <p:nvPr/>
        </p:nvSpPr>
        <p:spPr>
          <a:xfrm>
            <a:off x="647504" y="2666543"/>
            <a:ext cx="5283200" cy="24002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4C85D9-3348-D5C4-D791-4031B8F4C8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720401" cy="5937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638B8EA-CD51-A901-24CF-29437FD490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6068C88-5F9B-330C-1201-282B620CE9C7}"/>
              </a:ext>
            </a:extLst>
          </p:cNvPr>
          <p:cNvSpPr txBox="1"/>
          <p:nvPr/>
        </p:nvSpPr>
        <p:spPr>
          <a:xfrm>
            <a:off x="-1" y="6488668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857DDB-1B3A-88A3-DD1B-B0E762E60A50}"/>
              </a:ext>
            </a:extLst>
          </p:cNvPr>
          <p:cNvCxnSpPr/>
          <p:nvPr/>
        </p:nvCxnSpPr>
        <p:spPr>
          <a:xfrm>
            <a:off x="2965837" y="1002855"/>
            <a:ext cx="58901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B8399E-BC4F-2F18-9EEC-75C34CE59FFA}"/>
              </a:ext>
            </a:extLst>
          </p:cNvPr>
          <p:cNvCxnSpPr/>
          <p:nvPr/>
        </p:nvCxnSpPr>
        <p:spPr>
          <a:xfrm>
            <a:off x="2975735" y="1084001"/>
            <a:ext cx="5890161" cy="0"/>
          </a:xfrm>
          <a:prstGeom prst="line">
            <a:avLst/>
          </a:prstGeom>
          <a:ln w="38100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CD9144E-C5A1-083D-8E98-FB5F4BCF36BF}"/>
              </a:ext>
            </a:extLst>
          </p:cNvPr>
          <p:cNvSpPr txBox="1"/>
          <p:nvPr/>
        </p:nvSpPr>
        <p:spPr>
          <a:xfrm>
            <a:off x="3470945" y="296883"/>
            <a:ext cx="4899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Copy vs View pada Array NumPy</a:t>
            </a:r>
            <a:endParaRPr lang="en-ID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BC44E0-5BEA-FBF2-A028-9F7A76DAA786}"/>
              </a:ext>
            </a:extLst>
          </p:cNvPr>
          <p:cNvSpPr txBox="1"/>
          <p:nvPr/>
        </p:nvSpPr>
        <p:spPr>
          <a:xfrm>
            <a:off x="823813" y="2877996"/>
            <a:ext cx="49305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err="1">
                <a:solidFill>
                  <a:srgbClr val="7030A0"/>
                </a:solidFill>
              </a:rPr>
              <a:t>Sebuah</a:t>
            </a:r>
            <a:r>
              <a:rPr lang="en-US" sz="2400" dirty="0">
                <a:solidFill>
                  <a:srgbClr val="7030A0"/>
                </a:solidFill>
              </a:rPr>
              <a:t> array </a:t>
            </a:r>
            <a:r>
              <a:rPr lang="en-US" sz="2400" dirty="0" err="1">
                <a:solidFill>
                  <a:srgbClr val="7030A0"/>
                </a:solidFill>
              </a:rPr>
              <a:t>baru</a:t>
            </a:r>
            <a:endParaRPr lang="en-US" sz="2400" dirty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7030A0"/>
                </a:solidFill>
              </a:rPr>
              <a:t>Jika data </a:t>
            </a:r>
            <a:r>
              <a:rPr lang="en-US" sz="2400" dirty="0" err="1">
                <a:solidFill>
                  <a:srgbClr val="7030A0"/>
                </a:solidFill>
              </a:rPr>
              <a:t>diubah</a:t>
            </a:r>
            <a:r>
              <a:rPr lang="en-US" sz="2400" dirty="0">
                <a:solidFill>
                  <a:srgbClr val="7030A0"/>
                </a:solidFill>
              </a:rPr>
              <a:t> pada </a:t>
            </a:r>
            <a:r>
              <a:rPr lang="en-US" sz="2400" dirty="0" err="1">
                <a:solidFill>
                  <a:srgbClr val="7030A0"/>
                </a:solidFill>
              </a:rPr>
              <a:t>hasil</a:t>
            </a:r>
            <a:r>
              <a:rPr lang="en-US" sz="2400" dirty="0">
                <a:solidFill>
                  <a:srgbClr val="7030A0"/>
                </a:solidFill>
              </a:rPr>
              <a:t> copy, </a:t>
            </a:r>
            <a:r>
              <a:rPr lang="en-US" sz="2400" dirty="0" err="1">
                <a:solidFill>
                  <a:srgbClr val="7030A0"/>
                </a:solidFill>
              </a:rPr>
              <a:t>tidak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akan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merubah</a:t>
            </a:r>
            <a:r>
              <a:rPr lang="en-US" sz="2400" dirty="0">
                <a:solidFill>
                  <a:srgbClr val="7030A0"/>
                </a:solidFill>
              </a:rPr>
              <a:t> array </a:t>
            </a:r>
            <a:r>
              <a:rPr lang="en-US" sz="2400" dirty="0" err="1">
                <a:solidFill>
                  <a:srgbClr val="7030A0"/>
                </a:solidFill>
              </a:rPr>
              <a:t>asalnya</a:t>
            </a:r>
            <a:endParaRPr lang="en-US" sz="2400" dirty="0">
              <a:solidFill>
                <a:srgbClr val="7030A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7030A0"/>
                </a:solidFill>
              </a:rPr>
              <a:t>Jika </a:t>
            </a:r>
            <a:r>
              <a:rPr lang="en-US" sz="2400" dirty="0" err="1">
                <a:solidFill>
                  <a:srgbClr val="7030A0"/>
                </a:solidFill>
              </a:rPr>
              <a:t>merubah</a:t>
            </a:r>
            <a:r>
              <a:rPr lang="en-US" sz="2400" dirty="0">
                <a:solidFill>
                  <a:srgbClr val="7030A0"/>
                </a:solidFill>
              </a:rPr>
              <a:t> data pada array </a:t>
            </a:r>
            <a:r>
              <a:rPr lang="en-US" sz="2400" dirty="0" err="1">
                <a:solidFill>
                  <a:srgbClr val="7030A0"/>
                </a:solidFill>
              </a:rPr>
              <a:t>asal</a:t>
            </a:r>
            <a:r>
              <a:rPr lang="en-US" sz="2400" dirty="0">
                <a:solidFill>
                  <a:srgbClr val="7030A0"/>
                </a:solidFill>
              </a:rPr>
              <a:t>, </a:t>
            </a:r>
            <a:r>
              <a:rPr lang="en-US" sz="2400" dirty="0" err="1">
                <a:solidFill>
                  <a:srgbClr val="7030A0"/>
                </a:solidFill>
              </a:rPr>
              <a:t>tidak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akan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merubah</a:t>
            </a:r>
            <a:r>
              <a:rPr lang="en-US" sz="2400" dirty="0">
                <a:solidFill>
                  <a:srgbClr val="7030A0"/>
                </a:solidFill>
              </a:rPr>
              <a:t> array copy</a:t>
            </a:r>
            <a:endParaRPr lang="en-ID" sz="2400" dirty="0">
              <a:solidFill>
                <a:srgbClr val="7030A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BE4601-7DAB-268B-C6D2-3A94B00435AF}"/>
              </a:ext>
            </a:extLst>
          </p:cNvPr>
          <p:cNvSpPr txBox="1"/>
          <p:nvPr/>
        </p:nvSpPr>
        <p:spPr>
          <a:xfrm>
            <a:off x="6128673" y="2877996"/>
            <a:ext cx="49305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C00000"/>
                </a:solidFill>
              </a:rPr>
              <a:t>Hanya </a:t>
            </a:r>
            <a:r>
              <a:rPr lang="en-US" sz="2400" dirty="0" err="1">
                <a:solidFill>
                  <a:srgbClr val="C00000"/>
                </a:solidFill>
              </a:rPr>
              <a:t>menampilkan</a:t>
            </a:r>
            <a:r>
              <a:rPr lang="en-US" sz="2400" dirty="0">
                <a:solidFill>
                  <a:srgbClr val="C00000"/>
                </a:solidFill>
              </a:rPr>
              <a:t> array </a:t>
            </a:r>
            <a:r>
              <a:rPr lang="en-US" sz="2400" dirty="0" err="1">
                <a:solidFill>
                  <a:srgbClr val="C00000"/>
                </a:solidFill>
              </a:rPr>
              <a:t>asal</a:t>
            </a:r>
            <a:endParaRPr lang="en-US" sz="2400" dirty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C00000"/>
                </a:solidFill>
              </a:rPr>
              <a:t>Jika data </a:t>
            </a:r>
            <a:r>
              <a:rPr lang="en-US" sz="2400" dirty="0" err="1">
                <a:solidFill>
                  <a:srgbClr val="C00000"/>
                </a:solidFill>
              </a:rPr>
              <a:t>diubah</a:t>
            </a:r>
            <a:r>
              <a:rPr lang="en-US" sz="2400" dirty="0">
                <a:solidFill>
                  <a:srgbClr val="C00000"/>
                </a:solidFill>
              </a:rPr>
              <a:t> pada </a:t>
            </a:r>
            <a:r>
              <a:rPr lang="en-US" sz="2400" dirty="0" err="1">
                <a:solidFill>
                  <a:srgbClr val="C00000"/>
                </a:solidFill>
              </a:rPr>
              <a:t>hasil</a:t>
            </a:r>
            <a:r>
              <a:rPr lang="en-US" sz="2400" dirty="0">
                <a:solidFill>
                  <a:srgbClr val="C00000"/>
                </a:solidFill>
              </a:rPr>
              <a:t> view, </a:t>
            </a:r>
            <a:r>
              <a:rPr lang="en-US" sz="2400" dirty="0" err="1">
                <a:solidFill>
                  <a:srgbClr val="C00000"/>
                </a:solidFill>
              </a:rPr>
              <a:t>akan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merubah</a:t>
            </a:r>
            <a:r>
              <a:rPr lang="en-US" sz="2400" dirty="0">
                <a:solidFill>
                  <a:srgbClr val="C00000"/>
                </a:solidFill>
              </a:rPr>
              <a:t> array </a:t>
            </a:r>
            <a:r>
              <a:rPr lang="en-US" sz="2400" dirty="0" err="1">
                <a:solidFill>
                  <a:srgbClr val="C00000"/>
                </a:solidFill>
              </a:rPr>
              <a:t>asalnya</a:t>
            </a:r>
            <a:endParaRPr lang="en-US" sz="2400" dirty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C00000"/>
                </a:solidFill>
              </a:rPr>
              <a:t>Jika </a:t>
            </a:r>
            <a:r>
              <a:rPr lang="en-US" sz="2400" dirty="0" err="1">
                <a:solidFill>
                  <a:srgbClr val="C00000"/>
                </a:solidFill>
              </a:rPr>
              <a:t>merubah</a:t>
            </a:r>
            <a:r>
              <a:rPr lang="en-US" sz="2400" dirty="0">
                <a:solidFill>
                  <a:srgbClr val="C00000"/>
                </a:solidFill>
              </a:rPr>
              <a:t> data pada array </a:t>
            </a:r>
            <a:r>
              <a:rPr lang="en-US" sz="2400" dirty="0" err="1">
                <a:solidFill>
                  <a:srgbClr val="C00000"/>
                </a:solidFill>
              </a:rPr>
              <a:t>asal</a:t>
            </a:r>
            <a:r>
              <a:rPr lang="en-US" sz="2400" dirty="0">
                <a:solidFill>
                  <a:srgbClr val="C00000"/>
                </a:solidFill>
              </a:rPr>
              <a:t>, </a:t>
            </a:r>
            <a:r>
              <a:rPr lang="en-US" sz="2400" dirty="0" err="1">
                <a:solidFill>
                  <a:srgbClr val="C00000"/>
                </a:solidFill>
              </a:rPr>
              <a:t>akan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merubah</a:t>
            </a:r>
            <a:r>
              <a:rPr lang="en-US" sz="2400" dirty="0">
                <a:solidFill>
                  <a:srgbClr val="C00000"/>
                </a:solidFill>
              </a:rPr>
              <a:t> view</a:t>
            </a:r>
            <a:endParaRPr lang="en-ID" sz="2400" dirty="0">
              <a:solidFill>
                <a:srgbClr val="C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BBA0E80-E305-61BA-14BD-3A8309714224}"/>
              </a:ext>
            </a:extLst>
          </p:cNvPr>
          <p:cNvSpPr txBox="1"/>
          <p:nvPr/>
        </p:nvSpPr>
        <p:spPr>
          <a:xfrm>
            <a:off x="2597554" y="2015591"/>
            <a:ext cx="15408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  <a:latin typeface="Consolas" panose="020B0609020204030204" pitchFamily="49" charset="0"/>
              </a:rPr>
              <a:t>copy()</a:t>
            </a:r>
            <a:endParaRPr lang="en-ID" sz="3200" dirty="0">
              <a:solidFill>
                <a:srgbClr val="7030A0"/>
              </a:solidFill>
              <a:latin typeface="Consolas" panose="020B0609020204030204" pitchFamily="49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FB7942D-C10B-3828-9FA5-319A8C2455FC}"/>
              </a:ext>
            </a:extLst>
          </p:cNvPr>
          <p:cNvSpPr txBox="1"/>
          <p:nvPr/>
        </p:nvSpPr>
        <p:spPr>
          <a:xfrm>
            <a:off x="7715654" y="2043367"/>
            <a:ext cx="15408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Consolas" panose="020B0609020204030204" pitchFamily="49" charset="0"/>
              </a:rPr>
              <a:t>view()</a:t>
            </a:r>
            <a:endParaRPr lang="en-ID" sz="3200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835EE6-40C3-B2C0-5C8F-86A4E393D4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33" r="24467" b="20862"/>
          <a:stretch/>
        </p:blipFill>
        <p:spPr>
          <a:xfrm>
            <a:off x="10168729" y="9597"/>
            <a:ext cx="981315" cy="103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867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74C85D9-3348-D5C4-D791-4031B8F4C8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720401" cy="5937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638B8EA-CD51-A901-24CF-29437FD490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6068C88-5F9B-330C-1201-282B620CE9C7}"/>
              </a:ext>
            </a:extLst>
          </p:cNvPr>
          <p:cNvSpPr txBox="1"/>
          <p:nvPr/>
        </p:nvSpPr>
        <p:spPr>
          <a:xfrm>
            <a:off x="-1" y="6488668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857DDB-1B3A-88A3-DD1B-B0E762E60A50}"/>
              </a:ext>
            </a:extLst>
          </p:cNvPr>
          <p:cNvCxnSpPr/>
          <p:nvPr/>
        </p:nvCxnSpPr>
        <p:spPr>
          <a:xfrm>
            <a:off x="2965837" y="1002855"/>
            <a:ext cx="58901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B8399E-BC4F-2F18-9EEC-75C34CE59FFA}"/>
              </a:ext>
            </a:extLst>
          </p:cNvPr>
          <p:cNvCxnSpPr/>
          <p:nvPr/>
        </p:nvCxnSpPr>
        <p:spPr>
          <a:xfrm>
            <a:off x="2975735" y="1084001"/>
            <a:ext cx="5890161" cy="0"/>
          </a:xfrm>
          <a:prstGeom prst="line">
            <a:avLst/>
          </a:prstGeom>
          <a:ln w="38100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CD9144E-C5A1-083D-8E98-FB5F4BCF36BF}"/>
              </a:ext>
            </a:extLst>
          </p:cNvPr>
          <p:cNvSpPr txBox="1"/>
          <p:nvPr/>
        </p:nvSpPr>
        <p:spPr>
          <a:xfrm>
            <a:off x="3470945" y="296883"/>
            <a:ext cx="4899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Copy vs View pada Array NumPy</a:t>
            </a:r>
            <a:endParaRPr lang="en-ID" sz="2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BBA0E80-E305-61BA-14BD-3A8309714224}"/>
              </a:ext>
            </a:extLst>
          </p:cNvPr>
          <p:cNvSpPr txBox="1"/>
          <p:nvPr/>
        </p:nvSpPr>
        <p:spPr>
          <a:xfrm>
            <a:off x="2860329" y="1165147"/>
            <a:ext cx="15408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  <a:latin typeface="Consolas" panose="020B0609020204030204" pitchFamily="49" charset="0"/>
              </a:rPr>
              <a:t>copy()</a:t>
            </a:r>
            <a:endParaRPr lang="en-ID" sz="3200" dirty="0">
              <a:solidFill>
                <a:srgbClr val="7030A0"/>
              </a:solidFill>
              <a:latin typeface="Consolas" panose="020B0609020204030204" pitchFamily="49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FB7942D-C10B-3828-9FA5-319A8C2455FC}"/>
              </a:ext>
            </a:extLst>
          </p:cNvPr>
          <p:cNvSpPr txBox="1"/>
          <p:nvPr/>
        </p:nvSpPr>
        <p:spPr>
          <a:xfrm>
            <a:off x="7978429" y="1192923"/>
            <a:ext cx="15408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Consolas" panose="020B0609020204030204" pitchFamily="49" charset="0"/>
              </a:rPr>
              <a:t>view()</a:t>
            </a:r>
            <a:endParaRPr lang="en-ID" sz="3200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17C46E-405B-75C5-BAB4-1F186D29E782}"/>
              </a:ext>
            </a:extLst>
          </p:cNvPr>
          <p:cNvSpPr txBox="1"/>
          <p:nvPr/>
        </p:nvSpPr>
        <p:spPr>
          <a:xfrm>
            <a:off x="309682" y="1749922"/>
            <a:ext cx="61214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200" dirty="0">
                <a:latin typeface="Consolas" panose="020B0609020204030204" pitchFamily="49" charset="0"/>
              </a:rPr>
              <a:t>import </a:t>
            </a:r>
            <a:r>
              <a:rPr lang="en-ID" sz="2200" dirty="0" err="1">
                <a:latin typeface="Consolas" panose="020B0609020204030204" pitchFamily="49" charset="0"/>
              </a:rPr>
              <a:t>numpy</a:t>
            </a:r>
            <a:r>
              <a:rPr lang="en-ID" sz="2200" dirty="0">
                <a:latin typeface="Consolas" panose="020B0609020204030204" pitchFamily="49" charset="0"/>
              </a:rPr>
              <a:t> as np</a:t>
            </a:r>
          </a:p>
          <a:p>
            <a:endParaRPr lang="en-ID" sz="2200" dirty="0">
              <a:latin typeface="Consolas" panose="020B0609020204030204" pitchFamily="49" charset="0"/>
            </a:endParaRPr>
          </a:p>
          <a:p>
            <a:r>
              <a:rPr lang="en-ID" sz="2200" dirty="0" err="1">
                <a:latin typeface="Consolas" panose="020B0609020204030204" pitchFamily="49" charset="0"/>
              </a:rPr>
              <a:t>arr</a:t>
            </a:r>
            <a:r>
              <a:rPr lang="en-ID" sz="2200" dirty="0">
                <a:latin typeface="Consolas" panose="020B0609020204030204" pitchFamily="49" charset="0"/>
              </a:rPr>
              <a:t> = </a:t>
            </a:r>
            <a:r>
              <a:rPr lang="en-ID" sz="2200" dirty="0" err="1">
                <a:latin typeface="Consolas" panose="020B0609020204030204" pitchFamily="49" charset="0"/>
              </a:rPr>
              <a:t>np.array</a:t>
            </a:r>
            <a:r>
              <a:rPr lang="en-ID" sz="2200" dirty="0">
                <a:latin typeface="Consolas" panose="020B0609020204030204" pitchFamily="49" charset="0"/>
              </a:rPr>
              <a:t>([1,2,3,4])</a:t>
            </a:r>
          </a:p>
          <a:p>
            <a:r>
              <a:rPr lang="en-ID" sz="2200" dirty="0">
                <a:latin typeface="Consolas" panose="020B0609020204030204" pitchFamily="49" charset="0"/>
              </a:rPr>
              <a:t>#copy array </a:t>
            </a:r>
            <a:r>
              <a:rPr lang="en-ID" sz="2200" dirty="0" err="1">
                <a:latin typeface="Consolas" panose="020B0609020204030204" pitchFamily="49" charset="0"/>
              </a:rPr>
              <a:t>asal</a:t>
            </a:r>
            <a:endParaRPr lang="en-ID" sz="2200" dirty="0">
              <a:latin typeface="Consolas" panose="020B0609020204030204" pitchFamily="49" charset="0"/>
            </a:endParaRPr>
          </a:p>
          <a:p>
            <a:r>
              <a:rPr lang="en-ID" sz="2200" dirty="0">
                <a:latin typeface="Consolas" panose="020B0609020204030204" pitchFamily="49" charset="0"/>
              </a:rPr>
              <a:t>x=</a:t>
            </a:r>
            <a:r>
              <a:rPr lang="en-ID" sz="2200" dirty="0" err="1">
                <a:latin typeface="Consolas" panose="020B0609020204030204" pitchFamily="49" charset="0"/>
              </a:rPr>
              <a:t>arr.copy</a:t>
            </a:r>
            <a:r>
              <a:rPr lang="en-ID" sz="2200" dirty="0">
                <a:latin typeface="Consolas" panose="020B0609020204030204" pitchFamily="49" charset="0"/>
              </a:rPr>
              <a:t>()</a:t>
            </a:r>
          </a:p>
          <a:p>
            <a:r>
              <a:rPr lang="en-ID" sz="2200" dirty="0">
                <a:latin typeface="Consolas" panose="020B0609020204030204" pitchFamily="49" charset="0"/>
              </a:rPr>
              <a:t>#rubah data pada array </a:t>
            </a:r>
            <a:r>
              <a:rPr lang="en-ID" sz="2200" dirty="0" err="1">
                <a:latin typeface="Consolas" panose="020B0609020204030204" pitchFamily="49" charset="0"/>
              </a:rPr>
              <a:t>asal</a:t>
            </a:r>
            <a:r>
              <a:rPr lang="en-ID" sz="2200" dirty="0">
                <a:latin typeface="Consolas" panose="020B0609020204030204" pitchFamily="49" charset="0"/>
              </a:rPr>
              <a:t>, element ke1</a:t>
            </a:r>
          </a:p>
          <a:p>
            <a:r>
              <a:rPr lang="en-ID" sz="2200" dirty="0" err="1">
                <a:latin typeface="Consolas" panose="020B0609020204030204" pitchFamily="49" charset="0"/>
              </a:rPr>
              <a:t>arr</a:t>
            </a:r>
            <a:r>
              <a:rPr lang="en-ID" sz="2200" dirty="0">
                <a:latin typeface="Consolas" panose="020B0609020204030204" pitchFamily="49" charset="0"/>
              </a:rPr>
              <a:t>[0]=9</a:t>
            </a:r>
          </a:p>
          <a:p>
            <a:r>
              <a:rPr lang="en-ID" sz="2200" dirty="0">
                <a:latin typeface="Consolas" panose="020B0609020204030204" pitchFamily="49" charset="0"/>
              </a:rPr>
              <a:t>#cetak array </a:t>
            </a:r>
            <a:r>
              <a:rPr lang="en-ID" sz="2200" dirty="0" err="1">
                <a:latin typeface="Consolas" panose="020B0609020204030204" pitchFamily="49" charset="0"/>
              </a:rPr>
              <a:t>asal</a:t>
            </a:r>
            <a:endParaRPr lang="en-ID" sz="2200" dirty="0">
              <a:latin typeface="Consolas" panose="020B0609020204030204" pitchFamily="49" charset="0"/>
            </a:endParaRPr>
          </a:p>
          <a:p>
            <a:r>
              <a:rPr lang="en-ID" sz="2200" dirty="0">
                <a:latin typeface="Consolas" panose="020B0609020204030204" pitchFamily="49" charset="0"/>
              </a:rPr>
              <a:t>print(</a:t>
            </a:r>
            <a:r>
              <a:rPr lang="en-ID" sz="2200" dirty="0" err="1">
                <a:latin typeface="Consolas" panose="020B0609020204030204" pitchFamily="49" charset="0"/>
              </a:rPr>
              <a:t>arr</a:t>
            </a:r>
            <a:r>
              <a:rPr lang="en-ID" sz="2200" dirty="0">
                <a:latin typeface="Consolas" panose="020B0609020204030204" pitchFamily="49" charset="0"/>
              </a:rPr>
              <a:t>)</a:t>
            </a:r>
          </a:p>
          <a:p>
            <a:r>
              <a:rPr lang="en-ID" sz="2200" dirty="0">
                <a:latin typeface="Consolas" panose="020B0609020204030204" pitchFamily="49" charset="0"/>
              </a:rPr>
              <a:t>#cetak array copy</a:t>
            </a:r>
          </a:p>
          <a:p>
            <a:r>
              <a:rPr lang="en-ID" sz="2200" dirty="0">
                <a:latin typeface="Consolas" panose="020B0609020204030204" pitchFamily="49" charset="0"/>
              </a:rPr>
              <a:t>print(x)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02F6851-73BA-FC8C-F3EC-1579F35CE5CB}"/>
              </a:ext>
            </a:extLst>
          </p:cNvPr>
          <p:cNvSpPr txBox="1"/>
          <p:nvPr/>
        </p:nvSpPr>
        <p:spPr>
          <a:xfrm>
            <a:off x="2975735" y="5640470"/>
            <a:ext cx="1905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solidFill>
                  <a:srgbClr val="7030A0"/>
                </a:solidFill>
                <a:latin typeface="Consolas" panose="020B0609020204030204" pitchFamily="49" charset="0"/>
              </a:rPr>
              <a:t>[9 2 3 4]</a:t>
            </a:r>
          </a:p>
          <a:p>
            <a:r>
              <a:rPr lang="en-ID" sz="2400" dirty="0">
                <a:solidFill>
                  <a:srgbClr val="7030A0"/>
                </a:solidFill>
                <a:latin typeface="Consolas" panose="020B0609020204030204" pitchFamily="49" charset="0"/>
              </a:rPr>
              <a:t>[1 2 3 4]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8AEF66-1DB9-4C23-47C6-F5CD80D4CC4A}"/>
              </a:ext>
            </a:extLst>
          </p:cNvPr>
          <p:cNvSpPr txBox="1"/>
          <p:nvPr/>
        </p:nvSpPr>
        <p:spPr>
          <a:xfrm>
            <a:off x="6265982" y="1777698"/>
            <a:ext cx="61214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200" dirty="0">
                <a:latin typeface="Consolas" panose="020B0609020204030204" pitchFamily="49" charset="0"/>
              </a:rPr>
              <a:t>import </a:t>
            </a:r>
            <a:r>
              <a:rPr lang="en-ID" sz="2200" dirty="0" err="1">
                <a:latin typeface="Consolas" panose="020B0609020204030204" pitchFamily="49" charset="0"/>
              </a:rPr>
              <a:t>numpy</a:t>
            </a:r>
            <a:r>
              <a:rPr lang="en-ID" sz="2200" dirty="0">
                <a:latin typeface="Consolas" panose="020B0609020204030204" pitchFamily="49" charset="0"/>
              </a:rPr>
              <a:t> as np</a:t>
            </a:r>
          </a:p>
          <a:p>
            <a:endParaRPr lang="en-ID" sz="2200" dirty="0">
              <a:latin typeface="Consolas" panose="020B0609020204030204" pitchFamily="49" charset="0"/>
            </a:endParaRPr>
          </a:p>
          <a:p>
            <a:r>
              <a:rPr lang="en-ID" sz="2200" dirty="0" err="1">
                <a:latin typeface="Consolas" panose="020B0609020204030204" pitchFamily="49" charset="0"/>
              </a:rPr>
              <a:t>arr</a:t>
            </a:r>
            <a:r>
              <a:rPr lang="en-ID" sz="2200" dirty="0">
                <a:latin typeface="Consolas" panose="020B0609020204030204" pitchFamily="49" charset="0"/>
              </a:rPr>
              <a:t> = </a:t>
            </a:r>
            <a:r>
              <a:rPr lang="en-ID" sz="2200" dirty="0" err="1">
                <a:latin typeface="Consolas" panose="020B0609020204030204" pitchFamily="49" charset="0"/>
              </a:rPr>
              <a:t>np.array</a:t>
            </a:r>
            <a:r>
              <a:rPr lang="en-ID" sz="2200" dirty="0">
                <a:latin typeface="Consolas" panose="020B0609020204030204" pitchFamily="49" charset="0"/>
              </a:rPr>
              <a:t>([1,2,3,4])</a:t>
            </a:r>
          </a:p>
          <a:p>
            <a:r>
              <a:rPr lang="en-ID" sz="2200" dirty="0">
                <a:latin typeface="Consolas" panose="020B0609020204030204" pitchFamily="49" charset="0"/>
              </a:rPr>
              <a:t>#view array </a:t>
            </a:r>
            <a:r>
              <a:rPr lang="en-ID" sz="2200" dirty="0" err="1">
                <a:latin typeface="Consolas" panose="020B0609020204030204" pitchFamily="49" charset="0"/>
              </a:rPr>
              <a:t>asal</a:t>
            </a:r>
            <a:endParaRPr lang="en-ID" sz="2200" dirty="0">
              <a:latin typeface="Consolas" panose="020B0609020204030204" pitchFamily="49" charset="0"/>
            </a:endParaRPr>
          </a:p>
          <a:p>
            <a:r>
              <a:rPr lang="en-ID" sz="2200" dirty="0">
                <a:latin typeface="Consolas" panose="020B0609020204030204" pitchFamily="49" charset="0"/>
              </a:rPr>
              <a:t>x=</a:t>
            </a:r>
            <a:r>
              <a:rPr lang="en-ID" sz="2200" dirty="0" err="1">
                <a:latin typeface="Consolas" panose="020B0609020204030204" pitchFamily="49" charset="0"/>
              </a:rPr>
              <a:t>arr.view</a:t>
            </a:r>
            <a:r>
              <a:rPr lang="en-ID" sz="2200" dirty="0">
                <a:latin typeface="Consolas" panose="020B0609020204030204" pitchFamily="49" charset="0"/>
              </a:rPr>
              <a:t>()</a:t>
            </a:r>
          </a:p>
          <a:p>
            <a:r>
              <a:rPr lang="en-ID" sz="2200" dirty="0">
                <a:latin typeface="Consolas" panose="020B0609020204030204" pitchFamily="49" charset="0"/>
              </a:rPr>
              <a:t>#rubah data pada array </a:t>
            </a:r>
            <a:r>
              <a:rPr lang="en-ID" sz="2200" dirty="0" err="1">
                <a:latin typeface="Consolas" panose="020B0609020204030204" pitchFamily="49" charset="0"/>
              </a:rPr>
              <a:t>asal</a:t>
            </a:r>
            <a:r>
              <a:rPr lang="en-ID" sz="2200" dirty="0">
                <a:latin typeface="Consolas" panose="020B0609020204030204" pitchFamily="49" charset="0"/>
              </a:rPr>
              <a:t>, element ke1</a:t>
            </a:r>
          </a:p>
          <a:p>
            <a:r>
              <a:rPr lang="en-ID" sz="2200" dirty="0" err="1">
                <a:latin typeface="Consolas" panose="020B0609020204030204" pitchFamily="49" charset="0"/>
              </a:rPr>
              <a:t>arr</a:t>
            </a:r>
            <a:r>
              <a:rPr lang="en-ID" sz="2200" dirty="0">
                <a:latin typeface="Consolas" panose="020B0609020204030204" pitchFamily="49" charset="0"/>
              </a:rPr>
              <a:t>[0]=9</a:t>
            </a:r>
          </a:p>
          <a:p>
            <a:r>
              <a:rPr lang="en-ID" sz="2200" dirty="0">
                <a:latin typeface="Consolas" panose="020B0609020204030204" pitchFamily="49" charset="0"/>
              </a:rPr>
              <a:t>#cetak array </a:t>
            </a:r>
            <a:r>
              <a:rPr lang="en-ID" sz="2200" dirty="0" err="1">
                <a:latin typeface="Consolas" panose="020B0609020204030204" pitchFamily="49" charset="0"/>
              </a:rPr>
              <a:t>asal</a:t>
            </a:r>
            <a:endParaRPr lang="en-ID" sz="2200" dirty="0">
              <a:latin typeface="Consolas" panose="020B0609020204030204" pitchFamily="49" charset="0"/>
            </a:endParaRPr>
          </a:p>
          <a:p>
            <a:r>
              <a:rPr lang="en-ID" sz="2200" dirty="0">
                <a:latin typeface="Consolas" panose="020B0609020204030204" pitchFamily="49" charset="0"/>
              </a:rPr>
              <a:t>print(</a:t>
            </a:r>
            <a:r>
              <a:rPr lang="en-ID" sz="2200" dirty="0" err="1">
                <a:latin typeface="Consolas" panose="020B0609020204030204" pitchFamily="49" charset="0"/>
              </a:rPr>
              <a:t>arr</a:t>
            </a:r>
            <a:r>
              <a:rPr lang="en-ID" sz="2200" dirty="0">
                <a:latin typeface="Consolas" panose="020B0609020204030204" pitchFamily="49" charset="0"/>
              </a:rPr>
              <a:t>)</a:t>
            </a:r>
          </a:p>
          <a:p>
            <a:r>
              <a:rPr lang="en-ID" sz="2200" dirty="0">
                <a:latin typeface="Consolas" panose="020B0609020204030204" pitchFamily="49" charset="0"/>
              </a:rPr>
              <a:t>#cetak array view</a:t>
            </a:r>
          </a:p>
          <a:p>
            <a:r>
              <a:rPr lang="en-ID" sz="2200" dirty="0">
                <a:latin typeface="Consolas" panose="020B0609020204030204" pitchFamily="49" charset="0"/>
              </a:rPr>
              <a:t>print(x)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5DCD9EC-F5A7-4B78-BF44-339F5424B253}"/>
              </a:ext>
            </a:extLst>
          </p:cNvPr>
          <p:cNvCxnSpPr/>
          <p:nvPr/>
        </p:nvCxnSpPr>
        <p:spPr>
          <a:xfrm>
            <a:off x="6096000" y="1457534"/>
            <a:ext cx="0" cy="52158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F94FEED-937D-E24F-8001-6C2A705561D4}"/>
              </a:ext>
            </a:extLst>
          </p:cNvPr>
          <p:cNvSpPr txBox="1"/>
          <p:nvPr/>
        </p:nvSpPr>
        <p:spPr>
          <a:xfrm>
            <a:off x="9500770" y="5665077"/>
            <a:ext cx="1905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solidFill>
                  <a:srgbClr val="C00000"/>
                </a:solidFill>
                <a:latin typeface="Consolas" panose="020B0609020204030204" pitchFamily="49" charset="0"/>
              </a:rPr>
              <a:t>[9 2 3 4]</a:t>
            </a:r>
          </a:p>
          <a:p>
            <a:r>
              <a:rPr lang="en-ID" sz="2400" dirty="0">
                <a:solidFill>
                  <a:srgbClr val="C00000"/>
                </a:solidFill>
                <a:latin typeface="Consolas" panose="020B0609020204030204" pitchFamily="49" charset="0"/>
              </a:rPr>
              <a:t>[9 2 3 4]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489079F-6D9D-FFB4-572A-CC7F1C18B13F}"/>
              </a:ext>
            </a:extLst>
          </p:cNvPr>
          <p:cNvSpPr txBox="1"/>
          <p:nvPr/>
        </p:nvSpPr>
        <p:spPr>
          <a:xfrm>
            <a:off x="6353438" y="6441712"/>
            <a:ext cx="3059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Array </a:t>
            </a:r>
            <a:r>
              <a:rPr lang="en-US" dirty="0" err="1">
                <a:solidFill>
                  <a:srgbClr val="C00000"/>
                </a:solidFill>
              </a:rPr>
              <a:t>dari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hasil</a:t>
            </a:r>
            <a:r>
              <a:rPr lang="en-US" dirty="0">
                <a:solidFill>
                  <a:srgbClr val="C00000"/>
                </a:solidFill>
              </a:rPr>
              <a:t> view() </a:t>
            </a:r>
            <a:r>
              <a:rPr lang="en-US" dirty="0" err="1">
                <a:solidFill>
                  <a:srgbClr val="C00000"/>
                </a:solidFill>
              </a:rPr>
              <a:t>berubah</a:t>
            </a:r>
            <a:endParaRPr lang="en-ID" dirty="0">
              <a:solidFill>
                <a:srgbClr val="C0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58D8AAB-5AC7-9CDE-1562-210D91C4A0CF}"/>
              </a:ext>
            </a:extLst>
          </p:cNvPr>
          <p:cNvSpPr txBox="1"/>
          <p:nvPr/>
        </p:nvSpPr>
        <p:spPr>
          <a:xfrm>
            <a:off x="2285952" y="6441712"/>
            <a:ext cx="3681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Array </a:t>
            </a:r>
            <a:r>
              <a:rPr lang="en-US" dirty="0" err="1">
                <a:solidFill>
                  <a:srgbClr val="7030A0"/>
                </a:solidFill>
              </a:rPr>
              <a:t>dari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hasil</a:t>
            </a:r>
            <a:r>
              <a:rPr lang="en-US" dirty="0">
                <a:solidFill>
                  <a:srgbClr val="7030A0"/>
                </a:solidFill>
              </a:rPr>
              <a:t> copy() TIDAK </a:t>
            </a:r>
            <a:r>
              <a:rPr lang="en-US" dirty="0" err="1">
                <a:solidFill>
                  <a:srgbClr val="7030A0"/>
                </a:solidFill>
              </a:rPr>
              <a:t>berubah</a:t>
            </a:r>
            <a:endParaRPr lang="en-ID" dirty="0">
              <a:solidFill>
                <a:srgbClr val="7030A0"/>
              </a:solidFill>
            </a:endParaRPr>
          </a:p>
        </p:txBody>
      </p:sp>
      <p:pic>
        <p:nvPicPr>
          <p:cNvPr id="26" name="Graphic 25" descr="Arrow Slight curve">
            <a:extLst>
              <a:ext uri="{FF2B5EF4-FFF2-40B4-BE49-F238E27FC236}">
                <a16:creationId xmlns:a16="http://schemas.microsoft.com/office/drawing/2014/main" id="{24CB58BE-3DD8-2B75-5354-BA1DE4B0FE9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950871" y="5612368"/>
            <a:ext cx="914400" cy="914400"/>
          </a:xfrm>
          <a:prstGeom prst="rect">
            <a:avLst/>
          </a:prstGeom>
        </p:spPr>
      </p:pic>
      <p:pic>
        <p:nvPicPr>
          <p:cNvPr id="27" name="Graphic 26" descr="Arrow Slight curve">
            <a:extLst>
              <a:ext uri="{FF2B5EF4-FFF2-40B4-BE49-F238E27FC236}">
                <a16:creationId xmlns:a16="http://schemas.microsoft.com/office/drawing/2014/main" id="{EEE55B2F-D6F2-16DF-8507-D02E6576A84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457650" y="5598768"/>
            <a:ext cx="914400" cy="914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58B7BAF-0BF5-08B1-B348-742051D99A0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33" r="24467" b="20862"/>
          <a:stretch/>
        </p:blipFill>
        <p:spPr>
          <a:xfrm>
            <a:off x="10168729" y="9597"/>
            <a:ext cx="981315" cy="103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873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5928475-45C4-7DEE-F79B-CA9A2607F595}"/>
              </a:ext>
            </a:extLst>
          </p:cNvPr>
          <p:cNvSpPr/>
          <p:nvPr/>
        </p:nvSpPr>
        <p:spPr>
          <a:xfrm>
            <a:off x="6096000" y="3664357"/>
            <a:ext cx="6096000" cy="7149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D5099CB-2290-0A11-BB82-33DCC9AE3F87}"/>
              </a:ext>
            </a:extLst>
          </p:cNvPr>
          <p:cNvSpPr/>
          <p:nvPr/>
        </p:nvSpPr>
        <p:spPr>
          <a:xfrm>
            <a:off x="0" y="3666705"/>
            <a:ext cx="6096000" cy="7149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3B1119-7A11-BE19-586B-66ED83699A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NumPy</a:t>
            </a:r>
            <a:r>
              <a:rPr lang="en-US" dirty="0"/>
              <a:t> (Numerical Python)</a:t>
            </a:r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68A76A-1AE8-A642-701F-0CBF83D5D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4823" y="1722397"/>
            <a:ext cx="1720401" cy="5937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300D738-07F4-4C9B-09A9-E44F601D1B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33" r="24467" b="20862"/>
          <a:stretch/>
        </p:blipFill>
        <p:spPr>
          <a:xfrm>
            <a:off x="3530088" y="540472"/>
            <a:ext cx="981315" cy="10358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9229B3F-E148-0AA6-D9FF-F3C44501C0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609" y="634227"/>
            <a:ext cx="947278" cy="87205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ADA8AD0-A0A2-5E3D-BC77-D189386F67B6}"/>
              </a:ext>
            </a:extLst>
          </p:cNvPr>
          <p:cNvSpPr txBox="1"/>
          <p:nvPr/>
        </p:nvSpPr>
        <p:spPr>
          <a:xfrm>
            <a:off x="4429803" y="3749830"/>
            <a:ext cx="3977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LEMON MILK Medium" panose="00000600000000000000" pitchFamily="50" charset="0"/>
              </a:rPr>
              <a:t>ROBOT</a:t>
            </a:r>
            <a:r>
              <a:rPr lang="en-US" sz="3200" dirty="0">
                <a:latin typeface="LEMON MILK Medium" panose="00000600000000000000" pitchFamily="50" charset="0"/>
              </a:rPr>
              <a:t> </a:t>
            </a:r>
            <a:r>
              <a:rPr lang="en-US" sz="3200" dirty="0">
                <a:solidFill>
                  <a:srgbClr val="00B0F0"/>
                </a:solidFill>
                <a:latin typeface="LEMON MILK Medium" panose="00000600000000000000" pitchFamily="50" charset="0"/>
              </a:rPr>
              <a:t>CERDAS</a:t>
            </a:r>
            <a:endParaRPr lang="en-ID" sz="3200" dirty="0">
              <a:solidFill>
                <a:srgbClr val="00B0F0"/>
              </a:solidFill>
              <a:latin typeface="LEMON MILK Medium" panose="00000600000000000000" pitchFamily="50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70E166F-C88E-FBE7-D4F6-8C59EF7F0F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633" y="748446"/>
            <a:ext cx="2740780" cy="80962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F3679F7-6D2A-DEF5-C46D-1C72197E294B}"/>
              </a:ext>
            </a:extLst>
          </p:cNvPr>
          <p:cNvSpPr txBox="1"/>
          <p:nvPr/>
        </p:nvSpPr>
        <p:spPr>
          <a:xfrm>
            <a:off x="9364816" y="17958"/>
            <a:ext cx="2827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Aptos" panose="020B0004020202020204" pitchFamily="34" charset="0"/>
              </a:rPr>
              <a:t>Muh</a:t>
            </a:r>
            <a:r>
              <a:rPr lang="en-US" sz="2000" dirty="0">
                <a:latin typeface="Aptos" panose="020B0004020202020204" pitchFamily="34" charset="0"/>
              </a:rPr>
              <a:t> </a:t>
            </a:r>
            <a:r>
              <a:rPr lang="en-US" sz="2000" dirty="0" err="1">
                <a:latin typeface="Aptos" panose="020B0004020202020204" pitchFamily="34" charset="0"/>
              </a:rPr>
              <a:t>Pauzan</a:t>
            </a:r>
            <a:r>
              <a:rPr lang="en-US" sz="2000" dirty="0">
                <a:latin typeface="Aptos" panose="020B0004020202020204" pitchFamily="34" charset="0"/>
              </a:rPr>
              <a:t>, </a:t>
            </a:r>
            <a:r>
              <a:rPr lang="en-US" sz="2000" dirty="0" err="1">
                <a:latin typeface="Aptos" panose="020B0004020202020204" pitchFamily="34" charset="0"/>
              </a:rPr>
              <a:t>S.Si</a:t>
            </a:r>
            <a:r>
              <a:rPr lang="en-US" sz="2000" dirty="0">
                <a:latin typeface="Aptos" panose="020B0004020202020204" pitchFamily="34" charset="0"/>
              </a:rPr>
              <a:t>., </a:t>
            </a:r>
            <a:r>
              <a:rPr lang="en-US" sz="2000" dirty="0" err="1">
                <a:latin typeface="Aptos" panose="020B0004020202020204" pitchFamily="34" charset="0"/>
              </a:rPr>
              <a:t>M.Sc</a:t>
            </a:r>
            <a:endParaRPr lang="en-ID" sz="2000" dirty="0">
              <a:latin typeface="Aptos" panose="020B00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272928-1915-DBBC-8196-FAB6A898B79A}"/>
              </a:ext>
            </a:extLst>
          </p:cNvPr>
          <p:cNvSpPr txBox="1"/>
          <p:nvPr/>
        </p:nvSpPr>
        <p:spPr>
          <a:xfrm>
            <a:off x="3075594" y="4752569"/>
            <a:ext cx="628922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Install dan import Library NumPy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Konversi</a:t>
            </a:r>
            <a:r>
              <a:rPr lang="en-US" sz="2800" dirty="0"/>
              <a:t> array Python </a:t>
            </a:r>
            <a:r>
              <a:rPr lang="en-US" sz="2800" dirty="0" err="1"/>
              <a:t>ke</a:t>
            </a:r>
            <a:r>
              <a:rPr lang="en-US" sz="2800" dirty="0"/>
              <a:t> Array NumPy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Indexing </a:t>
            </a:r>
            <a:r>
              <a:rPr lang="en-US" sz="2800" dirty="0" err="1"/>
              <a:t>Positif</a:t>
            </a:r>
            <a:r>
              <a:rPr lang="en-US" sz="2800" dirty="0"/>
              <a:t> dan </a:t>
            </a:r>
            <a:r>
              <a:rPr lang="en-US" sz="2800" dirty="0" err="1"/>
              <a:t>Negatif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2331345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2" grpId="0"/>
      <p:bldP spid="7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25F2D674-FC08-FFAB-EA3E-5989A5C62369}"/>
              </a:ext>
            </a:extLst>
          </p:cNvPr>
          <p:cNvSpPr/>
          <p:nvPr/>
        </p:nvSpPr>
        <p:spPr>
          <a:xfrm>
            <a:off x="9358111" y="3708400"/>
            <a:ext cx="1101874" cy="46166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13CFBAA-6F8D-4DC5-330D-D84AE5965438}"/>
              </a:ext>
            </a:extLst>
          </p:cNvPr>
          <p:cNvSpPr/>
          <p:nvPr/>
        </p:nvSpPr>
        <p:spPr>
          <a:xfrm>
            <a:off x="617485" y="2598960"/>
            <a:ext cx="7824496" cy="3175039"/>
          </a:xfrm>
          <a:prstGeom prst="rect">
            <a:avLst/>
          </a:prstGeom>
          <a:noFill/>
          <a:ln w="28575">
            <a:solidFill>
              <a:srgbClr val="C00000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4C85D9-3348-D5C4-D791-4031B8F4C8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720401" cy="5937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638B8EA-CD51-A901-24CF-29437FD490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6068C88-5F9B-330C-1201-282B620CE9C7}"/>
              </a:ext>
            </a:extLst>
          </p:cNvPr>
          <p:cNvSpPr txBox="1"/>
          <p:nvPr/>
        </p:nvSpPr>
        <p:spPr>
          <a:xfrm>
            <a:off x="-1" y="6488668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857DDB-1B3A-88A3-DD1B-B0E762E60A50}"/>
              </a:ext>
            </a:extLst>
          </p:cNvPr>
          <p:cNvCxnSpPr/>
          <p:nvPr/>
        </p:nvCxnSpPr>
        <p:spPr>
          <a:xfrm>
            <a:off x="2965837" y="1002855"/>
            <a:ext cx="58901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B8399E-BC4F-2F18-9EEC-75C34CE59FFA}"/>
              </a:ext>
            </a:extLst>
          </p:cNvPr>
          <p:cNvCxnSpPr/>
          <p:nvPr/>
        </p:nvCxnSpPr>
        <p:spPr>
          <a:xfrm>
            <a:off x="2975735" y="1084001"/>
            <a:ext cx="5890161" cy="0"/>
          </a:xfrm>
          <a:prstGeom prst="line">
            <a:avLst/>
          </a:prstGeom>
          <a:ln w="38100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CD9144E-C5A1-083D-8E98-FB5F4BCF36BF}"/>
              </a:ext>
            </a:extLst>
          </p:cNvPr>
          <p:cNvSpPr txBox="1"/>
          <p:nvPr/>
        </p:nvSpPr>
        <p:spPr>
          <a:xfrm>
            <a:off x="3470945" y="296883"/>
            <a:ext cx="47958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Merubah</a:t>
            </a:r>
            <a:r>
              <a:rPr lang="en-US" sz="2800" dirty="0"/>
              <a:t> </a:t>
            </a:r>
            <a:r>
              <a:rPr lang="en-US" sz="2800" dirty="0" err="1"/>
              <a:t>Dimensi</a:t>
            </a:r>
            <a:r>
              <a:rPr lang="en-US" sz="2800" dirty="0"/>
              <a:t> Array NumPy</a:t>
            </a:r>
            <a:endParaRPr lang="en-ID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67A14B-E0DA-9D6C-D652-93FEABB5799A}"/>
              </a:ext>
            </a:extLst>
          </p:cNvPr>
          <p:cNvSpPr txBox="1"/>
          <p:nvPr/>
        </p:nvSpPr>
        <p:spPr>
          <a:xfrm>
            <a:off x="1720400" y="1435100"/>
            <a:ext cx="9746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Kita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merubah</a:t>
            </a:r>
            <a:r>
              <a:rPr lang="en-US" sz="2400" dirty="0"/>
              <a:t> </a:t>
            </a:r>
            <a:r>
              <a:rPr lang="en-US" sz="2400" dirty="0" err="1"/>
              <a:t>dimensi</a:t>
            </a:r>
            <a:r>
              <a:rPr lang="en-US" sz="2400" dirty="0"/>
              <a:t> pada Array </a:t>
            </a:r>
            <a:r>
              <a:rPr lang="en-US" sz="2400" dirty="0" err="1"/>
              <a:t>Numpy</a:t>
            </a:r>
            <a:r>
              <a:rPr lang="en-US" sz="2400" dirty="0"/>
              <a:t>, </a:t>
            </a:r>
            <a:r>
              <a:rPr lang="en-US" sz="2400" dirty="0" err="1"/>
              <a:t>gunakan</a:t>
            </a:r>
            <a:r>
              <a:rPr lang="en-US" sz="2400" dirty="0"/>
              <a:t> function: </a:t>
            </a:r>
            <a:r>
              <a:rPr lang="en-US" sz="2400" dirty="0">
                <a:solidFill>
                  <a:srgbClr val="C00000"/>
                </a:solidFill>
              </a:rPr>
              <a:t>reshape()</a:t>
            </a:r>
            <a:endParaRPr lang="en-ID" sz="2400" dirty="0">
              <a:solidFill>
                <a:srgbClr val="C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78B089-EDC7-D201-C28B-B714FAF3BEFA}"/>
              </a:ext>
            </a:extLst>
          </p:cNvPr>
          <p:cNvSpPr txBox="1"/>
          <p:nvPr/>
        </p:nvSpPr>
        <p:spPr>
          <a:xfrm>
            <a:off x="617485" y="2017030"/>
            <a:ext cx="5035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Merubah</a:t>
            </a:r>
            <a:r>
              <a:rPr lang="en-US" sz="2400" dirty="0"/>
              <a:t> 1 </a:t>
            </a:r>
            <a:r>
              <a:rPr lang="en-US" sz="2400" dirty="0" err="1"/>
              <a:t>Dimensi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2 </a:t>
            </a:r>
            <a:r>
              <a:rPr lang="en-US" sz="2400" dirty="0" err="1"/>
              <a:t>Dimensi</a:t>
            </a:r>
            <a:endParaRPr lang="en-ID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B05BAF-5D2E-6ACF-E0D3-D301726296FF}"/>
              </a:ext>
            </a:extLst>
          </p:cNvPr>
          <p:cNvSpPr txBox="1"/>
          <p:nvPr/>
        </p:nvSpPr>
        <p:spPr>
          <a:xfrm>
            <a:off x="736600" y="2598960"/>
            <a:ext cx="782449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Consolas" panose="020B0609020204030204" pitchFamily="49" charset="0"/>
              </a:rPr>
              <a:t>import </a:t>
            </a:r>
            <a:r>
              <a:rPr lang="en-ID" sz="2400" dirty="0" err="1">
                <a:latin typeface="Consolas" panose="020B0609020204030204" pitchFamily="49" charset="0"/>
              </a:rPr>
              <a:t>numpy</a:t>
            </a:r>
            <a:r>
              <a:rPr lang="en-ID" sz="2400" dirty="0">
                <a:latin typeface="Consolas" panose="020B0609020204030204" pitchFamily="49" charset="0"/>
              </a:rPr>
              <a:t> as np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#membuat array </a:t>
            </a:r>
            <a:r>
              <a:rPr lang="en-ID" sz="2400" dirty="0" err="1">
                <a:latin typeface="Consolas" panose="020B0609020204030204" pitchFamily="49" charset="0"/>
              </a:rPr>
              <a:t>numpy</a:t>
            </a:r>
            <a:r>
              <a:rPr lang="en-ID" sz="2400" dirty="0">
                <a:latin typeface="Consolas" panose="020B0609020204030204" pitchFamily="49" charset="0"/>
              </a:rPr>
              <a:t>, </a:t>
            </a:r>
            <a:r>
              <a:rPr lang="en-ID" sz="2400" dirty="0" err="1">
                <a:latin typeface="Consolas" panose="020B0609020204030204" pitchFamily="49" charset="0"/>
              </a:rPr>
              <a:t>dari</a:t>
            </a:r>
            <a:r>
              <a:rPr lang="en-ID" sz="2400" dirty="0">
                <a:latin typeface="Consolas" panose="020B0609020204030204" pitchFamily="49" charset="0"/>
              </a:rPr>
              <a:t> list python</a:t>
            </a:r>
          </a:p>
          <a:p>
            <a:r>
              <a:rPr lang="en-ID" sz="2400" dirty="0" err="1">
                <a:latin typeface="Consolas" panose="020B0609020204030204" pitchFamily="49" charset="0"/>
              </a:rPr>
              <a:t>arr</a:t>
            </a:r>
            <a:r>
              <a:rPr lang="en-ID" sz="2400" dirty="0">
                <a:latin typeface="Consolas" panose="020B0609020204030204" pitchFamily="49" charset="0"/>
              </a:rPr>
              <a:t>=</a:t>
            </a:r>
            <a:r>
              <a:rPr lang="en-ID" sz="2400" dirty="0" err="1">
                <a:latin typeface="Consolas" panose="020B0609020204030204" pitchFamily="49" charset="0"/>
              </a:rPr>
              <a:t>np.array</a:t>
            </a:r>
            <a:r>
              <a:rPr lang="en-ID" sz="2400" dirty="0">
                <a:latin typeface="Consolas" panose="020B0609020204030204" pitchFamily="49" charset="0"/>
              </a:rPr>
              <a:t>([1,2,3,4,5,6])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#merubah </a:t>
            </a:r>
            <a:r>
              <a:rPr lang="en-ID" sz="2400" dirty="0" err="1">
                <a:latin typeface="Consolas" panose="020B0609020204030204" pitchFamily="49" charset="0"/>
              </a:rPr>
              <a:t>menjadi</a:t>
            </a:r>
            <a:r>
              <a:rPr lang="en-ID" sz="2400" dirty="0">
                <a:latin typeface="Consolas" panose="020B0609020204030204" pitchFamily="49" charset="0"/>
              </a:rPr>
              <a:t> 2D, </a:t>
            </a:r>
            <a:r>
              <a:rPr lang="en-ID" sz="2400" dirty="0" err="1">
                <a:latin typeface="Consolas" panose="020B0609020204030204" pitchFamily="49" charset="0"/>
              </a:rPr>
              <a:t>dengan</a:t>
            </a:r>
            <a:r>
              <a:rPr lang="en-ID" sz="2400" dirty="0">
                <a:latin typeface="Consolas" panose="020B0609020204030204" pitchFamily="49" charset="0"/>
              </a:rPr>
              <a:t> 3 baris, 2 </a:t>
            </a:r>
            <a:r>
              <a:rPr lang="en-ID" sz="2400" dirty="0" err="1">
                <a:latin typeface="Consolas" panose="020B0609020204030204" pitchFamily="49" charset="0"/>
              </a:rPr>
              <a:t>kolom</a:t>
            </a:r>
            <a:endParaRPr lang="en-ID" sz="2400" dirty="0">
              <a:latin typeface="Consolas" panose="020B0609020204030204" pitchFamily="49" charset="0"/>
            </a:endParaRPr>
          </a:p>
          <a:p>
            <a:r>
              <a:rPr lang="en-ID" sz="2400" dirty="0" err="1">
                <a:latin typeface="Consolas" panose="020B0609020204030204" pitchFamily="49" charset="0"/>
              </a:rPr>
              <a:t>arrayBaru</a:t>
            </a:r>
            <a:r>
              <a:rPr lang="en-ID" sz="2400" dirty="0">
                <a:latin typeface="Consolas" panose="020B0609020204030204" pitchFamily="49" charset="0"/>
              </a:rPr>
              <a:t>=</a:t>
            </a:r>
            <a:r>
              <a:rPr lang="en-ID" sz="2400" dirty="0" err="1">
                <a:latin typeface="Consolas" panose="020B0609020204030204" pitchFamily="49" charset="0"/>
              </a:rPr>
              <a:t>arr.reshape</a:t>
            </a:r>
            <a:r>
              <a:rPr lang="en-ID" sz="2400" dirty="0">
                <a:latin typeface="Consolas" panose="020B0609020204030204" pitchFamily="49" charset="0"/>
              </a:rPr>
              <a:t>(3,2)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print(</a:t>
            </a:r>
            <a:r>
              <a:rPr lang="en-ID" sz="2400" dirty="0" err="1">
                <a:latin typeface="Consolas" panose="020B0609020204030204" pitchFamily="49" charset="0"/>
              </a:rPr>
              <a:t>arrayBaru</a:t>
            </a:r>
            <a:r>
              <a:rPr lang="en-ID" sz="2400" dirty="0">
                <a:latin typeface="Consolas" panose="020B0609020204030204" pitchFamily="49" charset="0"/>
              </a:rPr>
              <a:t>)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#cek </a:t>
            </a:r>
            <a:r>
              <a:rPr lang="en-ID" sz="2400" dirty="0" err="1">
                <a:latin typeface="Consolas" panose="020B0609020204030204" pitchFamily="49" charset="0"/>
              </a:rPr>
              <a:t>dimensi</a:t>
            </a:r>
            <a:r>
              <a:rPr lang="en-ID" sz="2400" dirty="0">
                <a:latin typeface="Consolas" panose="020B0609020204030204" pitchFamily="49" charset="0"/>
              </a:rPr>
              <a:t> 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print(</a:t>
            </a:r>
            <a:r>
              <a:rPr lang="en-ID" sz="2400" dirty="0" err="1">
                <a:latin typeface="Consolas" panose="020B0609020204030204" pitchFamily="49" charset="0"/>
              </a:rPr>
              <a:t>arrayBaru.shape</a:t>
            </a:r>
            <a:r>
              <a:rPr lang="en-ID" sz="2400" dirty="0"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3058FBD-9724-6B09-9371-740EB28F1A94}"/>
              </a:ext>
            </a:extLst>
          </p:cNvPr>
          <p:cNvSpPr txBox="1"/>
          <p:nvPr/>
        </p:nvSpPr>
        <p:spPr>
          <a:xfrm>
            <a:off x="9295318" y="2543124"/>
            <a:ext cx="176749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Consolas" panose="020B0609020204030204" pitchFamily="49" charset="0"/>
              </a:rPr>
              <a:t>[[1 2]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 [3 4]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 [5 6]]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(3, 2)</a:t>
            </a: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0E20BD30-0738-7B3F-04AF-A1FDC948C9C1}"/>
              </a:ext>
            </a:extLst>
          </p:cNvPr>
          <p:cNvSpPr/>
          <p:nvPr/>
        </p:nvSpPr>
        <p:spPr>
          <a:xfrm>
            <a:off x="8699500" y="2832100"/>
            <a:ext cx="520700" cy="5969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7D5C6EC-ABEA-2488-A390-C050F984C24F}"/>
              </a:ext>
            </a:extLst>
          </p:cNvPr>
          <p:cNvSpPr txBox="1"/>
          <p:nvPr/>
        </p:nvSpPr>
        <p:spPr>
          <a:xfrm>
            <a:off x="9696517" y="4792674"/>
            <a:ext cx="215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3 baris, 2 </a:t>
            </a:r>
            <a:r>
              <a:rPr lang="en-US" sz="2400" dirty="0" err="1">
                <a:solidFill>
                  <a:srgbClr val="C00000"/>
                </a:solidFill>
              </a:rPr>
              <a:t>kolom</a:t>
            </a:r>
            <a:endParaRPr lang="en-ID" sz="2400" dirty="0">
              <a:solidFill>
                <a:srgbClr val="C00000"/>
              </a:solidFill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89FB8B0-CA51-ADC5-0FCA-A7787A21A306}"/>
              </a:ext>
            </a:extLst>
          </p:cNvPr>
          <p:cNvCxnSpPr>
            <a:cxnSpLocks/>
          </p:cNvCxnSpPr>
          <p:nvPr/>
        </p:nvCxnSpPr>
        <p:spPr>
          <a:xfrm>
            <a:off x="10579100" y="3130550"/>
            <a:ext cx="279400" cy="15998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736E6A70-B676-72F8-69F2-0649E8D374DF}"/>
              </a:ext>
            </a:extLst>
          </p:cNvPr>
          <p:cNvSpPr/>
          <p:nvPr/>
        </p:nvSpPr>
        <p:spPr>
          <a:xfrm>
            <a:off x="3387970" y="5145527"/>
            <a:ext cx="1101874" cy="46166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513B63-81B2-EAD1-3B22-8EB9C99A7D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33" r="24467" b="20862"/>
          <a:stretch/>
        </p:blipFill>
        <p:spPr>
          <a:xfrm>
            <a:off x="10168729" y="9597"/>
            <a:ext cx="981315" cy="103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83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repeatCount="indefinite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17" grpId="0"/>
      <p:bldP spid="25" grpId="0" animBg="1"/>
      <p:bldP spid="28" grpId="0"/>
      <p:bldP spid="3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E6DDC5D7-388A-6EB8-0061-B67215B57FDF}"/>
              </a:ext>
            </a:extLst>
          </p:cNvPr>
          <p:cNvSpPr/>
          <p:nvPr/>
        </p:nvSpPr>
        <p:spPr>
          <a:xfrm>
            <a:off x="1935678" y="2767245"/>
            <a:ext cx="4821382" cy="1773493"/>
          </a:xfrm>
          <a:prstGeom prst="rect">
            <a:avLst/>
          </a:prstGeom>
          <a:noFill/>
          <a:ln w="28575"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4C85D9-3348-D5C4-D791-4031B8F4C8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720401" cy="5937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638B8EA-CD51-A901-24CF-29437FD490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6068C88-5F9B-330C-1201-282B620CE9C7}"/>
              </a:ext>
            </a:extLst>
          </p:cNvPr>
          <p:cNvSpPr txBox="1"/>
          <p:nvPr/>
        </p:nvSpPr>
        <p:spPr>
          <a:xfrm>
            <a:off x="-1" y="6488668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857DDB-1B3A-88A3-DD1B-B0E762E60A50}"/>
              </a:ext>
            </a:extLst>
          </p:cNvPr>
          <p:cNvCxnSpPr/>
          <p:nvPr/>
        </p:nvCxnSpPr>
        <p:spPr>
          <a:xfrm>
            <a:off x="2965837" y="1002855"/>
            <a:ext cx="58901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B8399E-BC4F-2F18-9EEC-75C34CE59FFA}"/>
              </a:ext>
            </a:extLst>
          </p:cNvPr>
          <p:cNvCxnSpPr/>
          <p:nvPr/>
        </p:nvCxnSpPr>
        <p:spPr>
          <a:xfrm>
            <a:off x="2975735" y="1084001"/>
            <a:ext cx="5890161" cy="0"/>
          </a:xfrm>
          <a:prstGeom prst="line">
            <a:avLst/>
          </a:prstGeom>
          <a:ln w="38100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CD9144E-C5A1-083D-8E98-FB5F4BCF36BF}"/>
              </a:ext>
            </a:extLst>
          </p:cNvPr>
          <p:cNvSpPr txBox="1"/>
          <p:nvPr/>
        </p:nvSpPr>
        <p:spPr>
          <a:xfrm>
            <a:off x="3180417" y="320578"/>
            <a:ext cx="54807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Sortir</a:t>
            </a:r>
            <a:r>
              <a:rPr lang="en-US" sz="2800" dirty="0"/>
              <a:t> pada Array NumPy</a:t>
            </a:r>
            <a:endParaRPr lang="en-ID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67A14B-E0DA-9D6C-D652-93FEABB5799A}"/>
              </a:ext>
            </a:extLst>
          </p:cNvPr>
          <p:cNvSpPr txBox="1"/>
          <p:nvPr/>
        </p:nvSpPr>
        <p:spPr>
          <a:xfrm>
            <a:off x="1720400" y="1413164"/>
            <a:ext cx="91336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Kita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pengurutan</a:t>
            </a:r>
            <a:r>
              <a:rPr lang="en-US" sz="2400" dirty="0"/>
              <a:t> </a:t>
            </a:r>
            <a:r>
              <a:rPr lang="en-US" sz="2400" dirty="0" err="1"/>
              <a:t>elemen-elemen</a:t>
            </a:r>
            <a:r>
              <a:rPr lang="en-US" sz="2400" dirty="0"/>
              <a:t> yang </a:t>
            </a:r>
            <a:r>
              <a:rPr lang="en-US" sz="2400" dirty="0" err="1"/>
              <a:t>ada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array NumPy,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berurutan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alfabetik</a:t>
            </a:r>
            <a:r>
              <a:rPr lang="en-US" sz="2400" dirty="0"/>
              <a:t>, ascending, descending dan </a:t>
            </a:r>
            <a:r>
              <a:rPr lang="en-US" sz="2400" dirty="0" err="1"/>
              <a:t>numerik</a:t>
            </a:r>
            <a:r>
              <a:rPr lang="en-US" sz="2400" dirty="0"/>
              <a:t>, </a:t>
            </a:r>
            <a:r>
              <a:rPr lang="en-US" sz="2400" dirty="0" err="1"/>
              <a:t>gunakan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:</a:t>
            </a:r>
            <a:endParaRPr lang="en-ID" sz="2400" dirty="0">
              <a:solidFill>
                <a:srgbClr val="C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FECCFF-6973-2188-C4F6-D78DB2B7F635}"/>
              </a:ext>
            </a:extLst>
          </p:cNvPr>
          <p:cNvSpPr txBox="1"/>
          <p:nvPr/>
        </p:nvSpPr>
        <p:spPr>
          <a:xfrm>
            <a:off x="5436652" y="2120908"/>
            <a:ext cx="17248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sort()</a:t>
            </a:r>
            <a:endParaRPr lang="en-ID" sz="2800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3D19B0E-4EDC-F130-AEB9-DAA407C510B8}"/>
              </a:ext>
            </a:extLst>
          </p:cNvPr>
          <p:cNvSpPr txBox="1"/>
          <p:nvPr/>
        </p:nvSpPr>
        <p:spPr>
          <a:xfrm>
            <a:off x="2029182" y="2879504"/>
            <a:ext cx="527561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Consolas" panose="020B0609020204030204" pitchFamily="49" charset="0"/>
              </a:rPr>
              <a:t>import </a:t>
            </a:r>
            <a:r>
              <a:rPr lang="en-ID" sz="2400" dirty="0" err="1">
                <a:latin typeface="Consolas" panose="020B0609020204030204" pitchFamily="49" charset="0"/>
              </a:rPr>
              <a:t>numpy</a:t>
            </a:r>
            <a:r>
              <a:rPr lang="en-ID" sz="2400" dirty="0">
                <a:latin typeface="Consolas" panose="020B0609020204030204" pitchFamily="49" charset="0"/>
              </a:rPr>
              <a:t> as np</a:t>
            </a:r>
          </a:p>
          <a:p>
            <a:r>
              <a:rPr lang="en-ID" sz="2400" dirty="0" err="1">
                <a:latin typeface="Consolas" panose="020B0609020204030204" pitchFamily="49" charset="0"/>
              </a:rPr>
              <a:t>arr</a:t>
            </a:r>
            <a:r>
              <a:rPr lang="en-ID" sz="2400" dirty="0">
                <a:latin typeface="Consolas" panose="020B0609020204030204" pitchFamily="49" charset="0"/>
              </a:rPr>
              <a:t> = </a:t>
            </a:r>
            <a:r>
              <a:rPr lang="en-ID" sz="2400" dirty="0" err="1">
                <a:latin typeface="Consolas" panose="020B0609020204030204" pitchFamily="49" charset="0"/>
              </a:rPr>
              <a:t>np.array</a:t>
            </a:r>
            <a:r>
              <a:rPr lang="en-ID" sz="2400" dirty="0">
                <a:latin typeface="Consolas" panose="020B0609020204030204" pitchFamily="49" charset="0"/>
              </a:rPr>
              <a:t>([3,2,0,1])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#urutkan </a:t>
            </a:r>
            <a:r>
              <a:rPr lang="en-ID" sz="2400" dirty="0" err="1">
                <a:latin typeface="Consolas" panose="020B0609020204030204" pitchFamily="49" charset="0"/>
              </a:rPr>
              <a:t>secara</a:t>
            </a:r>
            <a:r>
              <a:rPr lang="en-ID" sz="2400" dirty="0">
                <a:latin typeface="Consolas" panose="020B0609020204030204" pitchFamily="49" charset="0"/>
              </a:rPr>
              <a:t> </a:t>
            </a:r>
            <a:r>
              <a:rPr lang="en-ID" sz="2400" dirty="0" err="1">
                <a:latin typeface="Consolas" panose="020B0609020204030204" pitchFamily="49" charset="0"/>
              </a:rPr>
              <a:t>numerik</a:t>
            </a:r>
            <a:endParaRPr lang="en-ID" sz="2400" dirty="0">
              <a:latin typeface="Consolas" panose="020B0609020204030204" pitchFamily="49" charset="0"/>
            </a:endParaRPr>
          </a:p>
          <a:p>
            <a:r>
              <a:rPr lang="en-ID" sz="2400" dirty="0">
                <a:latin typeface="Consolas" panose="020B0609020204030204" pitchFamily="49" charset="0"/>
              </a:rPr>
              <a:t>print(</a:t>
            </a:r>
            <a:r>
              <a:rPr lang="en-ID" sz="2400" dirty="0" err="1">
                <a:latin typeface="Consolas" panose="020B0609020204030204" pitchFamily="49" charset="0"/>
              </a:rPr>
              <a:t>np.sort</a:t>
            </a:r>
            <a:r>
              <a:rPr lang="en-ID" sz="2400" dirty="0">
                <a:latin typeface="Consolas" panose="020B0609020204030204" pitchFamily="49" charset="0"/>
              </a:rPr>
              <a:t>(</a:t>
            </a:r>
            <a:r>
              <a:rPr lang="en-ID" sz="2400" dirty="0" err="1">
                <a:latin typeface="Consolas" panose="020B0609020204030204" pitchFamily="49" charset="0"/>
              </a:rPr>
              <a:t>arr</a:t>
            </a:r>
            <a:r>
              <a:rPr lang="en-ID" sz="2400" dirty="0">
                <a:latin typeface="Consolas" panose="020B0609020204030204" pitchFamily="49" charset="0"/>
              </a:rPr>
              <a:t>))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7D5255A-9CEA-694B-FCF8-D428D8977C1F}"/>
              </a:ext>
            </a:extLst>
          </p:cNvPr>
          <p:cNvSpPr txBox="1"/>
          <p:nvPr/>
        </p:nvSpPr>
        <p:spPr>
          <a:xfrm>
            <a:off x="8075787" y="3321284"/>
            <a:ext cx="22633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Consolas" panose="020B0609020204030204" pitchFamily="49" charset="0"/>
              </a:rPr>
              <a:t>[0 1 2 3]</a:t>
            </a: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696A8B7D-79B9-F4D9-A4A3-AB402C1A3303}"/>
              </a:ext>
            </a:extLst>
          </p:cNvPr>
          <p:cNvSpPr/>
          <p:nvPr/>
        </p:nvSpPr>
        <p:spPr>
          <a:xfrm>
            <a:off x="7191245" y="3321284"/>
            <a:ext cx="546265" cy="52322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8C1B152-9CA2-CF4C-E36E-8601B31992C5}"/>
              </a:ext>
            </a:extLst>
          </p:cNvPr>
          <p:cNvSpPr txBox="1"/>
          <p:nvPr/>
        </p:nvSpPr>
        <p:spPr>
          <a:xfrm>
            <a:off x="4666988" y="4982518"/>
            <a:ext cx="728647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Consolas" panose="020B0609020204030204" pitchFamily="49" charset="0"/>
              </a:rPr>
              <a:t>import </a:t>
            </a:r>
            <a:r>
              <a:rPr lang="en-ID" sz="2400" dirty="0" err="1">
                <a:latin typeface="Consolas" panose="020B0609020204030204" pitchFamily="49" charset="0"/>
              </a:rPr>
              <a:t>numpy</a:t>
            </a:r>
            <a:r>
              <a:rPr lang="en-ID" sz="2400" dirty="0">
                <a:latin typeface="Consolas" panose="020B0609020204030204" pitchFamily="49" charset="0"/>
              </a:rPr>
              <a:t> as np</a:t>
            </a:r>
          </a:p>
          <a:p>
            <a:r>
              <a:rPr lang="en-ID" sz="2400" dirty="0" err="1">
                <a:latin typeface="Consolas" panose="020B0609020204030204" pitchFamily="49" charset="0"/>
              </a:rPr>
              <a:t>arr</a:t>
            </a:r>
            <a:r>
              <a:rPr lang="en-ID" sz="2400" dirty="0">
                <a:latin typeface="Consolas" panose="020B0609020204030204" pitchFamily="49" charset="0"/>
              </a:rPr>
              <a:t> = </a:t>
            </a:r>
            <a:r>
              <a:rPr lang="en-ID" sz="2400" dirty="0" err="1">
                <a:latin typeface="Consolas" panose="020B0609020204030204" pitchFamily="49" charset="0"/>
              </a:rPr>
              <a:t>np.array</a:t>
            </a:r>
            <a:r>
              <a:rPr lang="en-ID" sz="2400" dirty="0">
                <a:latin typeface="Consolas" panose="020B0609020204030204" pitchFamily="49" charset="0"/>
              </a:rPr>
              <a:t>(['</a:t>
            </a:r>
            <a:r>
              <a:rPr lang="en-ID" sz="2400" dirty="0" err="1">
                <a:latin typeface="Consolas" panose="020B0609020204030204" pitchFamily="49" charset="0"/>
              </a:rPr>
              <a:t>jeruk</a:t>
            </a:r>
            <a:r>
              <a:rPr lang="en-ID" sz="2400" dirty="0">
                <a:latin typeface="Consolas" panose="020B0609020204030204" pitchFamily="49" charset="0"/>
              </a:rPr>
              <a:t>','</a:t>
            </a:r>
            <a:r>
              <a:rPr lang="en-ID" sz="2400" dirty="0" err="1">
                <a:latin typeface="Consolas" panose="020B0609020204030204" pitchFamily="49" charset="0"/>
              </a:rPr>
              <a:t>apel</a:t>
            </a:r>
            <a:r>
              <a:rPr lang="en-ID" sz="2400" dirty="0">
                <a:latin typeface="Consolas" panose="020B0609020204030204" pitchFamily="49" charset="0"/>
              </a:rPr>
              <a:t>','</a:t>
            </a:r>
            <a:r>
              <a:rPr lang="en-ID" sz="2400" dirty="0" err="1">
                <a:latin typeface="Consolas" panose="020B0609020204030204" pitchFamily="49" charset="0"/>
              </a:rPr>
              <a:t>mangga</a:t>
            </a:r>
            <a:r>
              <a:rPr lang="en-ID" sz="2400" dirty="0">
                <a:latin typeface="Consolas" panose="020B0609020204030204" pitchFamily="49" charset="0"/>
              </a:rPr>
              <a:t>'])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#urutkan </a:t>
            </a:r>
            <a:r>
              <a:rPr lang="en-ID" sz="2400" dirty="0" err="1">
                <a:latin typeface="Consolas" panose="020B0609020204030204" pitchFamily="49" charset="0"/>
              </a:rPr>
              <a:t>secara</a:t>
            </a:r>
            <a:r>
              <a:rPr lang="en-ID" sz="2400" dirty="0">
                <a:latin typeface="Consolas" panose="020B0609020204030204" pitchFamily="49" charset="0"/>
              </a:rPr>
              <a:t> </a:t>
            </a:r>
            <a:r>
              <a:rPr lang="en-ID" sz="2400" dirty="0" err="1">
                <a:latin typeface="Consolas" panose="020B0609020204030204" pitchFamily="49" charset="0"/>
              </a:rPr>
              <a:t>alfabetik</a:t>
            </a:r>
            <a:endParaRPr lang="en-ID" sz="2400" dirty="0">
              <a:latin typeface="Consolas" panose="020B0609020204030204" pitchFamily="49" charset="0"/>
            </a:endParaRPr>
          </a:p>
          <a:p>
            <a:r>
              <a:rPr lang="en-ID" sz="2400" dirty="0">
                <a:latin typeface="Consolas" panose="020B0609020204030204" pitchFamily="49" charset="0"/>
              </a:rPr>
              <a:t>print(</a:t>
            </a:r>
            <a:r>
              <a:rPr lang="en-ID" sz="2400" dirty="0" err="1">
                <a:latin typeface="Consolas" panose="020B0609020204030204" pitchFamily="49" charset="0"/>
              </a:rPr>
              <a:t>np.sort</a:t>
            </a:r>
            <a:r>
              <a:rPr lang="en-ID" sz="2400" dirty="0">
                <a:latin typeface="Consolas" panose="020B0609020204030204" pitchFamily="49" charset="0"/>
              </a:rPr>
              <a:t>(</a:t>
            </a:r>
            <a:r>
              <a:rPr lang="en-ID" sz="2400" dirty="0" err="1">
                <a:latin typeface="Consolas" panose="020B0609020204030204" pitchFamily="49" charset="0"/>
              </a:rPr>
              <a:t>arr</a:t>
            </a:r>
            <a:r>
              <a:rPr lang="en-ID" sz="2400" dirty="0">
                <a:latin typeface="Consolas" panose="020B0609020204030204" pitchFamily="49" charset="0"/>
              </a:rPr>
              <a:t>))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FACD66E-7EF9-D883-E498-2636AA6D3E30}"/>
              </a:ext>
            </a:extLst>
          </p:cNvPr>
          <p:cNvSpPr/>
          <p:nvPr/>
        </p:nvSpPr>
        <p:spPr>
          <a:xfrm>
            <a:off x="4662689" y="4820858"/>
            <a:ext cx="7093881" cy="1773493"/>
          </a:xfrm>
          <a:prstGeom prst="rect">
            <a:avLst/>
          </a:prstGeom>
          <a:noFill/>
          <a:ln w="28575"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7886997D-D265-FA10-EAD2-739DD40275DA}"/>
              </a:ext>
            </a:extLst>
          </p:cNvPr>
          <p:cNvSpPr/>
          <p:nvPr/>
        </p:nvSpPr>
        <p:spPr>
          <a:xfrm rot="10800000">
            <a:off x="3938645" y="5362271"/>
            <a:ext cx="546265" cy="52322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A4BDE86-7BAD-4123-8FCF-77EBB1863267}"/>
              </a:ext>
            </a:extLst>
          </p:cNvPr>
          <p:cNvSpPr txBox="1"/>
          <p:nvPr/>
        </p:nvSpPr>
        <p:spPr>
          <a:xfrm>
            <a:off x="238537" y="5425518"/>
            <a:ext cx="451559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>
                <a:latin typeface="Consolas" panose="020B0609020204030204" pitchFamily="49" charset="0"/>
              </a:rPr>
              <a:t>['</a:t>
            </a:r>
            <a:r>
              <a:rPr lang="en-ID" sz="2000" dirty="0" err="1">
                <a:latin typeface="Consolas" panose="020B0609020204030204" pitchFamily="49" charset="0"/>
              </a:rPr>
              <a:t>apel</a:t>
            </a:r>
            <a:r>
              <a:rPr lang="en-ID" sz="2000" dirty="0">
                <a:latin typeface="Consolas" panose="020B0609020204030204" pitchFamily="49" charset="0"/>
              </a:rPr>
              <a:t>' '</a:t>
            </a:r>
            <a:r>
              <a:rPr lang="en-ID" sz="2000" dirty="0" err="1">
                <a:latin typeface="Consolas" panose="020B0609020204030204" pitchFamily="49" charset="0"/>
              </a:rPr>
              <a:t>jeruk</a:t>
            </a:r>
            <a:r>
              <a:rPr lang="en-ID" sz="2000" dirty="0">
                <a:latin typeface="Consolas" panose="020B0609020204030204" pitchFamily="49" charset="0"/>
              </a:rPr>
              <a:t>' '</a:t>
            </a:r>
            <a:r>
              <a:rPr lang="en-ID" sz="2000" dirty="0" err="1">
                <a:latin typeface="Consolas" panose="020B0609020204030204" pitchFamily="49" charset="0"/>
              </a:rPr>
              <a:t>mangga</a:t>
            </a:r>
            <a:r>
              <a:rPr lang="en-ID" sz="2000" dirty="0">
                <a:latin typeface="Consolas" panose="020B0609020204030204" pitchFamily="49" charset="0"/>
              </a:rPr>
              <a:t>']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5AB23E8-0B21-534F-5B5D-6119C9825D16}"/>
              </a:ext>
            </a:extLst>
          </p:cNvPr>
          <p:cNvSpPr/>
          <p:nvPr/>
        </p:nvSpPr>
        <p:spPr>
          <a:xfrm>
            <a:off x="4488875" y="3297534"/>
            <a:ext cx="1848253" cy="360753"/>
          </a:xfrm>
          <a:prstGeom prst="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A4249B1-4604-DD2E-834C-0CB4D85B61D3}"/>
              </a:ext>
            </a:extLst>
          </p:cNvPr>
          <p:cNvSpPr/>
          <p:nvPr/>
        </p:nvSpPr>
        <p:spPr>
          <a:xfrm>
            <a:off x="8021135" y="3378767"/>
            <a:ext cx="1848253" cy="360753"/>
          </a:xfrm>
          <a:prstGeom prst="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A42655E-1750-C4D3-87B7-EEF661A6EDB0}"/>
              </a:ext>
            </a:extLst>
          </p:cNvPr>
          <p:cNvSpPr txBox="1"/>
          <p:nvPr/>
        </p:nvSpPr>
        <p:spPr>
          <a:xfrm>
            <a:off x="7729058" y="2588000"/>
            <a:ext cx="2140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Dari </a:t>
            </a:r>
            <a:r>
              <a:rPr lang="en-US" sz="2000" dirty="0" err="1">
                <a:solidFill>
                  <a:srgbClr val="FF0000"/>
                </a:solidFill>
              </a:rPr>
              <a:t>ini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menjadi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ini</a:t>
            </a:r>
            <a:endParaRPr lang="en-ID" sz="2000" dirty="0">
              <a:solidFill>
                <a:srgbClr val="FF0000"/>
              </a:solidFill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D82B045-0873-13E4-6E55-A8490B596F44}"/>
              </a:ext>
            </a:extLst>
          </p:cNvPr>
          <p:cNvCxnSpPr/>
          <p:nvPr/>
        </p:nvCxnSpPr>
        <p:spPr>
          <a:xfrm flipH="1">
            <a:off x="6337128" y="2879504"/>
            <a:ext cx="2058727" cy="441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65AF1F0-08B1-9325-4DCE-975D136FCF88}"/>
              </a:ext>
            </a:extLst>
          </p:cNvPr>
          <p:cNvCxnSpPr>
            <a:endCxn id="35" idx="0"/>
          </p:cNvCxnSpPr>
          <p:nvPr/>
        </p:nvCxnSpPr>
        <p:spPr>
          <a:xfrm flipH="1">
            <a:off x="8945262" y="2879504"/>
            <a:ext cx="751255" cy="499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B3498FFB-E6B3-D494-0C18-E109DAB8514A}"/>
              </a:ext>
            </a:extLst>
          </p:cNvPr>
          <p:cNvSpPr txBox="1"/>
          <p:nvPr/>
        </p:nvSpPr>
        <p:spPr>
          <a:xfrm>
            <a:off x="2110252" y="6154347"/>
            <a:ext cx="2140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Dari </a:t>
            </a:r>
            <a:r>
              <a:rPr lang="en-US" sz="2000" dirty="0" err="1">
                <a:solidFill>
                  <a:srgbClr val="FF0000"/>
                </a:solidFill>
              </a:rPr>
              <a:t>ini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menjadi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ini</a:t>
            </a:r>
            <a:endParaRPr lang="en-ID" sz="2000" dirty="0">
              <a:solidFill>
                <a:srgbClr val="FF0000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DDA6A52-DA70-176A-0D81-2D6344FC3992}"/>
              </a:ext>
            </a:extLst>
          </p:cNvPr>
          <p:cNvCxnSpPr>
            <a:endCxn id="29" idx="2"/>
          </p:cNvCxnSpPr>
          <p:nvPr/>
        </p:nvCxnSpPr>
        <p:spPr>
          <a:xfrm flipH="1" flipV="1">
            <a:off x="2496333" y="5825628"/>
            <a:ext cx="1442311" cy="432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B56D6147-F29B-0135-23A5-E991B0527D20}"/>
              </a:ext>
            </a:extLst>
          </p:cNvPr>
          <p:cNvCxnSpPr/>
          <p:nvPr/>
        </p:nvCxnSpPr>
        <p:spPr>
          <a:xfrm flipV="1">
            <a:off x="2814452" y="5767348"/>
            <a:ext cx="4490343" cy="5870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C13EFA9B-FA8A-813B-EA0A-4D95481F91CE}"/>
              </a:ext>
            </a:extLst>
          </p:cNvPr>
          <p:cNvSpPr/>
          <p:nvPr/>
        </p:nvSpPr>
        <p:spPr>
          <a:xfrm>
            <a:off x="106878" y="5366143"/>
            <a:ext cx="3831766" cy="528774"/>
          </a:xfrm>
          <a:prstGeom prst="roundRect">
            <a:avLst/>
          </a:prstGeom>
          <a:noFill/>
          <a:ln w="28575">
            <a:solidFill>
              <a:srgbClr val="C00000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89263CEB-5BB0-902D-C769-6EC44A98C8C7}"/>
              </a:ext>
            </a:extLst>
          </p:cNvPr>
          <p:cNvSpPr/>
          <p:nvPr/>
        </p:nvSpPr>
        <p:spPr>
          <a:xfrm>
            <a:off x="7191244" y="5302906"/>
            <a:ext cx="4490343" cy="528774"/>
          </a:xfrm>
          <a:prstGeom prst="roundRect">
            <a:avLst/>
          </a:prstGeom>
          <a:noFill/>
          <a:ln w="28575">
            <a:solidFill>
              <a:srgbClr val="C00000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D1A783C5-396F-84FE-6943-1A6696D50F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33" r="24467" b="20862"/>
          <a:stretch/>
        </p:blipFill>
        <p:spPr>
          <a:xfrm>
            <a:off x="10168729" y="9597"/>
            <a:ext cx="981315" cy="103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03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repeatCount="indefinite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6" presetClass="entr" presetSubtype="21" repeatCount="indefinite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6" presetClass="entr" presetSubtype="21" repeatCount="indefinite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46" grpId="0" animBg="1"/>
      <p:bldP spid="4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5928475-45C4-7DEE-F79B-CA9A2607F595}"/>
              </a:ext>
            </a:extLst>
          </p:cNvPr>
          <p:cNvSpPr/>
          <p:nvPr/>
        </p:nvSpPr>
        <p:spPr>
          <a:xfrm>
            <a:off x="6096000" y="3664357"/>
            <a:ext cx="6096000" cy="7149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D5099CB-2290-0A11-BB82-33DCC9AE3F87}"/>
              </a:ext>
            </a:extLst>
          </p:cNvPr>
          <p:cNvSpPr/>
          <p:nvPr/>
        </p:nvSpPr>
        <p:spPr>
          <a:xfrm>
            <a:off x="0" y="3666705"/>
            <a:ext cx="6096000" cy="7149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3B1119-7A11-BE19-586B-66ED83699A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NumPy</a:t>
            </a:r>
            <a:r>
              <a:rPr lang="en-US" dirty="0"/>
              <a:t> (Numerical Python)</a:t>
            </a:r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68A76A-1AE8-A642-701F-0CBF83D5D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4823" y="1722397"/>
            <a:ext cx="1720401" cy="5937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300D738-07F4-4C9B-09A9-E44F601D1B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33" r="24467" b="20862"/>
          <a:stretch/>
        </p:blipFill>
        <p:spPr>
          <a:xfrm>
            <a:off x="3530088" y="540472"/>
            <a:ext cx="981315" cy="10358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9229B3F-E148-0AA6-D9FF-F3C44501C0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609" y="634227"/>
            <a:ext cx="947278" cy="87205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ADA8AD0-A0A2-5E3D-BC77-D189386F67B6}"/>
              </a:ext>
            </a:extLst>
          </p:cNvPr>
          <p:cNvSpPr txBox="1"/>
          <p:nvPr/>
        </p:nvSpPr>
        <p:spPr>
          <a:xfrm>
            <a:off x="4429803" y="3749830"/>
            <a:ext cx="3977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LEMON MILK Medium" panose="00000600000000000000" pitchFamily="50" charset="0"/>
              </a:rPr>
              <a:t>TERIMA</a:t>
            </a:r>
            <a:r>
              <a:rPr lang="en-US" sz="3200" dirty="0">
                <a:latin typeface="LEMON MILK Medium" panose="00000600000000000000" pitchFamily="50" charset="0"/>
              </a:rPr>
              <a:t> </a:t>
            </a:r>
            <a:r>
              <a:rPr lang="en-US" sz="3200" dirty="0">
                <a:solidFill>
                  <a:srgbClr val="00B0F0"/>
                </a:solidFill>
                <a:latin typeface="LEMON MILK Medium" panose="00000600000000000000" pitchFamily="50" charset="0"/>
              </a:rPr>
              <a:t>KASIH</a:t>
            </a:r>
            <a:endParaRPr lang="en-ID" sz="3200" dirty="0">
              <a:solidFill>
                <a:srgbClr val="00B0F0"/>
              </a:solidFill>
              <a:latin typeface="LEMON MILK Medium" panose="00000600000000000000" pitchFamily="50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70E166F-C88E-FBE7-D4F6-8C59EF7F0F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633" y="748446"/>
            <a:ext cx="2740780" cy="8096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3F6B570-01F7-D649-963D-5D52CFD3EA5C}"/>
              </a:ext>
            </a:extLst>
          </p:cNvPr>
          <p:cNvSpPr txBox="1"/>
          <p:nvPr/>
        </p:nvSpPr>
        <p:spPr>
          <a:xfrm>
            <a:off x="3363833" y="4518719"/>
            <a:ext cx="648312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/>
              <a:t>Slicing Array NumPy</a:t>
            </a:r>
          </a:p>
          <a:p>
            <a:pPr marL="514350" indent="-514350">
              <a:buAutoNum type="arabicPeriod"/>
            </a:pPr>
            <a:r>
              <a:rPr lang="en-US" sz="2800" dirty="0" err="1"/>
              <a:t>Tipe</a:t>
            </a:r>
            <a:r>
              <a:rPr lang="en-US" sz="2800" dirty="0"/>
              <a:t> Data dan </a:t>
            </a:r>
            <a:r>
              <a:rPr lang="en-US" sz="2800" dirty="0" err="1"/>
              <a:t>Konversinya</a:t>
            </a:r>
            <a:r>
              <a:rPr lang="en-US" sz="2800" dirty="0"/>
              <a:t> pada NumPy</a:t>
            </a:r>
          </a:p>
          <a:p>
            <a:pPr marL="514350" indent="-514350">
              <a:buAutoNum type="arabicPeriod"/>
            </a:pPr>
            <a:r>
              <a:rPr lang="en-US" sz="2800" dirty="0"/>
              <a:t>copy() vs view()</a:t>
            </a:r>
          </a:p>
          <a:p>
            <a:pPr marL="514350" indent="-514350">
              <a:buAutoNum type="arabicPeriod"/>
            </a:pPr>
            <a:r>
              <a:rPr lang="en-US" sz="2800" dirty="0" err="1"/>
              <a:t>Merubah</a:t>
            </a:r>
            <a:r>
              <a:rPr lang="en-US" sz="2800" dirty="0"/>
              <a:t> </a:t>
            </a:r>
            <a:r>
              <a:rPr lang="en-US" sz="2800" dirty="0" err="1"/>
              <a:t>Dimensi</a:t>
            </a:r>
            <a:r>
              <a:rPr lang="en-US" sz="2800" dirty="0"/>
              <a:t> Array dan </a:t>
            </a:r>
            <a:r>
              <a:rPr lang="en-US" sz="2800" dirty="0" err="1"/>
              <a:t>Sortir</a:t>
            </a:r>
            <a:r>
              <a:rPr lang="en-US" sz="2800" dirty="0"/>
              <a:t> </a:t>
            </a:r>
          </a:p>
          <a:p>
            <a:r>
              <a:rPr lang="en-US" sz="2800" dirty="0"/>
              <a:t>      pada Array NumPy</a:t>
            </a:r>
          </a:p>
        </p:txBody>
      </p:sp>
    </p:spTree>
    <p:extLst>
      <p:ext uri="{BB962C8B-B14F-4D97-AF65-F5344CB8AC3E}">
        <p14:creationId xmlns:p14="http://schemas.microsoft.com/office/powerpoint/2010/main" val="243651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C5F33A00-155E-4B91-8888-A267C82FA3B5}"/>
              </a:ext>
            </a:extLst>
          </p:cNvPr>
          <p:cNvSpPr/>
          <p:nvPr/>
        </p:nvSpPr>
        <p:spPr>
          <a:xfrm>
            <a:off x="2295601" y="3996982"/>
            <a:ext cx="1865534" cy="80065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4C85D9-3348-D5C4-D791-4031B8F4C8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720401" cy="5937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638B8EA-CD51-A901-24CF-29437FD490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6068C88-5F9B-330C-1201-282B620CE9C7}"/>
              </a:ext>
            </a:extLst>
          </p:cNvPr>
          <p:cNvSpPr txBox="1"/>
          <p:nvPr/>
        </p:nvSpPr>
        <p:spPr>
          <a:xfrm>
            <a:off x="0" y="6519552"/>
            <a:ext cx="2054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857DDB-1B3A-88A3-DD1B-B0E762E60A50}"/>
              </a:ext>
            </a:extLst>
          </p:cNvPr>
          <p:cNvCxnSpPr/>
          <p:nvPr/>
        </p:nvCxnSpPr>
        <p:spPr>
          <a:xfrm>
            <a:off x="2965837" y="1002855"/>
            <a:ext cx="58901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B8399E-BC4F-2F18-9EEC-75C34CE59FFA}"/>
              </a:ext>
            </a:extLst>
          </p:cNvPr>
          <p:cNvCxnSpPr/>
          <p:nvPr/>
        </p:nvCxnSpPr>
        <p:spPr>
          <a:xfrm>
            <a:off x="2975735" y="1084001"/>
            <a:ext cx="5890161" cy="0"/>
          </a:xfrm>
          <a:prstGeom prst="line">
            <a:avLst/>
          </a:prstGeom>
          <a:ln w="38100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CD9144E-C5A1-083D-8E98-FB5F4BCF36BF}"/>
              </a:ext>
            </a:extLst>
          </p:cNvPr>
          <p:cNvSpPr txBox="1"/>
          <p:nvPr/>
        </p:nvSpPr>
        <p:spPr>
          <a:xfrm>
            <a:off x="4843308" y="292116"/>
            <a:ext cx="21550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Why NumPy?</a:t>
            </a:r>
            <a:endParaRPr lang="en-ID" sz="2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AC1E0B9-BED4-06E1-128D-3A8E9AF6E3BD}"/>
              </a:ext>
            </a:extLst>
          </p:cNvPr>
          <p:cNvSpPr txBox="1"/>
          <p:nvPr/>
        </p:nvSpPr>
        <p:spPr>
          <a:xfrm>
            <a:off x="2677889" y="1490412"/>
            <a:ext cx="2895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list = [</a:t>
            </a:r>
            <a:r>
              <a:rPr lang="en-ID" sz="2400" dirty="0">
                <a:solidFill>
                  <a:srgbClr val="A52A2A"/>
                </a:solidFill>
                <a:latin typeface="Consolas" panose="020B0609020204030204" pitchFamily="49" charset="0"/>
              </a:rPr>
              <a:t>1,2,3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  <a:endParaRPr lang="en-ID" sz="2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9D769D-8233-93A9-FCDA-E3E1A0209228}"/>
              </a:ext>
            </a:extLst>
          </p:cNvPr>
          <p:cNvSpPr txBox="1"/>
          <p:nvPr/>
        </p:nvSpPr>
        <p:spPr>
          <a:xfrm>
            <a:off x="337688" y="2491473"/>
            <a:ext cx="561184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TAPI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kecepatannya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lambat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saat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bekerja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list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terutama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data yang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besar</a:t>
            </a:r>
            <a:endParaRPr lang="en-ID" sz="2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1FC77F-B6B9-4F37-D3C4-9DDB4C6BB6D2}"/>
              </a:ext>
            </a:extLst>
          </p:cNvPr>
          <p:cNvSpPr txBox="1"/>
          <p:nvPr/>
        </p:nvSpPr>
        <p:spPr>
          <a:xfrm>
            <a:off x="441111" y="1490412"/>
            <a:ext cx="15135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LEMON MILK" panose="00000500000000000000" pitchFamily="50" charset="0"/>
              </a:rPr>
              <a:t>Python</a:t>
            </a:r>
            <a:endParaRPr lang="en-ID" sz="2400" dirty="0">
              <a:latin typeface="LEMON MILK" panose="00000500000000000000" pitchFamily="50" charset="0"/>
            </a:endParaRP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2B3E352C-BF99-5CF0-D949-C863F2D4734F}"/>
              </a:ext>
            </a:extLst>
          </p:cNvPr>
          <p:cNvSpPr/>
          <p:nvPr/>
        </p:nvSpPr>
        <p:spPr>
          <a:xfrm>
            <a:off x="2179332" y="1490412"/>
            <a:ext cx="351288" cy="46166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20" name="Graphic 19" descr="Arrow Counterclockwise curve">
            <a:extLst>
              <a:ext uri="{FF2B5EF4-FFF2-40B4-BE49-F238E27FC236}">
                <a16:creationId xmlns:a16="http://schemas.microsoft.com/office/drawing/2014/main" id="{8C8ACC63-E1C3-7E98-9FAE-DBFC8B0B1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V="1">
            <a:off x="2591031" y="1764575"/>
            <a:ext cx="914400" cy="9144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4F545AFF-FDB6-7CE3-145E-6B3DA4C57C7D}"/>
              </a:ext>
            </a:extLst>
          </p:cNvPr>
          <p:cNvSpPr txBox="1"/>
          <p:nvPr/>
        </p:nvSpPr>
        <p:spPr>
          <a:xfrm>
            <a:off x="337689" y="4821391"/>
            <a:ext cx="644632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NumPy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bertujuan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menyediakan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objek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array yang 50 kali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lebih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cepat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dibandingkan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list pada Python</a:t>
            </a:r>
            <a:endParaRPr lang="en-ID" sz="2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964A2A3-16D6-12D1-465B-4FEB188733F2}"/>
              </a:ext>
            </a:extLst>
          </p:cNvPr>
          <p:cNvSpPr txBox="1"/>
          <p:nvPr/>
        </p:nvSpPr>
        <p:spPr>
          <a:xfrm rot="20629280">
            <a:off x="2677889" y="3358095"/>
            <a:ext cx="1508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Solusi ?</a:t>
            </a:r>
            <a:endParaRPr lang="en-ID" sz="2400" b="1" dirty="0">
              <a:solidFill>
                <a:srgbClr val="FF0000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D28E58C7-9828-816B-B4D7-A451D1D943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4976" y="4086447"/>
            <a:ext cx="1720401" cy="593766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B5565B40-4DFD-33DB-D199-CCB644D6AE60}"/>
              </a:ext>
            </a:extLst>
          </p:cNvPr>
          <p:cNvSpPr txBox="1"/>
          <p:nvPr/>
        </p:nvSpPr>
        <p:spPr>
          <a:xfrm>
            <a:off x="6096000" y="1471678"/>
            <a:ext cx="604750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Array NumPy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disimpan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tempat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kontinyu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memori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penyimpanan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seperti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list pada python,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sehingga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proses yang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diperlukan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mengakses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memanipulasinya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sangat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cepat</a:t>
            </a:r>
            <a:endParaRPr lang="en-ID" sz="24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5E4C16C-D100-D69F-48C6-A2E87FBBD313}"/>
              </a:ext>
            </a:extLst>
          </p:cNvPr>
          <p:cNvSpPr txBox="1"/>
          <p:nvPr/>
        </p:nvSpPr>
        <p:spPr>
          <a:xfrm>
            <a:off x="7350407" y="3781731"/>
            <a:ext cx="398495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lokalitas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referensi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locality of reference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ID" sz="24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C2B063F-EBBD-4F27-A9B4-07C9FA9DD91B}"/>
              </a:ext>
            </a:extLst>
          </p:cNvPr>
          <p:cNvSpPr txBox="1"/>
          <p:nvPr/>
        </p:nvSpPr>
        <p:spPr>
          <a:xfrm>
            <a:off x="6138574" y="3379433"/>
            <a:ext cx="5430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ptos" panose="020B0004020202020204" pitchFamily="34" charset="0"/>
              </a:rPr>
              <a:t>Cara </a:t>
            </a:r>
            <a:r>
              <a:rPr lang="en-US" sz="2400" dirty="0" err="1">
                <a:solidFill>
                  <a:srgbClr val="FF0000"/>
                </a:solidFill>
                <a:latin typeface="Aptos" panose="020B0004020202020204" pitchFamily="34" charset="0"/>
              </a:rPr>
              <a:t>penyimpanan</a:t>
            </a:r>
            <a:r>
              <a:rPr lang="en-US" sz="2400" dirty="0">
                <a:solidFill>
                  <a:srgbClr val="FF0000"/>
                </a:solidFill>
                <a:latin typeface="Aptos" panose="020B00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ptos" panose="020B0004020202020204" pitchFamily="34" charset="0"/>
              </a:rPr>
              <a:t>tsb</a:t>
            </a:r>
            <a:r>
              <a:rPr lang="en-US" sz="2400" dirty="0">
                <a:solidFill>
                  <a:srgbClr val="FF0000"/>
                </a:solidFill>
                <a:latin typeface="Aptos" panose="020B00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ptos" panose="020B0004020202020204" pitchFamily="34" charset="0"/>
              </a:rPr>
              <a:t>disebut</a:t>
            </a:r>
            <a:r>
              <a:rPr lang="en-US" sz="2400" dirty="0">
                <a:solidFill>
                  <a:srgbClr val="FF0000"/>
                </a:solidFill>
                <a:latin typeface="Aptos" panose="020B00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ptos" panose="020B0004020202020204" pitchFamily="34" charset="0"/>
              </a:rPr>
              <a:t>sebagai</a:t>
            </a:r>
            <a:r>
              <a:rPr lang="en-US" sz="2400" dirty="0">
                <a:solidFill>
                  <a:srgbClr val="FF0000"/>
                </a:solidFill>
                <a:latin typeface="Aptos" panose="020B0004020202020204" pitchFamily="34" charset="0"/>
              </a:rPr>
              <a:t>:</a:t>
            </a:r>
            <a:endParaRPr lang="en-ID" sz="2400" dirty="0">
              <a:solidFill>
                <a:srgbClr val="FF0000"/>
              </a:solidFill>
              <a:latin typeface="Aptos" panose="020B00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0C2CB2F-D2FC-22A9-18C8-A63ABAE82424}"/>
              </a:ext>
            </a:extLst>
          </p:cNvPr>
          <p:cNvSpPr txBox="1"/>
          <p:nvPr/>
        </p:nvSpPr>
        <p:spPr>
          <a:xfrm>
            <a:off x="6784010" y="5386322"/>
            <a:ext cx="51976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umPy juga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dioptimalkan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bekerja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arsitektur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CPU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terbaru</a:t>
            </a:r>
            <a:endParaRPr lang="en-ID" sz="2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4F27EE2-962A-190A-153F-C2673FDA1DA4}"/>
              </a:ext>
            </a:extLst>
          </p:cNvPr>
          <p:cNvSpPr txBox="1"/>
          <p:nvPr/>
        </p:nvSpPr>
        <p:spPr>
          <a:xfrm>
            <a:off x="8853580" y="4518460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/>
              <a:t>+</a:t>
            </a:r>
            <a:endParaRPr lang="en-ID" sz="44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5341D0C-B38E-1E08-9652-995F0C2A058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33" r="24467" b="20862"/>
          <a:stretch/>
        </p:blipFill>
        <p:spPr>
          <a:xfrm>
            <a:off x="10168729" y="9597"/>
            <a:ext cx="981315" cy="103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06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6" grpId="0"/>
      <p:bldP spid="22" grpId="0"/>
      <p:bldP spid="24" grpId="0"/>
      <p:bldP spid="29" grpId="0"/>
      <p:bldP spid="31" grpId="0"/>
      <p:bldP spid="32" grpId="0"/>
      <p:bldP spid="34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77917FA-7C89-BE0D-B0ED-257E5000D8DB}"/>
              </a:ext>
            </a:extLst>
          </p:cNvPr>
          <p:cNvSpPr/>
          <p:nvPr/>
        </p:nvSpPr>
        <p:spPr>
          <a:xfrm>
            <a:off x="1270660" y="1662545"/>
            <a:ext cx="5380993" cy="3859479"/>
          </a:xfrm>
          <a:prstGeom prst="rect">
            <a:avLst/>
          </a:prstGeom>
          <a:solidFill>
            <a:schemeClr val="bg1"/>
          </a:solidFill>
          <a:ln w="19050"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4C85D9-3348-D5C4-D791-4031B8F4C8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720401" cy="5937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638B8EA-CD51-A901-24CF-29437FD490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6068C88-5F9B-330C-1201-282B620CE9C7}"/>
              </a:ext>
            </a:extLst>
          </p:cNvPr>
          <p:cNvSpPr txBox="1"/>
          <p:nvPr/>
        </p:nvSpPr>
        <p:spPr>
          <a:xfrm>
            <a:off x="0" y="6488668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857DDB-1B3A-88A3-DD1B-B0E762E60A50}"/>
              </a:ext>
            </a:extLst>
          </p:cNvPr>
          <p:cNvCxnSpPr/>
          <p:nvPr/>
        </p:nvCxnSpPr>
        <p:spPr>
          <a:xfrm>
            <a:off x="2965837" y="1002855"/>
            <a:ext cx="58901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B8399E-BC4F-2F18-9EEC-75C34CE59FFA}"/>
              </a:ext>
            </a:extLst>
          </p:cNvPr>
          <p:cNvCxnSpPr/>
          <p:nvPr/>
        </p:nvCxnSpPr>
        <p:spPr>
          <a:xfrm>
            <a:off x="2975735" y="1084001"/>
            <a:ext cx="5890161" cy="0"/>
          </a:xfrm>
          <a:prstGeom prst="line">
            <a:avLst/>
          </a:prstGeom>
          <a:ln w="38100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CD9144E-C5A1-083D-8E98-FB5F4BCF36BF}"/>
              </a:ext>
            </a:extLst>
          </p:cNvPr>
          <p:cNvSpPr txBox="1"/>
          <p:nvPr/>
        </p:nvSpPr>
        <p:spPr>
          <a:xfrm>
            <a:off x="3204256" y="332156"/>
            <a:ext cx="5346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Konversi</a:t>
            </a:r>
            <a:r>
              <a:rPr lang="en-US" sz="2800" dirty="0"/>
              <a:t> list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objek</a:t>
            </a:r>
            <a:r>
              <a:rPr lang="en-US" sz="2800" dirty="0"/>
              <a:t> array NumPy</a:t>
            </a:r>
            <a:endParaRPr lang="en-ID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810D54-AB3B-4336-663D-81DD4056C4E5}"/>
              </a:ext>
            </a:extLst>
          </p:cNvPr>
          <p:cNvSpPr txBox="1"/>
          <p:nvPr/>
        </p:nvSpPr>
        <p:spPr>
          <a:xfrm>
            <a:off x="1482918" y="1794617"/>
            <a:ext cx="516873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Consolas" panose="020B0609020204030204" pitchFamily="49" charset="0"/>
              </a:rPr>
              <a:t>import </a:t>
            </a:r>
            <a:r>
              <a:rPr lang="en-ID" sz="2400" dirty="0" err="1">
                <a:latin typeface="Consolas" panose="020B0609020204030204" pitchFamily="49" charset="0"/>
              </a:rPr>
              <a:t>numpy</a:t>
            </a:r>
            <a:r>
              <a:rPr lang="en-ID" sz="2400" dirty="0">
                <a:latin typeface="Consolas" panose="020B0609020204030204" pitchFamily="49" charset="0"/>
              </a:rPr>
              <a:t> as np</a:t>
            </a:r>
          </a:p>
          <a:p>
            <a:endParaRPr lang="en-ID" sz="2400" dirty="0">
              <a:latin typeface="Consolas" panose="020B0609020204030204" pitchFamily="49" charset="0"/>
            </a:endParaRPr>
          </a:p>
          <a:p>
            <a:r>
              <a:rPr lang="en-ID" sz="2400" dirty="0">
                <a:latin typeface="Consolas" panose="020B0609020204030204" pitchFamily="49" charset="0"/>
              </a:rPr>
              <a:t>#membuat list python</a:t>
            </a:r>
          </a:p>
          <a:p>
            <a:r>
              <a:rPr lang="en-ID" sz="2400" dirty="0" err="1">
                <a:latin typeface="Consolas" panose="020B0609020204030204" pitchFamily="49" charset="0"/>
              </a:rPr>
              <a:t>list_python</a:t>
            </a:r>
            <a:r>
              <a:rPr lang="en-ID" sz="2400" dirty="0">
                <a:latin typeface="Consolas" panose="020B0609020204030204" pitchFamily="49" charset="0"/>
              </a:rPr>
              <a:t> = [1,2,3,4,5]</a:t>
            </a:r>
          </a:p>
          <a:p>
            <a:endParaRPr lang="en-ID" sz="2400" dirty="0">
              <a:latin typeface="Consolas" panose="020B0609020204030204" pitchFamily="49" charset="0"/>
            </a:endParaRPr>
          </a:p>
          <a:p>
            <a:r>
              <a:rPr lang="en-ID" sz="2400" dirty="0">
                <a:latin typeface="Consolas" panose="020B0609020204030204" pitchFamily="49" charset="0"/>
              </a:rPr>
              <a:t>#membuat </a:t>
            </a:r>
            <a:r>
              <a:rPr lang="en-ID" sz="2400" dirty="0" err="1">
                <a:latin typeface="Consolas" panose="020B0609020204030204" pitchFamily="49" charset="0"/>
              </a:rPr>
              <a:t>objek</a:t>
            </a:r>
            <a:r>
              <a:rPr lang="en-ID" sz="2400" dirty="0">
                <a:latin typeface="Consolas" panose="020B0609020204030204" pitchFamily="49" charset="0"/>
              </a:rPr>
              <a:t> array di </a:t>
            </a:r>
            <a:r>
              <a:rPr lang="en-ID" sz="2400" dirty="0" err="1">
                <a:latin typeface="Consolas" panose="020B0609020204030204" pitchFamily="49" charset="0"/>
              </a:rPr>
              <a:t>Numpy</a:t>
            </a:r>
            <a:endParaRPr lang="en-ID" sz="2400" dirty="0">
              <a:latin typeface="Consolas" panose="020B0609020204030204" pitchFamily="49" charset="0"/>
            </a:endParaRPr>
          </a:p>
          <a:p>
            <a:r>
              <a:rPr lang="en-ID" sz="2400" dirty="0" err="1">
                <a:latin typeface="Consolas" panose="020B0609020204030204" pitchFamily="49" charset="0"/>
              </a:rPr>
              <a:t>arr</a:t>
            </a:r>
            <a:r>
              <a:rPr lang="en-ID" sz="2400" dirty="0">
                <a:latin typeface="Consolas" panose="020B0609020204030204" pitchFamily="49" charset="0"/>
              </a:rPr>
              <a:t> = </a:t>
            </a:r>
            <a:r>
              <a:rPr lang="en-ID" sz="2400" dirty="0" err="1">
                <a:latin typeface="Consolas" panose="020B0609020204030204" pitchFamily="49" charset="0"/>
              </a:rPr>
              <a:t>np.array</a:t>
            </a:r>
            <a:r>
              <a:rPr lang="en-ID" sz="2400" dirty="0">
                <a:latin typeface="Consolas" panose="020B0609020204030204" pitchFamily="49" charset="0"/>
              </a:rPr>
              <a:t>(</a:t>
            </a:r>
            <a:r>
              <a:rPr lang="en-ID" sz="2400" dirty="0" err="1">
                <a:latin typeface="Consolas" panose="020B0609020204030204" pitchFamily="49" charset="0"/>
              </a:rPr>
              <a:t>list_python</a:t>
            </a:r>
            <a:r>
              <a:rPr lang="en-ID" sz="2400" dirty="0">
                <a:latin typeface="Consolas" panose="020B0609020204030204" pitchFamily="49" charset="0"/>
              </a:rPr>
              <a:t>)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print(</a:t>
            </a:r>
            <a:r>
              <a:rPr lang="en-ID" sz="2400" dirty="0" err="1">
                <a:latin typeface="Consolas" panose="020B0609020204030204" pitchFamily="49" charset="0"/>
              </a:rPr>
              <a:t>arr</a:t>
            </a:r>
            <a:r>
              <a:rPr lang="en-ID" sz="2400" dirty="0">
                <a:latin typeface="Consolas" panose="020B0609020204030204" pitchFamily="49" charset="0"/>
              </a:rPr>
              <a:t>)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print(</a:t>
            </a:r>
            <a:r>
              <a:rPr lang="en-ID" sz="2400" dirty="0" err="1">
                <a:latin typeface="Consolas" panose="020B0609020204030204" pitchFamily="49" charset="0"/>
              </a:rPr>
              <a:t>arr.dtype</a:t>
            </a:r>
            <a:r>
              <a:rPr lang="en-ID" sz="2400" dirty="0"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1867C06B-0AC4-8B99-19DB-22C7924770BB}"/>
              </a:ext>
            </a:extLst>
          </p:cNvPr>
          <p:cNvSpPr/>
          <p:nvPr/>
        </p:nvSpPr>
        <p:spPr>
          <a:xfrm>
            <a:off x="6863911" y="3241962"/>
            <a:ext cx="522514" cy="70064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5018353-8F48-8AF3-C53D-8F3341C0B793}"/>
              </a:ext>
            </a:extLst>
          </p:cNvPr>
          <p:cNvSpPr txBox="1"/>
          <p:nvPr/>
        </p:nvSpPr>
        <p:spPr>
          <a:xfrm>
            <a:off x="7727561" y="3214965"/>
            <a:ext cx="25445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Consolas" panose="020B0609020204030204" pitchFamily="49" charset="0"/>
              </a:rPr>
              <a:t>[1 2 3 4 5]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int64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D03F64E-6A15-447D-A7AF-B675BD622896}"/>
              </a:ext>
            </a:extLst>
          </p:cNvPr>
          <p:cNvCxnSpPr>
            <a:cxnSpLocks/>
          </p:cNvCxnSpPr>
          <p:nvPr/>
        </p:nvCxnSpPr>
        <p:spPr>
          <a:xfrm>
            <a:off x="8855998" y="3942605"/>
            <a:ext cx="216750" cy="83099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E6D3E15-BCD3-9FEB-CE43-9012F135947C}"/>
              </a:ext>
            </a:extLst>
          </p:cNvPr>
          <p:cNvSpPr txBox="1"/>
          <p:nvPr/>
        </p:nvSpPr>
        <p:spPr>
          <a:xfrm>
            <a:off x="7386424" y="4777127"/>
            <a:ext cx="46432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7030A0"/>
                </a:solidFill>
              </a:rPr>
              <a:t>Tipe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datanya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bukan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lagi</a:t>
            </a:r>
            <a:r>
              <a:rPr lang="en-US" sz="2400" dirty="0">
                <a:solidFill>
                  <a:srgbClr val="7030A0"/>
                </a:solidFill>
              </a:rPr>
              <a:t> list, </a:t>
            </a:r>
            <a:r>
              <a:rPr lang="en-US" sz="2400" dirty="0" err="1">
                <a:solidFill>
                  <a:srgbClr val="7030A0"/>
                </a:solidFill>
              </a:rPr>
              <a:t>tapi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 err="1">
                <a:solidFill>
                  <a:srgbClr val="7030A0"/>
                </a:solidFill>
              </a:rPr>
              <a:t>objek</a:t>
            </a:r>
            <a:r>
              <a:rPr lang="en-US" sz="2400" dirty="0">
                <a:solidFill>
                  <a:srgbClr val="7030A0"/>
                </a:solidFill>
              </a:rPr>
              <a:t> array NumPy: integer 64 bits</a:t>
            </a:r>
            <a:endParaRPr lang="en-ID" sz="2400" dirty="0">
              <a:solidFill>
                <a:srgbClr val="7030A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9CDE14B-735F-08A3-D1CE-4C2BA57B16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33" r="24467" b="20862"/>
          <a:stretch/>
        </p:blipFill>
        <p:spPr>
          <a:xfrm>
            <a:off x="10168729" y="9597"/>
            <a:ext cx="981315" cy="103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20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18984B5-B421-B793-DC69-4324D6E76D69}"/>
              </a:ext>
            </a:extLst>
          </p:cNvPr>
          <p:cNvSpPr/>
          <p:nvPr/>
        </p:nvSpPr>
        <p:spPr>
          <a:xfrm>
            <a:off x="288943" y="1829002"/>
            <a:ext cx="7916906" cy="3944993"/>
          </a:xfrm>
          <a:prstGeom prst="rect">
            <a:avLst/>
          </a:prstGeom>
          <a:solidFill>
            <a:schemeClr val="bg1"/>
          </a:solidFill>
          <a:ln w="19050"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4C85D9-3348-D5C4-D791-4031B8F4C8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720401" cy="5937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638B8EA-CD51-A901-24CF-29437FD490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6068C88-5F9B-330C-1201-282B620CE9C7}"/>
              </a:ext>
            </a:extLst>
          </p:cNvPr>
          <p:cNvSpPr txBox="1"/>
          <p:nvPr/>
        </p:nvSpPr>
        <p:spPr>
          <a:xfrm>
            <a:off x="0" y="6488668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857DDB-1B3A-88A3-DD1B-B0E762E60A50}"/>
              </a:ext>
            </a:extLst>
          </p:cNvPr>
          <p:cNvCxnSpPr/>
          <p:nvPr/>
        </p:nvCxnSpPr>
        <p:spPr>
          <a:xfrm>
            <a:off x="2965837" y="1002855"/>
            <a:ext cx="58901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B8399E-BC4F-2F18-9EEC-75C34CE59FFA}"/>
              </a:ext>
            </a:extLst>
          </p:cNvPr>
          <p:cNvCxnSpPr/>
          <p:nvPr/>
        </p:nvCxnSpPr>
        <p:spPr>
          <a:xfrm>
            <a:off x="2975735" y="1084001"/>
            <a:ext cx="5890161" cy="0"/>
          </a:xfrm>
          <a:prstGeom prst="line">
            <a:avLst/>
          </a:prstGeom>
          <a:ln w="38100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CD9144E-C5A1-083D-8E98-FB5F4BCF36BF}"/>
              </a:ext>
            </a:extLst>
          </p:cNvPr>
          <p:cNvSpPr txBox="1"/>
          <p:nvPr/>
        </p:nvSpPr>
        <p:spPr>
          <a:xfrm>
            <a:off x="4146585" y="398490"/>
            <a:ext cx="34197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Indexing Array NumPy</a:t>
            </a:r>
            <a:endParaRPr lang="en-ID" sz="2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2D5C533-AC82-88B9-0B7E-E265F1022A76}"/>
              </a:ext>
            </a:extLst>
          </p:cNvPr>
          <p:cNvSpPr txBox="1"/>
          <p:nvPr/>
        </p:nvSpPr>
        <p:spPr>
          <a:xfrm>
            <a:off x="288943" y="1829002"/>
            <a:ext cx="857695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Consolas" panose="020B0609020204030204" pitchFamily="49" charset="0"/>
              </a:rPr>
              <a:t>#import library </a:t>
            </a:r>
            <a:r>
              <a:rPr lang="en-ID" sz="2400" dirty="0" err="1">
                <a:latin typeface="Consolas" panose="020B0609020204030204" pitchFamily="49" charset="0"/>
              </a:rPr>
              <a:t>bernama</a:t>
            </a:r>
            <a:r>
              <a:rPr lang="en-ID" sz="2400" dirty="0">
                <a:latin typeface="Consolas" panose="020B0609020204030204" pitchFamily="49" charset="0"/>
              </a:rPr>
              <a:t> </a:t>
            </a:r>
            <a:r>
              <a:rPr lang="en-ID" sz="2400" dirty="0" err="1">
                <a:latin typeface="Consolas" panose="020B0609020204030204" pitchFamily="49" charset="0"/>
              </a:rPr>
              <a:t>numpy</a:t>
            </a:r>
            <a:endParaRPr lang="en-ID" sz="2400" dirty="0">
              <a:latin typeface="Consolas" panose="020B0609020204030204" pitchFamily="49" charset="0"/>
            </a:endParaRPr>
          </a:p>
          <a:p>
            <a:r>
              <a:rPr lang="en-ID" sz="2400" dirty="0">
                <a:latin typeface="Consolas" panose="020B0609020204030204" pitchFamily="49" charset="0"/>
              </a:rPr>
              <a:t>import </a:t>
            </a:r>
            <a:r>
              <a:rPr lang="en-ID" sz="2400" dirty="0" err="1">
                <a:latin typeface="Consolas" panose="020B0609020204030204" pitchFamily="49" charset="0"/>
              </a:rPr>
              <a:t>numpy</a:t>
            </a:r>
            <a:r>
              <a:rPr lang="en-ID" sz="2400" dirty="0">
                <a:latin typeface="Consolas" panose="020B0609020204030204" pitchFamily="49" charset="0"/>
              </a:rPr>
              <a:t> as np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#akses element yang </a:t>
            </a:r>
            <a:r>
              <a:rPr lang="en-ID" sz="2400" dirty="0" err="1">
                <a:latin typeface="Consolas" panose="020B0609020204030204" pitchFamily="49" charset="0"/>
              </a:rPr>
              <a:t>ada</a:t>
            </a:r>
            <a:r>
              <a:rPr lang="en-ID" sz="2400" dirty="0">
                <a:latin typeface="Consolas" panose="020B0609020204030204" pitchFamily="49" charset="0"/>
              </a:rPr>
              <a:t> di </a:t>
            </a:r>
            <a:r>
              <a:rPr lang="en-ID" sz="2400" dirty="0" err="1">
                <a:latin typeface="Consolas" panose="020B0609020204030204" pitchFamily="49" charset="0"/>
              </a:rPr>
              <a:t>dalam</a:t>
            </a:r>
            <a:r>
              <a:rPr lang="en-ID" sz="2400" dirty="0">
                <a:latin typeface="Consolas" panose="020B0609020204030204" pitchFamily="49" charset="0"/>
              </a:rPr>
              <a:t> array NumPy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#gunakan indexing, 0:element </a:t>
            </a:r>
            <a:r>
              <a:rPr lang="en-ID" sz="2400" dirty="0" err="1">
                <a:latin typeface="Consolas" panose="020B0609020204030204" pitchFamily="49" charset="0"/>
              </a:rPr>
              <a:t>pertama</a:t>
            </a:r>
            <a:endParaRPr lang="en-ID" sz="2400" dirty="0">
              <a:latin typeface="Consolas" panose="020B0609020204030204" pitchFamily="49" charset="0"/>
            </a:endParaRPr>
          </a:p>
          <a:p>
            <a:endParaRPr lang="en-ID" sz="2400" dirty="0">
              <a:latin typeface="Consolas" panose="020B0609020204030204" pitchFamily="49" charset="0"/>
            </a:endParaRPr>
          </a:p>
          <a:p>
            <a:r>
              <a:rPr lang="en-ID" sz="2400" dirty="0">
                <a:latin typeface="Consolas" panose="020B0609020204030204" pitchFamily="49" charset="0"/>
              </a:rPr>
              <a:t>#membuat </a:t>
            </a:r>
            <a:r>
              <a:rPr lang="en-ID" sz="2400" dirty="0" err="1">
                <a:latin typeface="Consolas" panose="020B0609020204030204" pitchFamily="49" charset="0"/>
              </a:rPr>
              <a:t>variabel</a:t>
            </a:r>
            <a:r>
              <a:rPr lang="en-ID" sz="2400" dirty="0">
                <a:latin typeface="Consolas" panose="020B0609020204030204" pitchFamily="49" charset="0"/>
              </a:rPr>
              <a:t> </a:t>
            </a:r>
            <a:r>
              <a:rPr lang="en-ID" sz="2400" dirty="0" err="1">
                <a:latin typeface="Consolas" panose="020B0609020204030204" pitchFamily="49" charset="0"/>
              </a:rPr>
              <a:t>arr</a:t>
            </a:r>
            <a:r>
              <a:rPr lang="en-ID" sz="2400" dirty="0">
                <a:latin typeface="Consolas" panose="020B0609020204030204" pitchFamily="49" charset="0"/>
              </a:rPr>
              <a:t>, </a:t>
            </a:r>
            <a:r>
              <a:rPr lang="en-ID" sz="2400" dirty="0" err="1">
                <a:latin typeface="Consolas" panose="020B0609020204030204" pitchFamily="49" charset="0"/>
              </a:rPr>
              <a:t>menampung</a:t>
            </a:r>
            <a:r>
              <a:rPr lang="en-ID" sz="2400" dirty="0">
                <a:latin typeface="Consolas" panose="020B0609020204030204" pitchFamily="49" charset="0"/>
              </a:rPr>
              <a:t> </a:t>
            </a:r>
            <a:r>
              <a:rPr lang="en-ID" sz="2400" dirty="0" err="1">
                <a:latin typeface="Consolas" panose="020B0609020204030204" pitchFamily="49" charset="0"/>
              </a:rPr>
              <a:t>objek</a:t>
            </a:r>
            <a:r>
              <a:rPr lang="en-ID" sz="2400" dirty="0">
                <a:latin typeface="Consolas" panose="020B0609020204030204" pitchFamily="49" charset="0"/>
              </a:rPr>
              <a:t> array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#yg </a:t>
            </a:r>
            <a:r>
              <a:rPr lang="en-ID" sz="2400" dirty="0" err="1">
                <a:latin typeface="Consolas" panose="020B0609020204030204" pitchFamily="49" charset="0"/>
              </a:rPr>
              <a:t>merupakan</a:t>
            </a:r>
            <a:r>
              <a:rPr lang="en-ID" sz="2400" dirty="0">
                <a:latin typeface="Consolas" panose="020B0609020204030204" pitchFamily="49" charset="0"/>
              </a:rPr>
              <a:t> </a:t>
            </a:r>
            <a:r>
              <a:rPr lang="en-ID" sz="2400" dirty="0" err="1">
                <a:latin typeface="Consolas" panose="020B0609020204030204" pitchFamily="49" charset="0"/>
              </a:rPr>
              <a:t>hasil</a:t>
            </a:r>
            <a:r>
              <a:rPr lang="en-ID" sz="2400" dirty="0">
                <a:latin typeface="Consolas" panose="020B0609020204030204" pitchFamily="49" charset="0"/>
              </a:rPr>
              <a:t> </a:t>
            </a:r>
            <a:r>
              <a:rPr lang="en-ID" sz="2400" dirty="0" err="1">
                <a:latin typeface="Consolas" panose="020B0609020204030204" pitchFamily="49" charset="0"/>
              </a:rPr>
              <a:t>konversi</a:t>
            </a:r>
            <a:r>
              <a:rPr lang="en-ID" sz="2400" dirty="0">
                <a:latin typeface="Consolas" panose="020B0609020204030204" pitchFamily="49" charset="0"/>
              </a:rPr>
              <a:t> </a:t>
            </a:r>
            <a:r>
              <a:rPr lang="en-ID" sz="2400" dirty="0" err="1">
                <a:latin typeface="Consolas" panose="020B0609020204030204" pitchFamily="49" charset="0"/>
              </a:rPr>
              <a:t>dari</a:t>
            </a:r>
            <a:r>
              <a:rPr lang="en-ID" sz="2400" dirty="0">
                <a:latin typeface="Consolas" panose="020B0609020204030204" pitchFamily="49" charset="0"/>
              </a:rPr>
              <a:t> list python</a:t>
            </a:r>
          </a:p>
          <a:p>
            <a:r>
              <a:rPr lang="en-ID" sz="2400" dirty="0" err="1">
                <a:latin typeface="Consolas" panose="020B0609020204030204" pitchFamily="49" charset="0"/>
              </a:rPr>
              <a:t>arr</a:t>
            </a:r>
            <a:r>
              <a:rPr lang="en-ID" sz="2400" dirty="0">
                <a:latin typeface="Consolas" panose="020B0609020204030204" pitchFamily="49" charset="0"/>
              </a:rPr>
              <a:t>=</a:t>
            </a:r>
            <a:r>
              <a:rPr lang="en-ID" sz="2400" dirty="0" err="1">
                <a:latin typeface="Consolas" panose="020B0609020204030204" pitchFamily="49" charset="0"/>
              </a:rPr>
              <a:t>np.array</a:t>
            </a:r>
            <a:r>
              <a:rPr lang="en-ID" sz="2400" dirty="0">
                <a:latin typeface="Consolas" panose="020B0609020204030204" pitchFamily="49" charset="0"/>
              </a:rPr>
              <a:t>([1,2,3,4])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#akses </a:t>
            </a:r>
            <a:r>
              <a:rPr lang="en-ID" sz="2400" dirty="0" err="1">
                <a:latin typeface="Consolas" panose="020B0609020204030204" pitchFamily="49" charset="0"/>
              </a:rPr>
              <a:t>elemen</a:t>
            </a:r>
            <a:r>
              <a:rPr lang="en-ID" sz="2400" dirty="0">
                <a:latin typeface="Consolas" panose="020B0609020204030204" pitchFamily="49" charset="0"/>
              </a:rPr>
              <a:t> </a:t>
            </a:r>
            <a:r>
              <a:rPr lang="en-ID" sz="2400" dirty="0" err="1">
                <a:latin typeface="Consolas" panose="020B0609020204030204" pitchFamily="49" charset="0"/>
              </a:rPr>
              <a:t>pertama</a:t>
            </a:r>
            <a:r>
              <a:rPr lang="en-ID" sz="2400" dirty="0">
                <a:latin typeface="Consolas" panose="020B0609020204030204" pitchFamily="49" charset="0"/>
              </a:rPr>
              <a:t>, index=0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print(</a:t>
            </a:r>
            <a:r>
              <a:rPr lang="en-ID" sz="2400" dirty="0" err="1">
                <a:latin typeface="Consolas" panose="020B0609020204030204" pitchFamily="49" charset="0"/>
              </a:rPr>
              <a:t>arr</a:t>
            </a:r>
            <a:r>
              <a:rPr lang="en-ID" sz="2400" dirty="0">
                <a:latin typeface="Consolas" panose="020B0609020204030204" pitchFamily="49" charset="0"/>
              </a:rPr>
              <a:t>[0])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CA729C1-F967-77D4-34B9-5360A2E473C2}"/>
              </a:ext>
            </a:extLst>
          </p:cNvPr>
          <p:cNvSpPr txBox="1"/>
          <p:nvPr/>
        </p:nvSpPr>
        <p:spPr>
          <a:xfrm>
            <a:off x="9417473" y="3509110"/>
            <a:ext cx="5580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200" dirty="0"/>
              <a:t>1</a:t>
            </a: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B4DE0486-FCC3-90AE-80E5-74F90CDEE448}"/>
              </a:ext>
            </a:extLst>
          </p:cNvPr>
          <p:cNvSpPr/>
          <p:nvPr/>
        </p:nvSpPr>
        <p:spPr>
          <a:xfrm>
            <a:off x="8514608" y="3610100"/>
            <a:ext cx="558088" cy="3918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FE25D8E-A79F-FF4C-F6F4-24B0BB5328E9}"/>
              </a:ext>
            </a:extLst>
          </p:cNvPr>
          <p:cNvSpPr txBox="1"/>
          <p:nvPr/>
        </p:nvSpPr>
        <p:spPr>
          <a:xfrm>
            <a:off x="4649575" y="1191081"/>
            <a:ext cx="2413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</a:rPr>
              <a:t>Indexing </a:t>
            </a:r>
            <a:r>
              <a:rPr lang="en-US" sz="2800" dirty="0" err="1">
                <a:solidFill>
                  <a:srgbClr val="7030A0"/>
                </a:solidFill>
              </a:rPr>
              <a:t>positif</a:t>
            </a:r>
            <a:endParaRPr lang="en-ID" sz="2800" dirty="0">
              <a:solidFill>
                <a:srgbClr val="7030A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265EFAF-5C7B-B2D3-676A-E9D5C02B9939}"/>
              </a:ext>
            </a:extLst>
          </p:cNvPr>
          <p:cNvSpPr txBox="1"/>
          <p:nvPr/>
        </p:nvSpPr>
        <p:spPr>
          <a:xfrm>
            <a:off x="4833913" y="6178379"/>
            <a:ext cx="2687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List yang </a:t>
            </a:r>
            <a:r>
              <a:rPr lang="en-US" sz="2400" dirty="0" err="1">
                <a:solidFill>
                  <a:srgbClr val="7030A0"/>
                </a:solidFill>
              </a:rPr>
              <a:t>dimaksud</a:t>
            </a:r>
            <a:r>
              <a:rPr lang="en-US" sz="2400" dirty="0">
                <a:solidFill>
                  <a:srgbClr val="7030A0"/>
                </a:solidFill>
              </a:rPr>
              <a:t>: </a:t>
            </a:r>
            <a:endParaRPr lang="en-ID" sz="2400" dirty="0">
              <a:solidFill>
                <a:srgbClr val="7030A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15F3F44-38C2-E20B-4279-1C1158480B09}"/>
              </a:ext>
            </a:extLst>
          </p:cNvPr>
          <p:cNvSpPr txBox="1"/>
          <p:nvPr/>
        </p:nvSpPr>
        <p:spPr>
          <a:xfrm>
            <a:off x="7409233" y="6178379"/>
            <a:ext cx="21548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solidFill>
                  <a:srgbClr val="7030A0"/>
                </a:solidFill>
                <a:latin typeface="Consolas" panose="020B0609020204030204" pitchFamily="49" charset="0"/>
              </a:rPr>
              <a:t>[1,2,3,4]</a:t>
            </a:r>
            <a:endParaRPr lang="en-ID" sz="2400" dirty="0">
              <a:solidFill>
                <a:srgbClr val="7030A0"/>
              </a:solidFill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094F2F3-36A4-B4E6-3CC5-B528627557B4}"/>
              </a:ext>
            </a:extLst>
          </p:cNvPr>
          <p:cNvCxnSpPr/>
          <p:nvPr/>
        </p:nvCxnSpPr>
        <p:spPr>
          <a:xfrm>
            <a:off x="6573795" y="4493913"/>
            <a:ext cx="947264" cy="19152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C9052A9E-F138-F365-7609-DE1F96D34D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33" r="24467" b="20862"/>
          <a:stretch/>
        </p:blipFill>
        <p:spPr>
          <a:xfrm>
            <a:off x="10168729" y="9597"/>
            <a:ext cx="981315" cy="103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30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animBg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18984B5-B421-B793-DC69-4324D6E76D69}"/>
              </a:ext>
            </a:extLst>
          </p:cNvPr>
          <p:cNvSpPr/>
          <p:nvPr/>
        </p:nvSpPr>
        <p:spPr>
          <a:xfrm>
            <a:off x="288943" y="1829002"/>
            <a:ext cx="7916906" cy="3944993"/>
          </a:xfrm>
          <a:prstGeom prst="rect">
            <a:avLst/>
          </a:prstGeom>
          <a:solidFill>
            <a:schemeClr val="bg1"/>
          </a:solidFill>
          <a:ln w="19050"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4C85D9-3348-D5C4-D791-4031B8F4C8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720401" cy="5937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638B8EA-CD51-A901-24CF-29437FD490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6068C88-5F9B-330C-1201-282B620CE9C7}"/>
              </a:ext>
            </a:extLst>
          </p:cNvPr>
          <p:cNvSpPr txBox="1"/>
          <p:nvPr/>
        </p:nvSpPr>
        <p:spPr>
          <a:xfrm>
            <a:off x="0" y="6488668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857DDB-1B3A-88A3-DD1B-B0E762E60A50}"/>
              </a:ext>
            </a:extLst>
          </p:cNvPr>
          <p:cNvCxnSpPr/>
          <p:nvPr/>
        </p:nvCxnSpPr>
        <p:spPr>
          <a:xfrm>
            <a:off x="2965837" y="1002855"/>
            <a:ext cx="58901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B8399E-BC4F-2F18-9EEC-75C34CE59FFA}"/>
              </a:ext>
            </a:extLst>
          </p:cNvPr>
          <p:cNvCxnSpPr/>
          <p:nvPr/>
        </p:nvCxnSpPr>
        <p:spPr>
          <a:xfrm>
            <a:off x="2975735" y="1084001"/>
            <a:ext cx="5890161" cy="0"/>
          </a:xfrm>
          <a:prstGeom prst="line">
            <a:avLst/>
          </a:prstGeom>
          <a:ln w="38100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CD9144E-C5A1-083D-8E98-FB5F4BCF36BF}"/>
              </a:ext>
            </a:extLst>
          </p:cNvPr>
          <p:cNvSpPr txBox="1"/>
          <p:nvPr/>
        </p:nvSpPr>
        <p:spPr>
          <a:xfrm>
            <a:off x="4146585" y="398490"/>
            <a:ext cx="34197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Indexing Array NumPy</a:t>
            </a:r>
            <a:endParaRPr lang="en-ID" sz="28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CA729C1-F967-77D4-34B9-5360A2E473C2}"/>
              </a:ext>
            </a:extLst>
          </p:cNvPr>
          <p:cNvSpPr txBox="1"/>
          <p:nvPr/>
        </p:nvSpPr>
        <p:spPr>
          <a:xfrm>
            <a:off x="9417473" y="3509110"/>
            <a:ext cx="5580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3</a:t>
            </a:r>
            <a:endParaRPr lang="en-ID" sz="3200" dirty="0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B4DE0486-FCC3-90AE-80E5-74F90CDEE448}"/>
              </a:ext>
            </a:extLst>
          </p:cNvPr>
          <p:cNvSpPr/>
          <p:nvPr/>
        </p:nvSpPr>
        <p:spPr>
          <a:xfrm>
            <a:off x="8514608" y="3610100"/>
            <a:ext cx="558088" cy="3918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FE25D8E-A79F-FF4C-F6F4-24B0BB5328E9}"/>
              </a:ext>
            </a:extLst>
          </p:cNvPr>
          <p:cNvSpPr txBox="1"/>
          <p:nvPr/>
        </p:nvSpPr>
        <p:spPr>
          <a:xfrm>
            <a:off x="4649575" y="1191081"/>
            <a:ext cx="25095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</a:rPr>
              <a:t>Indexing </a:t>
            </a:r>
            <a:r>
              <a:rPr lang="en-US" sz="2800" dirty="0" err="1">
                <a:solidFill>
                  <a:srgbClr val="7030A0"/>
                </a:solidFill>
              </a:rPr>
              <a:t>negatif</a:t>
            </a:r>
            <a:endParaRPr lang="en-ID" sz="2800" dirty="0">
              <a:solidFill>
                <a:srgbClr val="7030A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05CF8F-7AA2-A1E7-8429-C97E622A41C4}"/>
              </a:ext>
            </a:extLst>
          </p:cNvPr>
          <p:cNvSpPr txBox="1"/>
          <p:nvPr/>
        </p:nvSpPr>
        <p:spPr>
          <a:xfrm>
            <a:off x="381374" y="2044946"/>
            <a:ext cx="848452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Consolas" panose="020B0609020204030204" pitchFamily="49" charset="0"/>
              </a:rPr>
              <a:t>import </a:t>
            </a:r>
            <a:r>
              <a:rPr lang="en-ID" sz="2400" dirty="0" err="1">
                <a:latin typeface="Consolas" panose="020B0609020204030204" pitchFamily="49" charset="0"/>
              </a:rPr>
              <a:t>numpy</a:t>
            </a:r>
            <a:r>
              <a:rPr lang="en-ID" sz="2400" dirty="0">
                <a:latin typeface="Consolas" panose="020B0609020204030204" pitchFamily="49" charset="0"/>
              </a:rPr>
              <a:t> as np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#akses element yang </a:t>
            </a:r>
            <a:r>
              <a:rPr lang="en-ID" sz="2400" dirty="0" err="1">
                <a:latin typeface="Consolas" panose="020B0609020204030204" pitchFamily="49" charset="0"/>
              </a:rPr>
              <a:t>ada</a:t>
            </a:r>
            <a:r>
              <a:rPr lang="en-ID" sz="2400" dirty="0">
                <a:latin typeface="Consolas" panose="020B0609020204030204" pitchFamily="49" charset="0"/>
              </a:rPr>
              <a:t> di </a:t>
            </a:r>
            <a:r>
              <a:rPr lang="en-ID" sz="2400" dirty="0" err="1">
                <a:latin typeface="Consolas" panose="020B0609020204030204" pitchFamily="49" charset="0"/>
              </a:rPr>
              <a:t>dalam</a:t>
            </a:r>
            <a:r>
              <a:rPr lang="en-ID" sz="2400" dirty="0">
                <a:latin typeface="Consolas" panose="020B0609020204030204" pitchFamily="49" charset="0"/>
              </a:rPr>
              <a:t> array NumPy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#gunakan indexing, -2:element </a:t>
            </a:r>
            <a:r>
              <a:rPr lang="en-ID" sz="2400" dirty="0" err="1">
                <a:latin typeface="Consolas" panose="020B0609020204030204" pitchFamily="49" charset="0"/>
              </a:rPr>
              <a:t>kedua</a:t>
            </a:r>
            <a:r>
              <a:rPr lang="en-ID" sz="2400" dirty="0">
                <a:latin typeface="Consolas" panose="020B0609020204030204" pitchFamily="49" charset="0"/>
              </a:rPr>
              <a:t> </a:t>
            </a:r>
            <a:r>
              <a:rPr lang="en-ID" sz="2400" dirty="0" err="1">
                <a:latin typeface="Consolas" panose="020B0609020204030204" pitchFamily="49" charset="0"/>
              </a:rPr>
              <a:t>terakhir</a:t>
            </a:r>
            <a:endParaRPr lang="en-ID" sz="2400" dirty="0">
              <a:latin typeface="Consolas" panose="020B0609020204030204" pitchFamily="49" charset="0"/>
            </a:endParaRPr>
          </a:p>
          <a:p>
            <a:endParaRPr lang="en-ID" sz="2400" dirty="0">
              <a:latin typeface="Consolas" panose="020B0609020204030204" pitchFamily="49" charset="0"/>
            </a:endParaRPr>
          </a:p>
          <a:p>
            <a:r>
              <a:rPr lang="en-ID" sz="2400" dirty="0">
                <a:latin typeface="Consolas" panose="020B0609020204030204" pitchFamily="49" charset="0"/>
              </a:rPr>
              <a:t>#membuat </a:t>
            </a:r>
            <a:r>
              <a:rPr lang="en-ID" sz="2400" dirty="0" err="1">
                <a:latin typeface="Consolas" panose="020B0609020204030204" pitchFamily="49" charset="0"/>
              </a:rPr>
              <a:t>variabel</a:t>
            </a:r>
            <a:r>
              <a:rPr lang="en-ID" sz="2400" dirty="0">
                <a:latin typeface="Consolas" panose="020B0609020204030204" pitchFamily="49" charset="0"/>
              </a:rPr>
              <a:t> </a:t>
            </a:r>
            <a:r>
              <a:rPr lang="en-ID" sz="2400" dirty="0" err="1">
                <a:latin typeface="Consolas" panose="020B0609020204030204" pitchFamily="49" charset="0"/>
              </a:rPr>
              <a:t>arr</a:t>
            </a:r>
            <a:r>
              <a:rPr lang="en-ID" sz="2400" dirty="0">
                <a:latin typeface="Consolas" panose="020B0609020204030204" pitchFamily="49" charset="0"/>
              </a:rPr>
              <a:t>, </a:t>
            </a:r>
            <a:r>
              <a:rPr lang="en-ID" sz="2400" dirty="0" err="1">
                <a:latin typeface="Consolas" panose="020B0609020204030204" pitchFamily="49" charset="0"/>
              </a:rPr>
              <a:t>menampung</a:t>
            </a:r>
            <a:r>
              <a:rPr lang="en-ID" sz="2400" dirty="0">
                <a:latin typeface="Consolas" panose="020B0609020204030204" pitchFamily="49" charset="0"/>
              </a:rPr>
              <a:t> </a:t>
            </a:r>
            <a:r>
              <a:rPr lang="en-ID" sz="2400" dirty="0" err="1">
                <a:latin typeface="Consolas" panose="020B0609020204030204" pitchFamily="49" charset="0"/>
              </a:rPr>
              <a:t>objek</a:t>
            </a:r>
            <a:r>
              <a:rPr lang="en-ID" sz="2400" dirty="0">
                <a:latin typeface="Consolas" panose="020B0609020204030204" pitchFamily="49" charset="0"/>
              </a:rPr>
              <a:t> array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#yg </a:t>
            </a:r>
            <a:r>
              <a:rPr lang="en-ID" sz="2400" dirty="0" err="1">
                <a:latin typeface="Consolas" panose="020B0609020204030204" pitchFamily="49" charset="0"/>
              </a:rPr>
              <a:t>merupakan</a:t>
            </a:r>
            <a:r>
              <a:rPr lang="en-ID" sz="2400" dirty="0">
                <a:latin typeface="Consolas" panose="020B0609020204030204" pitchFamily="49" charset="0"/>
              </a:rPr>
              <a:t> </a:t>
            </a:r>
            <a:r>
              <a:rPr lang="en-ID" sz="2400" dirty="0" err="1">
                <a:latin typeface="Consolas" panose="020B0609020204030204" pitchFamily="49" charset="0"/>
              </a:rPr>
              <a:t>hasil</a:t>
            </a:r>
            <a:r>
              <a:rPr lang="en-ID" sz="2400" dirty="0">
                <a:latin typeface="Consolas" panose="020B0609020204030204" pitchFamily="49" charset="0"/>
              </a:rPr>
              <a:t> </a:t>
            </a:r>
            <a:r>
              <a:rPr lang="en-ID" sz="2400" dirty="0" err="1">
                <a:latin typeface="Consolas" panose="020B0609020204030204" pitchFamily="49" charset="0"/>
              </a:rPr>
              <a:t>konversi</a:t>
            </a:r>
            <a:r>
              <a:rPr lang="en-ID" sz="2400" dirty="0">
                <a:latin typeface="Consolas" panose="020B0609020204030204" pitchFamily="49" charset="0"/>
              </a:rPr>
              <a:t> </a:t>
            </a:r>
            <a:r>
              <a:rPr lang="en-ID" sz="2400" dirty="0" err="1">
                <a:latin typeface="Consolas" panose="020B0609020204030204" pitchFamily="49" charset="0"/>
              </a:rPr>
              <a:t>dari</a:t>
            </a:r>
            <a:r>
              <a:rPr lang="en-ID" sz="2400" dirty="0">
                <a:latin typeface="Consolas" panose="020B0609020204030204" pitchFamily="49" charset="0"/>
              </a:rPr>
              <a:t> list python</a:t>
            </a:r>
          </a:p>
          <a:p>
            <a:r>
              <a:rPr lang="en-ID" sz="2400" dirty="0" err="1">
                <a:latin typeface="Consolas" panose="020B0609020204030204" pitchFamily="49" charset="0"/>
              </a:rPr>
              <a:t>arr</a:t>
            </a:r>
            <a:r>
              <a:rPr lang="en-ID" sz="2400" dirty="0">
                <a:latin typeface="Consolas" panose="020B0609020204030204" pitchFamily="49" charset="0"/>
              </a:rPr>
              <a:t>=</a:t>
            </a:r>
            <a:r>
              <a:rPr lang="en-ID" sz="2400" dirty="0" err="1">
                <a:latin typeface="Consolas" panose="020B0609020204030204" pitchFamily="49" charset="0"/>
              </a:rPr>
              <a:t>np.array</a:t>
            </a:r>
            <a:r>
              <a:rPr lang="en-ID" sz="2400" dirty="0">
                <a:latin typeface="Consolas" panose="020B0609020204030204" pitchFamily="49" charset="0"/>
              </a:rPr>
              <a:t>([1,2,3,4])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#akses </a:t>
            </a:r>
            <a:r>
              <a:rPr lang="en-ID" sz="2400" dirty="0" err="1">
                <a:latin typeface="Consolas" panose="020B0609020204030204" pitchFamily="49" charset="0"/>
              </a:rPr>
              <a:t>elemen</a:t>
            </a:r>
            <a:r>
              <a:rPr lang="en-ID" sz="2400" dirty="0">
                <a:latin typeface="Consolas" panose="020B0609020204030204" pitchFamily="49" charset="0"/>
              </a:rPr>
              <a:t> </a:t>
            </a:r>
            <a:r>
              <a:rPr lang="en-ID" sz="2400" dirty="0" err="1">
                <a:latin typeface="Consolas" panose="020B0609020204030204" pitchFamily="49" charset="0"/>
              </a:rPr>
              <a:t>kdua</a:t>
            </a:r>
            <a:r>
              <a:rPr lang="en-ID" sz="2400" dirty="0">
                <a:latin typeface="Consolas" panose="020B0609020204030204" pitchFamily="49" charset="0"/>
              </a:rPr>
              <a:t> </a:t>
            </a:r>
            <a:r>
              <a:rPr lang="en-ID" sz="2400" dirty="0" err="1">
                <a:latin typeface="Consolas" panose="020B0609020204030204" pitchFamily="49" charset="0"/>
              </a:rPr>
              <a:t>terakhir</a:t>
            </a:r>
            <a:r>
              <a:rPr lang="en-ID" sz="2400" dirty="0">
                <a:latin typeface="Consolas" panose="020B0609020204030204" pitchFamily="49" charset="0"/>
              </a:rPr>
              <a:t>, index=-2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print(</a:t>
            </a:r>
            <a:r>
              <a:rPr lang="en-ID" sz="2400" dirty="0" err="1">
                <a:latin typeface="Consolas" panose="020B0609020204030204" pitchFamily="49" charset="0"/>
              </a:rPr>
              <a:t>arr</a:t>
            </a:r>
            <a:r>
              <a:rPr lang="en-ID" sz="2400" dirty="0">
                <a:latin typeface="Consolas" panose="020B0609020204030204" pitchFamily="49" charset="0"/>
              </a:rPr>
              <a:t>[-2])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648F47-7F80-96B6-3899-07D5BEA4854D}"/>
              </a:ext>
            </a:extLst>
          </p:cNvPr>
          <p:cNvSpPr txBox="1"/>
          <p:nvPr/>
        </p:nvSpPr>
        <p:spPr>
          <a:xfrm>
            <a:off x="4833913" y="6178379"/>
            <a:ext cx="2687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List yang </a:t>
            </a:r>
            <a:r>
              <a:rPr lang="en-US" sz="2400" dirty="0" err="1">
                <a:solidFill>
                  <a:srgbClr val="7030A0"/>
                </a:solidFill>
              </a:rPr>
              <a:t>dimaksud</a:t>
            </a:r>
            <a:r>
              <a:rPr lang="en-US" sz="2400" dirty="0">
                <a:solidFill>
                  <a:srgbClr val="7030A0"/>
                </a:solidFill>
              </a:rPr>
              <a:t>: </a:t>
            </a:r>
            <a:endParaRPr lang="en-ID" sz="2400" dirty="0">
              <a:solidFill>
                <a:srgbClr val="7030A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9C8F76E-C783-0616-1F95-E2ECC3EA97BF}"/>
              </a:ext>
            </a:extLst>
          </p:cNvPr>
          <p:cNvSpPr txBox="1"/>
          <p:nvPr/>
        </p:nvSpPr>
        <p:spPr>
          <a:xfrm>
            <a:off x="7409233" y="6178379"/>
            <a:ext cx="21548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solidFill>
                  <a:srgbClr val="7030A0"/>
                </a:solidFill>
                <a:latin typeface="Consolas" panose="020B0609020204030204" pitchFamily="49" charset="0"/>
              </a:rPr>
              <a:t>[1,2,3,4]</a:t>
            </a:r>
            <a:endParaRPr lang="en-ID" sz="2400" dirty="0">
              <a:solidFill>
                <a:srgbClr val="7030A0"/>
              </a:solidFill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7A7186D-34B2-2D16-3B65-C97A3D071B4D}"/>
              </a:ext>
            </a:extLst>
          </p:cNvPr>
          <p:cNvCxnSpPr/>
          <p:nvPr/>
        </p:nvCxnSpPr>
        <p:spPr>
          <a:xfrm>
            <a:off x="6573795" y="4263081"/>
            <a:ext cx="947264" cy="19152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98E663F6-9E88-D548-3BA8-92C12D006B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33" r="24467" b="20862"/>
          <a:stretch/>
        </p:blipFill>
        <p:spPr>
          <a:xfrm>
            <a:off x="10168729" y="9597"/>
            <a:ext cx="981315" cy="103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698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5928475-45C4-7DEE-F79B-CA9A2607F595}"/>
              </a:ext>
            </a:extLst>
          </p:cNvPr>
          <p:cNvSpPr/>
          <p:nvPr/>
        </p:nvSpPr>
        <p:spPr>
          <a:xfrm>
            <a:off x="6096000" y="3664357"/>
            <a:ext cx="6096000" cy="7149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D5099CB-2290-0A11-BB82-33DCC9AE3F87}"/>
              </a:ext>
            </a:extLst>
          </p:cNvPr>
          <p:cNvSpPr/>
          <p:nvPr/>
        </p:nvSpPr>
        <p:spPr>
          <a:xfrm>
            <a:off x="0" y="3666705"/>
            <a:ext cx="6096000" cy="7149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3B1119-7A11-BE19-586B-66ED83699A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NumPy</a:t>
            </a:r>
            <a:r>
              <a:rPr lang="en-US" dirty="0"/>
              <a:t> (Numerical Python)</a:t>
            </a:r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68A76A-1AE8-A642-701F-0CBF83D5D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4823" y="1722397"/>
            <a:ext cx="1720401" cy="5937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300D738-07F4-4C9B-09A9-E44F601D1B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33" r="24467" b="20862"/>
          <a:stretch/>
        </p:blipFill>
        <p:spPr>
          <a:xfrm>
            <a:off x="3530088" y="540472"/>
            <a:ext cx="981315" cy="10358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9229B3F-E148-0AA6-D9FF-F3C44501C0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609" y="634227"/>
            <a:ext cx="947278" cy="87205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ADA8AD0-A0A2-5E3D-BC77-D189386F67B6}"/>
              </a:ext>
            </a:extLst>
          </p:cNvPr>
          <p:cNvSpPr txBox="1"/>
          <p:nvPr/>
        </p:nvSpPr>
        <p:spPr>
          <a:xfrm>
            <a:off x="4429803" y="3749830"/>
            <a:ext cx="3977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LEMON MILK Medium" panose="00000600000000000000" pitchFamily="50" charset="0"/>
              </a:rPr>
              <a:t>ROBOT</a:t>
            </a:r>
            <a:r>
              <a:rPr lang="en-US" sz="3200" dirty="0">
                <a:latin typeface="LEMON MILK Medium" panose="00000600000000000000" pitchFamily="50" charset="0"/>
              </a:rPr>
              <a:t> </a:t>
            </a:r>
            <a:r>
              <a:rPr lang="en-US" sz="3200" dirty="0">
                <a:solidFill>
                  <a:srgbClr val="00B0F0"/>
                </a:solidFill>
                <a:latin typeface="LEMON MILK Medium" panose="00000600000000000000" pitchFamily="50" charset="0"/>
              </a:rPr>
              <a:t>CERDAS</a:t>
            </a:r>
            <a:endParaRPr lang="en-ID" sz="3200" dirty="0">
              <a:solidFill>
                <a:srgbClr val="00B0F0"/>
              </a:solidFill>
              <a:latin typeface="LEMON MILK Medium" panose="00000600000000000000" pitchFamily="50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70E166F-C88E-FBE7-D4F6-8C59EF7F0F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633" y="748446"/>
            <a:ext cx="2740780" cy="80962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F3679F7-6D2A-DEF5-C46D-1C72197E294B}"/>
              </a:ext>
            </a:extLst>
          </p:cNvPr>
          <p:cNvSpPr txBox="1"/>
          <p:nvPr/>
        </p:nvSpPr>
        <p:spPr>
          <a:xfrm>
            <a:off x="9364816" y="17958"/>
            <a:ext cx="2827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Aptos" panose="020B0004020202020204" pitchFamily="34" charset="0"/>
              </a:rPr>
              <a:t>Muh</a:t>
            </a:r>
            <a:r>
              <a:rPr lang="en-US" sz="2000" dirty="0">
                <a:latin typeface="Aptos" panose="020B0004020202020204" pitchFamily="34" charset="0"/>
              </a:rPr>
              <a:t> </a:t>
            </a:r>
            <a:r>
              <a:rPr lang="en-US" sz="2000" dirty="0" err="1">
                <a:latin typeface="Aptos" panose="020B0004020202020204" pitchFamily="34" charset="0"/>
              </a:rPr>
              <a:t>Pauzan</a:t>
            </a:r>
            <a:r>
              <a:rPr lang="en-US" sz="2000" dirty="0">
                <a:latin typeface="Aptos" panose="020B0004020202020204" pitchFamily="34" charset="0"/>
              </a:rPr>
              <a:t>, </a:t>
            </a:r>
            <a:r>
              <a:rPr lang="en-US" sz="2000" dirty="0" err="1">
                <a:latin typeface="Aptos" panose="020B0004020202020204" pitchFamily="34" charset="0"/>
              </a:rPr>
              <a:t>S.Si</a:t>
            </a:r>
            <a:r>
              <a:rPr lang="en-US" sz="2000" dirty="0">
                <a:latin typeface="Aptos" panose="020B0004020202020204" pitchFamily="34" charset="0"/>
              </a:rPr>
              <a:t>., </a:t>
            </a:r>
            <a:r>
              <a:rPr lang="en-US" sz="2000" dirty="0" err="1">
                <a:latin typeface="Aptos" panose="020B0004020202020204" pitchFamily="34" charset="0"/>
              </a:rPr>
              <a:t>M.Sc</a:t>
            </a:r>
            <a:endParaRPr lang="en-ID" sz="2000" dirty="0">
              <a:latin typeface="Aptos" panose="020B00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272928-1915-DBBC-8196-FAB6A898B79A}"/>
              </a:ext>
            </a:extLst>
          </p:cNvPr>
          <p:cNvSpPr txBox="1"/>
          <p:nvPr/>
        </p:nvSpPr>
        <p:spPr>
          <a:xfrm>
            <a:off x="4021906" y="4752569"/>
            <a:ext cx="414818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/>
              <a:t>Array NumPy 1 </a:t>
            </a:r>
            <a:r>
              <a:rPr lang="en-US" sz="2800" dirty="0" err="1"/>
              <a:t>Dimensi</a:t>
            </a:r>
            <a:endParaRPr lang="en-US" sz="2800" dirty="0"/>
          </a:p>
          <a:p>
            <a:pPr marL="514350" indent="-514350">
              <a:buAutoNum type="arabicPeriod"/>
            </a:pPr>
            <a:r>
              <a:rPr lang="en-US" sz="2800" dirty="0"/>
              <a:t>Array NumPy 2 </a:t>
            </a:r>
            <a:r>
              <a:rPr lang="en-US" sz="2800" dirty="0" err="1"/>
              <a:t>Dimensi</a:t>
            </a:r>
            <a:endParaRPr lang="en-US" sz="2800" dirty="0"/>
          </a:p>
          <a:p>
            <a:pPr marL="514350" indent="-514350">
              <a:buAutoNum type="arabicPeriod"/>
            </a:pPr>
            <a:r>
              <a:rPr lang="en-US" sz="2800" dirty="0"/>
              <a:t>Array NumPy 3 </a:t>
            </a:r>
            <a:r>
              <a:rPr lang="en-US" sz="2800" dirty="0" err="1"/>
              <a:t>Dimensi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7339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2" grpId="0"/>
      <p:bldP spid="7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86477894-5DCF-BA32-9298-0B6A6743647F}"/>
              </a:ext>
            </a:extLst>
          </p:cNvPr>
          <p:cNvSpPr/>
          <p:nvPr/>
        </p:nvSpPr>
        <p:spPr>
          <a:xfrm>
            <a:off x="8880964" y="2877351"/>
            <a:ext cx="2850703" cy="97623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22BD5D63-C9F1-C50B-FD18-3354E890102F}"/>
              </a:ext>
            </a:extLst>
          </p:cNvPr>
          <p:cNvSpPr/>
          <p:nvPr/>
        </p:nvSpPr>
        <p:spPr>
          <a:xfrm>
            <a:off x="8880965" y="1867779"/>
            <a:ext cx="2850703" cy="97623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544169D-F822-17FA-28CF-9564FB6A9775}"/>
              </a:ext>
            </a:extLst>
          </p:cNvPr>
          <p:cNvSpPr/>
          <p:nvPr/>
        </p:nvSpPr>
        <p:spPr>
          <a:xfrm>
            <a:off x="3462720" y="2778047"/>
            <a:ext cx="1957569" cy="351829"/>
          </a:xfrm>
          <a:prstGeom prst="rect">
            <a:avLst/>
          </a:prstGeom>
          <a:noFill/>
          <a:ln w="28575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FAF99D5-5080-5C2F-BD76-182BD75EFAA1}"/>
              </a:ext>
            </a:extLst>
          </p:cNvPr>
          <p:cNvSpPr/>
          <p:nvPr/>
        </p:nvSpPr>
        <p:spPr>
          <a:xfrm>
            <a:off x="4891927" y="1935343"/>
            <a:ext cx="530366" cy="1194534"/>
          </a:xfrm>
          <a:prstGeom prst="rect">
            <a:avLst/>
          </a:prstGeom>
          <a:noFill/>
          <a:ln w="28575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4C85D9-3348-D5C4-D791-4031B8F4C8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720401" cy="5937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638B8EA-CD51-A901-24CF-29437FD490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6068C88-5F9B-330C-1201-282B620CE9C7}"/>
              </a:ext>
            </a:extLst>
          </p:cNvPr>
          <p:cNvSpPr txBox="1"/>
          <p:nvPr/>
        </p:nvSpPr>
        <p:spPr>
          <a:xfrm>
            <a:off x="0" y="6488668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857DDB-1B3A-88A3-DD1B-B0E762E60A50}"/>
              </a:ext>
            </a:extLst>
          </p:cNvPr>
          <p:cNvCxnSpPr/>
          <p:nvPr/>
        </p:nvCxnSpPr>
        <p:spPr>
          <a:xfrm>
            <a:off x="2965837" y="1002855"/>
            <a:ext cx="58901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B8399E-BC4F-2F18-9EEC-75C34CE59FFA}"/>
              </a:ext>
            </a:extLst>
          </p:cNvPr>
          <p:cNvCxnSpPr/>
          <p:nvPr/>
        </p:nvCxnSpPr>
        <p:spPr>
          <a:xfrm>
            <a:off x="2975735" y="1084001"/>
            <a:ext cx="5890161" cy="0"/>
          </a:xfrm>
          <a:prstGeom prst="line">
            <a:avLst/>
          </a:prstGeom>
          <a:ln w="38100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CD9144E-C5A1-083D-8E98-FB5F4BCF36BF}"/>
              </a:ext>
            </a:extLst>
          </p:cNvPr>
          <p:cNvSpPr txBox="1"/>
          <p:nvPr/>
        </p:nvSpPr>
        <p:spPr>
          <a:xfrm>
            <a:off x="3966947" y="398490"/>
            <a:ext cx="33643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Dimensi</a:t>
            </a:r>
            <a:r>
              <a:rPr lang="en-US" sz="2800" dirty="0"/>
              <a:t> Array NumPy</a:t>
            </a:r>
            <a:endParaRPr lang="en-ID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7452AF-70A8-9586-61B0-44BA4DC37433}"/>
              </a:ext>
            </a:extLst>
          </p:cNvPr>
          <p:cNvSpPr txBox="1"/>
          <p:nvPr/>
        </p:nvSpPr>
        <p:spPr>
          <a:xfrm>
            <a:off x="392322" y="1367313"/>
            <a:ext cx="1447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 </a:t>
            </a:r>
            <a:r>
              <a:rPr lang="en-US" sz="2400" b="1" dirty="0" err="1"/>
              <a:t>Dimensi</a:t>
            </a:r>
            <a:endParaRPr lang="en-ID" sz="2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2E8ABEB-E6E7-FF68-1B58-D60E0F81C8FD}"/>
              </a:ext>
            </a:extLst>
          </p:cNvPr>
          <p:cNvSpPr txBox="1"/>
          <p:nvPr/>
        </p:nvSpPr>
        <p:spPr>
          <a:xfrm>
            <a:off x="3845054" y="1299367"/>
            <a:ext cx="1447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2 </a:t>
            </a:r>
            <a:r>
              <a:rPr lang="en-US" sz="2400" b="1" dirty="0" err="1"/>
              <a:t>Dimensi</a:t>
            </a:r>
            <a:endParaRPr lang="en-ID" sz="24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17200A1-CBB5-89DA-B06E-3AD0BDBECE8F}"/>
              </a:ext>
            </a:extLst>
          </p:cNvPr>
          <p:cNvSpPr txBox="1"/>
          <p:nvPr/>
        </p:nvSpPr>
        <p:spPr>
          <a:xfrm>
            <a:off x="9259621" y="1116601"/>
            <a:ext cx="1447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3 </a:t>
            </a:r>
            <a:r>
              <a:rPr lang="en-US" sz="2400" b="1" dirty="0" err="1"/>
              <a:t>Dimensi</a:t>
            </a:r>
            <a:endParaRPr lang="en-ID" sz="24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4D6EBE3-B30E-BD53-903C-A57EBE460D44}"/>
              </a:ext>
            </a:extLst>
          </p:cNvPr>
          <p:cNvSpPr txBox="1"/>
          <p:nvPr/>
        </p:nvSpPr>
        <p:spPr>
          <a:xfrm>
            <a:off x="7642995" y="178380"/>
            <a:ext cx="17443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&gt;3 </a:t>
            </a:r>
            <a:r>
              <a:rPr lang="en-US" sz="2400" b="1" dirty="0" err="1">
                <a:solidFill>
                  <a:srgbClr val="0070C0"/>
                </a:solidFill>
              </a:rPr>
              <a:t>Dimensi</a:t>
            </a:r>
            <a:r>
              <a:rPr lang="en-US" sz="2400" b="1" dirty="0">
                <a:solidFill>
                  <a:srgbClr val="0070C0"/>
                </a:solidFill>
              </a:rPr>
              <a:t>?</a:t>
            </a:r>
            <a:endParaRPr lang="en-ID" sz="2400" b="1" dirty="0">
              <a:solidFill>
                <a:srgbClr val="0070C0"/>
              </a:solidFill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04E1E679-10F1-F512-0EC3-D27753252E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45426"/>
              </p:ext>
            </p:extLst>
          </p:nvPr>
        </p:nvGraphicFramePr>
        <p:xfrm>
          <a:off x="392322" y="2585678"/>
          <a:ext cx="266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00">
                  <a:extLst>
                    <a:ext uri="{9D8B030D-6E8A-4147-A177-3AD203B41FA5}">
                      <a16:colId xmlns:a16="http://schemas.microsoft.com/office/drawing/2014/main" val="418609470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620946782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466449735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182258518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531148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185725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C6E802C3-6FBB-6047-1A97-0D185BB007ED}"/>
              </a:ext>
            </a:extLst>
          </p:cNvPr>
          <p:cNvSpPr txBox="1"/>
          <p:nvPr/>
        </p:nvSpPr>
        <p:spPr>
          <a:xfrm>
            <a:off x="52164" y="254026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  <a:endParaRPr lang="en-ID" sz="2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AF80231-B49D-9037-8E26-9D2E78EF1D19}"/>
              </a:ext>
            </a:extLst>
          </p:cNvPr>
          <p:cNvSpPr txBox="1"/>
          <p:nvPr/>
        </p:nvSpPr>
        <p:spPr>
          <a:xfrm>
            <a:off x="441174" y="2124013"/>
            <a:ext cx="25474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0      1      2     3      4</a:t>
            </a:r>
            <a:endParaRPr lang="en-ID" sz="24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915FC12-D7A0-38FC-C91F-4C6DC602B778}"/>
              </a:ext>
            </a:extLst>
          </p:cNvPr>
          <p:cNvSpPr txBox="1"/>
          <p:nvPr/>
        </p:nvSpPr>
        <p:spPr>
          <a:xfrm>
            <a:off x="341414" y="3273888"/>
            <a:ext cx="1172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Baris : 0</a:t>
            </a:r>
            <a:endParaRPr lang="en-ID" sz="24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6E5C490-41A0-677C-ACAB-3411AAA95561}"/>
              </a:ext>
            </a:extLst>
          </p:cNvPr>
          <p:cNvSpPr txBox="1"/>
          <p:nvPr/>
        </p:nvSpPr>
        <p:spPr>
          <a:xfrm>
            <a:off x="341414" y="3713217"/>
            <a:ext cx="2283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Kolom : 0,1,2,3,4</a:t>
            </a:r>
            <a:endParaRPr lang="en-ID" sz="2400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B3240AB-F69E-7624-9BAD-0F92086B26E3}"/>
              </a:ext>
            </a:extLst>
          </p:cNvPr>
          <p:cNvCxnSpPr>
            <a:stCxn id="23" idx="2"/>
            <a:endCxn id="25" idx="1"/>
          </p:cNvCxnSpPr>
          <p:nvPr/>
        </p:nvCxnSpPr>
        <p:spPr>
          <a:xfrm>
            <a:off x="222243" y="3001930"/>
            <a:ext cx="119171" cy="5027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03F8076-88F3-6030-8E58-C621E0E37CDC}"/>
              </a:ext>
            </a:extLst>
          </p:cNvPr>
          <p:cNvCxnSpPr>
            <a:endCxn id="26" idx="0"/>
          </p:cNvCxnSpPr>
          <p:nvPr/>
        </p:nvCxnSpPr>
        <p:spPr>
          <a:xfrm flipH="1">
            <a:off x="1483329" y="2412341"/>
            <a:ext cx="1245437" cy="1300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A63847EE-BA77-129D-1EF5-1C001CF07206}"/>
              </a:ext>
            </a:extLst>
          </p:cNvPr>
          <p:cNvSpPr txBox="1"/>
          <p:nvPr/>
        </p:nvSpPr>
        <p:spPr>
          <a:xfrm>
            <a:off x="457163" y="4708019"/>
            <a:ext cx="2335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arr</a:t>
            </a:r>
            <a:r>
              <a:rPr lang="en-US" sz="2400" dirty="0"/>
              <a:t>[</a:t>
            </a:r>
            <a:r>
              <a:rPr lang="en-US" sz="2400" dirty="0" err="1"/>
              <a:t>index_kolom</a:t>
            </a:r>
            <a:r>
              <a:rPr lang="en-US" sz="2400" dirty="0"/>
              <a:t>]</a:t>
            </a:r>
            <a:endParaRPr lang="en-ID" sz="24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27AE703-A44F-D4CF-510A-BBFE4B62EB55}"/>
              </a:ext>
            </a:extLst>
          </p:cNvPr>
          <p:cNvSpPr txBox="1"/>
          <p:nvPr/>
        </p:nvSpPr>
        <p:spPr>
          <a:xfrm>
            <a:off x="52164" y="4383378"/>
            <a:ext cx="975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Akses</a:t>
            </a:r>
            <a:r>
              <a:rPr lang="en-US" sz="2400" dirty="0"/>
              <a:t>:</a:t>
            </a:r>
            <a:endParaRPr lang="en-ID" sz="2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F4986DD-003D-4BA4-D85A-0766B20A332B}"/>
              </a:ext>
            </a:extLst>
          </p:cNvPr>
          <p:cNvSpPr txBox="1"/>
          <p:nvPr/>
        </p:nvSpPr>
        <p:spPr>
          <a:xfrm>
            <a:off x="479290" y="5371664"/>
            <a:ext cx="960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arr</a:t>
            </a:r>
            <a:r>
              <a:rPr lang="en-US" sz="2400" dirty="0"/>
              <a:t>[3] </a:t>
            </a:r>
            <a:endParaRPr lang="en-ID" sz="24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0F6FB19-585C-C907-FCDB-6C3647833734}"/>
              </a:ext>
            </a:extLst>
          </p:cNvPr>
          <p:cNvSpPr txBox="1"/>
          <p:nvPr/>
        </p:nvSpPr>
        <p:spPr>
          <a:xfrm>
            <a:off x="2005925" y="534928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</a:t>
            </a:r>
            <a:endParaRPr lang="en-ID" sz="2400" dirty="0"/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D8A65D0F-508E-998E-21E1-FE4C2847073C}"/>
              </a:ext>
            </a:extLst>
          </p:cNvPr>
          <p:cNvSpPr/>
          <p:nvPr/>
        </p:nvSpPr>
        <p:spPr>
          <a:xfrm>
            <a:off x="1525676" y="5487054"/>
            <a:ext cx="397292" cy="21505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2400"/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373D6675-E685-790A-5988-059B6616C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85856"/>
              </p:ext>
            </p:extLst>
          </p:nvPr>
        </p:nvGraphicFramePr>
        <p:xfrm>
          <a:off x="3826116" y="2411458"/>
          <a:ext cx="266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00">
                  <a:extLst>
                    <a:ext uri="{9D8B030D-6E8A-4147-A177-3AD203B41FA5}">
                      <a16:colId xmlns:a16="http://schemas.microsoft.com/office/drawing/2014/main" val="418609470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620946782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466449735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182258518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531148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185725"/>
                  </a:ext>
                </a:extLst>
              </a:tr>
            </a:tbl>
          </a:graphicData>
        </a:graphic>
      </p:graphicFrame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087ED032-30B4-AA7E-7858-0A19284ACD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416804"/>
              </p:ext>
            </p:extLst>
          </p:nvPr>
        </p:nvGraphicFramePr>
        <p:xfrm>
          <a:off x="3826116" y="2778121"/>
          <a:ext cx="266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00">
                  <a:extLst>
                    <a:ext uri="{9D8B030D-6E8A-4147-A177-3AD203B41FA5}">
                      <a16:colId xmlns:a16="http://schemas.microsoft.com/office/drawing/2014/main" val="418609470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620946782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466449735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182258518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531148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185725"/>
                  </a:ext>
                </a:extLst>
              </a:tr>
            </a:tbl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6D00FB9B-0146-5F31-4A0D-EC6C443F688E}"/>
              </a:ext>
            </a:extLst>
          </p:cNvPr>
          <p:cNvSpPr txBox="1"/>
          <p:nvPr/>
        </p:nvSpPr>
        <p:spPr>
          <a:xfrm>
            <a:off x="3867098" y="2006155"/>
            <a:ext cx="25474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0      1      2     3      4</a:t>
            </a:r>
            <a:endParaRPr lang="en-ID" sz="24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0681A70-25F8-67FF-462A-DA619489F5DF}"/>
              </a:ext>
            </a:extLst>
          </p:cNvPr>
          <p:cNvSpPr txBox="1"/>
          <p:nvPr/>
        </p:nvSpPr>
        <p:spPr>
          <a:xfrm>
            <a:off x="3513489" y="2353137"/>
            <a:ext cx="3401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  <a:p>
            <a:r>
              <a:rPr lang="en-US" sz="2400" dirty="0"/>
              <a:t>1</a:t>
            </a:r>
            <a:endParaRPr lang="en-ID" sz="24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78F1A6C-B904-FB26-44CF-76DB20860728}"/>
              </a:ext>
            </a:extLst>
          </p:cNvPr>
          <p:cNvSpPr txBox="1"/>
          <p:nvPr/>
        </p:nvSpPr>
        <p:spPr>
          <a:xfrm>
            <a:off x="3298529" y="3186480"/>
            <a:ext cx="1404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Baris : 0,1</a:t>
            </a:r>
            <a:endParaRPr lang="en-ID" sz="24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3593A61-2D99-18E0-7912-BC88B832D66F}"/>
              </a:ext>
            </a:extLst>
          </p:cNvPr>
          <p:cNvSpPr txBox="1"/>
          <p:nvPr/>
        </p:nvSpPr>
        <p:spPr>
          <a:xfrm>
            <a:off x="3298529" y="3625809"/>
            <a:ext cx="2283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Kolom : 0,1,2,3,4</a:t>
            </a:r>
            <a:endParaRPr lang="en-ID" sz="24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A4FB74D-3097-4ACB-0F15-D549DE55D412}"/>
              </a:ext>
            </a:extLst>
          </p:cNvPr>
          <p:cNvSpPr txBox="1"/>
          <p:nvPr/>
        </p:nvSpPr>
        <p:spPr>
          <a:xfrm>
            <a:off x="3191195" y="4300816"/>
            <a:ext cx="3919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arr</a:t>
            </a:r>
            <a:r>
              <a:rPr lang="en-US" sz="2400" dirty="0"/>
              <a:t>[</a:t>
            </a:r>
            <a:r>
              <a:rPr lang="en-US" sz="2400" dirty="0" err="1"/>
              <a:t>index_baris</a:t>
            </a:r>
            <a:r>
              <a:rPr lang="en-US" sz="2400" dirty="0"/>
              <a:t>, </a:t>
            </a:r>
            <a:r>
              <a:rPr lang="en-US" sz="2400" dirty="0" err="1"/>
              <a:t>index_kolom</a:t>
            </a:r>
            <a:r>
              <a:rPr lang="en-US" sz="2400" dirty="0"/>
              <a:t>]</a:t>
            </a:r>
            <a:endParaRPr lang="en-ID" sz="24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0A52ED0-9903-DEC1-9951-40762E2D0C66}"/>
              </a:ext>
            </a:extLst>
          </p:cNvPr>
          <p:cNvSpPr txBox="1"/>
          <p:nvPr/>
        </p:nvSpPr>
        <p:spPr>
          <a:xfrm>
            <a:off x="3069043" y="3944049"/>
            <a:ext cx="975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Akses</a:t>
            </a:r>
            <a:r>
              <a:rPr lang="en-US" sz="2400" dirty="0"/>
              <a:t>:</a:t>
            </a:r>
            <a:endParaRPr lang="en-ID" sz="24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7884540-1341-40B7-5156-F6E8BA6E3478}"/>
              </a:ext>
            </a:extLst>
          </p:cNvPr>
          <p:cNvSpPr txBox="1"/>
          <p:nvPr/>
        </p:nvSpPr>
        <p:spPr>
          <a:xfrm>
            <a:off x="3229638" y="4830648"/>
            <a:ext cx="1192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arr</a:t>
            </a:r>
            <a:r>
              <a:rPr lang="en-US" sz="2400" dirty="0"/>
              <a:t>[1,2] </a:t>
            </a:r>
            <a:endParaRPr lang="en-ID" sz="24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0E6D904-DA14-B138-8987-C6A6C7185F90}"/>
              </a:ext>
            </a:extLst>
          </p:cNvPr>
          <p:cNvSpPr txBox="1"/>
          <p:nvPr/>
        </p:nvSpPr>
        <p:spPr>
          <a:xfrm>
            <a:off x="4669389" y="47867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8</a:t>
            </a:r>
            <a:endParaRPr lang="en-ID" sz="2400" dirty="0"/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45513EF2-D710-8CB0-4533-146705BBA733}"/>
              </a:ext>
            </a:extLst>
          </p:cNvPr>
          <p:cNvSpPr/>
          <p:nvPr/>
        </p:nvSpPr>
        <p:spPr>
          <a:xfrm>
            <a:off x="4276024" y="4946038"/>
            <a:ext cx="397292" cy="21505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240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34EE96C-FB4C-C40F-46BD-AB94C660FCA9}"/>
              </a:ext>
            </a:extLst>
          </p:cNvPr>
          <p:cNvSpPr txBox="1"/>
          <p:nvPr/>
        </p:nvSpPr>
        <p:spPr>
          <a:xfrm>
            <a:off x="5185210" y="1071398"/>
            <a:ext cx="3207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Ada di baris 1, </a:t>
            </a:r>
            <a:r>
              <a:rPr lang="en-US" sz="2400" dirty="0" err="1">
                <a:solidFill>
                  <a:srgbClr val="C00000"/>
                </a:solidFill>
              </a:rPr>
              <a:t>kolom</a:t>
            </a:r>
            <a:r>
              <a:rPr lang="en-US" sz="2400" dirty="0">
                <a:solidFill>
                  <a:srgbClr val="C00000"/>
                </a:solidFill>
              </a:rPr>
              <a:t> 2</a:t>
            </a:r>
            <a:endParaRPr lang="en-ID" sz="2400" dirty="0">
              <a:solidFill>
                <a:srgbClr val="C00000"/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7AC612E-9D83-F7EB-4B78-FC0782335283}"/>
              </a:ext>
            </a:extLst>
          </p:cNvPr>
          <p:cNvSpPr/>
          <p:nvPr/>
        </p:nvSpPr>
        <p:spPr>
          <a:xfrm>
            <a:off x="4889950" y="2765763"/>
            <a:ext cx="528362" cy="37084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  <a:endParaRPr lang="en-ID" dirty="0">
              <a:solidFill>
                <a:schemeClr val="tx1"/>
              </a:solidFill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68FE0D9-45D4-E7D9-F91C-002FCE596310}"/>
              </a:ext>
            </a:extLst>
          </p:cNvPr>
          <p:cNvCxnSpPr>
            <a:cxnSpLocks/>
          </p:cNvCxnSpPr>
          <p:nvPr/>
        </p:nvCxnSpPr>
        <p:spPr>
          <a:xfrm flipV="1">
            <a:off x="5379514" y="1486282"/>
            <a:ext cx="689182" cy="135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Table 52">
            <a:extLst>
              <a:ext uri="{FF2B5EF4-FFF2-40B4-BE49-F238E27FC236}">
                <a16:creationId xmlns:a16="http://schemas.microsoft.com/office/drawing/2014/main" id="{264319D1-D2C6-CDBB-DE13-493BD7A73D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959496"/>
              </p:ext>
            </p:extLst>
          </p:nvPr>
        </p:nvGraphicFramePr>
        <p:xfrm>
          <a:off x="9315325" y="2376517"/>
          <a:ext cx="2131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00">
                  <a:extLst>
                    <a:ext uri="{9D8B030D-6E8A-4147-A177-3AD203B41FA5}">
                      <a16:colId xmlns:a16="http://schemas.microsoft.com/office/drawing/2014/main" val="418609470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620946782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466449735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1822585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185725"/>
                  </a:ext>
                </a:extLst>
              </a:tr>
            </a:tbl>
          </a:graphicData>
        </a:graphic>
      </p:graphicFrame>
      <p:graphicFrame>
        <p:nvGraphicFramePr>
          <p:cNvPr id="54" name="Table 53">
            <a:extLst>
              <a:ext uri="{FF2B5EF4-FFF2-40B4-BE49-F238E27FC236}">
                <a16:creationId xmlns:a16="http://schemas.microsoft.com/office/drawing/2014/main" id="{A5EB91E3-2A1F-78C8-7119-8698B7B25C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320163"/>
              </p:ext>
            </p:extLst>
          </p:nvPr>
        </p:nvGraphicFramePr>
        <p:xfrm>
          <a:off x="9315325" y="2023039"/>
          <a:ext cx="2131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00">
                  <a:extLst>
                    <a:ext uri="{9D8B030D-6E8A-4147-A177-3AD203B41FA5}">
                      <a16:colId xmlns:a16="http://schemas.microsoft.com/office/drawing/2014/main" val="418609470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620946782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466449735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1822585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185725"/>
                  </a:ext>
                </a:extLst>
              </a:tr>
            </a:tbl>
          </a:graphicData>
        </a:graphic>
      </p:graphicFrame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2A072B3B-E279-235A-E4C2-AE71DFCAD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619765"/>
              </p:ext>
            </p:extLst>
          </p:nvPr>
        </p:nvGraphicFramePr>
        <p:xfrm>
          <a:off x="9315263" y="3316491"/>
          <a:ext cx="2131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00">
                  <a:extLst>
                    <a:ext uri="{9D8B030D-6E8A-4147-A177-3AD203B41FA5}">
                      <a16:colId xmlns:a16="http://schemas.microsoft.com/office/drawing/2014/main" val="418609470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620946782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466449735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1822585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185725"/>
                  </a:ext>
                </a:extLst>
              </a:tr>
            </a:tbl>
          </a:graphicData>
        </a:graphic>
      </p:graphicFrame>
      <p:graphicFrame>
        <p:nvGraphicFramePr>
          <p:cNvPr id="56" name="Table 55">
            <a:extLst>
              <a:ext uri="{FF2B5EF4-FFF2-40B4-BE49-F238E27FC236}">
                <a16:creationId xmlns:a16="http://schemas.microsoft.com/office/drawing/2014/main" id="{911C2D9E-3C25-6975-27BC-3E4276CB08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024155"/>
              </p:ext>
            </p:extLst>
          </p:nvPr>
        </p:nvGraphicFramePr>
        <p:xfrm>
          <a:off x="9315325" y="2950688"/>
          <a:ext cx="2131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00">
                  <a:extLst>
                    <a:ext uri="{9D8B030D-6E8A-4147-A177-3AD203B41FA5}">
                      <a16:colId xmlns:a16="http://schemas.microsoft.com/office/drawing/2014/main" val="418609470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620946782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466449735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31822585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185725"/>
                  </a:ext>
                </a:extLst>
              </a:tr>
            </a:tbl>
          </a:graphicData>
        </a:graphic>
      </p:graphicFrame>
      <p:sp>
        <p:nvSpPr>
          <p:cNvPr id="57" name="TextBox 56">
            <a:extLst>
              <a:ext uri="{FF2B5EF4-FFF2-40B4-BE49-F238E27FC236}">
                <a16:creationId xmlns:a16="http://schemas.microsoft.com/office/drawing/2014/main" id="{8962DF72-BF7A-65F9-7E36-AEEB651C740A}"/>
              </a:ext>
            </a:extLst>
          </p:cNvPr>
          <p:cNvSpPr txBox="1"/>
          <p:nvPr/>
        </p:nvSpPr>
        <p:spPr>
          <a:xfrm>
            <a:off x="9358346" y="1462138"/>
            <a:ext cx="2116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0      1      2     3 </a:t>
            </a:r>
            <a:endParaRPr lang="en-ID" sz="24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2EFD804-6E42-68C6-2686-BE2E760BC5BD}"/>
              </a:ext>
            </a:extLst>
          </p:cNvPr>
          <p:cNvSpPr txBox="1"/>
          <p:nvPr/>
        </p:nvSpPr>
        <p:spPr>
          <a:xfrm>
            <a:off x="8975167" y="1983178"/>
            <a:ext cx="3401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  <a:p>
            <a:r>
              <a:rPr lang="en-US" sz="2400" dirty="0"/>
              <a:t>1</a:t>
            </a:r>
            <a:endParaRPr lang="en-ID" sz="24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C41F4E4-ECF6-98F7-22CF-2464A18EFCB6}"/>
              </a:ext>
            </a:extLst>
          </p:cNvPr>
          <p:cNvSpPr txBox="1"/>
          <p:nvPr/>
        </p:nvSpPr>
        <p:spPr>
          <a:xfrm>
            <a:off x="9000661" y="2877368"/>
            <a:ext cx="3401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  <a:p>
            <a:r>
              <a:rPr lang="en-US" sz="2400" dirty="0"/>
              <a:t>1</a:t>
            </a:r>
            <a:endParaRPr lang="en-ID" sz="2400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A759BF8-6DC7-0B72-824B-BF1E7A1C57BF}"/>
              </a:ext>
            </a:extLst>
          </p:cNvPr>
          <p:cNvSpPr txBox="1"/>
          <p:nvPr/>
        </p:nvSpPr>
        <p:spPr>
          <a:xfrm>
            <a:off x="9069056" y="3983982"/>
            <a:ext cx="1404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Baris : 0,1</a:t>
            </a:r>
            <a:endParaRPr lang="en-ID" sz="24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62586F1-9D02-C655-7090-8E73A8EE106E}"/>
              </a:ext>
            </a:extLst>
          </p:cNvPr>
          <p:cNvSpPr txBox="1"/>
          <p:nvPr/>
        </p:nvSpPr>
        <p:spPr>
          <a:xfrm>
            <a:off x="9856006" y="4360031"/>
            <a:ext cx="2283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Kolom : 0,1,2,3,4</a:t>
            </a:r>
            <a:endParaRPr lang="en-ID" sz="2400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F33E128-E9DF-96EC-AE3D-FBF01D3CE252}"/>
              </a:ext>
            </a:extLst>
          </p:cNvPr>
          <p:cNvSpPr txBox="1"/>
          <p:nvPr/>
        </p:nvSpPr>
        <p:spPr>
          <a:xfrm>
            <a:off x="7740203" y="2234188"/>
            <a:ext cx="1077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Layer 0</a:t>
            </a:r>
            <a:endParaRPr lang="en-ID" sz="24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4F69EAC-B170-F609-13A7-6B3EE703A058}"/>
              </a:ext>
            </a:extLst>
          </p:cNvPr>
          <p:cNvSpPr txBox="1"/>
          <p:nvPr/>
        </p:nvSpPr>
        <p:spPr>
          <a:xfrm>
            <a:off x="7751557" y="3191506"/>
            <a:ext cx="1077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Layer 1</a:t>
            </a:r>
            <a:endParaRPr lang="en-ID" sz="24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54388FF-7277-484C-F74A-F42C80A43BF0}"/>
              </a:ext>
            </a:extLst>
          </p:cNvPr>
          <p:cNvSpPr txBox="1"/>
          <p:nvPr/>
        </p:nvSpPr>
        <p:spPr>
          <a:xfrm>
            <a:off x="7600312" y="3830704"/>
            <a:ext cx="1391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Layer: 0,1</a:t>
            </a:r>
            <a:endParaRPr lang="en-ID" sz="2400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195AEF0-1375-1EDF-F2FF-6E3E91C118D2}"/>
              </a:ext>
            </a:extLst>
          </p:cNvPr>
          <p:cNvSpPr txBox="1"/>
          <p:nvPr/>
        </p:nvSpPr>
        <p:spPr>
          <a:xfrm>
            <a:off x="6789069" y="4741492"/>
            <a:ext cx="53589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arr</a:t>
            </a:r>
            <a:r>
              <a:rPr lang="en-US" sz="2400" dirty="0"/>
              <a:t>[</a:t>
            </a:r>
            <a:r>
              <a:rPr lang="en-US" sz="2400" dirty="0" err="1"/>
              <a:t>index_layer,index_baris</a:t>
            </a:r>
            <a:r>
              <a:rPr lang="en-US" sz="2400" dirty="0"/>
              <a:t>, </a:t>
            </a:r>
            <a:r>
              <a:rPr lang="en-US" sz="2400" dirty="0" err="1"/>
              <a:t>index_kolom</a:t>
            </a:r>
            <a:r>
              <a:rPr lang="en-US" sz="2400" dirty="0"/>
              <a:t>]</a:t>
            </a:r>
            <a:endParaRPr lang="en-ID" sz="2400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C72565B-022F-5773-245D-7230F00FF9CE}"/>
              </a:ext>
            </a:extLst>
          </p:cNvPr>
          <p:cNvSpPr txBox="1"/>
          <p:nvPr/>
        </p:nvSpPr>
        <p:spPr>
          <a:xfrm>
            <a:off x="6850334" y="5180280"/>
            <a:ext cx="14253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arr</a:t>
            </a:r>
            <a:r>
              <a:rPr lang="en-US" sz="2400" dirty="0"/>
              <a:t>[1,0,2] </a:t>
            </a:r>
            <a:endParaRPr lang="en-ID" sz="2400" dirty="0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F46DE35A-5888-C7D5-00B9-D37D42CE6CFF}"/>
              </a:ext>
            </a:extLst>
          </p:cNvPr>
          <p:cNvSpPr/>
          <p:nvPr/>
        </p:nvSpPr>
        <p:spPr>
          <a:xfrm>
            <a:off x="8193290" y="5309895"/>
            <a:ext cx="397292" cy="21505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2400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4F959BE-F48C-98DB-B2E2-B0338CD4FD62}"/>
              </a:ext>
            </a:extLst>
          </p:cNvPr>
          <p:cNvCxnSpPr/>
          <p:nvPr/>
        </p:nvCxnSpPr>
        <p:spPr>
          <a:xfrm>
            <a:off x="3139447" y="1462138"/>
            <a:ext cx="0" cy="50475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5B8EBA81-A465-F3FB-7195-7FAD073017F5}"/>
              </a:ext>
            </a:extLst>
          </p:cNvPr>
          <p:cNvSpPr txBox="1"/>
          <p:nvPr/>
        </p:nvSpPr>
        <p:spPr>
          <a:xfrm>
            <a:off x="8522520" y="515666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11</a:t>
            </a:r>
            <a:endParaRPr lang="en-ID" sz="2400" dirty="0"/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070BE2BB-AB5C-7E2C-86D4-5259B625B0B3}"/>
              </a:ext>
            </a:extLst>
          </p:cNvPr>
          <p:cNvCxnSpPr/>
          <p:nvPr/>
        </p:nvCxnSpPr>
        <p:spPr>
          <a:xfrm>
            <a:off x="7331266" y="1530199"/>
            <a:ext cx="0" cy="321129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B5E748C1-FA7E-1657-585A-17C01EEEB86B}"/>
              </a:ext>
            </a:extLst>
          </p:cNvPr>
          <p:cNvCxnSpPr/>
          <p:nvPr/>
        </p:nvCxnSpPr>
        <p:spPr>
          <a:xfrm flipH="1">
            <a:off x="6096000" y="4762481"/>
            <a:ext cx="123526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8E2866D3-A5EB-9409-4581-7AB4CCA353D8}"/>
              </a:ext>
            </a:extLst>
          </p:cNvPr>
          <p:cNvCxnSpPr/>
          <p:nvPr/>
        </p:nvCxnSpPr>
        <p:spPr>
          <a:xfrm>
            <a:off x="6096000" y="4762481"/>
            <a:ext cx="0" cy="17472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6620E06A-12A3-8A61-8530-5AC3388722C8}"/>
              </a:ext>
            </a:extLst>
          </p:cNvPr>
          <p:cNvSpPr txBox="1"/>
          <p:nvPr/>
        </p:nvSpPr>
        <p:spPr>
          <a:xfrm>
            <a:off x="6842640" y="6050166"/>
            <a:ext cx="14253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arr</a:t>
            </a:r>
            <a:r>
              <a:rPr lang="en-US" sz="2400" dirty="0"/>
              <a:t>[0,1,3] </a:t>
            </a:r>
            <a:endParaRPr lang="en-ID" sz="2400" dirty="0"/>
          </a:p>
        </p:txBody>
      </p:sp>
      <p:sp>
        <p:nvSpPr>
          <p:cNvPr id="88" name="Arrow: Right 87">
            <a:extLst>
              <a:ext uri="{FF2B5EF4-FFF2-40B4-BE49-F238E27FC236}">
                <a16:creationId xmlns:a16="http://schemas.microsoft.com/office/drawing/2014/main" id="{7D80E2BE-1B42-E632-CD0D-7AAA90724ABD}"/>
              </a:ext>
            </a:extLst>
          </p:cNvPr>
          <p:cNvSpPr/>
          <p:nvPr/>
        </p:nvSpPr>
        <p:spPr>
          <a:xfrm>
            <a:off x="8185596" y="6179781"/>
            <a:ext cx="397292" cy="21505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240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178C20C-35B3-A4DB-3E2B-2929BAF2C7CB}"/>
              </a:ext>
            </a:extLst>
          </p:cNvPr>
          <p:cNvSpPr txBox="1"/>
          <p:nvPr/>
        </p:nvSpPr>
        <p:spPr>
          <a:xfrm>
            <a:off x="8621701" y="602655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8</a:t>
            </a:r>
            <a:endParaRPr lang="en-ID" sz="2400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B8F763F-48C3-FB09-ACE0-61E39DF40F82}"/>
              </a:ext>
            </a:extLst>
          </p:cNvPr>
          <p:cNvSpPr txBox="1"/>
          <p:nvPr/>
        </p:nvSpPr>
        <p:spPr>
          <a:xfrm>
            <a:off x="7388774" y="4383377"/>
            <a:ext cx="975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Akses</a:t>
            </a:r>
            <a:r>
              <a:rPr lang="en-US" sz="2400" dirty="0"/>
              <a:t>:</a:t>
            </a:r>
            <a:endParaRPr lang="en-ID" sz="2400" dirty="0"/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C1F665CC-3A44-E242-B365-E175B298F930}"/>
              </a:ext>
            </a:extLst>
          </p:cNvPr>
          <p:cNvCxnSpPr>
            <a:endCxn id="76" idx="3"/>
          </p:cNvCxnSpPr>
          <p:nvPr/>
        </p:nvCxnSpPr>
        <p:spPr>
          <a:xfrm flipH="1">
            <a:off x="9018169" y="3253325"/>
            <a:ext cx="1452450" cy="213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AF255A92-347D-5035-B3A6-37D8E41C82C9}"/>
              </a:ext>
            </a:extLst>
          </p:cNvPr>
          <p:cNvSpPr/>
          <p:nvPr/>
        </p:nvSpPr>
        <p:spPr>
          <a:xfrm>
            <a:off x="10380863" y="2950689"/>
            <a:ext cx="517343" cy="34244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11</a:t>
            </a:r>
            <a:endParaRPr lang="en-ID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96A360F-5212-F537-A121-C2D0FFA3386A}"/>
              </a:ext>
            </a:extLst>
          </p:cNvPr>
          <p:cNvSpPr txBox="1"/>
          <p:nvPr/>
        </p:nvSpPr>
        <p:spPr>
          <a:xfrm>
            <a:off x="8439563" y="5498945"/>
            <a:ext cx="37524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Ada di layer 1, baris 0 dan </a:t>
            </a:r>
            <a:r>
              <a:rPr lang="en-US" sz="2000" dirty="0" err="1">
                <a:solidFill>
                  <a:srgbClr val="C00000"/>
                </a:solidFill>
              </a:rPr>
              <a:t>kolom</a:t>
            </a:r>
            <a:r>
              <a:rPr lang="en-US" sz="2000" dirty="0">
                <a:solidFill>
                  <a:srgbClr val="C00000"/>
                </a:solidFill>
              </a:rPr>
              <a:t> 2</a:t>
            </a:r>
            <a:endParaRPr lang="en-ID" sz="2000" dirty="0">
              <a:solidFill>
                <a:srgbClr val="C000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CEC47AD-0940-5433-0A3D-113CA7154A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33" r="24467" b="20862"/>
          <a:stretch/>
        </p:blipFill>
        <p:spPr>
          <a:xfrm>
            <a:off x="10168729" y="9597"/>
            <a:ext cx="981315" cy="103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12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500"/>
                            </p:stCondLst>
                            <p:childTnLst>
                              <p:par>
                                <p:cTn id="1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"/>
                            </p:stCondLst>
                            <p:childTnLst>
                              <p:par>
                                <p:cTn id="1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00"/>
                            </p:stCondLst>
                            <p:childTnLst>
                              <p:par>
                                <p:cTn id="19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500"/>
                            </p:stCondLst>
                            <p:childTnLst>
                              <p:par>
                                <p:cTn id="2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1000"/>
                            </p:stCondLst>
                            <p:childTnLst>
                              <p:par>
                                <p:cTn id="2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3" grpId="0" animBg="1"/>
      <p:bldP spid="49" grpId="0" animBg="1"/>
      <p:bldP spid="48" grpId="0" animBg="1"/>
      <p:bldP spid="20" grpId="0"/>
      <p:bldP spid="23" grpId="0"/>
      <p:bldP spid="24" grpId="0"/>
      <p:bldP spid="25" grpId="0"/>
      <p:bldP spid="26" grpId="0"/>
      <p:bldP spid="31" grpId="0"/>
      <p:bldP spid="32" grpId="0"/>
      <p:bldP spid="33" grpId="0"/>
      <p:bldP spid="34" grpId="0"/>
      <p:bldP spid="35" grpId="0" animBg="1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 animBg="1"/>
      <p:bldP spid="47" grpId="0"/>
      <p:bldP spid="50" grpId="0" animBg="1"/>
      <p:bldP spid="57" grpId="0"/>
      <p:bldP spid="58" grpId="0"/>
      <p:bldP spid="59" grpId="0"/>
      <p:bldP spid="60" grpId="0"/>
      <p:bldP spid="61" grpId="0"/>
      <p:bldP spid="65" grpId="0"/>
      <p:bldP spid="66" grpId="0"/>
      <p:bldP spid="67" grpId="0"/>
      <p:bldP spid="68" grpId="0"/>
      <p:bldP spid="69" grpId="0"/>
      <p:bldP spid="71" grpId="0" animBg="1"/>
      <p:bldP spid="76" grpId="0"/>
      <p:bldP spid="87" grpId="0"/>
      <p:bldP spid="88" grpId="0" animBg="1"/>
      <p:bldP spid="89" grpId="0"/>
      <p:bldP spid="90" grpId="0"/>
      <p:bldP spid="93" grpId="0" animBg="1"/>
      <p:bldP spid="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8EFFBF1A-4BF2-5F63-20A7-08F57A8FB34B}"/>
              </a:ext>
            </a:extLst>
          </p:cNvPr>
          <p:cNvSpPr/>
          <p:nvPr/>
        </p:nvSpPr>
        <p:spPr>
          <a:xfrm>
            <a:off x="462192" y="1628512"/>
            <a:ext cx="5890161" cy="3416313"/>
          </a:xfrm>
          <a:prstGeom prst="rect">
            <a:avLst/>
          </a:prstGeom>
          <a:solidFill>
            <a:schemeClr val="bg1"/>
          </a:solidFill>
          <a:ln w="28575"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4C85D9-3348-D5C4-D791-4031B8F4C8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720401" cy="5937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638B8EA-CD51-A901-24CF-29437FD490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6068C88-5F9B-330C-1201-282B620CE9C7}"/>
              </a:ext>
            </a:extLst>
          </p:cNvPr>
          <p:cNvSpPr txBox="1"/>
          <p:nvPr/>
        </p:nvSpPr>
        <p:spPr>
          <a:xfrm>
            <a:off x="0" y="6488668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857DDB-1B3A-88A3-DD1B-B0E762E60A50}"/>
              </a:ext>
            </a:extLst>
          </p:cNvPr>
          <p:cNvCxnSpPr/>
          <p:nvPr/>
        </p:nvCxnSpPr>
        <p:spPr>
          <a:xfrm>
            <a:off x="2965837" y="1002855"/>
            <a:ext cx="58901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B8399E-BC4F-2F18-9EEC-75C34CE59FFA}"/>
              </a:ext>
            </a:extLst>
          </p:cNvPr>
          <p:cNvCxnSpPr/>
          <p:nvPr/>
        </p:nvCxnSpPr>
        <p:spPr>
          <a:xfrm>
            <a:off x="2975735" y="1084001"/>
            <a:ext cx="5890161" cy="0"/>
          </a:xfrm>
          <a:prstGeom prst="line">
            <a:avLst/>
          </a:prstGeom>
          <a:ln w="38100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CD9144E-C5A1-083D-8E98-FB5F4BCF36BF}"/>
              </a:ext>
            </a:extLst>
          </p:cNvPr>
          <p:cNvSpPr txBox="1"/>
          <p:nvPr/>
        </p:nvSpPr>
        <p:spPr>
          <a:xfrm>
            <a:off x="2871794" y="283778"/>
            <a:ext cx="65737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Tipe</a:t>
            </a:r>
            <a:r>
              <a:rPr lang="en-US" sz="2800" dirty="0"/>
              <a:t> Data dan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Dimensi</a:t>
            </a:r>
            <a:r>
              <a:rPr lang="en-US" sz="2800" dirty="0"/>
              <a:t> Array NumPy</a:t>
            </a:r>
            <a:endParaRPr lang="en-ID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23587D-109B-4BD5-D855-175E63EA1F21}"/>
              </a:ext>
            </a:extLst>
          </p:cNvPr>
          <p:cNvSpPr txBox="1"/>
          <p:nvPr/>
        </p:nvSpPr>
        <p:spPr>
          <a:xfrm>
            <a:off x="462192" y="1628512"/>
            <a:ext cx="602366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Consolas" panose="020B0609020204030204" pitchFamily="49" charset="0"/>
              </a:rPr>
              <a:t>import </a:t>
            </a:r>
            <a:r>
              <a:rPr lang="en-ID" sz="2400" dirty="0" err="1">
                <a:latin typeface="Consolas" panose="020B0609020204030204" pitchFamily="49" charset="0"/>
              </a:rPr>
              <a:t>numpy</a:t>
            </a:r>
            <a:r>
              <a:rPr lang="en-ID" sz="2400" dirty="0">
                <a:latin typeface="Consolas" panose="020B0609020204030204" pitchFamily="49" charset="0"/>
              </a:rPr>
              <a:t> as np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#akses index pada array </a:t>
            </a:r>
            <a:r>
              <a:rPr lang="en-ID" sz="2400" dirty="0" err="1">
                <a:latin typeface="Consolas" panose="020B0609020204030204" pitchFamily="49" charset="0"/>
              </a:rPr>
              <a:t>numpy</a:t>
            </a:r>
            <a:r>
              <a:rPr lang="en-ID" sz="2400" dirty="0">
                <a:latin typeface="Consolas" panose="020B0609020204030204" pitchFamily="49" charset="0"/>
              </a:rPr>
              <a:t> 2D</a:t>
            </a:r>
          </a:p>
          <a:p>
            <a:r>
              <a:rPr lang="en-ID" sz="2400" dirty="0" err="1">
                <a:latin typeface="Consolas" panose="020B0609020204030204" pitchFamily="49" charset="0"/>
              </a:rPr>
              <a:t>arr</a:t>
            </a:r>
            <a:r>
              <a:rPr lang="en-ID" sz="2400" dirty="0">
                <a:latin typeface="Consolas" panose="020B0609020204030204" pitchFamily="49" charset="0"/>
              </a:rPr>
              <a:t> = </a:t>
            </a:r>
            <a:r>
              <a:rPr lang="en-ID" sz="2400" dirty="0" err="1">
                <a:latin typeface="Consolas" panose="020B0609020204030204" pitchFamily="49" charset="0"/>
              </a:rPr>
              <a:t>np.array</a:t>
            </a:r>
            <a:r>
              <a:rPr lang="en-ID" sz="2400" dirty="0">
                <a:latin typeface="Consolas" panose="020B0609020204030204" pitchFamily="49" charset="0"/>
              </a:rPr>
              <a:t>([[1,2,3],[4,5,6]])</a:t>
            </a:r>
          </a:p>
          <a:p>
            <a:endParaRPr lang="en-ID" sz="2400" dirty="0">
              <a:latin typeface="Consolas" panose="020B0609020204030204" pitchFamily="49" charset="0"/>
            </a:endParaRPr>
          </a:p>
          <a:p>
            <a:r>
              <a:rPr lang="en-ID" sz="2400" dirty="0">
                <a:latin typeface="Consolas" panose="020B0609020204030204" pitchFamily="49" charset="0"/>
              </a:rPr>
              <a:t>print(</a:t>
            </a:r>
            <a:r>
              <a:rPr lang="en-ID" sz="2400" dirty="0" err="1">
                <a:latin typeface="Consolas" panose="020B0609020204030204" pitchFamily="49" charset="0"/>
              </a:rPr>
              <a:t>arr</a:t>
            </a:r>
            <a:r>
              <a:rPr lang="en-ID" sz="2400" dirty="0">
                <a:latin typeface="Consolas" panose="020B0609020204030204" pitchFamily="49" charset="0"/>
              </a:rPr>
              <a:t>)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#cek </a:t>
            </a:r>
            <a:r>
              <a:rPr lang="en-ID" sz="2400" dirty="0" err="1">
                <a:latin typeface="Consolas" panose="020B0609020204030204" pitchFamily="49" charset="0"/>
              </a:rPr>
              <a:t>tipe</a:t>
            </a:r>
            <a:r>
              <a:rPr lang="en-ID" sz="2400" dirty="0">
                <a:latin typeface="Consolas" panose="020B0609020204030204" pitchFamily="49" charset="0"/>
              </a:rPr>
              <a:t> data array </a:t>
            </a:r>
            <a:r>
              <a:rPr lang="en-ID" sz="2400" dirty="0" err="1">
                <a:latin typeface="Consolas" panose="020B0609020204030204" pitchFamily="49" charset="0"/>
              </a:rPr>
              <a:t>numpy</a:t>
            </a:r>
            <a:endParaRPr lang="en-ID" sz="2400" dirty="0">
              <a:latin typeface="Consolas" panose="020B0609020204030204" pitchFamily="49" charset="0"/>
            </a:endParaRPr>
          </a:p>
          <a:p>
            <a:r>
              <a:rPr lang="en-ID" sz="2400" dirty="0">
                <a:latin typeface="Consolas" panose="020B0609020204030204" pitchFamily="49" charset="0"/>
              </a:rPr>
              <a:t>print(</a:t>
            </a:r>
            <a:r>
              <a:rPr lang="en-ID" sz="2400" dirty="0" err="1">
                <a:latin typeface="Consolas" panose="020B0609020204030204" pitchFamily="49" charset="0"/>
              </a:rPr>
              <a:t>arr.</a:t>
            </a:r>
            <a:r>
              <a:rPr lang="en-ID" sz="2400" dirty="0" err="1">
                <a:solidFill>
                  <a:srgbClr val="7030A0"/>
                </a:solidFill>
                <a:latin typeface="Consolas" panose="020B0609020204030204" pitchFamily="49" charset="0"/>
              </a:rPr>
              <a:t>dtype</a:t>
            </a:r>
            <a:r>
              <a:rPr lang="en-ID" sz="2400" dirty="0">
                <a:latin typeface="Consolas" panose="020B0609020204030204" pitchFamily="49" charset="0"/>
              </a:rPr>
              <a:t>)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#cek </a:t>
            </a:r>
            <a:r>
              <a:rPr lang="en-ID" sz="2400" dirty="0" err="1">
                <a:latin typeface="Consolas" panose="020B0609020204030204" pitchFamily="49" charset="0"/>
              </a:rPr>
              <a:t>dimensi</a:t>
            </a:r>
            <a:r>
              <a:rPr lang="en-ID" sz="2400" dirty="0">
                <a:latin typeface="Consolas" panose="020B0609020204030204" pitchFamily="49" charset="0"/>
              </a:rPr>
              <a:t> </a:t>
            </a:r>
            <a:r>
              <a:rPr lang="en-ID" sz="2400" dirty="0" err="1">
                <a:latin typeface="Consolas" panose="020B0609020204030204" pitchFamily="49" charset="0"/>
              </a:rPr>
              <a:t>arraynya</a:t>
            </a:r>
            <a:endParaRPr lang="en-ID" sz="2400" dirty="0">
              <a:latin typeface="Consolas" panose="020B0609020204030204" pitchFamily="49" charset="0"/>
            </a:endParaRPr>
          </a:p>
          <a:p>
            <a:r>
              <a:rPr lang="en-ID" sz="2400" dirty="0">
                <a:latin typeface="Consolas" panose="020B0609020204030204" pitchFamily="49" charset="0"/>
              </a:rPr>
              <a:t>print(</a:t>
            </a:r>
            <a:r>
              <a:rPr lang="en-ID" sz="2400" dirty="0" err="1">
                <a:latin typeface="Consolas" panose="020B0609020204030204" pitchFamily="49" charset="0"/>
              </a:rPr>
              <a:t>arr.</a:t>
            </a:r>
            <a:r>
              <a:rPr lang="en-ID" sz="2400" dirty="0" err="1">
                <a:solidFill>
                  <a:srgbClr val="FF0000"/>
                </a:solidFill>
                <a:latin typeface="Consolas" panose="020B0609020204030204" pitchFamily="49" charset="0"/>
              </a:rPr>
              <a:t>shape</a:t>
            </a:r>
            <a:r>
              <a:rPr lang="en-ID" sz="2400" dirty="0"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A54BC4-0A6F-9110-1598-A309C06E6CCD}"/>
              </a:ext>
            </a:extLst>
          </p:cNvPr>
          <p:cNvSpPr txBox="1"/>
          <p:nvPr/>
        </p:nvSpPr>
        <p:spPr>
          <a:xfrm>
            <a:off x="7601356" y="1793589"/>
            <a:ext cx="250928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solidFill>
                  <a:srgbClr val="C00000"/>
                </a:solidFill>
                <a:latin typeface="Consolas" panose="020B0609020204030204" pitchFamily="49" charset="0"/>
              </a:rPr>
              <a:t>[[1 2 3]</a:t>
            </a:r>
          </a:p>
          <a:p>
            <a:r>
              <a:rPr lang="en-ID" sz="2400" dirty="0">
                <a:solidFill>
                  <a:srgbClr val="C00000"/>
                </a:solidFill>
                <a:latin typeface="Consolas" panose="020B0609020204030204" pitchFamily="49" charset="0"/>
              </a:rPr>
              <a:t> [4 5 6]]</a:t>
            </a:r>
          </a:p>
          <a:p>
            <a:r>
              <a:rPr lang="en-ID" sz="2400" dirty="0">
                <a:solidFill>
                  <a:srgbClr val="00B0F0"/>
                </a:solidFill>
                <a:latin typeface="Consolas" panose="020B0609020204030204" pitchFamily="49" charset="0"/>
              </a:rPr>
              <a:t>int64</a:t>
            </a:r>
          </a:p>
          <a:p>
            <a:r>
              <a:rPr lang="en-ID" sz="2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(2, 3)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F757AAA5-2477-1950-A502-01CB02D254AB}"/>
              </a:ext>
            </a:extLst>
          </p:cNvPr>
          <p:cNvSpPr/>
          <p:nvPr/>
        </p:nvSpPr>
        <p:spPr>
          <a:xfrm>
            <a:off x="6807290" y="1850065"/>
            <a:ext cx="669851" cy="76554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D612756-9583-2ED1-4330-5A61F6ACD0B5}"/>
              </a:ext>
            </a:extLst>
          </p:cNvPr>
          <p:cNvSpPr txBox="1"/>
          <p:nvPr/>
        </p:nvSpPr>
        <p:spPr>
          <a:xfrm>
            <a:off x="9908846" y="1015954"/>
            <a:ext cx="1942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Sama </a:t>
            </a:r>
            <a:r>
              <a:rPr lang="en-US" sz="2400" dirty="0" err="1">
                <a:solidFill>
                  <a:srgbClr val="C00000"/>
                </a:solidFill>
              </a:rPr>
              <a:t>dengan</a:t>
            </a:r>
            <a:r>
              <a:rPr lang="en-US" sz="2400" dirty="0">
                <a:solidFill>
                  <a:srgbClr val="C00000"/>
                </a:solidFill>
              </a:rPr>
              <a:t>:</a:t>
            </a:r>
            <a:endParaRPr lang="en-ID" sz="2400" dirty="0">
              <a:solidFill>
                <a:srgbClr val="C00000"/>
              </a:solidFill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687D09BE-D347-5E0F-444B-EFA53C3B14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033271"/>
              </p:ext>
            </p:extLst>
          </p:nvPr>
        </p:nvGraphicFramePr>
        <p:xfrm>
          <a:off x="10131408" y="1873927"/>
          <a:ext cx="1598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00">
                  <a:extLst>
                    <a:ext uri="{9D8B030D-6E8A-4147-A177-3AD203B41FA5}">
                      <a16:colId xmlns:a16="http://schemas.microsoft.com/office/drawing/2014/main" val="418609470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620946782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4664497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185725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2546D5AC-A625-6893-2E8F-ECA5E335A2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611589"/>
              </p:ext>
            </p:extLst>
          </p:nvPr>
        </p:nvGraphicFramePr>
        <p:xfrm>
          <a:off x="10131408" y="2244767"/>
          <a:ext cx="1598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00">
                  <a:extLst>
                    <a:ext uri="{9D8B030D-6E8A-4147-A177-3AD203B41FA5}">
                      <a16:colId xmlns:a16="http://schemas.microsoft.com/office/drawing/2014/main" val="418609470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1620946782"/>
                    </a:ext>
                  </a:extLst>
                </a:gridCol>
                <a:gridCol w="532800">
                  <a:extLst>
                    <a:ext uri="{9D8B030D-6E8A-4147-A177-3AD203B41FA5}">
                      <a16:colId xmlns:a16="http://schemas.microsoft.com/office/drawing/2014/main" val="4664497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185725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80771519-84AF-A68F-661A-8CA236940930}"/>
              </a:ext>
            </a:extLst>
          </p:cNvPr>
          <p:cNvSpPr txBox="1"/>
          <p:nvPr/>
        </p:nvSpPr>
        <p:spPr>
          <a:xfrm>
            <a:off x="10181949" y="1412262"/>
            <a:ext cx="16161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0      1      2  </a:t>
            </a:r>
            <a:endParaRPr lang="en-ID" sz="2400" dirty="0">
              <a:solidFill>
                <a:srgbClr val="C0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087EF86-D3DE-A238-2585-4B624433B2C4}"/>
              </a:ext>
            </a:extLst>
          </p:cNvPr>
          <p:cNvSpPr txBox="1"/>
          <p:nvPr/>
        </p:nvSpPr>
        <p:spPr>
          <a:xfrm>
            <a:off x="9791250" y="1829268"/>
            <a:ext cx="3401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0</a:t>
            </a:r>
          </a:p>
          <a:p>
            <a:r>
              <a:rPr lang="en-US" sz="2400" dirty="0">
                <a:solidFill>
                  <a:srgbClr val="C00000"/>
                </a:solidFill>
              </a:rPr>
              <a:t>1</a:t>
            </a:r>
            <a:endParaRPr lang="en-ID" sz="2400" dirty="0">
              <a:solidFill>
                <a:srgbClr val="C00000"/>
              </a:solidFill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9158CE6-C720-AC2A-4A31-FEFD44BE8F6D}"/>
              </a:ext>
            </a:extLst>
          </p:cNvPr>
          <p:cNvCxnSpPr>
            <a:cxnSpLocks/>
          </p:cNvCxnSpPr>
          <p:nvPr/>
        </p:nvCxnSpPr>
        <p:spPr>
          <a:xfrm>
            <a:off x="9271591" y="2164429"/>
            <a:ext cx="3954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B25910B-3026-3792-C3AA-A2092D26ABE8}"/>
              </a:ext>
            </a:extLst>
          </p:cNvPr>
          <p:cNvSpPr txBox="1"/>
          <p:nvPr/>
        </p:nvSpPr>
        <p:spPr>
          <a:xfrm>
            <a:off x="9908846" y="2702826"/>
            <a:ext cx="1335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Baris: 0,1</a:t>
            </a:r>
            <a:endParaRPr lang="en-ID" sz="2400" dirty="0">
              <a:solidFill>
                <a:srgbClr val="C0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FDB22DE-F60A-72B0-CC1B-1DF740627EC6}"/>
              </a:ext>
            </a:extLst>
          </p:cNvPr>
          <p:cNvSpPr txBox="1"/>
          <p:nvPr/>
        </p:nvSpPr>
        <p:spPr>
          <a:xfrm>
            <a:off x="9908846" y="3149293"/>
            <a:ext cx="17500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Kolom: 0,1,2</a:t>
            </a:r>
            <a:endParaRPr lang="en-ID" sz="2400" dirty="0">
              <a:solidFill>
                <a:srgbClr val="C000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3198C18-E038-8F75-346E-B523BF2E0D31}"/>
              </a:ext>
            </a:extLst>
          </p:cNvPr>
          <p:cNvSpPr txBox="1"/>
          <p:nvPr/>
        </p:nvSpPr>
        <p:spPr>
          <a:xfrm>
            <a:off x="7198102" y="3704360"/>
            <a:ext cx="2271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</a:rPr>
              <a:t>Integer, 64 bits</a:t>
            </a:r>
            <a:endParaRPr lang="en-ID" sz="2400" dirty="0">
              <a:solidFill>
                <a:srgbClr val="00B0F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E597980-F465-2D9A-DF68-E74513A127DC}"/>
              </a:ext>
            </a:extLst>
          </p:cNvPr>
          <p:cNvSpPr txBox="1"/>
          <p:nvPr/>
        </p:nvSpPr>
        <p:spPr>
          <a:xfrm>
            <a:off x="6687726" y="4556177"/>
            <a:ext cx="55042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2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maksudnya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barisnya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2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yaitu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0 dan 1, </a:t>
            </a:r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3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berarti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3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kolom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yaitu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0,1 dan 2</a:t>
            </a:r>
            <a:endParaRPr lang="en-ID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6F1E240-B286-899E-9812-DD0F05BB5103}"/>
              </a:ext>
            </a:extLst>
          </p:cNvPr>
          <p:cNvCxnSpPr>
            <a:cxnSpLocks/>
          </p:cNvCxnSpPr>
          <p:nvPr/>
        </p:nvCxnSpPr>
        <p:spPr>
          <a:xfrm flipH="1">
            <a:off x="7283302" y="2817628"/>
            <a:ext cx="404038" cy="8867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4610EB5-E3C6-D2B8-8719-642737ABE6D7}"/>
              </a:ext>
            </a:extLst>
          </p:cNvPr>
          <p:cNvCxnSpPr/>
          <p:nvPr/>
        </p:nvCxnSpPr>
        <p:spPr>
          <a:xfrm>
            <a:off x="8187070" y="3164491"/>
            <a:ext cx="0" cy="15374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16418264-2521-4BFD-BF6F-C848C156ADDF}"/>
              </a:ext>
            </a:extLst>
          </p:cNvPr>
          <p:cNvSpPr txBox="1"/>
          <p:nvPr/>
        </p:nvSpPr>
        <p:spPr>
          <a:xfrm>
            <a:off x="1587494" y="5390722"/>
            <a:ext cx="67527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Atribut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shape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mengecek</a:t>
            </a:r>
            <a:r>
              <a:rPr lang="en-US" sz="2400" dirty="0"/>
              <a:t> </a:t>
            </a:r>
            <a:r>
              <a:rPr lang="en-US" sz="2400" dirty="0" err="1"/>
              <a:t>dimensi</a:t>
            </a:r>
            <a:r>
              <a:rPr lang="en-US" sz="2400" dirty="0"/>
              <a:t> array NumPy</a:t>
            </a:r>
            <a:endParaRPr lang="en-ID" sz="2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7499269-9CFD-BFDB-A8E6-64EE48B189B8}"/>
              </a:ext>
            </a:extLst>
          </p:cNvPr>
          <p:cNvSpPr txBox="1"/>
          <p:nvPr/>
        </p:nvSpPr>
        <p:spPr>
          <a:xfrm>
            <a:off x="2044172" y="5875762"/>
            <a:ext cx="7613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Atribut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7030A0"/>
                </a:solidFill>
              </a:rPr>
              <a:t>dtype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mengecek</a:t>
            </a:r>
            <a:r>
              <a:rPr lang="en-US" sz="2400" dirty="0"/>
              <a:t> </a:t>
            </a:r>
            <a:r>
              <a:rPr lang="en-US" sz="2400" dirty="0" err="1"/>
              <a:t>tipe</a:t>
            </a:r>
            <a:r>
              <a:rPr lang="en-US" sz="2400" dirty="0"/>
              <a:t> data </a:t>
            </a:r>
            <a:r>
              <a:rPr lang="en-US" sz="2400" dirty="0" err="1"/>
              <a:t>objek</a:t>
            </a:r>
            <a:r>
              <a:rPr lang="en-US" sz="2400" dirty="0"/>
              <a:t> array NumPy</a:t>
            </a:r>
            <a:endParaRPr lang="en-ID" sz="2400" dirty="0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5E65DA7-1C3C-B0BA-0EF0-5F486824A9B3}"/>
              </a:ext>
            </a:extLst>
          </p:cNvPr>
          <p:cNvCxnSpPr/>
          <p:nvPr/>
        </p:nvCxnSpPr>
        <p:spPr>
          <a:xfrm>
            <a:off x="2871794" y="4166025"/>
            <a:ext cx="785806" cy="18201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B2A4039-6026-8899-066A-D69B50D2FAEA}"/>
              </a:ext>
            </a:extLst>
          </p:cNvPr>
          <p:cNvCxnSpPr/>
          <p:nvPr/>
        </p:nvCxnSpPr>
        <p:spPr>
          <a:xfrm>
            <a:off x="2647507" y="4787009"/>
            <a:ext cx="224287" cy="6887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0CC4F1F-427C-1C07-A656-11708E1040B4}"/>
              </a:ext>
            </a:extLst>
          </p:cNvPr>
          <p:cNvSpPr txBox="1"/>
          <p:nvPr/>
        </p:nvSpPr>
        <p:spPr>
          <a:xfrm>
            <a:off x="4318677" y="1065836"/>
            <a:ext cx="3204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</a:rPr>
              <a:t>Array NumPy 2 </a:t>
            </a:r>
            <a:r>
              <a:rPr lang="en-US" sz="2400" b="1" dirty="0" err="1">
                <a:solidFill>
                  <a:srgbClr val="7030A0"/>
                </a:solidFill>
              </a:rPr>
              <a:t>Dimensi</a:t>
            </a:r>
            <a:endParaRPr lang="en-ID" sz="2400" b="1" dirty="0">
              <a:solidFill>
                <a:srgbClr val="7030A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5642C2-2F9D-FDCE-70F9-CE376DCEF1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33" r="24467" b="20862"/>
          <a:stretch/>
        </p:blipFill>
        <p:spPr>
          <a:xfrm>
            <a:off x="10168729" y="9597"/>
            <a:ext cx="981315" cy="103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54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 animBg="1"/>
      <p:bldP spid="15" grpId="0"/>
      <p:bldP spid="18" grpId="0"/>
      <p:bldP spid="19" grpId="0"/>
      <p:bldP spid="22" grpId="0"/>
      <p:bldP spid="23" grpId="0"/>
      <p:bldP spid="27" grpId="0"/>
      <p:bldP spid="28" grpId="0"/>
      <p:bldP spid="34" grpId="0"/>
      <p:bldP spid="3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1797</Words>
  <Application>Microsoft Office PowerPoint</Application>
  <PresentationFormat>Widescreen</PresentationFormat>
  <Paragraphs>404</Paragraphs>
  <Slides>22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Aptos</vt:lpstr>
      <vt:lpstr>Arial</vt:lpstr>
      <vt:lpstr>Calibri</vt:lpstr>
      <vt:lpstr>Calibri Light</vt:lpstr>
      <vt:lpstr>Consolas</vt:lpstr>
      <vt:lpstr>LEMON MILK</vt:lpstr>
      <vt:lpstr>LEMON MILK Medium</vt:lpstr>
      <vt:lpstr>Office Theme</vt:lpstr>
      <vt:lpstr>NumPy (Numerical Python)</vt:lpstr>
      <vt:lpstr>NumPy (Numerical Python)</vt:lpstr>
      <vt:lpstr>PowerPoint Presentation</vt:lpstr>
      <vt:lpstr>PowerPoint Presentation</vt:lpstr>
      <vt:lpstr>PowerPoint Presentation</vt:lpstr>
      <vt:lpstr>PowerPoint Presentation</vt:lpstr>
      <vt:lpstr>NumPy (Numerical Python)</vt:lpstr>
      <vt:lpstr>PowerPoint Presentation</vt:lpstr>
      <vt:lpstr>PowerPoint Presentation</vt:lpstr>
      <vt:lpstr>PowerPoint Presentation</vt:lpstr>
      <vt:lpstr>NumPy (Numerical Python)</vt:lpstr>
      <vt:lpstr>NumPy (Numerical Python)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NumPy (Numerical Python)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Asus</dc:creator>
  <cp:lastModifiedBy>Asus</cp:lastModifiedBy>
  <cp:revision>309</cp:revision>
  <dcterms:created xsi:type="dcterms:W3CDTF">2024-09-21T21:59:13Z</dcterms:created>
  <dcterms:modified xsi:type="dcterms:W3CDTF">2024-09-27T15:33:31Z</dcterms:modified>
</cp:coreProperties>
</file>