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90" r:id="rId3"/>
    <p:sldId id="291" r:id="rId4"/>
    <p:sldId id="256" r:id="rId5"/>
    <p:sldId id="283" r:id="rId6"/>
    <p:sldId id="260" r:id="rId7"/>
    <p:sldId id="284" r:id="rId8"/>
    <p:sldId id="258" r:id="rId9"/>
    <p:sldId id="257" r:id="rId10"/>
    <p:sldId id="259" r:id="rId11"/>
    <p:sldId id="261" r:id="rId12"/>
    <p:sldId id="267" r:id="rId13"/>
    <p:sldId id="266" r:id="rId14"/>
    <p:sldId id="289" r:id="rId15"/>
    <p:sldId id="285" r:id="rId16"/>
    <p:sldId id="263" r:id="rId17"/>
    <p:sldId id="262" r:id="rId18"/>
    <p:sldId id="282" r:id="rId19"/>
    <p:sldId id="281" r:id="rId20"/>
    <p:sldId id="264" r:id="rId21"/>
    <p:sldId id="265" r:id="rId22"/>
    <p:sldId id="268" r:id="rId23"/>
    <p:sldId id="271" r:id="rId24"/>
    <p:sldId id="273" r:id="rId25"/>
    <p:sldId id="272" r:id="rId26"/>
    <p:sldId id="274" r:id="rId27"/>
    <p:sldId id="275" r:id="rId28"/>
    <p:sldId id="286" r:id="rId29"/>
    <p:sldId id="277" r:id="rId30"/>
    <p:sldId id="269" r:id="rId31"/>
    <p:sldId id="270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382E-6F89-4805-AB64-0F9D808EFCC6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B39EA-6D06-46FA-8232-B89E7CC253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51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4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/>
              <a:t>cv2.waitKey(0):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mendisplay</a:t>
            </a:r>
            <a:r>
              <a:rPr lang="en-ID" dirty="0"/>
              <a:t> </a:t>
            </a:r>
            <a:r>
              <a:rPr lang="en-ID" dirty="0" err="1"/>
              <a:t>jendela</a:t>
            </a:r>
            <a:r>
              <a:rPr lang="en-ID" dirty="0"/>
              <a:t> (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gambar</a:t>
            </a:r>
            <a:r>
              <a:rPr lang="en-ID" dirty="0"/>
              <a:t>)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 </a:t>
            </a:r>
            <a:r>
              <a:rPr lang="en-ID" dirty="0" err="1"/>
              <a:t>kecuali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menekan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tombol</a:t>
            </a:r>
            <a:r>
              <a:rPr lang="en-ID" dirty="0"/>
              <a:t> di keyboard,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gambarnya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lagi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39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470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348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F8A0-5B04-9720-8F06-7487D4908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54F94-9867-D05B-88DC-01EFBB7D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ACE6-1103-231E-B32D-C71EA39C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4AB4-498B-8506-12BB-BCF9D598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D781-D33A-6BB6-E31E-D05A2F5E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086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90D9-0E56-2D18-7FFB-7D1A8220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70322-60F4-35F7-F074-0BCB8BAF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FF9C-6C54-3962-6135-E85F5F0C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F371-2864-6ABF-1F9D-2C071BFD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5AEE-D874-1914-53D4-4C8123D7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40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C02B2-7DDA-EDC3-0AEC-7684B06CA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63B17-6916-16A6-ADD5-F3BC59538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A391-CD34-6240-F9FC-0794C13E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1F243-2103-15D2-02DF-3AEF25BC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5DEC5-2A32-2640-8F8A-E453700C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91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3FCC-6D88-C199-D0E4-773A6BB7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4F56-14C7-FD18-C846-8B028268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C699-F6D7-8A1A-8108-F93B6EA7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1F895-38DA-F994-723A-926EA9ED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F5971-D339-ECA0-ABF5-00374CC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1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1C66-EEEE-FFF2-7F24-8DF72607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580B-2973-7CEF-4A01-FE27B70F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A4AA8-FDC4-DC76-90B4-7AF32921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65A9-022F-554E-C6FE-B7962F06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C73B-15CB-511C-2A41-786E0BBE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966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0EA1-7222-EB63-E591-8608C3C7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B4FA-3F3F-E678-284F-584DFF68C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79FE9-5C60-25BF-896D-F1B42716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F6C7-699F-D2D0-9D46-B5D35A39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160CE-BE37-612B-2290-7D2D66CE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17888-00B7-5E48-B45D-CD2CE6F4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14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539D-1582-433E-1A51-A342EE37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F6158-17B8-6D52-3EC5-3F5D2102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9D957-F763-2502-526F-B19D65888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6F1A1-97DA-09B2-CD05-4A2EB797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016A1-4320-FF9B-6157-5DD3043DB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EFD2D-E09A-AE0F-2D24-637A1292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9E4B9-7A33-CF16-2458-13688444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09135-B866-3EC2-68C5-3FB9C0AA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60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CCFE-C9A5-C00E-8A53-BFE1F4FA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BA047-85CF-AD30-C55F-282CED3F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07352-99AC-7478-10A6-319DA65B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1D902-2416-5820-0B21-5770A23B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64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7810C-F5D2-7F08-FAA9-95AD06A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AE88D-1F52-1402-D105-F3C78717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DCDA-D4D5-9D7D-339D-C3BFCB20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779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960E-79FD-DB59-9AD8-21C3462F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CFCF-7077-C368-9D5C-23A34BC9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3BE45-53BA-F8EF-D85A-03E15E5AD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00F6C-8138-36AA-7CC6-48A79F6B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328A5-F4B3-EC45-77A7-760A5891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B764-140B-B974-8BBE-EAC85801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519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5C8F-83BF-7FD2-9D3C-75BC808B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DC11A-EFB2-826A-2547-C62EF2627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9256F-4DED-0F6C-7A3D-AAB057B6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55EDA-BD99-AD78-11C1-ADA7F996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5B6BD-9BC7-EAE4-3B6D-018D6A56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27BC-34B6-44BD-B175-332DB395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08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204C4-0DED-0DAD-1E3B-05496022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69468-8D06-E9AB-E74E-3CF3F74F0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71635-9EF1-F4DC-67A8-F4DDDCF7F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F356-25C9-4C0E-8D16-376A7AEEAC9C}" type="datetimeFigureOut">
              <a:rPr lang="en-ID" smtClean="0"/>
              <a:t>04/10/2024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F96EB-A3D2-2552-83DC-7BBFEF87E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BE61-0DFF-8250-E13D-878CD4A47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496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9.png"/><Relationship Id="rId10" Type="http://schemas.openxmlformats.org/officeDocument/2006/relationships/image" Target="../media/image2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33.png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43DEB-C68A-EEF1-5812-973FA6FD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F9323F-6A13-653F-E407-1A0961228A3E}"/>
              </a:ext>
            </a:extLst>
          </p:cNvPr>
          <p:cNvSpPr txBox="1"/>
          <p:nvPr/>
        </p:nvSpPr>
        <p:spPr>
          <a:xfrm>
            <a:off x="3884495" y="3066273"/>
            <a:ext cx="67219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I</a:t>
            </a:r>
            <a:r>
              <a:rPr lang="en-ID" sz="3200" dirty="0" err="1"/>
              <a:t>nstalasi</a:t>
            </a:r>
            <a:r>
              <a:rPr lang="en-ID" sz="3200" dirty="0"/>
              <a:t> OpenCV</a:t>
            </a:r>
          </a:p>
          <a:p>
            <a:pPr marL="514350" indent="-514350">
              <a:buAutoNum type="arabicPeriod"/>
            </a:pPr>
            <a:r>
              <a:rPr lang="en-ID" sz="3200" dirty="0" err="1"/>
              <a:t>Membaca</a:t>
            </a:r>
            <a:r>
              <a:rPr lang="en-ID" sz="3200" dirty="0"/>
              <a:t> </a:t>
            </a:r>
            <a:r>
              <a:rPr lang="en-ID" sz="3200" dirty="0" err="1"/>
              <a:t>citra</a:t>
            </a:r>
            <a:r>
              <a:rPr lang="en-ID" sz="3200" dirty="0"/>
              <a:t> </a:t>
            </a:r>
            <a:r>
              <a:rPr lang="en-ID" sz="3200" dirty="0" err="1"/>
              <a:t>berwarna</a:t>
            </a:r>
            <a:endParaRPr lang="en-ID" sz="3200" dirty="0"/>
          </a:p>
          <a:p>
            <a:pPr marL="514350" indent="-514350">
              <a:buAutoNum type="arabicPeriod"/>
            </a:pPr>
            <a:r>
              <a:rPr lang="en-ID" sz="3200" dirty="0" err="1"/>
              <a:t>Membaca</a:t>
            </a:r>
            <a:r>
              <a:rPr lang="en-ID" sz="3200" dirty="0"/>
              <a:t> </a:t>
            </a:r>
            <a:r>
              <a:rPr lang="en-ID" sz="3200" dirty="0" err="1"/>
              <a:t>citra</a:t>
            </a:r>
            <a:r>
              <a:rPr lang="en-ID" sz="3200" dirty="0"/>
              <a:t> grayscale</a:t>
            </a:r>
          </a:p>
          <a:p>
            <a:pPr marL="514350" indent="-514350">
              <a:buAutoNum type="arabicPeriod"/>
            </a:pPr>
            <a:r>
              <a:rPr lang="en-ID" sz="3200" dirty="0" err="1"/>
              <a:t>Menyimpan</a:t>
            </a:r>
            <a:r>
              <a:rPr lang="en-ID" sz="3200" dirty="0"/>
              <a:t> </a:t>
            </a:r>
            <a:r>
              <a:rPr lang="en-ID" sz="3200" dirty="0" err="1"/>
              <a:t>citra</a:t>
            </a:r>
            <a:r>
              <a:rPr lang="en-ID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8E504-F776-9134-65D7-282C5790EADE}"/>
              </a:ext>
            </a:extLst>
          </p:cNvPr>
          <p:cNvSpPr txBox="1"/>
          <p:nvPr/>
        </p:nvSpPr>
        <p:spPr>
          <a:xfrm>
            <a:off x="4190708" y="173710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DB4C5E-5EB5-FDD0-64DB-BC02BAD2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06" y="378848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1331C5-DA78-FDD9-313A-2138D22FA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2" y="344657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33E0FD-5E10-7BBE-5804-8817D688D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DF9D31-4D8A-D79C-7D5C-41935898D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59" y="862371"/>
            <a:ext cx="1251747" cy="1547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9B3E39-6F72-C4A9-8172-0E658AE91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1" y="-38100"/>
            <a:ext cx="2590800" cy="1554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6AC0D9C-7B72-7073-5C11-E22DCEBD8D6B}"/>
              </a:ext>
            </a:extLst>
          </p:cNvPr>
          <p:cNvSpPr txBox="1"/>
          <p:nvPr/>
        </p:nvSpPr>
        <p:spPr>
          <a:xfrm rot="19796252">
            <a:off x="9765010" y="737897"/>
            <a:ext cx="29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ptos Display" panose="020B0004020202020204" pitchFamily="34" charset="0"/>
              </a:rPr>
              <a:t>Muh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Pauzan</a:t>
            </a:r>
            <a:r>
              <a:rPr lang="en-US" sz="2000" dirty="0">
                <a:latin typeface="Aptos Display" panose="020B0004020202020204" pitchFamily="34" charset="0"/>
              </a:rPr>
              <a:t>, </a:t>
            </a:r>
            <a:r>
              <a:rPr lang="en-US" sz="2000" dirty="0" err="1">
                <a:latin typeface="Aptos Display" panose="020B0004020202020204" pitchFamily="34" charset="0"/>
              </a:rPr>
              <a:t>S.Si</a:t>
            </a:r>
            <a:r>
              <a:rPr lang="en-US" sz="2000" dirty="0">
                <a:latin typeface="Aptos Display" panose="020B0004020202020204" pitchFamily="34" charset="0"/>
              </a:rPr>
              <a:t>., </a:t>
            </a:r>
            <a:r>
              <a:rPr lang="en-US" sz="2000" dirty="0" err="1">
                <a:latin typeface="Aptos Display" panose="020B0004020202020204" pitchFamily="34" charset="0"/>
              </a:rPr>
              <a:t>M.Sc</a:t>
            </a:r>
            <a:endParaRPr lang="en-ID" sz="2000" dirty="0">
              <a:latin typeface="Aptos Display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B48163-6307-9F36-F774-818A2B2A1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008" cy="15544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878F6-C5C3-15E2-7A94-0C5A578AD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1" y="5331705"/>
            <a:ext cx="2009300" cy="1526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02264-139F-AD7F-11A6-B81C5894C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4" y="-43885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3B8FC49-1D1E-4B26-056F-8C7A58D08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00" y="-38100"/>
            <a:ext cx="1916859" cy="21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810D09-EEE3-89C7-DFB4-DCF505C5325C}"/>
              </a:ext>
            </a:extLst>
          </p:cNvPr>
          <p:cNvSpPr txBox="1"/>
          <p:nvPr/>
        </p:nvSpPr>
        <p:spPr>
          <a:xfrm>
            <a:off x="863537" y="1726101"/>
            <a:ext cx="114043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import cv2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img_path</a:t>
            </a:r>
            <a:r>
              <a:rPr lang="en-ID" sz="2400" dirty="0">
                <a:latin typeface="Consolas" panose="020B0609020204030204" pitchFamily="49" charset="0"/>
              </a:rPr>
              <a:t> = "</a:t>
            </a:r>
            <a:r>
              <a:rPr lang="en-ID" sz="2400" dirty="0" err="1">
                <a:latin typeface="Consolas" panose="020B0609020204030204" pitchFamily="49" charset="0"/>
              </a:rPr>
              <a:t>gambar</a:t>
            </a:r>
            <a:r>
              <a:rPr lang="en-ID" sz="24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 = cv2.imread(img_path,0)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cv2.imshow('image',</a:t>
            </a:r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k = cv2.waitKey(0)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if k == 27: # </a:t>
            </a:r>
            <a:r>
              <a:rPr lang="en-ID" sz="2400" dirty="0" err="1">
                <a:latin typeface="Consolas" panose="020B0609020204030204" pitchFamily="49" charset="0"/>
              </a:rPr>
              <a:t>jika</a:t>
            </a:r>
            <a:r>
              <a:rPr lang="en-ID" sz="2400" dirty="0">
                <a:latin typeface="Consolas" panose="020B0609020204030204" pitchFamily="49" charset="0"/>
              </a:rPr>
              <a:t> ESC </a:t>
            </a:r>
            <a:r>
              <a:rPr lang="en-ID" sz="2400" dirty="0" err="1">
                <a:latin typeface="Consolas" panose="020B0609020204030204" pitchFamily="49" charset="0"/>
              </a:rPr>
              <a:t>ditekan</a:t>
            </a:r>
            <a:r>
              <a:rPr lang="en-ID" sz="2400" dirty="0">
                <a:latin typeface="Consolas" panose="020B0609020204030204" pitchFamily="49" charset="0"/>
              </a:rPr>
              <a:t>, </a:t>
            </a:r>
            <a:r>
              <a:rPr lang="en-ID" sz="2400" dirty="0" err="1">
                <a:latin typeface="Consolas" panose="020B0609020204030204" pitchFamily="49" charset="0"/>
              </a:rPr>
              <a:t>maka</a:t>
            </a:r>
            <a:r>
              <a:rPr lang="en-ID" sz="2400" dirty="0">
                <a:latin typeface="Consolas" panose="020B0609020204030204" pitchFamily="49" charset="0"/>
              </a:rPr>
              <a:t> EXIT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    cv2.destroyAllWindows()</a:t>
            </a:r>
          </a:p>
          <a:p>
            <a:r>
              <a:rPr lang="en-ID" sz="2400" dirty="0" err="1">
                <a:latin typeface="Consolas" panose="020B0609020204030204" pitchFamily="49" charset="0"/>
              </a:rPr>
              <a:t>elif</a:t>
            </a:r>
            <a:r>
              <a:rPr lang="en-ID" sz="2400" dirty="0">
                <a:latin typeface="Consolas" panose="020B0609020204030204" pitchFamily="49" charset="0"/>
              </a:rPr>
              <a:t> k == </a:t>
            </a:r>
            <a:r>
              <a:rPr lang="en-ID" sz="2400" dirty="0" err="1">
                <a:latin typeface="Consolas" panose="020B0609020204030204" pitchFamily="49" charset="0"/>
              </a:rPr>
              <a:t>ord</a:t>
            </a:r>
            <a:r>
              <a:rPr lang="en-ID" sz="2400" dirty="0">
                <a:latin typeface="Consolas" panose="020B0609020204030204" pitchFamily="49" charset="0"/>
              </a:rPr>
              <a:t>('s'): # </a:t>
            </a:r>
            <a:r>
              <a:rPr lang="en-ID" sz="2400" dirty="0" err="1">
                <a:latin typeface="Consolas" panose="020B0609020204030204" pitchFamily="49" charset="0"/>
              </a:rPr>
              <a:t>jika</a:t>
            </a:r>
            <a:r>
              <a:rPr lang="en-ID" sz="2400" dirty="0">
                <a:latin typeface="Consolas" panose="020B0609020204030204" pitchFamily="49" charset="0"/>
              </a:rPr>
              <a:t> </a:t>
            </a:r>
            <a:r>
              <a:rPr lang="en-ID" sz="2400" dirty="0" err="1">
                <a:latin typeface="Consolas" panose="020B0609020204030204" pitchFamily="49" charset="0"/>
              </a:rPr>
              <a:t>tombol</a:t>
            </a:r>
            <a:r>
              <a:rPr lang="en-ID" sz="2400" dirty="0">
                <a:latin typeface="Consolas" panose="020B0609020204030204" pitchFamily="49" charset="0"/>
              </a:rPr>
              <a:t> ‘s’ </a:t>
            </a:r>
            <a:r>
              <a:rPr lang="en-ID" sz="2400" dirty="0" err="1">
                <a:latin typeface="Consolas" panose="020B0609020204030204" pitchFamily="49" charset="0"/>
              </a:rPr>
              <a:t>ditekan</a:t>
            </a:r>
            <a:r>
              <a:rPr lang="en-ID" sz="2400" dirty="0">
                <a:latin typeface="Consolas" panose="020B0609020204030204" pitchFamily="49" charset="0"/>
              </a:rPr>
              <a:t> </a:t>
            </a:r>
            <a:r>
              <a:rPr lang="en-ID" sz="2400" dirty="0" err="1">
                <a:latin typeface="Consolas" panose="020B0609020204030204" pitchFamily="49" charset="0"/>
              </a:rPr>
              <a:t>maka</a:t>
            </a:r>
            <a:r>
              <a:rPr lang="en-ID" sz="2400" dirty="0">
                <a:latin typeface="Consolas" panose="020B0609020204030204" pitchFamily="49" charset="0"/>
              </a:rPr>
              <a:t> </a:t>
            </a:r>
            <a:r>
              <a:rPr lang="en-ID" sz="2400" dirty="0" err="1">
                <a:latin typeface="Consolas" panose="020B0609020204030204" pitchFamily="49" charset="0"/>
              </a:rPr>
              <a:t>simpan</a:t>
            </a:r>
            <a:r>
              <a:rPr lang="en-ID" sz="2400" dirty="0">
                <a:latin typeface="Consolas" panose="020B0609020204030204" pitchFamily="49" charset="0"/>
              </a:rPr>
              <a:t> dan exit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    cv2.imwrite('</a:t>
            </a:r>
            <a:r>
              <a:rPr lang="en-ID" sz="2400" dirty="0" err="1">
                <a:latin typeface="Consolas" panose="020B0609020204030204" pitchFamily="49" charset="0"/>
              </a:rPr>
              <a:t>gambar</a:t>
            </a:r>
            <a:r>
              <a:rPr lang="en-ID" sz="2400" dirty="0">
                <a:latin typeface="Consolas" panose="020B0609020204030204" pitchFamily="49" charset="0"/>
              </a:rPr>
              <a:t>/mobilgrey.</a:t>
            </a:r>
            <a:r>
              <a:rPr lang="en-ID" sz="2400" dirty="0" err="1">
                <a:latin typeface="Consolas" panose="020B0609020204030204" pitchFamily="49" charset="0"/>
              </a:rPr>
              <a:t>png</a:t>
            </a:r>
            <a:r>
              <a:rPr lang="en-ID" sz="2400" dirty="0">
                <a:latin typeface="Consolas" panose="020B0609020204030204" pitchFamily="49" charset="0"/>
              </a:rPr>
              <a:t>',</a:t>
            </a:r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    cv2.destroyAllWindows()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13FF2-FD56-9310-5318-481919DD07BC}"/>
              </a:ext>
            </a:extLst>
          </p:cNvPr>
          <p:cNvSpPr txBox="1"/>
          <p:nvPr/>
        </p:nvSpPr>
        <p:spPr>
          <a:xfrm>
            <a:off x="2696589" y="1211428"/>
            <a:ext cx="663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>
                <a:latin typeface="Consolas" panose="020B0609020204030204" pitchFamily="49" charset="0"/>
              </a:rPr>
              <a:t>cv2.imwrite()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ID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D8D37-8795-3B99-59A2-7E8DE13573F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D79FD-E20F-72FF-18EF-DA7B41E47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536DB-F7F4-C30F-949D-66D26C0DC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DE0B4-C0A3-F877-CAF5-6DDEE7ACD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E1FB33-100C-1E71-659A-3485CCB92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B7D12E-BC9E-3794-7EC4-FB5886DDA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82B657-193C-C8E8-6029-7EF7E5710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3F450C-BC51-C800-BE31-66133F44D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07421-D030-81EB-3CDA-01AA8F5C9E09}"/>
              </a:ext>
            </a:extLst>
          </p:cNvPr>
          <p:cNvSpPr txBox="1"/>
          <p:nvPr/>
        </p:nvSpPr>
        <p:spPr>
          <a:xfrm>
            <a:off x="4687986" y="359106"/>
            <a:ext cx="239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Menyimpan</a:t>
            </a:r>
            <a:r>
              <a:rPr lang="en-US" sz="2400" b="1" dirty="0"/>
              <a:t> Citra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75865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D1114-122D-7082-BDF3-D039F62A098C}"/>
              </a:ext>
            </a:extLst>
          </p:cNvPr>
          <p:cNvSpPr txBox="1"/>
          <p:nvPr/>
        </p:nvSpPr>
        <p:spPr>
          <a:xfrm>
            <a:off x="3411413" y="204355"/>
            <a:ext cx="437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Operasi-operasi</a:t>
            </a:r>
            <a:r>
              <a:rPr lang="en-US" sz="2400" b="1" dirty="0"/>
              <a:t> Dasar pada Citra</a:t>
            </a:r>
            <a:endParaRPr lang="en-ID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B5AC4-13A1-3A78-F87A-88645E74B3DE}"/>
              </a:ext>
            </a:extLst>
          </p:cNvPr>
          <p:cNvSpPr txBox="1"/>
          <p:nvPr/>
        </p:nvSpPr>
        <p:spPr>
          <a:xfrm>
            <a:off x="523068" y="1306225"/>
            <a:ext cx="83750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print("The shape of the image is ",</a:t>
            </a:r>
            <a:r>
              <a:rPr lang="en-ID" sz="2200" dirty="0" err="1">
                <a:latin typeface="Consolas" panose="020B0609020204030204" pitchFamily="49" charset="0"/>
              </a:rPr>
              <a:t>image.shape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FB511-6F9F-5616-57C8-F634C00E6027}"/>
              </a:ext>
            </a:extLst>
          </p:cNvPr>
          <p:cNvSpPr txBox="1"/>
          <p:nvPr/>
        </p:nvSpPr>
        <p:spPr>
          <a:xfrm>
            <a:off x="489843" y="4288610"/>
            <a:ext cx="67671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The shape of the image is  (205, 246, 3)</a:t>
            </a:r>
            <a:endParaRPr lang="en-ID" sz="22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6D260-5578-CE5F-D8DB-95E6B429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876" y="1436745"/>
            <a:ext cx="2578233" cy="250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2228A-88F4-9709-ACA0-C6F11E85D0FF}"/>
              </a:ext>
            </a:extLst>
          </p:cNvPr>
          <p:cNvSpPr txBox="1"/>
          <p:nvPr/>
        </p:nvSpPr>
        <p:spPr>
          <a:xfrm>
            <a:off x="7256966" y="2678996"/>
            <a:ext cx="88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tinggi</a:t>
            </a:r>
            <a:endParaRPr lang="en-ID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3D0E18-9B3E-9452-3BAE-414992681253}"/>
              </a:ext>
            </a:extLst>
          </p:cNvPr>
          <p:cNvCxnSpPr/>
          <p:nvPr/>
        </p:nvCxnSpPr>
        <p:spPr>
          <a:xfrm>
            <a:off x="8146604" y="1786945"/>
            <a:ext cx="0" cy="2196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C9897D-0C8B-4277-EF1B-599E00B8EEBA}"/>
              </a:ext>
            </a:extLst>
          </p:cNvPr>
          <p:cNvSpPr txBox="1"/>
          <p:nvPr/>
        </p:nvSpPr>
        <p:spPr>
          <a:xfrm>
            <a:off x="9147697" y="420433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lebar</a:t>
            </a:r>
            <a:endParaRPr lang="en-ID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DF4754-8172-5023-979B-4DE1D26CA743}"/>
              </a:ext>
            </a:extLst>
          </p:cNvPr>
          <p:cNvCxnSpPr/>
          <p:nvPr/>
        </p:nvCxnSpPr>
        <p:spPr>
          <a:xfrm>
            <a:off x="8378527" y="4072886"/>
            <a:ext cx="2303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CFF0C1-B96D-96D1-88FD-AC791D4E4504}"/>
              </a:ext>
            </a:extLst>
          </p:cNvPr>
          <p:cNvSpPr txBox="1"/>
          <p:nvPr/>
        </p:nvSpPr>
        <p:spPr>
          <a:xfrm>
            <a:off x="2778528" y="5146570"/>
            <a:ext cx="8956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3 </a:t>
            </a:r>
            <a:r>
              <a:rPr lang="en-US" sz="2200" dirty="0" err="1">
                <a:solidFill>
                  <a:srgbClr val="FF0000"/>
                </a:solidFill>
              </a:rPr>
              <a:t>adalah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jumlah</a:t>
            </a:r>
            <a:r>
              <a:rPr lang="en-US" sz="2200" dirty="0">
                <a:solidFill>
                  <a:srgbClr val="FF0000"/>
                </a:solidFill>
              </a:rPr>
              <a:t> channel </a:t>
            </a:r>
            <a:r>
              <a:rPr lang="en-US" sz="2200" dirty="0" err="1">
                <a:solidFill>
                  <a:srgbClr val="FF0000"/>
                </a:solidFill>
              </a:rPr>
              <a:t>warnanya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dalam</a:t>
            </a:r>
            <a:r>
              <a:rPr lang="en-US" sz="2200" dirty="0">
                <a:solidFill>
                  <a:srgbClr val="FF0000"/>
                </a:solidFill>
              </a:rPr>
              <a:t> format BGR (Blue, Green dan Red)</a:t>
            </a:r>
            <a:endParaRPr lang="en-ID" sz="2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8F844F-8495-FDD8-0DCB-7D21D86F3FE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082639" y="2909829"/>
            <a:ext cx="2174327" cy="147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DAFE1C-8985-BC02-A58F-0A1FB6BA4DB8}"/>
              </a:ext>
            </a:extLst>
          </p:cNvPr>
          <p:cNvCxnSpPr>
            <a:cxnSpLocks/>
          </p:cNvCxnSpPr>
          <p:nvPr/>
        </p:nvCxnSpPr>
        <p:spPr>
          <a:xfrm>
            <a:off x="6096000" y="4472294"/>
            <a:ext cx="3084922" cy="22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87BEFD-9E39-32A6-F7DE-DB68E07279BE}"/>
              </a:ext>
            </a:extLst>
          </p:cNvPr>
          <p:cNvSpPr txBox="1"/>
          <p:nvPr/>
        </p:nvSpPr>
        <p:spPr>
          <a:xfrm>
            <a:off x="2054431" y="5687035"/>
            <a:ext cx="7695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70C0"/>
                </a:solidFill>
              </a:rPr>
              <a:t>Sehingga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kita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memiliki</a:t>
            </a:r>
            <a:r>
              <a:rPr lang="en-US" sz="2200" dirty="0">
                <a:solidFill>
                  <a:srgbClr val="0070C0"/>
                </a:solidFill>
              </a:rPr>
              <a:t> 205 x 246 = 50.430 tuple </a:t>
            </a:r>
            <a:r>
              <a:rPr lang="en-US" sz="2200" dirty="0" err="1">
                <a:solidFill>
                  <a:srgbClr val="0070C0"/>
                </a:solidFill>
              </a:rPr>
              <a:t>dalam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setiap</a:t>
            </a:r>
            <a:r>
              <a:rPr lang="en-US" sz="2200" dirty="0">
                <a:solidFill>
                  <a:srgbClr val="0070C0"/>
                </a:solidFill>
              </a:rPr>
              <a:t> BGR</a:t>
            </a:r>
            <a:endParaRPr lang="en-ID" sz="22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3FDF9-62FE-C202-D349-31A40C687387}"/>
              </a:ext>
            </a:extLst>
          </p:cNvPr>
          <p:cNvSpPr txBox="1"/>
          <p:nvPr/>
        </p:nvSpPr>
        <p:spPr>
          <a:xfrm>
            <a:off x="2054431" y="6122605"/>
            <a:ext cx="55770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0070C0"/>
                </a:solidFill>
              </a:rPr>
              <a:t>Setiap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nilai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dalam</a:t>
            </a:r>
            <a:r>
              <a:rPr lang="en-US" sz="2200" dirty="0">
                <a:solidFill>
                  <a:srgbClr val="0070C0"/>
                </a:solidFill>
              </a:rPr>
              <a:t> tuple </a:t>
            </a:r>
            <a:r>
              <a:rPr lang="en-US" sz="2200" dirty="0" err="1">
                <a:solidFill>
                  <a:srgbClr val="0070C0"/>
                </a:solidFill>
              </a:rPr>
              <a:t>memiliki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rentang</a:t>
            </a:r>
            <a:r>
              <a:rPr lang="en-US" sz="2200" dirty="0">
                <a:solidFill>
                  <a:srgbClr val="0070C0"/>
                </a:solidFill>
              </a:rPr>
              <a:t> 0-255</a:t>
            </a:r>
            <a:endParaRPr lang="en-ID" sz="22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489AB-1297-C55E-993C-9D2E02159E74}"/>
              </a:ext>
            </a:extLst>
          </p:cNvPr>
          <p:cNvSpPr txBox="1"/>
          <p:nvPr/>
        </p:nvSpPr>
        <p:spPr>
          <a:xfrm>
            <a:off x="3853835" y="716869"/>
            <a:ext cx="3250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Shape pada Citra/Image</a:t>
            </a:r>
            <a:endParaRPr lang="en-ID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8723C-21BB-6540-0A07-DCCE5828417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C806BE-CF78-AF8A-8A58-35D7D8289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87C4DD-1761-9FDC-8F85-2150599EF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D0B779-513D-3A1C-84F4-D830FA9C8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21C156-3D14-1A6F-22A4-A6A645FC5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4CF769-1EB7-86D5-D6B8-89F79103C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EDEA7F-C87C-433E-5DCB-077062803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0866A7-931C-3852-72B9-98549B170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46C229-46C5-FEBE-F70B-2809BE2E84FC}"/>
              </a:ext>
            </a:extLst>
          </p:cNvPr>
          <p:cNvCxnSpPr/>
          <p:nvPr/>
        </p:nvCxnSpPr>
        <p:spPr>
          <a:xfrm>
            <a:off x="6460177" y="4665995"/>
            <a:ext cx="0" cy="48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B9D703-FE86-9A2A-D001-3FB20F5E1574}"/>
              </a:ext>
            </a:extLst>
          </p:cNvPr>
          <p:cNvSpPr txBox="1"/>
          <p:nvPr/>
        </p:nvSpPr>
        <p:spPr>
          <a:xfrm>
            <a:off x="197680" y="1392390"/>
            <a:ext cx="406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Menghitung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Jumlah</a:t>
            </a:r>
            <a:r>
              <a:rPr lang="en-US" sz="2400" b="1" dirty="0">
                <a:solidFill>
                  <a:srgbClr val="7030A0"/>
                </a:solidFill>
              </a:rPr>
              <a:t> Pixel Citra</a:t>
            </a:r>
            <a:endParaRPr lang="en-ID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0C71F-CF79-ECED-656E-3A4C2532D23B}"/>
              </a:ext>
            </a:extLst>
          </p:cNvPr>
          <p:cNvSpPr txBox="1"/>
          <p:nvPr/>
        </p:nvSpPr>
        <p:spPr>
          <a:xfrm>
            <a:off x="301995" y="5201240"/>
            <a:ext cx="12142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151290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97E1A-1B31-23BE-0ACE-6E7C3EAFBEB0}"/>
              </a:ext>
            </a:extLst>
          </p:cNvPr>
          <p:cNvSpPr txBox="1"/>
          <p:nvPr/>
        </p:nvSpPr>
        <p:spPr>
          <a:xfrm>
            <a:off x="301995" y="2062558"/>
            <a:ext cx="625318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from matplotlib import </a:t>
            </a:r>
            <a:r>
              <a:rPr lang="en-ID" sz="2200" dirty="0" err="1">
                <a:latin typeface="Consolas" panose="020B0609020204030204" pitchFamily="49" charset="0"/>
              </a:rPr>
              <a:t>pyplot</a:t>
            </a:r>
            <a:r>
              <a:rPr lang="en-ID" sz="2200" dirty="0">
                <a:latin typeface="Consolas" panose="020B0609020204030204" pitchFamily="49" charset="0"/>
              </a:rPr>
              <a:t> as </a:t>
            </a:r>
            <a:r>
              <a:rPr lang="en-ID" sz="2200" dirty="0" err="1">
                <a:latin typeface="Consolas" panose="020B0609020204030204" pitchFamily="49" charset="0"/>
              </a:rPr>
              <a:t>plt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print(</a:t>
            </a:r>
            <a:r>
              <a:rPr lang="en-ID" sz="2200" dirty="0" err="1">
                <a:latin typeface="Consolas" panose="020B0609020204030204" pitchFamily="49" charset="0"/>
              </a:rPr>
              <a:t>image.size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7E53A-EFFD-8747-9296-6B70F2966577}"/>
              </a:ext>
            </a:extLst>
          </p:cNvPr>
          <p:cNvSpPr txBox="1"/>
          <p:nvPr/>
        </p:nvSpPr>
        <p:spPr>
          <a:xfrm>
            <a:off x="6245751" y="5149319"/>
            <a:ext cx="12142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uint8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F2A67-49B9-3B12-9C6A-3C53D65A702C}"/>
              </a:ext>
            </a:extLst>
          </p:cNvPr>
          <p:cNvSpPr txBox="1"/>
          <p:nvPr/>
        </p:nvSpPr>
        <p:spPr>
          <a:xfrm>
            <a:off x="6193808" y="2131134"/>
            <a:ext cx="599819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from matplotlib import </a:t>
            </a:r>
            <a:r>
              <a:rPr lang="en-ID" sz="2200" dirty="0" err="1">
                <a:latin typeface="Consolas" panose="020B0609020204030204" pitchFamily="49" charset="0"/>
              </a:rPr>
              <a:t>pyplot</a:t>
            </a:r>
            <a:r>
              <a:rPr lang="en-ID" sz="2200" dirty="0">
                <a:latin typeface="Consolas" panose="020B0609020204030204" pitchFamily="49" charset="0"/>
              </a:rPr>
              <a:t> as </a:t>
            </a:r>
            <a:r>
              <a:rPr lang="en-ID" sz="2200" dirty="0" err="1">
                <a:latin typeface="Consolas" panose="020B0609020204030204" pitchFamily="49" charset="0"/>
              </a:rPr>
              <a:t>plt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print(</a:t>
            </a:r>
            <a:r>
              <a:rPr lang="en-ID" sz="2200" dirty="0" err="1">
                <a:latin typeface="Consolas" panose="020B0609020204030204" pitchFamily="49" charset="0"/>
              </a:rPr>
              <a:t>image.dtype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75F64-75E8-2CDF-246A-C098B897D407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D1E1C-4665-EA7F-C1DC-037945569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FA8042-4A8E-4202-97A6-522386F6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0F198-CDB1-85E9-CBA4-0FF9E6012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BABE92-731E-350B-9011-90A74BFC9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F9895-61E2-FB3C-8054-E9E318985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E90CE1-219D-977B-8699-266C073AE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E788E9-D951-D314-3093-C91BB0D9B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C3FE18-FB25-8175-9919-8DE434BD5A89}"/>
              </a:ext>
            </a:extLst>
          </p:cNvPr>
          <p:cNvSpPr txBox="1"/>
          <p:nvPr/>
        </p:nvSpPr>
        <p:spPr>
          <a:xfrm>
            <a:off x="3411413" y="204355"/>
            <a:ext cx="437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Operasi-operasi</a:t>
            </a:r>
            <a:r>
              <a:rPr lang="en-US" sz="2400" b="1" dirty="0"/>
              <a:t> Dasar pada Citra</a:t>
            </a:r>
            <a:endParaRPr lang="en-ID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0F6EF9-6474-A451-89AD-18A535327C2E}"/>
              </a:ext>
            </a:extLst>
          </p:cNvPr>
          <p:cNvSpPr txBox="1"/>
          <p:nvPr/>
        </p:nvSpPr>
        <p:spPr>
          <a:xfrm>
            <a:off x="6245751" y="1392389"/>
            <a:ext cx="271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Mengecek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tipe</a:t>
            </a:r>
            <a:r>
              <a:rPr lang="en-US" sz="2400" b="1" dirty="0">
                <a:solidFill>
                  <a:srgbClr val="7030A0"/>
                </a:solidFill>
              </a:rPr>
              <a:t> data</a:t>
            </a:r>
            <a:endParaRPr lang="en-ID" sz="2400" b="1" dirty="0">
              <a:solidFill>
                <a:srgbClr val="7030A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88632A-FE33-AAB7-CE58-590C10E6C9EB}"/>
              </a:ext>
            </a:extLst>
          </p:cNvPr>
          <p:cNvCxnSpPr/>
          <p:nvPr/>
        </p:nvCxnSpPr>
        <p:spPr>
          <a:xfrm>
            <a:off x="6193808" y="1175657"/>
            <a:ext cx="0" cy="55285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C122B1-3366-4E9B-2EE8-4CD8FF0C030E}"/>
              </a:ext>
            </a:extLst>
          </p:cNvPr>
          <p:cNvSpPr txBox="1"/>
          <p:nvPr/>
        </p:nvSpPr>
        <p:spPr>
          <a:xfrm>
            <a:off x="1211282" y="5690476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Ada 151.290 pixel pada </a:t>
            </a:r>
            <a:r>
              <a:rPr lang="en-US" sz="2400" dirty="0" err="1">
                <a:solidFill>
                  <a:srgbClr val="C00000"/>
                </a:solidFill>
              </a:rPr>
              <a:t>citra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3E3F84-DD91-E2F1-E6C9-1AD14DAD97AE}"/>
              </a:ext>
            </a:extLst>
          </p:cNvPr>
          <p:cNvSpPr txBox="1"/>
          <p:nvPr/>
        </p:nvSpPr>
        <p:spPr>
          <a:xfrm>
            <a:off x="6852877" y="5667511"/>
            <a:ext cx="435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Tipe</a:t>
            </a:r>
            <a:r>
              <a:rPr lang="en-US" sz="2400" dirty="0">
                <a:solidFill>
                  <a:srgbClr val="C00000"/>
                </a:solidFill>
              </a:rPr>
              <a:t> data unsigned integer 8 byte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D47628E-32B8-ECBF-F10F-65900EAFD85B}"/>
              </a:ext>
            </a:extLst>
          </p:cNvPr>
          <p:cNvSpPr/>
          <p:nvPr/>
        </p:nvSpPr>
        <p:spPr>
          <a:xfrm>
            <a:off x="619732" y="4709996"/>
            <a:ext cx="546263" cy="4252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6F0CF07-F486-6464-AC90-39213216A643}"/>
              </a:ext>
            </a:extLst>
          </p:cNvPr>
          <p:cNvSpPr/>
          <p:nvPr/>
        </p:nvSpPr>
        <p:spPr>
          <a:xfrm>
            <a:off x="6342240" y="4574618"/>
            <a:ext cx="510637" cy="4873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5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56690-7739-4D3B-E2F8-7CC5D0C6CC20}"/>
              </a:ext>
            </a:extLst>
          </p:cNvPr>
          <p:cNvSpPr txBox="1"/>
          <p:nvPr/>
        </p:nvSpPr>
        <p:spPr>
          <a:xfrm>
            <a:off x="3643741" y="758466"/>
            <a:ext cx="358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Pembacaan</a:t>
            </a:r>
            <a:r>
              <a:rPr lang="en-US" sz="2400" dirty="0">
                <a:solidFill>
                  <a:srgbClr val="7030A0"/>
                </a:solidFill>
              </a:rPr>
              <a:t> pixel pada </a:t>
            </a:r>
            <a:r>
              <a:rPr lang="en-US" sz="2400" dirty="0" err="1">
                <a:solidFill>
                  <a:srgbClr val="7030A0"/>
                </a:solidFill>
              </a:rPr>
              <a:t>citra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499F0-3FF2-F05B-B840-F00411EA0FD8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E2F6E-CF6C-845D-8119-26613A099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D6E71-D7B9-CA49-AC4D-B6EBF78EC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7F8AE4-58EC-4336-B084-07485D774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67AF8-6E9A-CC4F-BF56-F8264996C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246A5-79D7-7746-8194-E96291CB0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1F798-C102-2081-1304-0D030B7C3A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CAF7B8-4473-DC87-1752-CC5815A8B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CF30D7-B82D-907A-2390-A503AB942ED6}"/>
              </a:ext>
            </a:extLst>
          </p:cNvPr>
          <p:cNvSpPr txBox="1"/>
          <p:nvPr/>
        </p:nvSpPr>
        <p:spPr>
          <a:xfrm>
            <a:off x="3411413" y="204355"/>
            <a:ext cx="437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Operasi-operasi</a:t>
            </a:r>
            <a:r>
              <a:rPr lang="en-US" sz="2400" b="1" dirty="0"/>
              <a:t> Dasar pada Citra</a:t>
            </a:r>
            <a:endParaRPr lang="en-ID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30A7EF-E23E-C74B-B247-37AC6C145B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329" y="1841949"/>
            <a:ext cx="4633103" cy="21921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90CCE7-C8AA-1AB4-7BA3-ABC1BF67FD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2671" y="1804314"/>
            <a:ext cx="4618168" cy="23348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6AAB68-1F4B-612D-E4A3-6EDE797FEE85}"/>
              </a:ext>
            </a:extLst>
          </p:cNvPr>
          <p:cNvSpPr txBox="1"/>
          <p:nvPr/>
        </p:nvSpPr>
        <p:spPr>
          <a:xfrm>
            <a:off x="2202256" y="1314571"/>
            <a:ext cx="185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Citra original:</a:t>
            </a:r>
            <a:endParaRPr lang="en-ID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2D2881-69C1-0B2E-D7CD-AE8E8F1D95B4}"/>
              </a:ext>
            </a:extLst>
          </p:cNvPr>
          <p:cNvSpPr txBox="1"/>
          <p:nvPr/>
        </p:nvSpPr>
        <p:spPr>
          <a:xfrm>
            <a:off x="6689149" y="1314571"/>
            <a:ext cx="340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Pembacaan</a:t>
            </a:r>
            <a:r>
              <a:rPr lang="en-US" sz="2400" dirty="0"/>
              <a:t> oleh OpenCV:</a:t>
            </a:r>
            <a:endParaRPr lang="en-ID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C2C91B-1C2E-8138-5184-4EC4254229A1}"/>
              </a:ext>
            </a:extLst>
          </p:cNvPr>
          <p:cNvSpPr txBox="1"/>
          <p:nvPr/>
        </p:nvSpPr>
        <p:spPr>
          <a:xfrm>
            <a:off x="4177434" y="5135892"/>
            <a:ext cx="237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Kenapa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berbeda</a:t>
            </a:r>
            <a:r>
              <a:rPr lang="en-US" sz="2400" dirty="0">
                <a:solidFill>
                  <a:srgbClr val="7030A0"/>
                </a:solidFill>
              </a:rPr>
              <a:t>?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786C31-21DD-F7A1-D3B1-CA7011BBCBE0}"/>
              </a:ext>
            </a:extLst>
          </p:cNvPr>
          <p:cNvSpPr txBox="1"/>
          <p:nvPr/>
        </p:nvSpPr>
        <p:spPr>
          <a:xfrm>
            <a:off x="1960752" y="5617862"/>
            <a:ext cx="827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OpenCV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format BGR (Blue, Green, Red) </a:t>
            </a:r>
            <a:r>
              <a:rPr lang="en-US" sz="2400" dirty="0" err="1"/>
              <a:t>sedangkan</a:t>
            </a:r>
            <a:r>
              <a:rPr lang="en-US" sz="2400" dirty="0"/>
              <a:t> format default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RGB</a:t>
            </a:r>
            <a:endParaRPr lang="en-ID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E87612-BF99-F46B-76C1-99F63DE151B7}"/>
              </a:ext>
            </a:extLst>
          </p:cNvPr>
          <p:cNvSpPr txBox="1"/>
          <p:nvPr/>
        </p:nvSpPr>
        <p:spPr>
          <a:xfrm>
            <a:off x="2992761" y="4159402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(255,0,0)</a:t>
            </a:r>
            <a:endParaRPr lang="en-ID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6A00A-A641-E455-4A6A-092B737D9FD4}"/>
              </a:ext>
            </a:extLst>
          </p:cNvPr>
          <p:cNvSpPr txBox="1"/>
          <p:nvPr/>
        </p:nvSpPr>
        <p:spPr>
          <a:xfrm>
            <a:off x="3129817" y="452039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 , G, B</a:t>
            </a:r>
            <a:endParaRPr lang="en-ID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8A202-C5EF-B96D-0BD9-1434EDC43BB1}"/>
              </a:ext>
            </a:extLst>
          </p:cNvPr>
          <p:cNvSpPr txBox="1"/>
          <p:nvPr/>
        </p:nvSpPr>
        <p:spPr>
          <a:xfrm>
            <a:off x="7785367" y="4167228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(255,0,0)</a:t>
            </a:r>
            <a:endParaRPr lang="en-ID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5F96E4-1014-40CB-B117-86389E26AA67}"/>
              </a:ext>
            </a:extLst>
          </p:cNvPr>
          <p:cNvSpPr txBox="1"/>
          <p:nvPr/>
        </p:nvSpPr>
        <p:spPr>
          <a:xfrm>
            <a:off x="7864356" y="4532249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 , G, R</a:t>
            </a:r>
            <a:endParaRPr lang="en-ID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65388D-414B-2C77-9831-9DCE16CF07BF}"/>
              </a:ext>
            </a:extLst>
          </p:cNvPr>
          <p:cNvSpPr/>
          <p:nvPr/>
        </p:nvSpPr>
        <p:spPr>
          <a:xfrm>
            <a:off x="2980886" y="4167228"/>
            <a:ext cx="650980" cy="8636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97E7010-5559-9AA9-0EBC-F6746CC1B9E8}"/>
              </a:ext>
            </a:extLst>
          </p:cNvPr>
          <p:cNvSpPr/>
          <p:nvPr/>
        </p:nvSpPr>
        <p:spPr>
          <a:xfrm>
            <a:off x="7790399" y="4167227"/>
            <a:ext cx="650980" cy="8636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3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28BB-43CB-F4AA-D709-DBFBE51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biru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ED895-E6F9-C664-4DFA-2729BAAE4471}"/>
              </a:ext>
            </a:extLst>
          </p:cNvPr>
          <p:cNvSpPr txBox="1"/>
          <p:nvPr/>
        </p:nvSpPr>
        <p:spPr>
          <a:xfrm>
            <a:off x="1552699" y="2136338"/>
            <a:ext cx="60979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import cv2</a:t>
            </a:r>
          </a:p>
          <a:p>
            <a:r>
              <a:rPr lang="en-ID" dirty="0"/>
              <a:t>import </a:t>
            </a:r>
            <a:r>
              <a:rPr lang="en-ID" dirty="0" err="1"/>
              <a:t>matplotlib.pyplot</a:t>
            </a:r>
            <a:r>
              <a:rPr lang="en-ID" dirty="0"/>
              <a:t> as </a:t>
            </a:r>
            <a:r>
              <a:rPr lang="en-ID" dirty="0" err="1"/>
              <a:t>plt</a:t>
            </a:r>
            <a:endParaRPr lang="en-ID" dirty="0"/>
          </a:p>
          <a:p>
            <a:r>
              <a:rPr lang="en-ID" dirty="0" err="1"/>
              <a:t>img_path</a:t>
            </a:r>
            <a:r>
              <a:rPr lang="en-ID" dirty="0"/>
              <a:t> = "</a:t>
            </a:r>
            <a:r>
              <a:rPr lang="en-ID" dirty="0" err="1"/>
              <a:t>gambar</a:t>
            </a:r>
            <a:r>
              <a:rPr lang="en-ID" dirty="0"/>
              <a:t>/brio.jpg"</a:t>
            </a:r>
          </a:p>
          <a:p>
            <a:endParaRPr lang="en-ID" dirty="0"/>
          </a:p>
          <a:p>
            <a:r>
              <a:rPr lang="en-ID" dirty="0"/>
              <a:t>#Reading the image</a:t>
            </a:r>
          </a:p>
          <a:p>
            <a:r>
              <a:rPr lang="en-ID" dirty="0"/>
              <a:t>image = cv2.imread(</a:t>
            </a:r>
            <a:r>
              <a:rPr lang="en-ID" dirty="0" err="1"/>
              <a:t>img_path</a:t>
            </a:r>
            <a:r>
              <a:rPr lang="en-ID" dirty="0"/>
              <a:t>)</a:t>
            </a:r>
          </a:p>
          <a:p>
            <a:r>
              <a:rPr lang="en-ID" dirty="0"/>
              <a:t>#akses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rgb</a:t>
            </a:r>
            <a:r>
              <a:rPr lang="en-ID" dirty="0"/>
              <a:t> pada baris ke-100,col ke-100</a:t>
            </a:r>
          </a:p>
          <a:p>
            <a:r>
              <a:rPr lang="en-ID" dirty="0" err="1"/>
              <a:t>imgplot</a:t>
            </a:r>
            <a:r>
              <a:rPr lang="en-ID" dirty="0"/>
              <a:t> = </a:t>
            </a:r>
            <a:r>
              <a:rPr lang="en-ID" dirty="0" err="1"/>
              <a:t>plt.imshow</a:t>
            </a:r>
            <a:r>
              <a:rPr lang="en-ID" dirty="0"/>
              <a:t>(image)</a:t>
            </a:r>
          </a:p>
          <a:p>
            <a:r>
              <a:rPr lang="en-ID" dirty="0" err="1"/>
              <a:t>plt.show</a:t>
            </a:r>
            <a:r>
              <a:rPr lang="en-ID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2736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56690-7739-4D3B-E2F8-7CC5D0C6CC20}"/>
              </a:ext>
            </a:extLst>
          </p:cNvPr>
          <p:cNvSpPr txBox="1"/>
          <p:nvPr/>
        </p:nvSpPr>
        <p:spPr>
          <a:xfrm>
            <a:off x="3643741" y="758466"/>
            <a:ext cx="3588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Pembacaan</a:t>
            </a:r>
            <a:r>
              <a:rPr lang="en-US" sz="2400" dirty="0">
                <a:solidFill>
                  <a:srgbClr val="7030A0"/>
                </a:solidFill>
              </a:rPr>
              <a:t> pixel pada </a:t>
            </a:r>
            <a:r>
              <a:rPr lang="en-US" sz="2400" dirty="0" err="1">
                <a:solidFill>
                  <a:srgbClr val="7030A0"/>
                </a:solidFill>
              </a:rPr>
              <a:t>citra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CBDD-193B-1C4F-3A8E-0A9361A4B4EB}"/>
              </a:ext>
            </a:extLst>
          </p:cNvPr>
          <p:cNvSpPr txBox="1"/>
          <p:nvPr/>
        </p:nvSpPr>
        <p:spPr>
          <a:xfrm>
            <a:off x="147095" y="1803575"/>
            <a:ext cx="84077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import </a:t>
            </a:r>
            <a:r>
              <a:rPr lang="en-ID" sz="2200" dirty="0" err="1">
                <a:latin typeface="Consolas" panose="020B0609020204030204" pitchFamily="49" charset="0"/>
              </a:rPr>
              <a:t>matplotlib.pyplot</a:t>
            </a:r>
            <a:r>
              <a:rPr lang="en-ID" sz="2200" dirty="0">
                <a:latin typeface="Consolas" panose="020B0609020204030204" pitchFamily="49" charset="0"/>
              </a:rPr>
              <a:t> as </a:t>
            </a:r>
            <a:r>
              <a:rPr lang="en-ID" sz="2200" dirty="0" err="1">
                <a:latin typeface="Consolas" panose="020B0609020204030204" pitchFamily="49" charset="0"/>
              </a:rPr>
              <a:t>plt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#akses </a:t>
            </a:r>
            <a:r>
              <a:rPr lang="en-ID" sz="2200" dirty="0" err="1">
                <a:latin typeface="Consolas" panose="020B0609020204030204" pitchFamily="49" charset="0"/>
              </a:rPr>
              <a:t>nilai</a:t>
            </a:r>
            <a:r>
              <a:rPr lang="en-ID" sz="2200" dirty="0">
                <a:latin typeface="Consolas" panose="020B0609020204030204" pitchFamily="49" charset="0"/>
              </a:rPr>
              <a:t> </a:t>
            </a:r>
            <a:r>
              <a:rPr lang="en-ID" sz="2200" dirty="0" err="1">
                <a:latin typeface="Consolas" panose="020B0609020204030204" pitchFamily="49" charset="0"/>
              </a:rPr>
              <a:t>rgb</a:t>
            </a:r>
            <a:r>
              <a:rPr lang="en-ID" sz="2200" dirty="0">
                <a:latin typeface="Consolas" panose="020B0609020204030204" pitchFamily="49" charset="0"/>
              </a:rPr>
              <a:t> pada baris ke-100,col ke-100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px</a:t>
            </a:r>
            <a:r>
              <a:rPr lang="en-ID" sz="2200" dirty="0">
                <a:latin typeface="Consolas" panose="020B0609020204030204" pitchFamily="49" charset="0"/>
              </a:rPr>
              <a:t> = image [100,100]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print(</a:t>
            </a:r>
            <a:r>
              <a:rPr lang="en-ID" sz="2200" dirty="0" err="1">
                <a:latin typeface="Consolas" panose="020B0609020204030204" pitchFamily="49" charset="0"/>
              </a:rPr>
              <a:t>px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101ED-F270-DFC7-EFB5-EE567CDCE814}"/>
              </a:ext>
            </a:extLst>
          </p:cNvPr>
          <p:cNvSpPr txBox="1"/>
          <p:nvPr/>
        </p:nvSpPr>
        <p:spPr>
          <a:xfrm>
            <a:off x="2115534" y="5547692"/>
            <a:ext cx="2762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[236 236 236]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23A09-A04F-5E83-5ED7-D8811B76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80" y="1884921"/>
            <a:ext cx="4597636" cy="394355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B5AEC-A646-0014-5DDB-932031BDC3EE}"/>
              </a:ext>
            </a:extLst>
          </p:cNvPr>
          <p:cNvCxnSpPr/>
          <p:nvPr/>
        </p:nvCxnSpPr>
        <p:spPr>
          <a:xfrm>
            <a:off x="7232480" y="3801670"/>
            <a:ext cx="1828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A0F600-1B81-74F7-475E-6EC0B8D7F7E7}"/>
              </a:ext>
            </a:extLst>
          </p:cNvPr>
          <p:cNvCxnSpPr/>
          <p:nvPr/>
        </p:nvCxnSpPr>
        <p:spPr>
          <a:xfrm flipV="1">
            <a:off x="9262751" y="3801670"/>
            <a:ext cx="0" cy="1827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6DB9E18-3A38-EE09-8A0A-27F87041D0E1}"/>
              </a:ext>
            </a:extLst>
          </p:cNvPr>
          <p:cNvSpPr/>
          <p:nvPr/>
        </p:nvSpPr>
        <p:spPr>
          <a:xfrm>
            <a:off x="9037122" y="3630076"/>
            <a:ext cx="356260" cy="3562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499F0-3FF2-F05B-B840-F00411EA0FD8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DE2F6E-CF6C-845D-8119-26613A099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D6E71-D7B9-CA49-AC4D-B6EBF78EC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7F8AE4-58EC-4336-B084-07485D774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67AF8-6E9A-CC4F-BF56-F8264996C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246A5-79D7-7746-8194-E96291CB0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31F798-C102-2081-1304-0D030B7C3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CAF7B8-4473-DC87-1752-CC5815A8B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CF30D7-B82D-907A-2390-A503AB942ED6}"/>
              </a:ext>
            </a:extLst>
          </p:cNvPr>
          <p:cNvSpPr txBox="1"/>
          <p:nvPr/>
        </p:nvSpPr>
        <p:spPr>
          <a:xfrm>
            <a:off x="3411413" y="204355"/>
            <a:ext cx="437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Operasi-operasi</a:t>
            </a:r>
            <a:r>
              <a:rPr lang="en-US" sz="2400" b="1" dirty="0"/>
              <a:t> Dasar pada Citra</a:t>
            </a:r>
            <a:endParaRPr lang="en-ID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41A29-BF52-D667-20F9-DE9B60357819}"/>
              </a:ext>
            </a:extLst>
          </p:cNvPr>
          <p:cNvCxnSpPr/>
          <p:nvPr/>
        </p:nvCxnSpPr>
        <p:spPr>
          <a:xfrm flipV="1">
            <a:off x="4350959" y="3915086"/>
            <a:ext cx="4531785" cy="164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68B28C-C251-1A35-44D7-C065590F9ECA}"/>
              </a:ext>
            </a:extLst>
          </p:cNvPr>
          <p:cNvSpPr txBox="1"/>
          <p:nvPr/>
        </p:nvSpPr>
        <p:spPr>
          <a:xfrm>
            <a:off x="2433153" y="5961149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     G      R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7916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CE548-06CA-5479-033C-FF84E447877B}"/>
              </a:ext>
            </a:extLst>
          </p:cNvPr>
          <p:cNvSpPr txBox="1"/>
          <p:nvPr/>
        </p:nvSpPr>
        <p:spPr>
          <a:xfrm>
            <a:off x="179448" y="1651662"/>
            <a:ext cx="100346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from matplotlib import </a:t>
            </a:r>
            <a:r>
              <a:rPr lang="en-ID" sz="2200" dirty="0" err="1">
                <a:latin typeface="Consolas" panose="020B0609020204030204" pitchFamily="49" charset="0"/>
              </a:rPr>
              <a:t>pyplot</a:t>
            </a:r>
            <a:r>
              <a:rPr lang="en-ID" sz="2200" dirty="0">
                <a:latin typeface="Consolas" panose="020B0609020204030204" pitchFamily="49" charset="0"/>
              </a:rPr>
              <a:t> as </a:t>
            </a:r>
            <a:r>
              <a:rPr lang="en-ID" sz="2200" dirty="0" err="1">
                <a:latin typeface="Consolas" panose="020B0609020204030204" pitchFamily="49" charset="0"/>
              </a:rPr>
              <a:t>plt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#ganti </a:t>
            </a:r>
            <a:r>
              <a:rPr lang="en-ID" sz="2200" dirty="0" err="1">
                <a:latin typeface="Consolas" panose="020B0609020204030204" pitchFamily="49" charset="0"/>
              </a:rPr>
              <a:t>menjadi</a:t>
            </a:r>
            <a:r>
              <a:rPr lang="en-ID" sz="2200" dirty="0">
                <a:latin typeface="Consolas" panose="020B0609020204030204" pitchFamily="49" charset="0"/>
              </a:rPr>
              <a:t> </a:t>
            </a:r>
            <a:r>
              <a:rPr lang="en-ID" sz="2200" dirty="0" err="1">
                <a:latin typeface="Consolas" panose="020B0609020204030204" pitchFamily="49" charset="0"/>
              </a:rPr>
              <a:t>hitam</a:t>
            </a:r>
            <a:r>
              <a:rPr lang="en-ID" sz="2200" dirty="0">
                <a:latin typeface="Consolas" panose="020B0609020204030204" pitchFamily="49" charset="0"/>
              </a:rPr>
              <a:t> pd </a:t>
            </a:r>
            <a:r>
              <a:rPr lang="en-ID" sz="2200" dirty="0" err="1">
                <a:latin typeface="Consolas" panose="020B0609020204030204" pitchFamily="49" charset="0"/>
              </a:rPr>
              <a:t>sb</a:t>
            </a:r>
            <a:r>
              <a:rPr lang="en-ID" sz="2200" dirty="0">
                <a:latin typeface="Consolas" panose="020B0609020204030204" pitchFamily="49" charset="0"/>
              </a:rPr>
              <a:t>-y ke-100,sb-x ke-100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image[100,100] = [0,0,0]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imgplot</a:t>
            </a:r>
            <a:r>
              <a:rPr lang="en-ID" sz="2200" dirty="0">
                <a:latin typeface="Consolas" panose="020B0609020204030204" pitchFamily="49" charset="0"/>
              </a:rPr>
              <a:t> = </a:t>
            </a:r>
            <a:r>
              <a:rPr lang="en-ID" sz="2200" dirty="0" err="1">
                <a:latin typeface="Consolas" panose="020B0609020204030204" pitchFamily="49" charset="0"/>
              </a:rPr>
              <a:t>plt.imshow</a:t>
            </a:r>
            <a:r>
              <a:rPr lang="en-ID" sz="2200" dirty="0">
                <a:latin typeface="Consolas" panose="020B0609020204030204" pitchFamily="49" charset="0"/>
              </a:rPr>
              <a:t>(image)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plt.show</a:t>
            </a:r>
            <a:r>
              <a:rPr lang="en-ID" sz="22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950039-CFC4-CE65-AB3D-89472F425250}"/>
              </a:ext>
            </a:extLst>
          </p:cNvPr>
          <p:cNvSpPr txBox="1"/>
          <p:nvPr/>
        </p:nvSpPr>
        <p:spPr>
          <a:xfrm>
            <a:off x="4595752" y="688768"/>
            <a:ext cx="258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Merubah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nilai</a:t>
            </a:r>
            <a:r>
              <a:rPr lang="en-US" sz="2400" dirty="0">
                <a:solidFill>
                  <a:srgbClr val="7030A0"/>
                </a:solidFill>
              </a:rPr>
              <a:t> pixel</a:t>
            </a:r>
            <a:endParaRPr lang="en-ID" sz="2400" dirty="0">
              <a:solidFill>
                <a:srgbClr val="7030A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B16F4-E121-4F1E-4CA7-4364506C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347" y="2189850"/>
            <a:ext cx="3941541" cy="32481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4DCD8DF-EC1F-9685-C4B9-1D57227E1EBF}"/>
              </a:ext>
            </a:extLst>
          </p:cNvPr>
          <p:cNvSpPr/>
          <p:nvPr/>
        </p:nvSpPr>
        <p:spPr>
          <a:xfrm>
            <a:off x="9274626" y="3633385"/>
            <a:ext cx="328615" cy="2142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A9224-096B-88D9-A724-397CC4182C9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382134-F919-38C2-2BB1-180CF204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D11CA8-A7FB-7DA8-DDCB-D3E7B2824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52745D-2291-6282-43AB-C6D611B16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33E072-4471-605B-C311-1DAE48456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99FC4-5AC3-6A73-6513-522B578DE2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0AD750-BD7F-EB70-9631-58D03A140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8E3357-3CDD-1417-B371-E9C14BF3B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A51DE5-444E-B104-5544-DDF9B592DFD1}"/>
              </a:ext>
            </a:extLst>
          </p:cNvPr>
          <p:cNvSpPr txBox="1"/>
          <p:nvPr/>
        </p:nvSpPr>
        <p:spPr>
          <a:xfrm>
            <a:off x="3411413" y="204355"/>
            <a:ext cx="437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Operasi-operasi</a:t>
            </a:r>
            <a:r>
              <a:rPr lang="en-US" sz="2400" b="1" dirty="0"/>
              <a:t> Dasar pada Citra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193862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93D318-D35D-344C-A5D4-D608CD917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78346"/>
              </p:ext>
            </p:extLst>
          </p:nvPr>
        </p:nvGraphicFramePr>
        <p:xfrm>
          <a:off x="1188034" y="1285410"/>
          <a:ext cx="8960096" cy="34648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0024">
                  <a:extLst>
                    <a:ext uri="{9D8B030D-6E8A-4147-A177-3AD203B41FA5}">
                      <a16:colId xmlns:a16="http://schemas.microsoft.com/office/drawing/2014/main" val="3386986281"/>
                    </a:ext>
                  </a:extLst>
                </a:gridCol>
                <a:gridCol w="2240024">
                  <a:extLst>
                    <a:ext uri="{9D8B030D-6E8A-4147-A177-3AD203B41FA5}">
                      <a16:colId xmlns:a16="http://schemas.microsoft.com/office/drawing/2014/main" val="464996820"/>
                    </a:ext>
                  </a:extLst>
                </a:gridCol>
                <a:gridCol w="2240024">
                  <a:extLst>
                    <a:ext uri="{9D8B030D-6E8A-4147-A177-3AD203B41FA5}">
                      <a16:colId xmlns:a16="http://schemas.microsoft.com/office/drawing/2014/main" val="757449180"/>
                    </a:ext>
                  </a:extLst>
                </a:gridCol>
                <a:gridCol w="2240024">
                  <a:extLst>
                    <a:ext uri="{9D8B030D-6E8A-4147-A177-3AD203B41FA5}">
                      <a16:colId xmlns:a16="http://schemas.microsoft.com/office/drawing/2014/main" val="2126077405"/>
                    </a:ext>
                  </a:extLst>
                </a:gridCol>
              </a:tblGrid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Red</a:t>
                      </a:r>
                      <a:endParaRPr lang="en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en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Blue</a:t>
                      </a:r>
                      <a:endParaRPr lang="en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ID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721042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Warna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hijau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70502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Warna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biru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59384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Warna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merah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98404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Warna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hitam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78280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Warna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putih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31028"/>
                  </a:ext>
                </a:extLst>
              </a:tr>
              <a:tr h="4949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219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173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?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4150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A4AFFCA-130A-1627-C63A-32C57E5EA602}"/>
              </a:ext>
            </a:extLst>
          </p:cNvPr>
          <p:cNvSpPr txBox="1"/>
          <p:nvPr/>
        </p:nvSpPr>
        <p:spPr>
          <a:xfrm>
            <a:off x="2533648" y="593685"/>
            <a:ext cx="6128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Tabel</a:t>
            </a:r>
            <a:r>
              <a:rPr lang="en-US" sz="2400" b="1" dirty="0"/>
              <a:t> RGB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menghasilkan</a:t>
            </a:r>
            <a:r>
              <a:rPr lang="en-US" sz="2400" b="1" dirty="0"/>
              <a:t> </a:t>
            </a:r>
            <a:r>
              <a:rPr lang="en-US" sz="2400" b="1" dirty="0" err="1"/>
              <a:t>warna</a:t>
            </a:r>
            <a:r>
              <a:rPr lang="en-US" sz="2400" b="1" dirty="0"/>
              <a:t> </a:t>
            </a:r>
            <a:r>
              <a:rPr lang="en-US" sz="2400" b="1" dirty="0" err="1"/>
              <a:t>tertentu</a:t>
            </a:r>
            <a:endParaRPr lang="en-ID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313CE-B281-AE23-A534-F59C4FF38351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48B68-54CA-1904-874F-87624219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CFE78-02F0-52C4-0F50-2C0D2A3CE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789F8F-35AE-FDF7-7338-F755BAB8E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0EA9BF-E3E6-22FA-8DCA-B3C6D00F2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85C66A-5291-07E8-BF7B-4F6CAEFFF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1F8FD-C6EE-D60C-F875-5BE3CD0A1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E7DDA6-C020-4D80-AED7-55E5E2D76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9C7FBB-030E-9762-B588-E917CA8FF45C}"/>
              </a:ext>
            </a:extLst>
          </p:cNvPr>
          <p:cNvSpPr txBox="1"/>
          <p:nvPr/>
        </p:nvSpPr>
        <p:spPr>
          <a:xfrm>
            <a:off x="1188034" y="4847219"/>
            <a:ext cx="8847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pembacaan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pada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/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pada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?</a:t>
            </a:r>
            <a:endParaRPr lang="en-ID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636BF-7362-73BD-EC72-61E70FDB886D}"/>
              </a:ext>
            </a:extLst>
          </p:cNvPr>
          <p:cNvSpPr txBox="1"/>
          <p:nvPr/>
        </p:nvSpPr>
        <p:spPr>
          <a:xfrm>
            <a:off x="3823854" y="5739873"/>
            <a:ext cx="415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Membaca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dalam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 format BGR</a:t>
            </a:r>
            <a:endParaRPr lang="en-ID" sz="2400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32EF2A-E916-16AB-9257-C7EC9A2B78A8}"/>
              </a:ext>
            </a:extLst>
          </p:cNvPr>
          <p:cNvSpPr txBox="1"/>
          <p:nvPr/>
        </p:nvSpPr>
        <p:spPr>
          <a:xfrm>
            <a:off x="3808093" y="6263195"/>
            <a:ext cx="596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Mengubah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err="1">
                <a:solidFill>
                  <a:srgbClr val="00B0F0"/>
                </a:solidFill>
              </a:rPr>
              <a:t>memberikan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rgbClr val="00B0F0"/>
                </a:solidFill>
                <a:sym typeface="Wingdings" panose="05000000000000000000" pitchFamily="2" charset="2"/>
              </a:rPr>
              <a:t>dalam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 format RGB</a:t>
            </a:r>
            <a:endParaRPr lang="en-ID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E8BD48-6B0B-E78D-8761-E0930BD55C71}"/>
              </a:ext>
            </a:extLst>
          </p:cNvPr>
          <p:cNvSpPr txBox="1"/>
          <p:nvPr/>
        </p:nvSpPr>
        <p:spPr>
          <a:xfrm>
            <a:off x="98528" y="1284908"/>
            <a:ext cx="91351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from matplotlib import </a:t>
            </a:r>
            <a:r>
              <a:rPr lang="en-ID" sz="2200" dirty="0" err="1">
                <a:latin typeface="Consolas" panose="020B0609020204030204" pitchFamily="49" charset="0"/>
              </a:rPr>
              <a:t>pyplot</a:t>
            </a:r>
            <a:r>
              <a:rPr lang="en-ID" sz="2200" dirty="0">
                <a:latin typeface="Consolas" panose="020B0609020204030204" pitchFamily="49" charset="0"/>
              </a:rPr>
              <a:t> as </a:t>
            </a:r>
            <a:r>
              <a:rPr lang="en-ID" sz="2200" dirty="0" err="1">
                <a:latin typeface="Consolas" panose="020B0609020204030204" pitchFamily="49" charset="0"/>
              </a:rPr>
              <a:t>plt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#rubah </a:t>
            </a:r>
            <a:r>
              <a:rPr lang="en-ID" sz="2200" dirty="0" err="1">
                <a:latin typeface="Consolas" panose="020B0609020204030204" pitchFamily="49" charset="0"/>
              </a:rPr>
              <a:t>nilai</a:t>
            </a:r>
            <a:r>
              <a:rPr lang="en-ID" sz="2200" dirty="0">
                <a:latin typeface="Consolas" panose="020B0609020204030204" pitchFamily="49" charset="0"/>
              </a:rPr>
              <a:t> pixel </a:t>
            </a:r>
            <a:r>
              <a:rPr lang="en-ID" sz="2200" dirty="0" err="1">
                <a:latin typeface="Consolas" panose="020B0609020204030204" pitchFamily="49" charset="0"/>
              </a:rPr>
              <a:t>dari</a:t>
            </a:r>
            <a:r>
              <a:rPr lang="en-ID" sz="2200" dirty="0">
                <a:latin typeface="Consolas" panose="020B0609020204030204" pitchFamily="49" charset="0"/>
              </a:rPr>
              <a:t> </a:t>
            </a:r>
            <a:r>
              <a:rPr lang="en-ID" sz="2200" dirty="0" err="1">
                <a:latin typeface="Consolas" panose="020B0609020204030204" pitchFamily="49" charset="0"/>
              </a:rPr>
              <a:t>sb</a:t>
            </a:r>
            <a:r>
              <a:rPr lang="en-ID" sz="2200" dirty="0">
                <a:latin typeface="Consolas" panose="020B0609020204030204" pitchFamily="49" charset="0"/>
              </a:rPr>
              <a:t>-y 0:50, </a:t>
            </a:r>
            <a:r>
              <a:rPr lang="en-ID" sz="2200" dirty="0" err="1">
                <a:latin typeface="Consolas" panose="020B0609020204030204" pitchFamily="49" charset="0"/>
              </a:rPr>
              <a:t>sb</a:t>
            </a:r>
            <a:r>
              <a:rPr lang="en-ID" sz="2200" dirty="0">
                <a:latin typeface="Consolas" panose="020B0609020204030204" pitchFamily="49" charset="0"/>
              </a:rPr>
              <a:t>-x 0:50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#255,0,0 </a:t>
            </a:r>
            <a:r>
              <a:rPr lang="en-ID" sz="2200" dirty="0" err="1">
                <a:latin typeface="Consolas" panose="020B0609020204030204" pitchFamily="49" charset="0"/>
              </a:rPr>
              <a:t>adalah</a:t>
            </a:r>
            <a:r>
              <a:rPr lang="en-ID" sz="2200" dirty="0">
                <a:latin typeface="Consolas" panose="020B0609020204030204" pitchFamily="49" charset="0"/>
              </a:rPr>
              <a:t> MERAH </a:t>
            </a:r>
            <a:r>
              <a:rPr lang="en-ID" sz="2200" dirty="0" err="1">
                <a:latin typeface="Consolas" panose="020B0609020204030204" pitchFamily="49" charset="0"/>
              </a:rPr>
              <a:t>karena</a:t>
            </a:r>
            <a:r>
              <a:rPr lang="en-ID" sz="2200" dirty="0">
                <a:latin typeface="Consolas" panose="020B0609020204030204" pitchFamily="49" charset="0"/>
              </a:rPr>
              <a:t> RGB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#0,0,255 </a:t>
            </a:r>
            <a:r>
              <a:rPr lang="en-ID" sz="2200" dirty="0" err="1">
                <a:latin typeface="Consolas" panose="020B0609020204030204" pitchFamily="49" charset="0"/>
              </a:rPr>
              <a:t>adalah</a:t>
            </a:r>
            <a:r>
              <a:rPr lang="en-ID" sz="2200" dirty="0">
                <a:latin typeface="Consolas" panose="020B0609020204030204" pitchFamily="49" charset="0"/>
              </a:rPr>
              <a:t> Biru </a:t>
            </a:r>
            <a:r>
              <a:rPr lang="en-ID" sz="2200" dirty="0" err="1">
                <a:latin typeface="Consolas" panose="020B0609020204030204" pitchFamily="49" charset="0"/>
              </a:rPr>
              <a:t>karena</a:t>
            </a:r>
            <a:r>
              <a:rPr lang="en-ID" sz="2200" dirty="0">
                <a:latin typeface="Consolas" panose="020B0609020204030204" pitchFamily="49" charset="0"/>
              </a:rPr>
              <a:t> RGB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image[0:50,0:50] = [255, 0, 0]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imgplot</a:t>
            </a:r>
            <a:r>
              <a:rPr lang="en-ID" sz="2200" dirty="0">
                <a:latin typeface="Consolas" panose="020B0609020204030204" pitchFamily="49" charset="0"/>
              </a:rPr>
              <a:t> = </a:t>
            </a:r>
            <a:r>
              <a:rPr lang="en-ID" sz="2200" dirty="0" err="1">
                <a:latin typeface="Consolas" panose="020B0609020204030204" pitchFamily="49" charset="0"/>
              </a:rPr>
              <a:t>plt.imshow</a:t>
            </a:r>
            <a:r>
              <a:rPr lang="en-ID" sz="2200" dirty="0">
                <a:latin typeface="Consolas" panose="020B0609020204030204" pitchFamily="49" charset="0"/>
              </a:rPr>
              <a:t>(image)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plt.show</a:t>
            </a:r>
            <a:r>
              <a:rPr lang="en-ID" sz="22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C0D53-84BB-4BE2-60DD-9998156283FA}"/>
              </a:ext>
            </a:extLst>
          </p:cNvPr>
          <p:cNvSpPr txBox="1"/>
          <p:nvPr/>
        </p:nvSpPr>
        <p:spPr>
          <a:xfrm>
            <a:off x="3743844" y="244837"/>
            <a:ext cx="406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Merubah</a:t>
            </a:r>
            <a:r>
              <a:rPr lang="en-US" sz="2400" b="1" dirty="0"/>
              <a:t> Nilai Pixel pada Citra</a:t>
            </a:r>
            <a:endParaRPr lang="en-ID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DC797-BC78-4EBB-37E1-6AFA8DD6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86" y="2096849"/>
            <a:ext cx="4364498" cy="3743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160194-E646-9A38-F194-83A2D29DA1BE}"/>
              </a:ext>
            </a:extLst>
          </p:cNvPr>
          <p:cNvSpPr/>
          <p:nvPr/>
        </p:nvSpPr>
        <p:spPr>
          <a:xfrm>
            <a:off x="7816767" y="2215150"/>
            <a:ext cx="819398" cy="843148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144E8-F901-D8F9-42EF-272CC4A9CF1E}"/>
              </a:ext>
            </a:extLst>
          </p:cNvPr>
          <p:cNvSpPr txBox="1"/>
          <p:nvPr/>
        </p:nvSpPr>
        <p:spPr>
          <a:xfrm>
            <a:off x="8636165" y="1351717"/>
            <a:ext cx="2353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Sumbu</a:t>
            </a:r>
            <a:r>
              <a:rPr lang="en-US" sz="2200" dirty="0"/>
              <a:t> y: </a:t>
            </a:r>
            <a:r>
              <a:rPr lang="en-US" sz="2200" dirty="0" err="1"/>
              <a:t>dari</a:t>
            </a:r>
            <a:r>
              <a:rPr lang="en-US" sz="2200" dirty="0"/>
              <a:t> 0-50</a:t>
            </a:r>
          </a:p>
          <a:p>
            <a:r>
              <a:rPr lang="en-US" sz="2200" dirty="0" err="1"/>
              <a:t>Sumbu</a:t>
            </a:r>
            <a:r>
              <a:rPr lang="en-US" sz="2200" dirty="0"/>
              <a:t>-x: </a:t>
            </a:r>
            <a:r>
              <a:rPr lang="en-US" sz="2200" dirty="0" err="1"/>
              <a:t>dari</a:t>
            </a:r>
            <a:r>
              <a:rPr lang="en-US" sz="2200" dirty="0"/>
              <a:t> 0-50</a:t>
            </a:r>
            <a:endParaRPr lang="en-ID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40421-416E-2BC5-6F2B-1F83CFDB3CD7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54194-AA31-7CFE-D776-3C8D38578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7CC1F-D6F9-44B4-D926-79EFFDE8D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8C5F14-6A21-AA16-0580-492D30AB2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C230FD-5177-C429-B979-D2086F265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01B522-6732-4680-1080-6FA9905F2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54996-B407-A8CC-7413-F5C016614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F474AF-398B-2CDB-DAB7-5DAB6E9E15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67319F-E50A-4CEA-3638-253AD2A75C24}"/>
              </a:ext>
            </a:extLst>
          </p:cNvPr>
          <p:cNvSpPr txBox="1"/>
          <p:nvPr/>
        </p:nvSpPr>
        <p:spPr>
          <a:xfrm>
            <a:off x="4201630" y="764872"/>
            <a:ext cx="296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Rentang</a:t>
            </a:r>
            <a:r>
              <a:rPr lang="en-US" sz="2400" dirty="0">
                <a:solidFill>
                  <a:srgbClr val="7030A0"/>
                </a:solidFill>
              </a:rPr>
              <a:t> pixel </a:t>
            </a:r>
            <a:r>
              <a:rPr lang="en-US" sz="2400" dirty="0" err="1">
                <a:solidFill>
                  <a:srgbClr val="7030A0"/>
                </a:solidFill>
              </a:rPr>
              <a:t>tertentu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22256EB-7E9B-DC8B-2281-42923887CF33}"/>
              </a:ext>
            </a:extLst>
          </p:cNvPr>
          <p:cNvSpPr/>
          <p:nvPr/>
        </p:nvSpPr>
        <p:spPr>
          <a:xfrm>
            <a:off x="851973" y="4251366"/>
            <a:ext cx="1950604" cy="570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B0055B-9290-13D1-DAF1-CD4345FAA42D}"/>
              </a:ext>
            </a:extLst>
          </p:cNvPr>
          <p:cNvCxnSpPr/>
          <p:nvPr/>
        </p:nvCxnSpPr>
        <p:spPr>
          <a:xfrm flipV="1">
            <a:off x="2802577" y="2802577"/>
            <a:ext cx="5002315" cy="160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476506-1EB3-0AA0-764F-27511181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76" y="5778525"/>
            <a:ext cx="1421082" cy="1079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DF3DA-1127-A8E3-6A66-9C30C8614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53" y="1470297"/>
            <a:ext cx="2932294" cy="2408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89A43B-6C6F-4B8D-49C9-A38C841A3D69}"/>
              </a:ext>
            </a:extLst>
          </p:cNvPr>
          <p:cNvSpPr txBox="1"/>
          <p:nvPr/>
        </p:nvSpPr>
        <p:spPr>
          <a:xfrm>
            <a:off x="552756" y="1100965"/>
            <a:ext cx="2867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image[0:50,0:50] = [255,0,0]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23E579-79B1-B5EB-EB08-3714E863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625" y="4551593"/>
            <a:ext cx="2699544" cy="2306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7D826E-53C0-0780-631E-718F315A9CAB}"/>
              </a:ext>
            </a:extLst>
          </p:cNvPr>
          <p:cNvSpPr txBox="1"/>
          <p:nvPr/>
        </p:nvSpPr>
        <p:spPr>
          <a:xfrm>
            <a:off x="4353625" y="4080140"/>
            <a:ext cx="2867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image[0:50,0:50] = [0,255,0]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3A3BEB-A419-0E99-7908-A581EE4D7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64" y="4556206"/>
            <a:ext cx="2699544" cy="2301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6179F-7697-D767-0BEA-B56B2F7685D7}"/>
              </a:ext>
            </a:extLst>
          </p:cNvPr>
          <p:cNvSpPr txBox="1"/>
          <p:nvPr/>
        </p:nvSpPr>
        <p:spPr>
          <a:xfrm>
            <a:off x="8184264" y="4017772"/>
            <a:ext cx="2867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image[0:50,0:50] = [0,0,255]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C808FA-02FB-1D28-40BD-DF7465175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64" y="1539060"/>
            <a:ext cx="2699544" cy="23096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217C22-70C2-A59B-DD0B-561DE871A87D}"/>
              </a:ext>
            </a:extLst>
          </p:cNvPr>
          <p:cNvSpPr txBox="1"/>
          <p:nvPr/>
        </p:nvSpPr>
        <p:spPr>
          <a:xfrm>
            <a:off x="7823918" y="1085177"/>
            <a:ext cx="3657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image[0:50,0:50] = [255,255,255]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1AF6DE-1474-01F2-9033-5E587CCF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625" y="1562475"/>
            <a:ext cx="2699544" cy="2247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B0B40C-4D5B-09D0-C48F-2DC6EE609931}"/>
              </a:ext>
            </a:extLst>
          </p:cNvPr>
          <p:cNvSpPr txBox="1"/>
          <p:nvPr/>
        </p:nvSpPr>
        <p:spPr>
          <a:xfrm>
            <a:off x="4424876" y="1058195"/>
            <a:ext cx="3657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image[0:50,0:50] = [0,0,0]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CE8B3-6009-680D-F8A0-08235333B82F}"/>
              </a:ext>
            </a:extLst>
          </p:cNvPr>
          <p:cNvSpPr txBox="1"/>
          <p:nvPr/>
        </p:nvSpPr>
        <p:spPr>
          <a:xfrm>
            <a:off x="1493494" y="5168387"/>
            <a:ext cx="1535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Hasilnya</a:t>
            </a:r>
            <a:r>
              <a:rPr lang="en-US" sz="2800" b="1" dirty="0"/>
              <a:t>:</a:t>
            </a:r>
            <a:endParaRPr lang="en-ID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30D40-5ABE-16EB-40F3-8B9418F7A739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7D6DCB-B357-D25F-614E-F3EE717D4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1A9188-D207-0AD0-CD24-E10D36097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66B68A-7F7E-1744-E702-C05A44111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B9BCC-6053-9538-0CC2-75758DE32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D70B3-B6F7-C41E-B81D-ABEF4A724D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B2D7D1-274F-3227-8E56-83D6BAB402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86683F-C8E9-7A0A-2BB8-51D6583D55BA}"/>
              </a:ext>
            </a:extLst>
          </p:cNvPr>
          <p:cNvSpPr txBox="1"/>
          <p:nvPr/>
        </p:nvSpPr>
        <p:spPr>
          <a:xfrm>
            <a:off x="3743844" y="244837"/>
            <a:ext cx="406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Merubah</a:t>
            </a:r>
            <a:r>
              <a:rPr lang="en-US" sz="2400" b="1" dirty="0"/>
              <a:t> Nilai Pixel pada Citra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85964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65591-9F19-837F-F2B6-CA911627F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F5EE0C-E648-1B8A-D547-88D9E5F2ADA4}"/>
              </a:ext>
            </a:extLst>
          </p:cNvPr>
          <p:cNvSpPr txBox="1"/>
          <p:nvPr/>
        </p:nvSpPr>
        <p:spPr>
          <a:xfrm>
            <a:off x="2690635" y="3186882"/>
            <a:ext cx="74920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/>
              <a:t>Operasi</a:t>
            </a:r>
            <a:r>
              <a:rPr lang="en-US" sz="3200" dirty="0"/>
              <a:t> Dasar pada Citra: shape, </a:t>
            </a:r>
            <a:r>
              <a:rPr lang="en-US" sz="3200" dirty="0" err="1"/>
              <a:t>membaca</a:t>
            </a:r>
            <a:r>
              <a:rPr lang="en-US" sz="3200" dirty="0"/>
              <a:t> pixel, Check </a:t>
            </a:r>
            <a:r>
              <a:rPr lang="en-US" sz="3200" dirty="0" err="1"/>
              <a:t>tipe</a:t>
            </a:r>
            <a:r>
              <a:rPr lang="en-US" sz="3200" dirty="0"/>
              <a:t> data </a:t>
            </a:r>
            <a:r>
              <a:rPr lang="en-US" sz="3200" dirty="0" err="1"/>
              <a:t>citra</a:t>
            </a:r>
            <a:r>
              <a:rPr lang="en-US" sz="3200" dirty="0"/>
              <a:t>, </a:t>
            </a:r>
            <a:r>
              <a:rPr lang="en-US" sz="3200" dirty="0" err="1"/>
              <a:t>mengakses</a:t>
            </a:r>
            <a:r>
              <a:rPr lang="en-US" sz="3200" dirty="0"/>
              <a:t> </a:t>
            </a:r>
            <a:r>
              <a:rPr lang="en-US" sz="3200" dirty="0" err="1"/>
              <a:t>citra</a:t>
            </a:r>
            <a:r>
              <a:rPr lang="en-US" sz="3200" dirty="0"/>
              <a:t> pada pixel </a:t>
            </a:r>
            <a:r>
              <a:rPr lang="en-US" sz="3200" dirty="0" err="1"/>
              <a:t>tertentu</a:t>
            </a:r>
            <a:endParaRPr lang="en-ID" sz="3200" dirty="0"/>
          </a:p>
          <a:p>
            <a:pPr marL="514350" indent="-514350">
              <a:buAutoNum type="arabicPeriod"/>
            </a:pPr>
            <a:r>
              <a:rPr lang="en-ID" sz="3200" dirty="0" err="1"/>
              <a:t>Merubah</a:t>
            </a:r>
            <a:r>
              <a:rPr lang="en-ID" sz="3200" dirty="0"/>
              <a:t> </a:t>
            </a:r>
            <a:r>
              <a:rPr lang="en-ID" sz="3200" dirty="0" err="1"/>
              <a:t>nilai</a:t>
            </a:r>
            <a:r>
              <a:rPr lang="en-ID" sz="3200" dirty="0"/>
              <a:t> pixel pada </a:t>
            </a:r>
            <a:r>
              <a:rPr lang="en-ID" sz="3200" dirty="0" err="1"/>
              <a:t>sumber</a:t>
            </a:r>
            <a:r>
              <a:rPr lang="en-ID" sz="3200" dirty="0"/>
              <a:t> </a:t>
            </a:r>
            <a:r>
              <a:rPr lang="en-ID" sz="3200" dirty="0" err="1"/>
              <a:t>citra</a:t>
            </a:r>
            <a:r>
              <a:rPr lang="en-ID" sz="3200" dirty="0"/>
              <a:t> </a:t>
            </a:r>
          </a:p>
          <a:p>
            <a:pPr marL="514350" indent="-514350">
              <a:buAutoNum type="arabicPeriod"/>
            </a:pPr>
            <a:r>
              <a:rPr lang="en-ID" sz="3200" dirty="0"/>
              <a:t>Image ROI (Region of Interest)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C640D-907F-AB15-2F3A-07B6E217EF29}"/>
              </a:ext>
            </a:extLst>
          </p:cNvPr>
          <p:cNvSpPr txBox="1"/>
          <p:nvPr/>
        </p:nvSpPr>
        <p:spPr>
          <a:xfrm>
            <a:off x="4190708" y="173710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34666B-1FD7-4566-FA94-5F47F6DA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06" y="378848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BE2176-E531-2DA8-96EF-631F4AAA6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2" y="344657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E7A806-FB54-BA56-3457-B0BA1A6A3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D5A5B9-CEC3-8E3B-D76E-0B8A83695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59" y="862371"/>
            <a:ext cx="1251747" cy="1547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8531B7-4115-1425-7600-97AADB88D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1" y="-38100"/>
            <a:ext cx="2590800" cy="1554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6349AC-EEB9-E190-77F0-A380D7DFC79E}"/>
              </a:ext>
            </a:extLst>
          </p:cNvPr>
          <p:cNvSpPr txBox="1"/>
          <p:nvPr/>
        </p:nvSpPr>
        <p:spPr>
          <a:xfrm rot="19796252">
            <a:off x="9765010" y="737897"/>
            <a:ext cx="29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ptos Display" panose="020B0004020202020204" pitchFamily="34" charset="0"/>
              </a:rPr>
              <a:t>Muh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Pauzan</a:t>
            </a:r>
            <a:r>
              <a:rPr lang="en-US" sz="2000" dirty="0">
                <a:latin typeface="Aptos Display" panose="020B0004020202020204" pitchFamily="34" charset="0"/>
              </a:rPr>
              <a:t>, </a:t>
            </a:r>
            <a:r>
              <a:rPr lang="en-US" sz="2000" dirty="0" err="1">
                <a:latin typeface="Aptos Display" panose="020B0004020202020204" pitchFamily="34" charset="0"/>
              </a:rPr>
              <a:t>S.Si</a:t>
            </a:r>
            <a:r>
              <a:rPr lang="en-US" sz="2000" dirty="0">
                <a:latin typeface="Aptos Display" panose="020B0004020202020204" pitchFamily="34" charset="0"/>
              </a:rPr>
              <a:t>., </a:t>
            </a:r>
            <a:r>
              <a:rPr lang="en-US" sz="2000" dirty="0" err="1">
                <a:latin typeface="Aptos Display" panose="020B0004020202020204" pitchFamily="34" charset="0"/>
              </a:rPr>
              <a:t>M.Sc</a:t>
            </a:r>
            <a:endParaRPr lang="en-ID" sz="2000" dirty="0">
              <a:latin typeface="Aptos Display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C685B8-9FF7-03DF-1D02-DFC9E4A4A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008" cy="15544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786F63-3DD0-AF59-5BE8-BDD1D29E3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1" y="5331705"/>
            <a:ext cx="2009300" cy="1526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0D084C-1401-6783-35C3-E9F805B8E0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4" y="-43885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89D05A-3A73-0AD5-CC40-7636830B76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00" y="-38100"/>
            <a:ext cx="1916859" cy="21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2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BB698-861B-81EF-BE96-036073957CE3}"/>
              </a:ext>
            </a:extLst>
          </p:cNvPr>
          <p:cNvSpPr txBox="1"/>
          <p:nvPr/>
        </p:nvSpPr>
        <p:spPr>
          <a:xfrm>
            <a:off x="3597392" y="258904"/>
            <a:ext cx="395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Image ROI(Region of Interest)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8CEAB-5D9D-2F70-D9AC-9759ACB22F29}"/>
              </a:ext>
            </a:extLst>
          </p:cNvPr>
          <p:cNvSpPr txBox="1"/>
          <p:nvPr/>
        </p:nvSpPr>
        <p:spPr>
          <a:xfrm>
            <a:off x="552756" y="1219886"/>
            <a:ext cx="10711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Terkadang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pada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pada </a:t>
            </a:r>
            <a:r>
              <a:rPr lang="en-US" sz="2400" dirty="0" err="1"/>
              <a:t>gambar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face </a:t>
            </a:r>
            <a:r>
              <a:rPr lang="en-US" sz="2400" dirty="0" err="1"/>
              <a:t>recoginition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dianalisis</a:t>
            </a:r>
            <a:r>
              <a:rPr lang="en-US" sz="2400" dirty="0"/>
              <a:t> </a:t>
            </a:r>
            <a:r>
              <a:rPr lang="en-US" sz="2400" dirty="0" err="1"/>
              <a:t>pixelnya</a:t>
            </a:r>
            <a:r>
              <a:rPr lang="en-US" sz="2400" dirty="0"/>
              <a:t>.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ROI</a:t>
            </a:r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7820C-C3C0-3086-4750-60041617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13" y="2400882"/>
            <a:ext cx="4800847" cy="3981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A6F5A-A760-6E97-0724-01BFB815819E}"/>
              </a:ext>
            </a:extLst>
          </p:cNvPr>
          <p:cNvSpPr txBox="1"/>
          <p:nvPr/>
        </p:nvSpPr>
        <p:spPr>
          <a:xfrm>
            <a:off x="552756" y="2652773"/>
            <a:ext cx="107115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from matplotlib import </a:t>
            </a:r>
            <a:r>
              <a:rPr lang="en-ID" sz="2200" dirty="0" err="1">
                <a:latin typeface="Consolas" panose="020B0609020204030204" pitchFamily="49" charset="0"/>
              </a:rPr>
              <a:t>pyplot</a:t>
            </a:r>
            <a:r>
              <a:rPr lang="en-ID" sz="2200" dirty="0">
                <a:latin typeface="Consolas" panose="020B0609020204030204" pitchFamily="49" charset="0"/>
              </a:rPr>
              <a:t> as </a:t>
            </a:r>
            <a:r>
              <a:rPr lang="en-ID" sz="2200" dirty="0" err="1">
                <a:latin typeface="Consolas" panose="020B0609020204030204" pitchFamily="49" charset="0"/>
              </a:rPr>
              <a:t>plt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#Reading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roda</a:t>
            </a:r>
            <a:r>
              <a:rPr lang="en-ID" sz="2200" dirty="0">
                <a:latin typeface="Consolas" panose="020B0609020204030204" pitchFamily="49" charset="0"/>
              </a:rPr>
              <a:t> = image[110:170, 120:160]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image[25:85,30:70]=</a:t>
            </a:r>
            <a:r>
              <a:rPr lang="en-ID" sz="2200" dirty="0" err="1">
                <a:latin typeface="Consolas" panose="020B0609020204030204" pitchFamily="49" charset="0"/>
              </a:rPr>
              <a:t>roda</a:t>
            </a:r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 err="1">
                <a:latin typeface="Consolas" panose="020B0609020204030204" pitchFamily="49" charset="0"/>
              </a:rPr>
              <a:t>imgplot</a:t>
            </a:r>
            <a:r>
              <a:rPr lang="en-ID" sz="2200" dirty="0">
                <a:latin typeface="Consolas" panose="020B0609020204030204" pitchFamily="49" charset="0"/>
              </a:rPr>
              <a:t> = </a:t>
            </a:r>
            <a:r>
              <a:rPr lang="en-ID" sz="2200" dirty="0" err="1">
                <a:latin typeface="Consolas" panose="020B0609020204030204" pitchFamily="49" charset="0"/>
              </a:rPr>
              <a:t>plt.imshow</a:t>
            </a:r>
            <a:r>
              <a:rPr lang="en-ID" sz="2200" dirty="0">
                <a:latin typeface="Consolas" panose="020B0609020204030204" pitchFamily="49" charset="0"/>
              </a:rPr>
              <a:t>(image)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plt.show</a:t>
            </a:r>
            <a:r>
              <a:rPr lang="en-ID" sz="22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B762F-5367-BB9D-D9EB-5AD5126207CA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7F027-1DB1-41F3-38BD-669BA04C3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CA145-B7EF-BAEE-6C2F-B3780B698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DFF6F-1163-C3FA-6A56-5B45C479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D113A7-C46C-711E-E350-50C3D46B3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37056-9B36-D9B4-EAB7-F831C3EBD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876841-09A2-FCE4-099D-2E8DEBA59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3C655-AED1-184F-DD70-D197C48D0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1FC5A-FD31-B4B8-71B9-5DE481D1972F}"/>
              </a:ext>
            </a:extLst>
          </p:cNvPr>
          <p:cNvSpPr txBox="1"/>
          <p:nvPr/>
        </p:nvSpPr>
        <p:spPr>
          <a:xfrm>
            <a:off x="3718647" y="200016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</a:t>
            </a:r>
            <a:r>
              <a:rPr lang="en-US" sz="2400" b="1" dirty="0"/>
              <a:t> </a:t>
            </a:r>
            <a:r>
              <a:rPr lang="en-US" sz="2400" b="1" dirty="0" err="1"/>
              <a:t>Aritmetika</a:t>
            </a:r>
            <a:r>
              <a:rPr lang="en-US" sz="2400" b="1" dirty="0"/>
              <a:t> pada Citra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F798A1-573F-624D-EC0F-1A2341C5A520}"/>
              </a:ext>
            </a:extLst>
          </p:cNvPr>
          <p:cNvSpPr txBox="1"/>
          <p:nvPr/>
        </p:nvSpPr>
        <p:spPr>
          <a:xfrm>
            <a:off x="4250267" y="768898"/>
            <a:ext cx="290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Penjumlahan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gambar</a:t>
            </a:r>
            <a:endParaRPr lang="en-ID" sz="24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69933-8560-5BDB-D5A0-583BDE57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00" y="4600512"/>
            <a:ext cx="2352076" cy="2257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006BA-4493-2946-2702-75FA96AD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270" y="2473513"/>
            <a:ext cx="1748025" cy="1483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FE93C-BC0C-8A7A-BA37-0ADCAC10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264" y="2462762"/>
            <a:ext cx="1748024" cy="1494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7967D1-1FB9-B6E8-EAFB-845BC91A2021}"/>
              </a:ext>
            </a:extLst>
          </p:cNvPr>
          <p:cNvSpPr txBox="1"/>
          <p:nvPr/>
        </p:nvSpPr>
        <p:spPr>
          <a:xfrm>
            <a:off x="8740538" y="2702274"/>
            <a:ext cx="54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+</a:t>
            </a:r>
            <a:endParaRPr lang="en-ID" sz="60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2A0C9DB-7958-1361-571F-EC3232B2CFF2}"/>
              </a:ext>
            </a:extLst>
          </p:cNvPr>
          <p:cNvSpPr/>
          <p:nvPr/>
        </p:nvSpPr>
        <p:spPr>
          <a:xfrm>
            <a:off x="8856536" y="4151172"/>
            <a:ext cx="428485" cy="2098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3B580-F4C5-83E1-E318-E22DADF5E733}"/>
              </a:ext>
            </a:extLst>
          </p:cNvPr>
          <p:cNvSpPr txBox="1"/>
          <p:nvPr/>
        </p:nvSpPr>
        <p:spPr>
          <a:xfrm>
            <a:off x="2156773" y="1267785"/>
            <a:ext cx="760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</a:t>
            </a:r>
            <a:r>
              <a:rPr lang="en-US" sz="2400" dirty="0">
                <a:latin typeface="Consolas" panose="020B0609020204030204" pitchFamily="49" charset="0"/>
              </a:rPr>
              <a:t>add()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(blending) </a:t>
            </a:r>
            <a:r>
              <a:rPr lang="en-US" sz="2400" dirty="0" err="1"/>
              <a:t>citra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248CF-DB93-411C-B8E8-B029DEED2708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513073-ECE2-255B-248C-2F5B3840A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9CA06C-730C-1F05-CDC8-6EF944E1B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223A68-F8AA-2BB0-6231-BDA7256A2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2D6E38-2269-7195-5DE0-2DE5C08BD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79EB4-3F34-1E1F-B770-F73B06279C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5A69F3-11EA-CDF2-F00F-8737402A6D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A95FE0-A83F-861B-B54D-A1A73BBDB3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B2C347-A8AE-3EE3-4404-3559D54DDC92}"/>
              </a:ext>
            </a:extLst>
          </p:cNvPr>
          <p:cNvSpPr txBox="1"/>
          <p:nvPr/>
        </p:nvSpPr>
        <p:spPr>
          <a:xfrm>
            <a:off x="632911" y="1722562"/>
            <a:ext cx="74987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Read Image1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/mobil_otonom.jpeg"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img_path1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/mobilgrey.png"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mobil</a:t>
            </a:r>
            <a:r>
              <a:rPr lang="en-ID" sz="2200" dirty="0">
                <a:latin typeface="Consolas" panose="020B0609020204030204" pitchFamily="49" charset="0"/>
              </a:rPr>
              <a:t>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, 1)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Read image2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mobilgrey</a:t>
            </a:r>
            <a:r>
              <a:rPr lang="en-ID" sz="2200" dirty="0">
                <a:latin typeface="Consolas" panose="020B0609020204030204" pitchFamily="49" charset="0"/>
              </a:rPr>
              <a:t> = cv2.imread(img_path1, 1)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Add the images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imgaes</a:t>
            </a:r>
            <a:r>
              <a:rPr lang="en-ID" sz="2200" dirty="0">
                <a:latin typeface="Consolas" panose="020B0609020204030204" pitchFamily="49" charset="0"/>
              </a:rPr>
              <a:t> = cv2.add(</a:t>
            </a:r>
            <a:r>
              <a:rPr lang="en-ID" sz="2200" dirty="0" err="1">
                <a:latin typeface="Consolas" panose="020B0609020204030204" pitchFamily="49" charset="0"/>
              </a:rPr>
              <a:t>mobil</a:t>
            </a:r>
            <a:r>
              <a:rPr lang="en-ID" sz="2200" dirty="0">
                <a:latin typeface="Consolas" panose="020B0609020204030204" pitchFamily="49" charset="0"/>
              </a:rPr>
              <a:t>, </a:t>
            </a:r>
            <a:r>
              <a:rPr lang="en-ID" sz="2200" dirty="0" err="1">
                <a:latin typeface="Consolas" panose="020B0609020204030204" pitchFamily="49" charset="0"/>
              </a:rPr>
              <a:t>mobilgrey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# Show the image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cv2.imshow('image', </a:t>
            </a:r>
            <a:r>
              <a:rPr lang="en-ID" sz="2200" dirty="0" err="1">
                <a:latin typeface="Consolas" panose="020B0609020204030204" pitchFamily="49" charset="0"/>
              </a:rPr>
              <a:t>imgaes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cv2.distroyAllWindows()</a:t>
            </a:r>
          </a:p>
        </p:txBody>
      </p:sp>
    </p:spTree>
    <p:extLst>
      <p:ext uri="{BB962C8B-B14F-4D97-AF65-F5344CB8AC3E}">
        <p14:creationId xmlns:p14="http://schemas.microsoft.com/office/powerpoint/2010/main" val="41657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4B6F8-0FA4-4E96-302B-EAD7989D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275" y="4082948"/>
            <a:ext cx="2343270" cy="223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57AE1-D09E-F1BE-2F7F-52971AD0B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280" y="1990201"/>
            <a:ext cx="1543129" cy="1282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D8777-5742-E85D-A992-3B428CA2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411" y="1980675"/>
            <a:ext cx="1568531" cy="1301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CE54B9-687C-D89E-E186-4811FB89FDED}"/>
              </a:ext>
            </a:extLst>
          </p:cNvPr>
          <p:cNvSpPr txBox="1"/>
          <p:nvPr/>
        </p:nvSpPr>
        <p:spPr>
          <a:xfrm>
            <a:off x="9231490" y="2216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+</a:t>
            </a:r>
            <a:endParaRPr lang="en-ID" sz="48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0574A2A-6A98-9CEC-82E5-48C155FAD974}"/>
              </a:ext>
            </a:extLst>
          </p:cNvPr>
          <p:cNvSpPr/>
          <p:nvPr/>
        </p:nvSpPr>
        <p:spPr>
          <a:xfrm>
            <a:off x="9231490" y="3595964"/>
            <a:ext cx="490840" cy="3872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B4508-80B1-438B-7A4E-7A945CFABD4D}"/>
              </a:ext>
            </a:extLst>
          </p:cNvPr>
          <p:cNvSpPr txBox="1"/>
          <p:nvPr/>
        </p:nvSpPr>
        <p:spPr>
          <a:xfrm>
            <a:off x="1377131" y="1075508"/>
            <a:ext cx="905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Function </a:t>
            </a:r>
            <a:r>
              <a:rPr lang="en-US" sz="2400" dirty="0" err="1">
                <a:latin typeface="Consolas" panose="020B0609020204030204" pitchFamily="49" charset="0"/>
              </a:rPr>
              <a:t>addWeighted</a:t>
            </a:r>
            <a:r>
              <a:rPr lang="en-US" sz="2400" dirty="0">
                <a:latin typeface="Consolas" panose="020B0609020204030204" pitchFamily="49" charset="0"/>
              </a:rPr>
              <a:t>()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(</a:t>
            </a:r>
            <a:r>
              <a:rPr lang="en-US" sz="2400" dirty="0" err="1"/>
              <a:t>penggabungan</a:t>
            </a:r>
            <a:r>
              <a:rPr lang="en-US" sz="2400" dirty="0"/>
              <a:t>)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transisi</a:t>
            </a:r>
            <a:r>
              <a:rPr lang="en-US" sz="2400" dirty="0"/>
              <a:t> yang smooth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86D9B-8C41-2836-D833-5BD73BAA20D4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A13117-CB8F-CA8D-863D-85ECC8B92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D9FCBC-0804-9D09-14B1-2C5E9FB80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F1AF9B-5355-B46E-06E9-D5628FBB1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BB5FA2-6D94-CAF4-1D1D-97F70EA4A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996E1-3BA7-5E20-4B51-6E35CEC27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530D0A-8865-BC9D-794E-54A2A920C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DBE8D1-934C-F27E-C19F-AD2E021D06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0384B5-AB21-D2E8-BC41-EDAC2FE18F2F}"/>
              </a:ext>
            </a:extLst>
          </p:cNvPr>
          <p:cNvSpPr txBox="1"/>
          <p:nvPr/>
        </p:nvSpPr>
        <p:spPr>
          <a:xfrm>
            <a:off x="3701108" y="95000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</a:t>
            </a:r>
            <a:r>
              <a:rPr lang="en-US" sz="2400" b="1" dirty="0"/>
              <a:t> </a:t>
            </a:r>
            <a:r>
              <a:rPr lang="en-US" sz="2400" b="1" dirty="0" err="1"/>
              <a:t>Aritmetika</a:t>
            </a:r>
            <a:r>
              <a:rPr lang="en-US" sz="2400" b="1" dirty="0"/>
              <a:t> pada Citra</a:t>
            </a:r>
            <a:endParaRPr lang="en-ID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2C221-1F64-41B4-517D-DEDFDDE841A4}"/>
              </a:ext>
            </a:extLst>
          </p:cNvPr>
          <p:cNvSpPr txBox="1"/>
          <p:nvPr/>
        </p:nvSpPr>
        <p:spPr>
          <a:xfrm>
            <a:off x="389776" y="2018799"/>
            <a:ext cx="786571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Read Image1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/mobil1.jpeg"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img_path1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/mobil2.png"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Read Image1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mob1 = cv2.imread(</a:t>
            </a:r>
            <a:r>
              <a:rPr lang="en-ID" sz="2200" dirty="0" err="1">
                <a:latin typeface="Consolas" panose="020B0609020204030204" pitchFamily="49" charset="0"/>
              </a:rPr>
              <a:t>img_path</a:t>
            </a:r>
            <a:r>
              <a:rPr lang="en-ID" sz="2200" dirty="0">
                <a:latin typeface="Consolas" panose="020B0609020204030204" pitchFamily="49" charset="0"/>
              </a:rPr>
              <a:t>, 1)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Read image2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mob2 = cv2.imread(img_path1, 1)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# Blending the images with 0.3 and 0.7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</a:t>
            </a:r>
            <a:r>
              <a:rPr lang="en-ID" sz="2200" dirty="0">
                <a:latin typeface="Consolas" panose="020B0609020204030204" pitchFamily="49" charset="0"/>
              </a:rPr>
              <a:t> = cv2.addWeighted(mob1, 0.3, mob2, 0.7, 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cv2.imshow('image', </a:t>
            </a:r>
            <a:r>
              <a:rPr lang="en-ID" sz="2200" dirty="0" err="1">
                <a:latin typeface="Consolas" panose="020B0609020204030204" pitchFamily="49" charset="0"/>
              </a:rPr>
              <a:t>img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cv2.distroyAllWindows()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AE821-1886-C707-68B0-17CF526C499E}"/>
              </a:ext>
            </a:extLst>
          </p:cNvPr>
          <p:cNvSpPr txBox="1"/>
          <p:nvPr/>
        </p:nvSpPr>
        <p:spPr>
          <a:xfrm>
            <a:off x="6835820" y="6234730"/>
            <a:ext cx="103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weight</a:t>
            </a:r>
            <a:endParaRPr lang="en-ID" sz="2400" dirty="0">
              <a:solidFill>
                <a:srgbClr val="7030A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88957B-E90F-F93B-F4FC-459206C28738}"/>
              </a:ext>
            </a:extLst>
          </p:cNvPr>
          <p:cNvCxnSpPr/>
          <p:nvPr/>
        </p:nvCxnSpPr>
        <p:spPr>
          <a:xfrm flipH="1" flipV="1">
            <a:off x="5023262" y="5403273"/>
            <a:ext cx="2328501" cy="83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162CE-B73D-E75F-64EE-D1EDFE150F4D}"/>
              </a:ext>
            </a:extLst>
          </p:cNvPr>
          <p:cNvCxnSpPr/>
          <p:nvPr/>
        </p:nvCxnSpPr>
        <p:spPr>
          <a:xfrm>
            <a:off x="6745184" y="5403273"/>
            <a:ext cx="606579" cy="83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A78C57-6373-7126-134F-6E6CF18D21CB}"/>
              </a:ext>
            </a:extLst>
          </p:cNvPr>
          <p:cNvSpPr txBox="1"/>
          <p:nvPr/>
        </p:nvSpPr>
        <p:spPr>
          <a:xfrm>
            <a:off x="3707167" y="223191"/>
            <a:ext cx="420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Image processing pada OpenCV</a:t>
            </a:r>
            <a:endParaRPr lang="en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CE9C3-FE00-4454-E361-14E0EE395A1D}"/>
              </a:ext>
            </a:extLst>
          </p:cNvPr>
          <p:cNvSpPr txBox="1"/>
          <p:nvPr/>
        </p:nvSpPr>
        <p:spPr>
          <a:xfrm>
            <a:off x="1279485" y="1841745"/>
            <a:ext cx="42848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Cahanging</a:t>
            </a:r>
            <a:r>
              <a:rPr lang="en-US" sz="2400" dirty="0"/>
              <a:t> </a:t>
            </a:r>
            <a:r>
              <a:rPr lang="en-US" sz="2400" dirty="0" err="1"/>
              <a:t>colorspaces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Geomteric</a:t>
            </a:r>
            <a:r>
              <a:rPr lang="en-US" sz="2400" dirty="0"/>
              <a:t> transformations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Image thresholding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Smoothing 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Morphological transformation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Image gradients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Contours in OpenCV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Histograms in OpenCV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etc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0A4D0-C74F-AB0C-FE42-D8FB2D0D86CD}"/>
              </a:ext>
            </a:extLst>
          </p:cNvPr>
          <p:cNvSpPr txBox="1"/>
          <p:nvPr/>
        </p:nvSpPr>
        <p:spPr>
          <a:xfrm>
            <a:off x="7545717" y="4298868"/>
            <a:ext cx="3138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Colorspaces</a:t>
            </a:r>
            <a:r>
              <a:rPr lang="en-US" sz="2400" dirty="0"/>
              <a:t> in OpenCV:</a:t>
            </a:r>
          </a:p>
          <a:p>
            <a:pPr marL="342900" indent="-342900">
              <a:buAutoNum type="arabicPeriod"/>
            </a:pPr>
            <a:r>
              <a:rPr lang="en-US" sz="2400" dirty="0"/>
              <a:t>RGB</a:t>
            </a:r>
          </a:p>
          <a:p>
            <a:pPr marL="342900" indent="-342900">
              <a:buAutoNum type="arabicPeriod"/>
            </a:pPr>
            <a:r>
              <a:rPr lang="en-US" sz="2400" dirty="0"/>
              <a:t>HSV</a:t>
            </a:r>
          </a:p>
          <a:p>
            <a:pPr marL="342900" indent="-342900">
              <a:buAutoNum type="arabicPeriod"/>
            </a:pPr>
            <a:r>
              <a:rPr lang="en-US" sz="2400" dirty="0"/>
              <a:t>Grayscale</a:t>
            </a:r>
            <a:endParaRPr lang="en-ID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F8774-F607-6683-440B-A2E3B7598C85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ACD1D3-0078-C660-34B7-47763F46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BDA601-A1D5-300A-7C18-14CB8FF8A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D2066-0CE1-63DD-7715-0D239054F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3D3A1-6B99-BF63-F229-F9243DB9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6D873C-276E-854A-B6F3-B2CCE7CD5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99A20-C05F-05A1-B0BC-12996A82B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AAF4C1-277D-95BA-4A26-26FA67949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508817-91C3-4927-4347-03768D71B003}"/>
              </a:ext>
            </a:extLst>
          </p:cNvPr>
          <p:cNvSpPr txBox="1"/>
          <p:nvPr/>
        </p:nvSpPr>
        <p:spPr>
          <a:xfrm>
            <a:off x="425115" y="1313562"/>
            <a:ext cx="820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Jenis-jenis</a:t>
            </a:r>
            <a:r>
              <a:rPr lang="en-US" sz="2400" dirty="0"/>
              <a:t> image processing pada OpenCV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  <a:endParaRPr lang="en-ID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A2B924-7432-3B39-81EF-865C4DD6029C}"/>
              </a:ext>
            </a:extLst>
          </p:cNvPr>
          <p:cNvCxnSpPr/>
          <p:nvPr/>
        </p:nvCxnSpPr>
        <p:spPr>
          <a:xfrm>
            <a:off x="4643252" y="2101932"/>
            <a:ext cx="3752603" cy="2196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DF9F60-9B11-1EA4-4A62-606A82477979}"/>
              </a:ext>
            </a:extLst>
          </p:cNvPr>
          <p:cNvSpPr txBox="1"/>
          <p:nvPr/>
        </p:nvSpPr>
        <p:spPr>
          <a:xfrm>
            <a:off x="4672335" y="340075"/>
            <a:ext cx="219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RGB </a:t>
            </a:r>
            <a:r>
              <a:rPr lang="en-US" sz="2400" b="1" dirty="0" err="1"/>
              <a:t>Colorspace</a:t>
            </a:r>
            <a:endParaRPr lang="en-ID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90C22-D46A-0DC0-327D-C143C1DFC6E7}"/>
              </a:ext>
            </a:extLst>
          </p:cNvPr>
          <p:cNvSpPr txBox="1"/>
          <p:nvPr/>
        </p:nvSpPr>
        <p:spPr>
          <a:xfrm>
            <a:off x="5970320" y="1533571"/>
            <a:ext cx="646314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200" dirty="0" err="1">
                <a:latin typeface="Consolas" panose="020B0609020204030204" pitchFamily="49" charset="0"/>
              </a:rPr>
              <a:t>img</a:t>
            </a:r>
            <a:r>
              <a:rPr lang="en-ID" sz="2200" dirty="0">
                <a:latin typeface="Consolas" panose="020B0609020204030204" pitchFamily="49" charset="0"/>
              </a:rPr>
              <a:t> = "</a:t>
            </a:r>
            <a:r>
              <a:rPr lang="en-ID" sz="2200" dirty="0" err="1">
                <a:latin typeface="Consolas" panose="020B0609020204030204" pitchFamily="49" charset="0"/>
              </a:rPr>
              <a:t>gambar</a:t>
            </a:r>
            <a:r>
              <a:rPr lang="en-ID" sz="2200" dirty="0">
                <a:latin typeface="Consolas" panose="020B0609020204030204" pitchFamily="49" charset="0"/>
              </a:rPr>
              <a:t>/raspberry_pi4.jpeg"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image = cv2.imread(</a:t>
            </a:r>
            <a:r>
              <a:rPr lang="en-ID" sz="2200" dirty="0" err="1">
                <a:latin typeface="Consolas" panose="020B0609020204030204" pitchFamily="49" charset="0"/>
              </a:rPr>
              <a:t>img</a:t>
            </a:r>
            <a:r>
              <a:rPr lang="en-ID" sz="22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B, G, R = cv2.split(image)</a:t>
            </a:r>
          </a:p>
          <a:p>
            <a:endParaRPr lang="en-ID" sz="2200" dirty="0">
              <a:latin typeface="Consolas" panose="020B0609020204030204" pitchFamily="49" charset="0"/>
            </a:endParaRPr>
          </a:p>
          <a:p>
            <a:r>
              <a:rPr lang="en-ID" sz="2200" dirty="0">
                <a:latin typeface="Consolas" panose="020B0609020204030204" pitchFamily="49" charset="0"/>
              </a:rPr>
              <a:t>cv2.imshow("original", image)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cv2.imshow("blue", B)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cv2.imshow("Green", G)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cv2.imshow("red", R)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200" dirty="0">
                <a:latin typeface="Consolas" panose="020B0609020204030204" pitchFamily="49" charset="0"/>
              </a:rPr>
              <a:t>cv2.destroyAllWindows()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6D71D6-70CD-5806-DE5D-B0972D96C7E3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30C02-5675-CFBD-8959-9BF484ED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AFC0D-2B67-AB1B-CE92-B47E597A7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615655-15AF-D042-B995-AB0B8CA8F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D64FF-9309-EB5E-31E0-F770C0890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30109-D518-76DA-4762-82AF942E8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D0639-5CEC-F255-188A-2064D90F1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D5BE79-D54E-C993-18F2-10E0DEADD0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C6B167-29B1-8996-C08E-0C19C2FCAB36}"/>
              </a:ext>
            </a:extLst>
          </p:cNvPr>
          <p:cNvSpPr txBox="1"/>
          <p:nvPr/>
        </p:nvSpPr>
        <p:spPr>
          <a:xfrm>
            <a:off x="289627" y="1782074"/>
            <a:ext cx="490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RGB </a:t>
            </a:r>
            <a:r>
              <a:rPr lang="en-US" sz="2400" dirty="0" err="1"/>
              <a:t>Colorspace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Red, Green dan Blue</a:t>
            </a:r>
            <a:endParaRPr lang="en-ID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EFC5A-3E5D-050B-58EB-76E4289EC451}"/>
              </a:ext>
            </a:extLst>
          </p:cNvPr>
          <p:cNvSpPr txBox="1"/>
          <p:nvPr/>
        </p:nvSpPr>
        <p:spPr>
          <a:xfrm>
            <a:off x="212330" y="3268065"/>
            <a:ext cx="5883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Tapi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merubah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Blue, Red </a:t>
            </a:r>
            <a:r>
              <a:rPr lang="en-US" sz="2400" dirty="0" err="1"/>
              <a:t>mauoun</a:t>
            </a:r>
            <a:r>
              <a:rPr lang="en-US" sz="2400" dirty="0"/>
              <a:t> Green, </a:t>
            </a:r>
            <a:r>
              <a:rPr lang="en-US" sz="2400" dirty="0" err="1"/>
              <a:t>warnanya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biru</a:t>
            </a:r>
            <a:r>
              <a:rPr lang="en-US" sz="2400" dirty="0"/>
              <a:t>, </a:t>
            </a:r>
            <a:r>
              <a:rPr lang="en-US" sz="2400" dirty="0" err="1"/>
              <a:t>merah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endParaRPr lang="en-ID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87C24-ADB9-1CA2-0889-6505B39C93AD}"/>
              </a:ext>
            </a:extLst>
          </p:cNvPr>
          <p:cNvSpPr txBox="1"/>
          <p:nvPr/>
        </p:nvSpPr>
        <p:spPr>
          <a:xfrm>
            <a:off x="552756" y="5487826"/>
            <a:ext cx="482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Yuk </a:t>
            </a:r>
            <a:r>
              <a:rPr lang="en-US" sz="2400" dirty="0" err="1">
                <a:solidFill>
                  <a:srgbClr val="7030A0"/>
                </a:solidFill>
              </a:rPr>
              <a:t>kita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coba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sintaks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kode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berikut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ini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D5379EB-65C3-2340-316D-767C624BDFA1}"/>
              </a:ext>
            </a:extLst>
          </p:cNvPr>
          <p:cNvSpPr/>
          <p:nvPr/>
        </p:nvSpPr>
        <p:spPr>
          <a:xfrm>
            <a:off x="2054431" y="2743200"/>
            <a:ext cx="593766" cy="5176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6A1510-7A70-C86C-EACE-2B3E3F68A33F}"/>
              </a:ext>
            </a:extLst>
          </p:cNvPr>
          <p:cNvCxnSpPr/>
          <p:nvPr/>
        </p:nvCxnSpPr>
        <p:spPr>
          <a:xfrm flipV="1">
            <a:off x="5011387" y="1947553"/>
            <a:ext cx="958933" cy="3669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D764F-F989-0835-06AF-903AC5829F2A}"/>
              </a:ext>
            </a:extLst>
          </p:cNvPr>
          <p:cNvSpPr txBox="1"/>
          <p:nvPr/>
        </p:nvSpPr>
        <p:spPr>
          <a:xfrm>
            <a:off x="5000091" y="308917"/>
            <a:ext cx="219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RGB </a:t>
            </a:r>
            <a:r>
              <a:rPr lang="en-US" sz="2400" b="1" dirty="0" err="1"/>
              <a:t>Colorspace</a:t>
            </a:r>
            <a:endParaRPr lang="en-ID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B5074-7758-580D-5FB6-5FFF7B867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091" y="1079500"/>
            <a:ext cx="2654436" cy="2025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3D878-EAEE-EFE7-C70D-D5E3BC09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2" y="3571504"/>
            <a:ext cx="2629035" cy="2006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6A8C15-60F6-8D6B-7B95-D5B8036BD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475" y="3571504"/>
            <a:ext cx="2667137" cy="2006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8E2392-91C3-2F74-4152-695E44A35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520" y="3571504"/>
            <a:ext cx="2635385" cy="1987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23B92-CED3-7188-8E85-7AC21BF806F6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62127-F1D1-A73B-4559-0FADBA9E9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5C906-D828-C683-BE42-4B2A9CCD8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2495D1-2F36-31F3-F70C-6C9E241777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04709F-00C6-ED87-5239-837DA88E6A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5226F-9298-35E8-A9BC-17B2ECD6F6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F7C0E-744A-6CF9-3400-F231FB914A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41E0C-C721-8D39-4215-2244B0A182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3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D113D-CCA6-EE2A-4E60-8FE8C5D9327A}"/>
              </a:ext>
            </a:extLst>
          </p:cNvPr>
          <p:cNvSpPr txBox="1"/>
          <p:nvPr/>
        </p:nvSpPr>
        <p:spPr>
          <a:xfrm>
            <a:off x="4811598" y="226451"/>
            <a:ext cx="213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HSV </a:t>
            </a:r>
            <a:r>
              <a:rPr lang="en-US" sz="2400" b="1" dirty="0" err="1"/>
              <a:t>colorspace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453CB-810B-BF43-61F9-DABDA99E437D}"/>
              </a:ext>
            </a:extLst>
          </p:cNvPr>
          <p:cNvSpPr txBox="1"/>
          <p:nvPr/>
        </p:nvSpPr>
        <p:spPr>
          <a:xfrm>
            <a:off x="851973" y="1084975"/>
            <a:ext cx="1099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HSV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kepanjangan</a:t>
            </a:r>
            <a:r>
              <a:rPr lang="en-US" sz="2400" dirty="0"/>
              <a:t> hue, saturation and value. Channel hue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, saturation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digabung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putih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value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r>
              <a:rPr lang="en-US" sz="2400" dirty="0"/>
              <a:t> </a:t>
            </a:r>
            <a:r>
              <a:rPr lang="en-US" sz="2400" dirty="0" err="1"/>
              <a:t>jikadigabung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hitam</a:t>
            </a:r>
            <a:r>
              <a:rPr lang="en-US" sz="2400" dirty="0"/>
              <a:t>.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0B355-0D90-ECEE-7056-8EEA08894CB7}"/>
              </a:ext>
            </a:extLst>
          </p:cNvPr>
          <p:cNvSpPr txBox="1"/>
          <p:nvPr/>
        </p:nvSpPr>
        <p:spPr>
          <a:xfrm>
            <a:off x="851973" y="2236858"/>
            <a:ext cx="850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Kita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mengkonversi</a:t>
            </a:r>
            <a:r>
              <a:rPr lang="en-US" sz="2400" dirty="0"/>
              <a:t> RGB </a:t>
            </a:r>
            <a:r>
              <a:rPr lang="en-US" sz="2400" dirty="0" err="1"/>
              <a:t>ke</a:t>
            </a:r>
            <a:r>
              <a:rPr lang="en-US" sz="2400" dirty="0"/>
              <a:t> HSV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cvtColor</a:t>
            </a:r>
            <a:r>
              <a:rPr lang="en-US" sz="2400" dirty="0">
                <a:solidFill>
                  <a:srgbClr val="C00000"/>
                </a:solidFill>
              </a:rPr>
              <a:t>()</a:t>
            </a:r>
            <a:endParaRPr lang="en-ID" sz="24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4EE24-45EA-CA89-BEEE-A030181F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70" y="4035089"/>
            <a:ext cx="2343270" cy="2228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6F4D7A-AA48-8B13-A539-0D9BD9E3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02" y="2914257"/>
            <a:ext cx="2330570" cy="2235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AD374-B129-FB9E-A2FE-FA26C5F9353A}"/>
              </a:ext>
            </a:extLst>
          </p:cNvPr>
          <p:cNvSpPr txBox="1"/>
          <p:nvPr/>
        </p:nvSpPr>
        <p:spPr>
          <a:xfrm>
            <a:off x="851973" y="2610683"/>
            <a:ext cx="73127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dirty="0">
                <a:latin typeface="Consolas" panose="020B0609020204030204" pitchFamily="49" charset="0"/>
              </a:rPr>
              <a:t>from matplotlib import </a:t>
            </a:r>
            <a:r>
              <a:rPr lang="en-ID" dirty="0" err="1">
                <a:latin typeface="Consolas" panose="020B0609020204030204" pitchFamily="49" charset="0"/>
              </a:rPr>
              <a:t>pyplot</a:t>
            </a:r>
            <a:r>
              <a:rPr lang="en-ID" dirty="0">
                <a:latin typeface="Consolas" panose="020B0609020204030204" pitchFamily="49" charset="0"/>
              </a:rPr>
              <a:t> as </a:t>
            </a:r>
            <a:r>
              <a:rPr lang="en-ID" dirty="0" err="1">
                <a:latin typeface="Consolas" panose="020B0609020204030204" pitchFamily="49" charset="0"/>
              </a:rPr>
              <a:t>plt</a:t>
            </a:r>
            <a:endParaRPr lang="en-ID" dirty="0">
              <a:latin typeface="Consolas" panose="020B0609020204030204" pitchFamily="49" charset="0"/>
            </a:endParaRP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img_path</a:t>
            </a:r>
            <a:r>
              <a:rPr lang="en-ID" dirty="0">
                <a:latin typeface="Consolas" panose="020B0609020204030204" pitchFamily="49" charset="0"/>
              </a:rPr>
              <a:t> = "</a:t>
            </a:r>
            <a:r>
              <a:rPr lang="en-ID" dirty="0" err="1">
                <a:latin typeface="Consolas" panose="020B0609020204030204" pitchFamily="49" charset="0"/>
              </a:rPr>
              <a:t>gambar</a:t>
            </a:r>
            <a:r>
              <a:rPr lang="en-ID" dirty="0">
                <a:latin typeface="Consolas" panose="020B0609020204030204" pitchFamily="49" charset="0"/>
              </a:rPr>
              <a:t>/mobil_otonom.jpeg"</a:t>
            </a:r>
          </a:p>
          <a:p>
            <a:r>
              <a:rPr lang="en-ID" dirty="0">
                <a:latin typeface="Consolas" panose="020B0609020204030204" pitchFamily="49" charset="0"/>
              </a:rPr>
              <a:t>image = cv2.imread(</a:t>
            </a:r>
            <a:r>
              <a:rPr lang="en-ID" dirty="0" err="1">
                <a:latin typeface="Consolas" panose="020B0609020204030204" pitchFamily="49" charset="0"/>
              </a:rPr>
              <a:t>img_path</a:t>
            </a:r>
            <a:r>
              <a:rPr lang="en-ID" dirty="0">
                <a:latin typeface="Consolas" panose="020B0609020204030204" pitchFamily="49" charset="0"/>
              </a:rPr>
              <a:t>)</a:t>
            </a:r>
          </a:p>
          <a:p>
            <a:r>
              <a:rPr lang="en-ID" dirty="0">
                <a:latin typeface="Consolas" panose="020B0609020204030204" pitchFamily="49" charset="0"/>
              </a:rPr>
              <a:t># show original image</a:t>
            </a:r>
          </a:p>
          <a:p>
            <a:r>
              <a:rPr lang="en-ID" dirty="0">
                <a:latin typeface="Consolas" panose="020B0609020204030204" pitchFamily="49" charset="0"/>
              </a:rPr>
              <a:t>cv2.imshow("original </a:t>
            </a:r>
            <a:r>
              <a:rPr lang="en-ID" dirty="0" err="1">
                <a:latin typeface="Consolas" panose="020B0609020204030204" pitchFamily="49" charset="0"/>
              </a:rPr>
              <a:t>image",image</a:t>
            </a:r>
            <a:r>
              <a:rPr lang="en-ID" dirty="0">
                <a:latin typeface="Consolas" panose="020B0609020204030204" pitchFamily="49" charset="0"/>
              </a:rPr>
              <a:t>)</a:t>
            </a:r>
          </a:p>
          <a:p>
            <a:r>
              <a:rPr lang="en-ID" dirty="0">
                <a:latin typeface="Consolas" panose="020B0609020204030204" pitchFamily="49" charset="0"/>
              </a:rPr>
              <a:t>cv2.waitKey(0)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# Convert the image to HSV </a:t>
            </a:r>
            <a:r>
              <a:rPr lang="en-ID" dirty="0" err="1">
                <a:latin typeface="Consolas" panose="020B0609020204030204" pitchFamily="49" charset="0"/>
              </a:rPr>
              <a:t>color</a:t>
            </a:r>
            <a:r>
              <a:rPr lang="en-ID" dirty="0">
                <a:latin typeface="Consolas" panose="020B0609020204030204" pitchFamily="49" charset="0"/>
              </a:rPr>
              <a:t> space</a:t>
            </a:r>
          </a:p>
          <a:p>
            <a:r>
              <a:rPr lang="en-ID" dirty="0" err="1">
                <a:latin typeface="Consolas" panose="020B0609020204030204" pitchFamily="49" charset="0"/>
              </a:rPr>
              <a:t>hsv_image</a:t>
            </a:r>
            <a:r>
              <a:rPr lang="en-ID" dirty="0">
                <a:latin typeface="Consolas" panose="020B0609020204030204" pitchFamily="49" charset="0"/>
              </a:rPr>
              <a:t> = cv2.cvtColor(image, cv2.COLOR_BGR2HSV)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# show </a:t>
            </a:r>
            <a:r>
              <a:rPr lang="en-ID" dirty="0" err="1">
                <a:latin typeface="Consolas" panose="020B0609020204030204" pitchFamily="49" charset="0"/>
              </a:rPr>
              <a:t>hsv</a:t>
            </a:r>
            <a:r>
              <a:rPr lang="en-ID" dirty="0">
                <a:latin typeface="Consolas" panose="020B0609020204030204" pitchFamily="49" charset="0"/>
              </a:rPr>
              <a:t> image</a:t>
            </a:r>
          </a:p>
          <a:p>
            <a:r>
              <a:rPr lang="en-ID" dirty="0">
                <a:latin typeface="Consolas" panose="020B0609020204030204" pitchFamily="49" charset="0"/>
              </a:rPr>
              <a:t>cv2.imshow("</a:t>
            </a:r>
            <a:r>
              <a:rPr lang="en-ID" dirty="0" err="1">
                <a:latin typeface="Consolas" panose="020B0609020204030204" pitchFamily="49" charset="0"/>
              </a:rPr>
              <a:t>hsv</a:t>
            </a:r>
            <a:r>
              <a:rPr lang="en-ID" dirty="0">
                <a:latin typeface="Consolas" panose="020B0609020204030204" pitchFamily="49" charset="0"/>
              </a:rPr>
              <a:t> image",</a:t>
            </a:r>
            <a:r>
              <a:rPr lang="en-ID" dirty="0" err="1">
                <a:latin typeface="Consolas" panose="020B0609020204030204" pitchFamily="49" charset="0"/>
              </a:rPr>
              <a:t>hsv_image</a:t>
            </a:r>
            <a:r>
              <a:rPr lang="en-ID" dirty="0">
                <a:latin typeface="Consolas" panose="020B0609020204030204" pitchFamily="49" charset="0"/>
              </a:rPr>
              <a:t>)</a:t>
            </a:r>
          </a:p>
          <a:p>
            <a:r>
              <a:rPr lang="en-ID" dirty="0">
                <a:latin typeface="Consolas" panose="020B0609020204030204" pitchFamily="49" charset="0"/>
              </a:rPr>
              <a:t>cv2.waitKey(0)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453B5-2AC7-E5A2-597D-7EADA3982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EFDE17-A5AC-28BA-ABC8-D0F94279E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1AA7F9-C27F-CD29-1A4A-6A4CFEBA4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47C89-994C-E8F0-B687-208D6ADBB6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0DF5E-F3C6-229D-2F1B-9028C16A7E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89C41-05D5-DA4F-C9CE-52BABBDAF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A63FC9-F0A1-0947-78EF-A0BF34548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A50C8-6724-0216-15E5-3C3F28C54164}"/>
              </a:ext>
            </a:extLst>
          </p:cNvPr>
          <p:cNvSpPr txBox="1"/>
          <p:nvPr/>
        </p:nvSpPr>
        <p:spPr>
          <a:xfrm>
            <a:off x="10069780" y="6525099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CB610-B3AE-639D-0861-7724E8BEF40F}"/>
              </a:ext>
            </a:extLst>
          </p:cNvPr>
          <p:cNvSpPr txBox="1"/>
          <p:nvPr/>
        </p:nvSpPr>
        <p:spPr>
          <a:xfrm>
            <a:off x="4667854" y="258904"/>
            <a:ext cx="251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Image </a:t>
            </a:r>
            <a:r>
              <a:rPr lang="en-US" sz="2400" b="1" dirty="0" err="1"/>
              <a:t>Tresholding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23EFB-263F-2A41-6EBE-315967374121}"/>
              </a:ext>
            </a:extLst>
          </p:cNvPr>
          <p:cNvSpPr txBox="1"/>
          <p:nvPr/>
        </p:nvSpPr>
        <p:spPr>
          <a:xfrm>
            <a:off x="895668" y="2201645"/>
            <a:ext cx="10498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threshold 127 (</a:t>
            </a:r>
            <a:r>
              <a:rPr lang="en-US" sz="2400" dirty="0" err="1"/>
              <a:t>pertengahan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hitam</a:t>
            </a:r>
            <a:r>
              <a:rPr lang="en-US" sz="2400" dirty="0"/>
              <a:t> dan </a:t>
            </a:r>
            <a:r>
              <a:rPr lang="en-US" sz="2400" dirty="0" err="1"/>
              <a:t>putih</a:t>
            </a:r>
            <a:r>
              <a:rPr lang="en-US" sz="2400" dirty="0"/>
              <a:t>),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pixel &lt;127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nilainya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0(</a:t>
            </a:r>
            <a:r>
              <a:rPr lang="en-US" sz="2400" dirty="0" err="1"/>
              <a:t>hitam</a:t>
            </a:r>
            <a:r>
              <a:rPr lang="en-US" sz="2400" dirty="0"/>
              <a:t>)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pixel &gt;127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putuskan</a:t>
            </a:r>
            <a:r>
              <a:rPr lang="en-US" sz="2400" dirty="0"/>
              <a:t> </a:t>
            </a:r>
            <a:r>
              <a:rPr lang="en-US" sz="2400" dirty="0" err="1"/>
              <a:t>warnanya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putih</a:t>
            </a:r>
            <a:r>
              <a:rPr lang="en-US" sz="2400" dirty="0"/>
              <a:t> (255)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7DFC0-44BD-F862-4369-C3052F4ADCE3}"/>
              </a:ext>
            </a:extLst>
          </p:cNvPr>
          <p:cNvSpPr txBox="1"/>
          <p:nvPr/>
        </p:nvSpPr>
        <p:spPr>
          <a:xfrm>
            <a:off x="870273" y="3598443"/>
            <a:ext cx="8804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thresholding pada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threshold()</a:t>
            </a:r>
            <a:endParaRPr lang="en-ID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D865-C3A4-E693-8716-AD903C6EE368}"/>
              </a:ext>
            </a:extLst>
          </p:cNvPr>
          <p:cNvSpPr txBox="1"/>
          <p:nvPr/>
        </p:nvSpPr>
        <p:spPr>
          <a:xfrm>
            <a:off x="2312932" y="4229367"/>
            <a:ext cx="7520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treshold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argument1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argument2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argument3</a:t>
            </a:r>
            <a:r>
              <a:rPr lang="en-US" sz="2000" dirty="0">
                <a:latin typeface="Consolas" panose="020B0609020204030204" pitchFamily="49" charset="0"/>
              </a:rPr>
              <a:t>, argument4)</a:t>
            </a:r>
            <a:endParaRPr lang="en-ID" sz="20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B07A1-B3A1-AF8E-9F90-5EAA4DF867DB}"/>
              </a:ext>
            </a:extLst>
          </p:cNvPr>
          <p:cNvSpPr txBox="1"/>
          <p:nvPr/>
        </p:nvSpPr>
        <p:spPr>
          <a:xfrm>
            <a:off x="436208" y="4830854"/>
            <a:ext cx="73065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argument1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citra</a:t>
            </a:r>
            <a:r>
              <a:rPr lang="en-US" sz="2200" dirty="0"/>
              <a:t>, </a:t>
            </a:r>
            <a:r>
              <a:rPr lang="en-US" sz="2200" dirty="0" err="1"/>
              <a:t>citra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grayscale</a:t>
            </a:r>
            <a:endParaRPr lang="en-ID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C0B4F-5AE0-E687-228F-30B9557CA517}"/>
              </a:ext>
            </a:extLst>
          </p:cNvPr>
          <p:cNvSpPr txBox="1"/>
          <p:nvPr/>
        </p:nvSpPr>
        <p:spPr>
          <a:xfrm flipH="1">
            <a:off x="436207" y="5307046"/>
            <a:ext cx="4361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argument2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threshold</a:t>
            </a:r>
            <a:endParaRPr lang="en-ID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8EA45-FEDB-632C-1225-CE33E9433834}"/>
              </a:ext>
            </a:extLst>
          </p:cNvPr>
          <p:cNvSpPr txBox="1"/>
          <p:nvPr/>
        </p:nvSpPr>
        <p:spPr>
          <a:xfrm>
            <a:off x="1789907" y="5731549"/>
            <a:ext cx="8894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argument3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maksimum</a:t>
            </a:r>
            <a:r>
              <a:rPr lang="en-US" sz="2200" dirty="0"/>
              <a:t>, yang </a:t>
            </a:r>
            <a:r>
              <a:rPr lang="en-US" sz="2200" dirty="0" err="1"/>
              <a:t>merepresentasikan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yang </a:t>
            </a:r>
            <a:r>
              <a:rPr lang="en-US" sz="2200" dirty="0" err="1"/>
              <a:t>diberikan</a:t>
            </a:r>
            <a:r>
              <a:rPr lang="en-US" sz="2200" dirty="0"/>
              <a:t> </a:t>
            </a:r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nilai</a:t>
            </a:r>
            <a:r>
              <a:rPr lang="en-US" sz="2200" dirty="0"/>
              <a:t> pixel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besar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threshold</a:t>
            </a:r>
            <a:endParaRPr lang="en-ID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A5256-0700-0F5C-EB18-CADFDF7731DA}"/>
              </a:ext>
            </a:extLst>
          </p:cNvPr>
          <p:cNvSpPr txBox="1"/>
          <p:nvPr/>
        </p:nvSpPr>
        <p:spPr>
          <a:xfrm>
            <a:off x="859043" y="1149199"/>
            <a:ext cx="10267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Tresholding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binerisasi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image, </a:t>
            </a:r>
            <a:r>
              <a:rPr lang="en-US" sz="2400" dirty="0" err="1"/>
              <a:t>ada</a:t>
            </a:r>
            <a:r>
              <a:rPr lang="en-US" sz="2400" dirty="0"/>
              <a:t> dua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 </a:t>
            </a:r>
            <a:r>
              <a:rPr lang="en-US" sz="2400" dirty="0" err="1"/>
              <a:t>hitam</a:t>
            </a:r>
            <a:r>
              <a:rPr lang="en-US" sz="2400" dirty="0"/>
              <a:t> dan </a:t>
            </a:r>
            <a:r>
              <a:rPr lang="en-US" sz="2400" dirty="0" err="1"/>
              <a:t>putih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, 0 (</a:t>
            </a:r>
            <a:r>
              <a:rPr lang="en-US" sz="2400" dirty="0" err="1"/>
              <a:t>hitam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255 (</a:t>
            </a:r>
            <a:r>
              <a:rPr lang="en-US" sz="2400" dirty="0" err="1"/>
              <a:t>putih</a:t>
            </a:r>
            <a:r>
              <a:rPr lang="en-US" sz="2400" dirty="0"/>
              <a:t>).</a:t>
            </a:r>
            <a:endParaRPr lang="en-ID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32C3D-3E70-1DD5-16BF-84C345549A99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70FC7-66A8-CDD6-3C43-5840C130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3DFE1-A488-CFFF-C97B-13D68DF6A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28A637-471E-29E9-3B18-D2140BB3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7E6EB-4758-0AD0-93E8-A428674A8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CE121-F467-D9EB-2C10-1DAAC20C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4A6325-5EBB-F83F-97FA-2833D44B4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8B27FF-D364-85B5-146A-590CBCA3B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CB610-B3AE-639D-0861-7724E8BEF40F}"/>
              </a:ext>
            </a:extLst>
          </p:cNvPr>
          <p:cNvSpPr txBox="1"/>
          <p:nvPr/>
        </p:nvSpPr>
        <p:spPr>
          <a:xfrm>
            <a:off x="4667854" y="258904"/>
            <a:ext cx="251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Image </a:t>
            </a:r>
            <a:r>
              <a:rPr lang="en-US" sz="2400" b="1" dirty="0" err="1"/>
              <a:t>Tresholding</a:t>
            </a:r>
            <a:endParaRPr lang="en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D865-C3A4-E693-8716-AD903C6EE368}"/>
              </a:ext>
            </a:extLst>
          </p:cNvPr>
          <p:cNvSpPr txBox="1"/>
          <p:nvPr/>
        </p:nvSpPr>
        <p:spPr>
          <a:xfrm>
            <a:off x="1162993" y="1527483"/>
            <a:ext cx="902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treshold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argument1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argument2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argument3</a:t>
            </a:r>
            <a:r>
              <a:rPr lang="en-US" sz="2400" dirty="0">
                <a:latin typeface="Consolas" panose="020B0609020204030204" pitchFamily="49" charset="0"/>
              </a:rPr>
              <a:t>, argument4)</a:t>
            </a:r>
            <a:endParaRPr lang="en-ID" sz="2400" dirty="0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B07A1-B3A1-AF8E-9F90-5EAA4DF867DB}"/>
              </a:ext>
            </a:extLst>
          </p:cNvPr>
          <p:cNvSpPr txBox="1"/>
          <p:nvPr/>
        </p:nvSpPr>
        <p:spPr>
          <a:xfrm>
            <a:off x="796317" y="2468025"/>
            <a:ext cx="6726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argument4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menentukan</a:t>
            </a:r>
            <a:r>
              <a:rPr lang="en-US" sz="2200" dirty="0"/>
              <a:t> </a:t>
            </a:r>
            <a:r>
              <a:rPr lang="en-US" sz="2200" dirty="0" err="1"/>
              <a:t>tipe-tipe</a:t>
            </a:r>
            <a:r>
              <a:rPr lang="en-US" sz="2200" dirty="0"/>
              <a:t> </a:t>
            </a:r>
            <a:r>
              <a:rPr lang="en-US" sz="2200" dirty="0" err="1"/>
              <a:t>tresholding</a:t>
            </a:r>
            <a:endParaRPr lang="en-ID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32C3D-3E70-1DD5-16BF-84C345549A99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70FC7-66A8-CDD6-3C43-5840C130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3DFE1-A488-CFFF-C97B-13D68DF6A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28A637-471E-29E9-3B18-D2140BB3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97E6EB-4758-0AD0-93E8-A428674A8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CE121-F467-D9EB-2C10-1DAAC20CD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4A6325-5EBB-F83F-97FA-2833D44B4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8B27FF-D364-85B5-146A-590CBCA3B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46D13E-2EE4-3328-E9CE-E6EBA7812B74}"/>
              </a:ext>
            </a:extLst>
          </p:cNvPr>
          <p:cNvSpPr txBox="1"/>
          <p:nvPr/>
        </p:nvSpPr>
        <p:spPr>
          <a:xfrm>
            <a:off x="4478904" y="3090875"/>
            <a:ext cx="3044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cv2.THRESH_BINARY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366D8-C902-25AF-0D97-3CD2EDBBDF50}"/>
              </a:ext>
            </a:extLst>
          </p:cNvPr>
          <p:cNvSpPr txBox="1"/>
          <p:nvPr/>
        </p:nvSpPr>
        <p:spPr>
          <a:xfrm>
            <a:off x="4478904" y="3503621"/>
            <a:ext cx="3941116" cy="44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cv2.THRESH_BINARY_INV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32FB08-36B0-2A35-A6C0-3B2621279BCA}"/>
              </a:ext>
            </a:extLst>
          </p:cNvPr>
          <p:cNvSpPr txBox="1"/>
          <p:nvPr/>
        </p:nvSpPr>
        <p:spPr>
          <a:xfrm>
            <a:off x="4470049" y="4017149"/>
            <a:ext cx="2955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cv2.THRESH_TRUNC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23E460-4E4B-17D6-DDDB-89B4919805C2}"/>
              </a:ext>
            </a:extLst>
          </p:cNvPr>
          <p:cNvSpPr txBox="1"/>
          <p:nvPr/>
        </p:nvSpPr>
        <p:spPr>
          <a:xfrm>
            <a:off x="4470049" y="4517607"/>
            <a:ext cx="32994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cv2.THRESH_TOZERO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FF14D8-FD6B-EFA0-262D-21FF75A37852}"/>
              </a:ext>
            </a:extLst>
          </p:cNvPr>
          <p:cNvSpPr txBox="1"/>
          <p:nvPr/>
        </p:nvSpPr>
        <p:spPr>
          <a:xfrm>
            <a:off x="4478904" y="4958896"/>
            <a:ext cx="39411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200" dirty="0"/>
              <a:t>cv2.THRESH_TOZERO_INV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27AB2D3-4BBB-506E-5A4F-83E35614A443}"/>
              </a:ext>
            </a:extLst>
          </p:cNvPr>
          <p:cNvSpPr/>
          <p:nvPr/>
        </p:nvSpPr>
        <p:spPr>
          <a:xfrm>
            <a:off x="4446299" y="2313643"/>
            <a:ext cx="3299401" cy="3173099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54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B154A-308B-5F52-9DEA-5D8332FA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3" y="1942832"/>
            <a:ext cx="4349747" cy="3283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D5D9D-E419-CBE0-58AC-963106ED462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52FF8-D598-7F10-A8AD-94FEC4DF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2F815-CE23-B84D-0A05-AF8EB741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51D4A2-96DA-4D51-6647-3AFD4D965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346EB-C502-CC91-0E5B-1FC3D19AB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9B98B-533F-42B6-F18C-A93E724D5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9213AA-3766-513B-4ED6-7B71093BE2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C2FAE-4C67-38F5-3732-D14BB6C3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2148B4-CE45-FD6E-6C5B-43DC968B8729}"/>
              </a:ext>
            </a:extLst>
          </p:cNvPr>
          <p:cNvSpPr txBox="1"/>
          <p:nvPr/>
        </p:nvSpPr>
        <p:spPr>
          <a:xfrm>
            <a:off x="4667854" y="258904"/>
            <a:ext cx="251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Image </a:t>
            </a:r>
            <a:r>
              <a:rPr lang="en-US" sz="2400" b="1" dirty="0" err="1"/>
              <a:t>Tresholding</a:t>
            </a:r>
            <a:endParaRPr lang="en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DFA6B-F82B-B511-5450-E457E0A7E870}"/>
              </a:ext>
            </a:extLst>
          </p:cNvPr>
          <p:cNvSpPr txBox="1"/>
          <p:nvPr/>
        </p:nvSpPr>
        <p:spPr>
          <a:xfrm>
            <a:off x="0" y="1143995"/>
            <a:ext cx="968135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dirty="0">
                <a:latin typeface="Consolas" panose="020B0609020204030204" pitchFamily="49" charset="0"/>
              </a:rPr>
              <a:t>import </a:t>
            </a:r>
            <a:r>
              <a:rPr lang="en-ID" dirty="0" err="1">
                <a:latin typeface="Consolas" panose="020B0609020204030204" pitchFamily="49" charset="0"/>
              </a:rPr>
              <a:t>numpy</a:t>
            </a:r>
            <a:r>
              <a:rPr lang="en-ID" dirty="0">
                <a:latin typeface="Consolas" panose="020B0609020204030204" pitchFamily="49" charset="0"/>
              </a:rPr>
              <a:t> as np</a:t>
            </a:r>
          </a:p>
          <a:p>
            <a:r>
              <a:rPr lang="en-ID" dirty="0">
                <a:latin typeface="Consolas" panose="020B0609020204030204" pitchFamily="49" charset="0"/>
              </a:rPr>
              <a:t>from matplotlib import </a:t>
            </a:r>
            <a:r>
              <a:rPr lang="en-ID" dirty="0" err="1">
                <a:latin typeface="Consolas" panose="020B0609020204030204" pitchFamily="49" charset="0"/>
              </a:rPr>
              <a:t>pyplot</a:t>
            </a:r>
            <a:r>
              <a:rPr lang="en-ID" dirty="0">
                <a:latin typeface="Consolas" panose="020B0609020204030204" pitchFamily="49" charset="0"/>
              </a:rPr>
              <a:t> as </a:t>
            </a:r>
            <a:r>
              <a:rPr lang="en-ID" dirty="0" err="1">
                <a:latin typeface="Consolas" panose="020B0609020204030204" pitchFamily="49" charset="0"/>
              </a:rPr>
              <a:t>plt</a:t>
            </a:r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img_path</a:t>
            </a:r>
            <a:r>
              <a:rPr lang="en-ID" dirty="0">
                <a:latin typeface="Consolas" panose="020B0609020204030204" pitchFamily="49" charset="0"/>
              </a:rPr>
              <a:t> = "</a:t>
            </a:r>
            <a:r>
              <a:rPr lang="en-ID" dirty="0" err="1">
                <a:latin typeface="Consolas" panose="020B0609020204030204" pitchFamily="49" charset="0"/>
              </a:rPr>
              <a:t>gambar</a:t>
            </a:r>
            <a:r>
              <a:rPr lang="en-ID" dirty="0">
                <a:latin typeface="Consolas" panose="020B0609020204030204" pitchFamily="49" charset="0"/>
              </a:rPr>
              <a:t>/tresholding.png"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img</a:t>
            </a:r>
            <a:r>
              <a:rPr lang="en-ID" dirty="0">
                <a:latin typeface="Consolas" panose="020B0609020204030204" pitchFamily="49" charset="0"/>
              </a:rPr>
              <a:t> = cv2.imread(img_path,0)</a:t>
            </a:r>
          </a:p>
          <a:p>
            <a:r>
              <a:rPr lang="en-ID" dirty="0">
                <a:latin typeface="Consolas" panose="020B0609020204030204" pitchFamily="49" charset="0"/>
              </a:rPr>
              <a:t>ret,thresh1 = cv2.threshold(img,127,255,cv2.THRESH_BINARY)</a:t>
            </a:r>
          </a:p>
          <a:p>
            <a:r>
              <a:rPr lang="en-ID" dirty="0">
                <a:latin typeface="Consolas" panose="020B0609020204030204" pitchFamily="49" charset="0"/>
              </a:rPr>
              <a:t>ret,thresh2 = cv2.threshold(img,127,255,cv2.THRESH_BINARY_INV)</a:t>
            </a:r>
          </a:p>
          <a:p>
            <a:r>
              <a:rPr lang="en-ID" dirty="0">
                <a:latin typeface="Consolas" panose="020B0609020204030204" pitchFamily="49" charset="0"/>
              </a:rPr>
              <a:t>ret,thresh3 = cv2.threshold(img,127,255,cv2.THRESH_TRUNC)</a:t>
            </a:r>
          </a:p>
          <a:p>
            <a:r>
              <a:rPr lang="en-ID" dirty="0">
                <a:latin typeface="Consolas" panose="020B0609020204030204" pitchFamily="49" charset="0"/>
              </a:rPr>
              <a:t>ret,thresh4 = cv2.threshold(img,127,255,cv2.THRESH_TOZERO)</a:t>
            </a:r>
          </a:p>
          <a:p>
            <a:r>
              <a:rPr lang="en-ID" dirty="0">
                <a:latin typeface="Consolas" panose="020B0609020204030204" pitchFamily="49" charset="0"/>
              </a:rPr>
              <a:t>ret,thresh5 = cv2.threshold(img,127,255,cv2.THRESH_TOZERO_INV)</a:t>
            </a:r>
          </a:p>
          <a:p>
            <a:r>
              <a:rPr lang="en-ID" dirty="0">
                <a:latin typeface="Consolas" panose="020B0609020204030204" pitchFamily="49" charset="0"/>
              </a:rPr>
              <a:t>titles = ['Original </a:t>
            </a:r>
            <a:r>
              <a:rPr lang="en-ID" dirty="0" err="1">
                <a:latin typeface="Consolas" panose="020B0609020204030204" pitchFamily="49" charset="0"/>
              </a:rPr>
              <a:t>Image','BINARY','BINARY_INV','TRUNC','TOZERO','TOZERO_INV</a:t>
            </a:r>
            <a:r>
              <a:rPr lang="en-ID" dirty="0">
                <a:latin typeface="Consolas" panose="020B0609020204030204" pitchFamily="49" charset="0"/>
              </a:rPr>
              <a:t>']</a:t>
            </a:r>
          </a:p>
          <a:p>
            <a:r>
              <a:rPr lang="en-ID" dirty="0">
                <a:latin typeface="Consolas" panose="020B0609020204030204" pitchFamily="49" charset="0"/>
              </a:rPr>
              <a:t>images = [</a:t>
            </a:r>
            <a:r>
              <a:rPr lang="en-ID" dirty="0" err="1">
                <a:latin typeface="Consolas" panose="020B0609020204030204" pitchFamily="49" charset="0"/>
              </a:rPr>
              <a:t>img</a:t>
            </a:r>
            <a:r>
              <a:rPr lang="en-ID" dirty="0">
                <a:latin typeface="Consolas" panose="020B0609020204030204" pitchFamily="49" charset="0"/>
              </a:rPr>
              <a:t>, thresh1, thresh2, thresh3, thresh4, thresh5]</a:t>
            </a:r>
          </a:p>
          <a:p>
            <a:r>
              <a:rPr lang="en-ID" dirty="0">
                <a:latin typeface="Consolas" panose="020B0609020204030204" pitchFamily="49" charset="0"/>
              </a:rPr>
              <a:t>for </a:t>
            </a:r>
            <a:r>
              <a:rPr lang="en-ID" dirty="0" err="1">
                <a:latin typeface="Consolas" panose="020B0609020204030204" pitchFamily="49" charset="0"/>
              </a:rPr>
              <a:t>i</a:t>
            </a:r>
            <a:r>
              <a:rPr lang="en-ID" dirty="0">
                <a:latin typeface="Consolas" panose="020B0609020204030204" pitchFamily="49" charset="0"/>
              </a:rPr>
              <a:t> in range(6):</a:t>
            </a:r>
          </a:p>
          <a:p>
            <a:r>
              <a:rPr lang="en-ID" dirty="0">
                <a:latin typeface="Consolas" panose="020B0609020204030204" pitchFamily="49" charset="0"/>
              </a:rPr>
              <a:t>    </a:t>
            </a:r>
            <a:r>
              <a:rPr lang="en-ID" dirty="0" err="1">
                <a:latin typeface="Consolas" panose="020B0609020204030204" pitchFamily="49" charset="0"/>
              </a:rPr>
              <a:t>plt.subplot</a:t>
            </a:r>
            <a:r>
              <a:rPr lang="en-ID" dirty="0">
                <a:latin typeface="Consolas" panose="020B0609020204030204" pitchFamily="49" charset="0"/>
              </a:rPr>
              <a:t>(2,3,i+1),</a:t>
            </a:r>
            <a:r>
              <a:rPr lang="en-ID" dirty="0" err="1">
                <a:latin typeface="Consolas" panose="020B0609020204030204" pitchFamily="49" charset="0"/>
              </a:rPr>
              <a:t>plt.imshow</a:t>
            </a:r>
            <a:r>
              <a:rPr lang="en-ID" dirty="0">
                <a:latin typeface="Consolas" panose="020B0609020204030204" pitchFamily="49" charset="0"/>
              </a:rPr>
              <a:t>(images[</a:t>
            </a:r>
            <a:r>
              <a:rPr lang="en-ID" dirty="0" err="1">
                <a:latin typeface="Consolas" panose="020B0609020204030204" pitchFamily="49" charset="0"/>
              </a:rPr>
              <a:t>i</a:t>
            </a:r>
            <a:r>
              <a:rPr lang="en-ID" dirty="0">
                <a:latin typeface="Consolas" panose="020B0609020204030204" pitchFamily="49" charset="0"/>
              </a:rPr>
              <a:t>],'</a:t>
            </a:r>
            <a:r>
              <a:rPr lang="en-ID" dirty="0" err="1">
                <a:latin typeface="Consolas" panose="020B0609020204030204" pitchFamily="49" charset="0"/>
              </a:rPr>
              <a:t>gray</a:t>
            </a:r>
            <a:r>
              <a:rPr lang="en-ID" dirty="0">
                <a:latin typeface="Consolas" panose="020B0609020204030204" pitchFamily="49" charset="0"/>
              </a:rPr>
              <a:t>')</a:t>
            </a:r>
          </a:p>
          <a:p>
            <a:r>
              <a:rPr lang="en-ID" dirty="0">
                <a:latin typeface="Consolas" panose="020B0609020204030204" pitchFamily="49" charset="0"/>
              </a:rPr>
              <a:t>    </a:t>
            </a:r>
            <a:r>
              <a:rPr lang="en-ID" dirty="0" err="1">
                <a:latin typeface="Consolas" panose="020B0609020204030204" pitchFamily="49" charset="0"/>
              </a:rPr>
              <a:t>plt.title</a:t>
            </a:r>
            <a:r>
              <a:rPr lang="en-ID" dirty="0">
                <a:latin typeface="Consolas" panose="020B0609020204030204" pitchFamily="49" charset="0"/>
              </a:rPr>
              <a:t>(titles[</a:t>
            </a:r>
            <a:r>
              <a:rPr lang="en-ID" dirty="0" err="1">
                <a:latin typeface="Consolas" panose="020B0609020204030204" pitchFamily="49" charset="0"/>
              </a:rPr>
              <a:t>i</a:t>
            </a:r>
            <a:r>
              <a:rPr lang="en-ID" dirty="0">
                <a:latin typeface="Consolas" panose="020B0609020204030204" pitchFamily="49" charset="0"/>
              </a:rPr>
              <a:t>])</a:t>
            </a:r>
          </a:p>
          <a:p>
            <a:r>
              <a:rPr lang="en-ID" dirty="0">
                <a:latin typeface="Consolas" panose="020B0609020204030204" pitchFamily="49" charset="0"/>
              </a:rPr>
              <a:t>    </a:t>
            </a:r>
            <a:r>
              <a:rPr lang="en-ID" dirty="0" err="1">
                <a:latin typeface="Consolas" panose="020B0609020204030204" pitchFamily="49" charset="0"/>
              </a:rPr>
              <a:t>plt.xticks</a:t>
            </a:r>
            <a:r>
              <a:rPr lang="en-ID" dirty="0">
                <a:latin typeface="Consolas" panose="020B0609020204030204" pitchFamily="49" charset="0"/>
              </a:rPr>
              <a:t>([]),</a:t>
            </a:r>
            <a:r>
              <a:rPr lang="en-ID" dirty="0" err="1">
                <a:latin typeface="Consolas" panose="020B0609020204030204" pitchFamily="49" charset="0"/>
              </a:rPr>
              <a:t>plt.yticks</a:t>
            </a:r>
            <a:r>
              <a:rPr lang="en-ID" dirty="0">
                <a:latin typeface="Consolas" panose="020B0609020204030204" pitchFamily="49" charset="0"/>
              </a:rPr>
              <a:t>([])</a:t>
            </a:r>
          </a:p>
          <a:p>
            <a:r>
              <a:rPr lang="en-ID" dirty="0" err="1">
                <a:latin typeface="Consolas" panose="020B0609020204030204" pitchFamily="49" charset="0"/>
              </a:rPr>
              <a:t>plt.show</a:t>
            </a:r>
            <a:r>
              <a:rPr lang="en-ID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859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8FE4-0F71-A57E-F2EE-98578BE9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7BDEEC-FD3F-83EC-D0EB-405D21CA04CB}"/>
              </a:ext>
            </a:extLst>
          </p:cNvPr>
          <p:cNvSpPr txBox="1"/>
          <p:nvPr/>
        </p:nvSpPr>
        <p:spPr>
          <a:xfrm>
            <a:off x="2496173" y="3429000"/>
            <a:ext cx="74920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/>
              <a:t>Operasi</a:t>
            </a:r>
            <a:r>
              <a:rPr lang="en-US" sz="3200" dirty="0"/>
              <a:t> </a:t>
            </a:r>
            <a:r>
              <a:rPr lang="en-US" sz="3200" dirty="0" err="1"/>
              <a:t>Aritmetika</a:t>
            </a:r>
            <a:r>
              <a:rPr lang="en-US" sz="3200" dirty="0"/>
              <a:t> pada Citra</a:t>
            </a:r>
            <a:endParaRPr lang="en-ID" sz="3200" dirty="0"/>
          </a:p>
          <a:p>
            <a:pPr marL="514350" indent="-514350">
              <a:buAutoNum type="arabicPeriod"/>
            </a:pPr>
            <a:r>
              <a:rPr lang="en-ID" sz="3200" dirty="0"/>
              <a:t>Image processing pada Citra: RGB </a:t>
            </a:r>
            <a:r>
              <a:rPr lang="en-ID" sz="3200" dirty="0" err="1"/>
              <a:t>colorspaces</a:t>
            </a:r>
            <a:r>
              <a:rPr lang="en-ID" sz="3200" dirty="0"/>
              <a:t>, HSV </a:t>
            </a:r>
            <a:r>
              <a:rPr lang="en-ID" sz="3200" dirty="0" err="1"/>
              <a:t>colorspaces</a:t>
            </a:r>
            <a:r>
              <a:rPr lang="en-ID" sz="3200" dirty="0"/>
              <a:t> dan Image </a:t>
            </a:r>
            <a:r>
              <a:rPr lang="en-ID" sz="3200" dirty="0" err="1"/>
              <a:t>Tresholding</a:t>
            </a:r>
            <a:r>
              <a:rPr lang="en-ID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20EB7-ED9E-556B-57AC-8069BDA00872}"/>
              </a:ext>
            </a:extLst>
          </p:cNvPr>
          <p:cNvSpPr txBox="1"/>
          <p:nvPr/>
        </p:nvSpPr>
        <p:spPr>
          <a:xfrm>
            <a:off x="4190708" y="173710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BFE4E5-B685-4245-1F00-3A2D2B63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06" y="378848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747D3A-BA7C-A988-509E-33D2DDFD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2" y="344657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F28D53-50D0-DAE9-F38C-350AD0393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AB26C5-C78D-FE51-909C-71CF8D6D5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59" y="862371"/>
            <a:ext cx="1251747" cy="1547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7EFADF-C681-0C31-1ACB-34DB92C33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1" y="-38100"/>
            <a:ext cx="2590800" cy="1554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09D36F2-1357-0D6D-4A17-B53A3CAA51E0}"/>
              </a:ext>
            </a:extLst>
          </p:cNvPr>
          <p:cNvSpPr txBox="1"/>
          <p:nvPr/>
        </p:nvSpPr>
        <p:spPr>
          <a:xfrm rot="19796252">
            <a:off x="9765010" y="737897"/>
            <a:ext cx="29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ptos Display" panose="020B0004020202020204" pitchFamily="34" charset="0"/>
              </a:rPr>
              <a:t>Muh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Pauzan</a:t>
            </a:r>
            <a:r>
              <a:rPr lang="en-US" sz="2000" dirty="0">
                <a:latin typeface="Aptos Display" panose="020B0004020202020204" pitchFamily="34" charset="0"/>
              </a:rPr>
              <a:t>, </a:t>
            </a:r>
            <a:r>
              <a:rPr lang="en-US" sz="2000" dirty="0" err="1">
                <a:latin typeface="Aptos Display" panose="020B0004020202020204" pitchFamily="34" charset="0"/>
              </a:rPr>
              <a:t>S.Si</a:t>
            </a:r>
            <a:r>
              <a:rPr lang="en-US" sz="2000" dirty="0">
                <a:latin typeface="Aptos Display" panose="020B0004020202020204" pitchFamily="34" charset="0"/>
              </a:rPr>
              <a:t>., </a:t>
            </a:r>
            <a:r>
              <a:rPr lang="en-US" sz="2000" dirty="0" err="1">
                <a:latin typeface="Aptos Display" panose="020B0004020202020204" pitchFamily="34" charset="0"/>
              </a:rPr>
              <a:t>M.Sc</a:t>
            </a:r>
            <a:endParaRPr lang="en-ID" sz="2000" dirty="0">
              <a:latin typeface="Aptos Display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AE07BB5-C802-D2EE-4A69-7C519150A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008" cy="15544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448A6B-8852-F1A8-7944-51A7845D0B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1" y="5331705"/>
            <a:ext cx="2009300" cy="1526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4AE6F7-EE55-B14B-8998-2704FF5CA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4" y="-43885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7E048B-454E-7A71-4C78-62733FF3AD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00" y="-38100"/>
            <a:ext cx="1916859" cy="21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6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06AC9-D271-AC06-DE16-E66D725E2348}"/>
              </a:ext>
            </a:extLst>
          </p:cNvPr>
          <p:cNvSpPr txBox="1"/>
          <p:nvPr/>
        </p:nvSpPr>
        <p:spPr>
          <a:xfrm>
            <a:off x="3828837" y="197746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Operasi</a:t>
            </a:r>
            <a:r>
              <a:rPr lang="en-US" sz="2400" b="1" dirty="0"/>
              <a:t> Bitwise pada Citra</a:t>
            </a:r>
            <a:endParaRPr lang="en-ID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9A2D2-6D75-D0F1-8783-7A804E6673ED}"/>
              </a:ext>
            </a:extLst>
          </p:cNvPr>
          <p:cNvSpPr txBox="1"/>
          <p:nvPr/>
        </p:nvSpPr>
        <p:spPr>
          <a:xfrm>
            <a:off x="1690787" y="1045029"/>
            <a:ext cx="972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bitwise pada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AND, OR, NOT dan XOR</a:t>
            </a: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430A2-0467-F881-70D6-20090816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36" y="1990693"/>
            <a:ext cx="6894574" cy="4669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8805B-A7A0-C686-820C-37B0599F1CB5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F8E827-9CA4-BD54-6D80-D52226553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247848-2E95-B485-02DB-CC37E2AFF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4E57CD-3374-DD97-1035-92209ACA7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632C1E-CD89-2E25-E0E3-DCEF8C668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A4B00-0ACA-B261-89BD-EF5220EDE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A3DC8-8F8C-6D4D-4598-A637750042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8410AB-F2AB-FC44-4E31-700D75AA23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B1D815-46D1-95A3-24E1-F3FED44A93E5}"/>
              </a:ext>
            </a:extLst>
          </p:cNvPr>
          <p:cNvSpPr txBox="1"/>
          <p:nvPr/>
        </p:nvSpPr>
        <p:spPr>
          <a:xfrm>
            <a:off x="2867148" y="1532325"/>
            <a:ext cx="64577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latin typeface="Consolas" panose="020B0609020204030204" pitchFamily="49" charset="0"/>
              </a:rPr>
              <a:t>import cv2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# Read Image1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img11 = "</a:t>
            </a:r>
            <a:r>
              <a:rPr lang="en-ID" sz="2000" dirty="0" err="1">
                <a:latin typeface="Consolas" panose="020B0609020204030204" pitchFamily="49" charset="0"/>
              </a:rPr>
              <a:t>gambar</a:t>
            </a:r>
            <a:r>
              <a:rPr lang="en-ID" sz="2000" dirty="0">
                <a:latin typeface="Consolas" panose="020B0609020204030204" pitchFamily="49" charset="0"/>
              </a:rPr>
              <a:t>/lingkaran.png"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img22 = "</a:t>
            </a:r>
            <a:r>
              <a:rPr lang="en-ID" sz="2000" dirty="0" err="1">
                <a:latin typeface="Consolas" panose="020B0609020204030204" pitchFamily="49" charset="0"/>
              </a:rPr>
              <a:t>gambar</a:t>
            </a:r>
            <a:r>
              <a:rPr lang="en-ID" sz="2000" dirty="0">
                <a:latin typeface="Consolas" panose="020B0609020204030204" pitchFamily="49" charset="0"/>
              </a:rPr>
              <a:t>/polygon.png"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img1=cv2.imread(img11)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img2=cv2.imread(img22)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bitwise_AND</a:t>
            </a:r>
            <a:r>
              <a:rPr lang="en-ID" sz="2000" dirty="0">
                <a:latin typeface="Consolas" panose="020B0609020204030204" pitchFamily="49" charset="0"/>
              </a:rPr>
              <a:t> = cv2.bitwise_and(img1, img2)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bitwise_OR</a:t>
            </a:r>
            <a:r>
              <a:rPr lang="en-ID" sz="2000" dirty="0">
                <a:latin typeface="Consolas" panose="020B0609020204030204" pitchFamily="49" charset="0"/>
              </a:rPr>
              <a:t> = cv2.bitwise_or(img1, img2)</a:t>
            </a:r>
          </a:p>
          <a:p>
            <a:r>
              <a:rPr lang="en-ID" sz="2000" dirty="0" err="1">
                <a:latin typeface="Consolas" panose="020B0609020204030204" pitchFamily="49" charset="0"/>
              </a:rPr>
              <a:t>bitwise_NOT</a:t>
            </a:r>
            <a:r>
              <a:rPr lang="en-ID" sz="2000" dirty="0">
                <a:latin typeface="Consolas" panose="020B0609020204030204" pitchFamily="49" charset="0"/>
              </a:rPr>
              <a:t> = cv2.bitwise_not(img1)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cv2.imshow('img1',img1)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cv2.imshow('img2',img2)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cv2.imshow('AND',</a:t>
            </a:r>
            <a:r>
              <a:rPr lang="en-ID" sz="2000" dirty="0" err="1">
                <a:latin typeface="Consolas" panose="020B0609020204030204" pitchFamily="49" charset="0"/>
              </a:rPr>
              <a:t>bitwise_AND</a:t>
            </a:r>
            <a:r>
              <a:rPr lang="en-ID" sz="20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cv2.imshow('OR',</a:t>
            </a:r>
            <a:r>
              <a:rPr lang="en-ID" sz="2000" dirty="0" err="1">
                <a:latin typeface="Consolas" panose="020B0609020204030204" pitchFamily="49" charset="0"/>
              </a:rPr>
              <a:t>bitwise_OR</a:t>
            </a:r>
            <a:r>
              <a:rPr lang="en-ID" sz="20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cv2.imshow('NOT',</a:t>
            </a:r>
            <a:r>
              <a:rPr lang="en-ID" sz="2000" dirty="0" err="1">
                <a:latin typeface="Consolas" panose="020B0609020204030204" pitchFamily="49" charset="0"/>
              </a:rPr>
              <a:t>bitwise_NOT</a:t>
            </a:r>
            <a:r>
              <a:rPr lang="en-ID" sz="20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if cv2.waitKey(0) &amp; 0xff == 27:</a:t>
            </a:r>
          </a:p>
          <a:p>
            <a:r>
              <a:rPr lang="en-ID" sz="2000" dirty="0">
                <a:latin typeface="Consolas" panose="020B0609020204030204" pitchFamily="49" charset="0"/>
              </a:rPr>
              <a:t>    cv2.destroyAllWindows()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CFA95-AC3E-7AB6-742A-4A76A6828954}"/>
              </a:ext>
            </a:extLst>
          </p:cNvPr>
          <p:cNvSpPr txBox="1"/>
          <p:nvPr/>
        </p:nvSpPr>
        <p:spPr>
          <a:xfrm>
            <a:off x="4192110" y="308917"/>
            <a:ext cx="338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Koding</a:t>
            </a:r>
            <a:r>
              <a:rPr lang="en-US" sz="2400" b="1" dirty="0"/>
              <a:t> bitwise operation</a:t>
            </a:r>
            <a:endParaRPr lang="en-ID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754A9-1286-9701-2679-2F7DF74BC410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75A2A-6794-5455-366A-BEA0CB33B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68873B-2A3C-6956-FCDF-986351BB8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8657FF-F1C1-FA8F-57F3-6D9DD4D97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B7754-AF4A-7A83-2DE2-7143AEC48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B6C3D-172C-BDBE-1267-68A3C7518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1D067F-D45A-7C80-DB24-02261709E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4C5BCD-9A72-84CD-20A0-98A8C0BB3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370E2-DE0A-9065-6B88-C829CE77A450}"/>
              </a:ext>
            </a:extLst>
          </p:cNvPr>
          <p:cNvSpPr txBox="1"/>
          <p:nvPr/>
        </p:nvSpPr>
        <p:spPr>
          <a:xfrm>
            <a:off x="2235980" y="3450104"/>
            <a:ext cx="73994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T </a:t>
            </a:r>
            <a:r>
              <a:rPr lang="en-ID" sz="6600" b="1" dirty="0"/>
              <a:t>E R I M A   K A S I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7911-04FB-9E45-C63F-7B953539299B}"/>
              </a:ext>
            </a:extLst>
          </p:cNvPr>
          <p:cNvSpPr txBox="1"/>
          <p:nvPr/>
        </p:nvSpPr>
        <p:spPr>
          <a:xfrm>
            <a:off x="4395684" y="5331704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F145E-A899-7DA2-79D0-BD2D73C0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95" y="494887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27311-C299-3E8E-E933-3CA907A7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28" y="494887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A9F2CB-3EAB-B759-3C4D-489CAAD13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78DB4F-1C03-5F3D-92C2-5CF4F60A2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41" y="1971891"/>
            <a:ext cx="1045525" cy="12928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D184DD-D21A-389C-B913-1523806D9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0" y="4238566"/>
            <a:ext cx="2590800" cy="15544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DC8B0E-8159-EAD8-ECE9-BD3C36C88C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32" y="55545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FACE05-8B48-66D2-3717-88FB396C8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4" y="3264744"/>
            <a:ext cx="1916859" cy="2170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EA0B6-60B2-5799-04B2-7B99A8AC9E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4416" cy="1449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E4E16-EE94-06C1-986C-6626DA1FAF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89" y="5225143"/>
            <a:ext cx="2129812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370E2-DE0A-9065-6B88-C829CE77A450}"/>
              </a:ext>
            </a:extLst>
          </p:cNvPr>
          <p:cNvSpPr txBox="1"/>
          <p:nvPr/>
        </p:nvSpPr>
        <p:spPr>
          <a:xfrm>
            <a:off x="2495230" y="4495225"/>
            <a:ext cx="6721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/>
              <a:t>Open Source Computer Vision Library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7911-04FB-9E45-C63F-7B953539299B}"/>
              </a:ext>
            </a:extLst>
          </p:cNvPr>
          <p:cNvSpPr txBox="1"/>
          <p:nvPr/>
        </p:nvSpPr>
        <p:spPr>
          <a:xfrm>
            <a:off x="4395684" y="5331704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F145E-A899-7DA2-79D0-BD2D73C0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6" y="1481900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27311-C299-3E8E-E933-3CA907A7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66" y="1481900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A9F2CB-3EAB-B759-3C4D-489CAAD13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78DB4F-1C03-5F3D-92C2-5CF4F60A2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75" y="2452196"/>
            <a:ext cx="1611463" cy="19926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D184DD-D21A-389C-B913-1523806D9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1" y="-38100"/>
            <a:ext cx="2590800" cy="1554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6334AE-E538-3830-6F75-76FF2A0B85E6}"/>
              </a:ext>
            </a:extLst>
          </p:cNvPr>
          <p:cNvSpPr txBox="1"/>
          <p:nvPr/>
        </p:nvSpPr>
        <p:spPr>
          <a:xfrm rot="19796252">
            <a:off x="9765010" y="737897"/>
            <a:ext cx="29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ptos Display" panose="020B0004020202020204" pitchFamily="34" charset="0"/>
              </a:rPr>
              <a:t>Muh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Pauzan</a:t>
            </a:r>
            <a:r>
              <a:rPr lang="en-US" sz="2000" dirty="0">
                <a:latin typeface="Aptos Display" panose="020B0004020202020204" pitchFamily="34" charset="0"/>
              </a:rPr>
              <a:t>, </a:t>
            </a:r>
            <a:r>
              <a:rPr lang="en-US" sz="2000" dirty="0" err="1">
                <a:latin typeface="Aptos Display" panose="020B0004020202020204" pitchFamily="34" charset="0"/>
              </a:rPr>
              <a:t>S.Si</a:t>
            </a:r>
            <a:r>
              <a:rPr lang="en-US" sz="2000" dirty="0">
                <a:latin typeface="Aptos Display" panose="020B0004020202020204" pitchFamily="34" charset="0"/>
              </a:rPr>
              <a:t>., </a:t>
            </a:r>
            <a:r>
              <a:rPr lang="en-US" sz="2000" dirty="0" err="1">
                <a:latin typeface="Aptos Display" panose="020B0004020202020204" pitchFamily="34" charset="0"/>
              </a:rPr>
              <a:t>M.Sc</a:t>
            </a:r>
            <a:endParaRPr lang="en-ID" sz="2000" dirty="0">
              <a:latin typeface="Aptos Display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05939D2-162E-FD31-9998-42AF4F1BCC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008" cy="15544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069B0C-3B69-CEF4-C1A5-5D594C228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1" y="5331705"/>
            <a:ext cx="2009300" cy="1526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DC8B0E-8159-EAD8-ECE9-BD3C36C88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91" y="1084804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FACE05-8B48-66D2-3717-88FB396C8A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43" y="1042558"/>
            <a:ext cx="1916859" cy="217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4EA48FB-8155-D385-0ABF-DABF556E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616CDC-7DE7-3B0D-B2F3-3E670DAB4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C5809-16AE-92BD-22D6-644FAF302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2AB15A4-CFE9-F77A-3988-44C547742DC2}"/>
              </a:ext>
            </a:extLst>
          </p:cNvPr>
          <p:cNvSpPr/>
          <p:nvPr/>
        </p:nvSpPr>
        <p:spPr>
          <a:xfrm rot="10800000">
            <a:off x="2704390" y="4330599"/>
            <a:ext cx="6951739" cy="177331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5D889C-2FF8-4D8C-2BF3-92838353B54C}"/>
              </a:ext>
            </a:extLst>
          </p:cNvPr>
          <p:cNvSpPr/>
          <p:nvPr/>
        </p:nvSpPr>
        <p:spPr>
          <a:xfrm>
            <a:off x="2823790" y="1479634"/>
            <a:ext cx="7626495" cy="12914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59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B5F92F-F501-C128-3ABB-E367BDF15AAF}"/>
              </a:ext>
            </a:extLst>
          </p:cNvPr>
          <p:cNvSpPr/>
          <p:nvPr/>
        </p:nvSpPr>
        <p:spPr>
          <a:xfrm>
            <a:off x="1121135" y="1262313"/>
            <a:ext cx="1703946" cy="23237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92697-5DE6-D767-3A0D-56A2EECDD2E3}"/>
              </a:ext>
            </a:extLst>
          </p:cNvPr>
          <p:cNvSpPr txBox="1"/>
          <p:nvPr/>
        </p:nvSpPr>
        <p:spPr>
          <a:xfrm>
            <a:off x="5233599" y="233367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OpenCV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E1BC-268C-9C55-371E-8D747A386CBD}"/>
              </a:ext>
            </a:extLst>
          </p:cNvPr>
          <p:cNvSpPr txBox="1"/>
          <p:nvPr/>
        </p:nvSpPr>
        <p:spPr>
          <a:xfrm>
            <a:off x="2823790" y="1550133"/>
            <a:ext cx="7732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OpenCV (Open Source Computer Vision Library) </a:t>
            </a:r>
            <a:r>
              <a:rPr lang="en-ID" sz="2400" dirty="0" err="1"/>
              <a:t>adalah</a:t>
            </a:r>
            <a:r>
              <a:rPr lang="en-ID" sz="2400" dirty="0"/>
              <a:t> library </a:t>
            </a:r>
            <a:r>
              <a:rPr lang="en-ID" sz="2400" dirty="0" err="1"/>
              <a:t>perangkat</a:t>
            </a:r>
            <a:r>
              <a:rPr lang="en-ID" sz="2400" dirty="0"/>
              <a:t> </a:t>
            </a:r>
            <a:r>
              <a:rPr lang="en-ID" sz="2400" dirty="0" err="1"/>
              <a:t>lunak</a:t>
            </a:r>
            <a:r>
              <a:rPr lang="en-ID" sz="2400" dirty="0"/>
              <a:t> </a:t>
            </a:r>
            <a:r>
              <a:rPr lang="en-ID" sz="2400" dirty="0" err="1"/>
              <a:t>visi</a:t>
            </a:r>
            <a:r>
              <a:rPr lang="en-ID" sz="2400" dirty="0"/>
              <a:t> </a:t>
            </a:r>
            <a:r>
              <a:rPr lang="en-ID" sz="2400" dirty="0" err="1"/>
              <a:t>komputer</a:t>
            </a:r>
            <a:r>
              <a:rPr lang="en-ID" sz="2400" dirty="0"/>
              <a:t> dan </a:t>
            </a:r>
            <a:r>
              <a:rPr lang="en-ID" sz="2400" dirty="0" err="1"/>
              <a:t>pembelajaran</a:t>
            </a:r>
            <a:r>
              <a:rPr lang="en-ID" sz="2400" dirty="0"/>
              <a:t> </a:t>
            </a:r>
            <a:r>
              <a:rPr lang="en-ID" sz="2400" dirty="0" err="1"/>
              <a:t>mesin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citra</a:t>
            </a:r>
            <a:r>
              <a:rPr lang="en-ID" sz="2400" dirty="0"/>
              <a:t>/image digital yang </a:t>
            </a:r>
            <a:r>
              <a:rPr lang="en-ID" sz="2400" dirty="0" err="1"/>
              <a:t>bersifat</a:t>
            </a:r>
            <a:r>
              <a:rPr lang="en-ID" sz="2400" dirty="0"/>
              <a:t> open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501EA-2ECD-8456-3DD3-EF5D039246BC}"/>
              </a:ext>
            </a:extLst>
          </p:cNvPr>
          <p:cNvSpPr txBox="1"/>
          <p:nvPr/>
        </p:nvSpPr>
        <p:spPr>
          <a:xfrm>
            <a:off x="2775642" y="4420084"/>
            <a:ext cx="6326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0" i="0" dirty="0">
                <a:solidFill>
                  <a:srgbClr val="343A40"/>
                </a:solidFill>
                <a:effectLst/>
                <a:latin typeface="Roboto" panose="02000000000000000000" pitchFamily="2" charset="0"/>
              </a:rPr>
              <a:t>Inter Research</a:t>
            </a:r>
            <a:r>
              <a:rPr lang="en-ID" sz="2400" dirty="0"/>
              <a:t> </a:t>
            </a:r>
            <a:r>
              <a:rPr lang="en-ID" sz="2400" dirty="0" err="1"/>
              <a:t>meluncurkan</a:t>
            </a:r>
            <a:r>
              <a:rPr lang="en-ID" sz="2400" dirty="0"/>
              <a:t> </a:t>
            </a:r>
            <a:r>
              <a:rPr lang="en-ID" sz="2400" dirty="0" err="1"/>
              <a:t>versi</a:t>
            </a:r>
            <a:r>
              <a:rPr lang="en-ID" sz="2400" dirty="0"/>
              <a:t> </a:t>
            </a:r>
            <a:r>
              <a:rPr lang="en-ID" sz="2400" dirty="0" err="1"/>
              <a:t>pertama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OpenCV pada 1999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785EFB-B755-2E83-C7A6-B9ADD788A402}"/>
              </a:ext>
            </a:extLst>
          </p:cNvPr>
          <p:cNvSpPr txBox="1"/>
          <p:nvPr/>
        </p:nvSpPr>
        <p:spPr>
          <a:xfrm>
            <a:off x="2823790" y="3013833"/>
            <a:ext cx="2787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/>
              <a:t>&gt; 2500 </a:t>
            </a:r>
            <a:r>
              <a:rPr lang="en-ID" sz="2400" dirty="0" err="1"/>
              <a:t>algoritma</a:t>
            </a:r>
            <a:endParaRPr lang="en-ID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734496-B913-03D9-CCA8-1B2697E30F23}"/>
              </a:ext>
            </a:extLst>
          </p:cNvPr>
          <p:cNvGrpSpPr/>
          <p:nvPr/>
        </p:nvGrpSpPr>
        <p:grpSpPr>
          <a:xfrm>
            <a:off x="2125909" y="2966043"/>
            <a:ext cx="578481" cy="578481"/>
            <a:chOff x="2294749" y="2972947"/>
            <a:chExt cx="578481" cy="57848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8C9105-62C5-14A7-CC1C-FAB65FA70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2901" y="3010448"/>
              <a:ext cx="482179" cy="493544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1176DB4-A5CE-989B-119D-0C27F17F4F2D}"/>
                </a:ext>
              </a:extLst>
            </p:cNvPr>
            <p:cNvSpPr/>
            <p:nvPr/>
          </p:nvSpPr>
          <p:spPr>
            <a:xfrm>
              <a:off x="2294749" y="2972947"/>
              <a:ext cx="578481" cy="578481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1987765-7A6E-A96C-6614-647BB7617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239" y="4261061"/>
            <a:ext cx="1601680" cy="18655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A923D68-56A9-079E-F7C3-874D92DCBAD9}"/>
              </a:ext>
            </a:extLst>
          </p:cNvPr>
          <p:cNvSpPr txBox="1"/>
          <p:nvPr/>
        </p:nvSpPr>
        <p:spPr>
          <a:xfrm>
            <a:off x="2775641" y="5206213"/>
            <a:ext cx="414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Versi</a:t>
            </a:r>
            <a:r>
              <a:rPr lang="en-US" sz="2400" dirty="0"/>
              <a:t> </a:t>
            </a:r>
            <a:r>
              <a:rPr lang="en-US" sz="2400" dirty="0" err="1"/>
              <a:t>terbaru</a:t>
            </a:r>
            <a:r>
              <a:rPr lang="en-US" sz="2400" dirty="0"/>
              <a:t>: 4.10.0 (</a:t>
            </a:r>
            <a:r>
              <a:rPr lang="en-US" sz="2400" dirty="0" err="1"/>
              <a:t>juni</a:t>
            </a:r>
            <a:r>
              <a:rPr lang="en-US" sz="2400" dirty="0"/>
              <a:t> 2024)</a:t>
            </a:r>
            <a:endParaRPr lang="en-ID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0CC23-201E-41EA-BD0E-76626DC00627}"/>
              </a:ext>
            </a:extLst>
          </p:cNvPr>
          <p:cNvSpPr txBox="1"/>
          <p:nvPr/>
        </p:nvSpPr>
        <p:spPr>
          <a:xfrm>
            <a:off x="2785541" y="5584245"/>
            <a:ext cx="401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Pemegang</a:t>
            </a:r>
            <a:r>
              <a:rPr lang="en-US" sz="2400" dirty="0"/>
              <a:t> </a:t>
            </a:r>
            <a:r>
              <a:rPr lang="en-US" sz="2400" dirty="0" err="1"/>
              <a:t>Lisensi</a:t>
            </a:r>
            <a:r>
              <a:rPr lang="en-US" sz="2400" dirty="0"/>
              <a:t>: BSD License</a:t>
            </a:r>
            <a:endParaRPr lang="en-I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F0BFD-160A-8715-CA1B-EBF70F1A7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3" y="1294261"/>
            <a:ext cx="1336070" cy="1652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D28E6-4526-B1A2-5BE5-F20080AF11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F0969-D505-5E46-5EF8-5ED845570C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ABA3AC-8C34-343A-D745-FF2381DC07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3E3775B-9BD3-7C5C-C815-0541CE74E60F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75CA4-4D50-9D8F-A1E0-F37C34141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790BE2-CDA2-3EE0-B2AC-EF74FB56201F}"/>
              </a:ext>
            </a:extLst>
          </p:cNvPr>
          <p:cNvSpPr txBox="1"/>
          <p:nvPr/>
        </p:nvSpPr>
        <p:spPr>
          <a:xfrm>
            <a:off x="215900" y="2202965"/>
            <a:ext cx="120142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Consolas" panose="020B0609020204030204" pitchFamily="49" charset="0"/>
              </a:rPr>
              <a:t>import cv2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img_path</a:t>
            </a:r>
            <a:r>
              <a:rPr lang="en-ID" dirty="0">
                <a:latin typeface="Consolas" panose="020B0609020204030204" pitchFamily="49" charset="0"/>
              </a:rPr>
              <a:t> = "C:/Users/Asus/Music/Robot </a:t>
            </a:r>
            <a:r>
              <a:rPr lang="en-ID" dirty="0" err="1">
                <a:latin typeface="Consolas" panose="020B0609020204030204" pitchFamily="49" charset="0"/>
              </a:rPr>
              <a:t>Cerdas</a:t>
            </a:r>
            <a:r>
              <a:rPr lang="en-ID" dirty="0">
                <a:latin typeface="Consolas" panose="020B0609020204030204" pitchFamily="49" charset="0"/>
              </a:rPr>
              <a:t>/</a:t>
            </a:r>
            <a:r>
              <a:rPr lang="en-ID" dirty="0" err="1">
                <a:latin typeface="Consolas" panose="020B0609020204030204" pitchFamily="49" charset="0"/>
              </a:rPr>
              <a:t>Pertemuan</a:t>
            </a:r>
            <a:r>
              <a:rPr lang="en-ID" dirty="0">
                <a:latin typeface="Consolas" panose="020B0609020204030204" pitchFamily="49" charset="0"/>
              </a:rPr>
              <a:t> III </a:t>
            </a:r>
            <a:r>
              <a:rPr lang="en-ID" dirty="0" err="1">
                <a:latin typeface="Consolas" panose="020B0609020204030204" pitchFamily="49" charset="0"/>
              </a:rPr>
              <a:t>openCV</a:t>
            </a:r>
            <a:r>
              <a:rPr lang="en-ID" dirty="0">
                <a:latin typeface="Consolas" panose="020B0609020204030204" pitchFamily="49" charset="0"/>
              </a:rPr>
              <a:t>/</a:t>
            </a:r>
            <a:r>
              <a:rPr lang="en-ID" dirty="0" err="1">
                <a:latin typeface="Consolas" panose="020B0609020204030204" pitchFamily="49" charset="0"/>
              </a:rPr>
              <a:t>gambar</a:t>
            </a:r>
            <a:r>
              <a:rPr lang="en-ID" dirty="0">
                <a:latin typeface="Consolas" panose="020B0609020204030204" pitchFamily="49" charset="0"/>
              </a:rPr>
              <a:t>/mobil_otonom.jpeg"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 err="1">
                <a:latin typeface="Consolas" panose="020B0609020204030204" pitchFamily="49" charset="0"/>
              </a:rPr>
              <a:t>img</a:t>
            </a:r>
            <a:r>
              <a:rPr lang="en-ID" dirty="0">
                <a:latin typeface="Consolas" panose="020B0609020204030204" pitchFamily="49" charset="0"/>
              </a:rPr>
              <a:t>=cv2.imread(</a:t>
            </a:r>
            <a:r>
              <a:rPr lang="en-ID" dirty="0" err="1">
                <a:latin typeface="Consolas" panose="020B0609020204030204" pitchFamily="49" charset="0"/>
              </a:rPr>
              <a:t>img_path</a:t>
            </a:r>
            <a:r>
              <a:rPr lang="en-ID" dirty="0">
                <a:latin typeface="Consolas" panose="020B0609020204030204" pitchFamily="49" charset="0"/>
              </a:rPr>
              <a:t>)</a:t>
            </a:r>
          </a:p>
          <a:p>
            <a:endParaRPr lang="en-ID" dirty="0">
              <a:latin typeface="Consolas" panose="020B0609020204030204" pitchFamily="49" charset="0"/>
            </a:endParaRPr>
          </a:p>
          <a:p>
            <a:r>
              <a:rPr lang="en-ID" dirty="0">
                <a:latin typeface="Consolas" panose="020B0609020204030204" pitchFamily="49" charset="0"/>
              </a:rPr>
              <a:t>cv2.imshow('</a:t>
            </a:r>
            <a:r>
              <a:rPr lang="en-ID" dirty="0" err="1">
                <a:latin typeface="Consolas" panose="020B0609020204030204" pitchFamily="49" charset="0"/>
              </a:rPr>
              <a:t>gambar</a:t>
            </a:r>
            <a:r>
              <a:rPr lang="en-ID" dirty="0">
                <a:latin typeface="Consolas" panose="020B0609020204030204" pitchFamily="49" charset="0"/>
              </a:rPr>
              <a:t> </a:t>
            </a:r>
            <a:r>
              <a:rPr lang="en-ID" dirty="0" err="1">
                <a:latin typeface="Consolas" panose="020B0609020204030204" pitchFamily="49" charset="0"/>
              </a:rPr>
              <a:t>mobil</a:t>
            </a:r>
            <a:r>
              <a:rPr lang="en-ID" dirty="0">
                <a:latin typeface="Consolas" panose="020B0609020204030204" pitchFamily="49" charset="0"/>
              </a:rPr>
              <a:t>', </a:t>
            </a:r>
            <a:r>
              <a:rPr lang="en-ID" dirty="0" err="1">
                <a:latin typeface="Consolas" panose="020B0609020204030204" pitchFamily="49" charset="0"/>
              </a:rPr>
              <a:t>img</a:t>
            </a:r>
            <a:r>
              <a:rPr lang="en-ID" dirty="0">
                <a:latin typeface="Consolas" panose="020B0609020204030204" pitchFamily="49" charset="0"/>
              </a:rPr>
              <a:t>)</a:t>
            </a:r>
          </a:p>
          <a:p>
            <a:r>
              <a:rPr lang="en-ID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dirty="0">
                <a:latin typeface="Consolas" panose="020B0609020204030204" pitchFamily="49" charset="0"/>
              </a:rPr>
              <a:t>cv2.destroyAllWindows()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12D1F-24B5-DC2F-DA34-C4C070E8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45" y="3396591"/>
            <a:ext cx="2578233" cy="2502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3A6B2-382C-5AF1-C2AF-10D45FC07192}"/>
              </a:ext>
            </a:extLst>
          </p:cNvPr>
          <p:cNvSpPr txBox="1"/>
          <p:nvPr/>
        </p:nvSpPr>
        <p:spPr>
          <a:xfrm>
            <a:off x="3924951" y="343150"/>
            <a:ext cx="332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Membaca</a:t>
            </a:r>
            <a:r>
              <a:rPr lang="en-US" sz="2400" b="1" dirty="0"/>
              <a:t> Citra </a:t>
            </a:r>
            <a:r>
              <a:rPr lang="en-US" sz="2400" b="1" dirty="0" err="1"/>
              <a:t>Bewarna</a:t>
            </a:r>
            <a:endParaRPr lang="en-ID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F6A77-B905-2D9D-C9C9-19114F62A2E0}"/>
              </a:ext>
            </a:extLst>
          </p:cNvPr>
          <p:cNvSpPr txBox="1"/>
          <p:nvPr/>
        </p:nvSpPr>
        <p:spPr>
          <a:xfrm>
            <a:off x="2953179" y="981895"/>
            <a:ext cx="5630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Jika Lokasi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luar</a:t>
            </a:r>
            <a:r>
              <a:rPr lang="en-US" sz="2400" dirty="0"/>
              <a:t> project PyCharm</a:t>
            </a:r>
            <a:endParaRPr lang="en-ID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F13DE-2FBC-AA79-EA27-6EA9E0D2F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168562-9C1D-CB07-72B8-F4229753D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C2DC29-6E4E-70DB-BB61-234A826E8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D837CB-6BBD-C1A4-CAFD-020AB1496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87"/>
            <a:ext cx="1105512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D71C14-FDC5-6984-8132-9766F16E6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0585A-C65B-3AE1-2F81-2531B499F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AFD75C-A1C9-402A-8277-F29498372CD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4536E2-C562-96DE-81F5-AD788CFE65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8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790BE2-CDA2-3EE0-B2AC-EF74FB56201F}"/>
              </a:ext>
            </a:extLst>
          </p:cNvPr>
          <p:cNvSpPr txBox="1"/>
          <p:nvPr/>
        </p:nvSpPr>
        <p:spPr>
          <a:xfrm>
            <a:off x="771898" y="1787066"/>
            <a:ext cx="11257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import cv2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img_path</a:t>
            </a:r>
            <a:r>
              <a:rPr lang="en-ID" sz="2400" dirty="0">
                <a:latin typeface="Consolas" panose="020B0609020204030204" pitchFamily="49" charset="0"/>
              </a:rPr>
              <a:t> = "</a:t>
            </a:r>
            <a:r>
              <a:rPr lang="en-ID" sz="2400" dirty="0" err="1">
                <a:latin typeface="Consolas" panose="020B0609020204030204" pitchFamily="49" charset="0"/>
              </a:rPr>
              <a:t>gambar</a:t>
            </a:r>
            <a:r>
              <a:rPr lang="en-ID" sz="24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=cv2.imread(</a:t>
            </a:r>
            <a:r>
              <a:rPr lang="en-ID" sz="2400" dirty="0" err="1">
                <a:latin typeface="Consolas" panose="020B0609020204030204" pitchFamily="49" charset="0"/>
              </a:rPr>
              <a:t>img_path</a:t>
            </a:r>
            <a:r>
              <a:rPr lang="en-ID" sz="2400" dirty="0">
                <a:latin typeface="Consolas" panose="020B0609020204030204" pitchFamily="49" charset="0"/>
              </a:rPr>
              <a:t>)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>
                <a:latin typeface="Consolas" panose="020B0609020204030204" pitchFamily="49" charset="0"/>
              </a:rPr>
              <a:t>cv2.imshow('</a:t>
            </a:r>
            <a:r>
              <a:rPr lang="en-ID" sz="2400" dirty="0" err="1">
                <a:latin typeface="Consolas" panose="020B0609020204030204" pitchFamily="49" charset="0"/>
              </a:rPr>
              <a:t>gambar</a:t>
            </a:r>
            <a:r>
              <a:rPr lang="en-ID" sz="2400" dirty="0">
                <a:latin typeface="Consolas" panose="020B0609020204030204" pitchFamily="49" charset="0"/>
              </a:rPr>
              <a:t> </a:t>
            </a:r>
            <a:r>
              <a:rPr lang="en-ID" sz="2400" dirty="0" err="1">
                <a:latin typeface="Consolas" panose="020B0609020204030204" pitchFamily="49" charset="0"/>
              </a:rPr>
              <a:t>mobil</a:t>
            </a:r>
            <a:r>
              <a:rPr lang="en-ID" sz="2400" dirty="0">
                <a:latin typeface="Consolas" panose="020B0609020204030204" pitchFamily="49" charset="0"/>
              </a:rPr>
              <a:t>', </a:t>
            </a:r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cv2.destroyAllWindows()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12D1F-24B5-DC2F-DA34-C4C070E8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70" y="2108426"/>
            <a:ext cx="2942428" cy="2855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53A6B2-382C-5AF1-C2AF-10D45FC07192}"/>
              </a:ext>
            </a:extLst>
          </p:cNvPr>
          <p:cNvSpPr txBox="1"/>
          <p:nvPr/>
        </p:nvSpPr>
        <p:spPr>
          <a:xfrm>
            <a:off x="3909059" y="405954"/>
            <a:ext cx="3326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Membaca</a:t>
            </a:r>
            <a:r>
              <a:rPr lang="en-US" sz="2400" b="1" dirty="0"/>
              <a:t> Citra </a:t>
            </a:r>
            <a:r>
              <a:rPr lang="en-US" sz="2400" b="1" dirty="0" err="1"/>
              <a:t>Bewarna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FD75C-A1C9-402A-8277-F29498372CD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F6A77-B905-2D9D-C9C9-19114F62A2E0}"/>
              </a:ext>
            </a:extLst>
          </p:cNvPr>
          <p:cNvSpPr txBox="1"/>
          <p:nvPr/>
        </p:nvSpPr>
        <p:spPr>
          <a:xfrm>
            <a:off x="2941709" y="952556"/>
            <a:ext cx="573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Jika Lokasi </a:t>
            </a:r>
            <a:r>
              <a:rPr lang="en-US" sz="2400" dirty="0" err="1"/>
              <a:t>gambar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project </a:t>
            </a:r>
            <a:r>
              <a:rPr lang="en-US" sz="2400" dirty="0" err="1"/>
              <a:t>pycharm</a:t>
            </a:r>
            <a:endParaRPr lang="en-ID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16FF4-93F3-FCDA-DCDE-904F69956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9E9EDE-8169-5574-6934-FD5E2EB36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AEF6F0-C173-57DC-A6E6-623E3F368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B92DC2-5330-4C9A-C876-C6BCEC560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8E7AF8-D314-B143-02A8-F49635F69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43074-4201-4315-C65D-1D1E344A3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50DBA3-D03F-AD93-575D-25A01D7193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EF5C9B-D656-6680-2DF2-FDF62CD65FA8}"/>
              </a:ext>
            </a:extLst>
          </p:cNvPr>
          <p:cNvSpPr txBox="1"/>
          <p:nvPr/>
        </p:nvSpPr>
        <p:spPr>
          <a:xfrm>
            <a:off x="3220270" y="899714"/>
            <a:ext cx="4806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Kita </a:t>
            </a:r>
            <a:r>
              <a:rPr lang="en-US" sz="2400" dirty="0" err="1"/>
              <a:t>gunakan</a:t>
            </a:r>
            <a:r>
              <a:rPr lang="en-US" sz="2400" dirty="0"/>
              <a:t> function </a:t>
            </a:r>
            <a:r>
              <a:rPr lang="en-US" sz="2400" dirty="0" err="1">
                <a:solidFill>
                  <a:srgbClr val="C00000"/>
                </a:solidFill>
              </a:rPr>
              <a:t>imread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img</a:t>
            </a:r>
            <a:r>
              <a:rPr lang="en-US" sz="2400" dirty="0">
                <a:solidFill>
                  <a:srgbClr val="C00000"/>
                </a:solidFill>
              </a:rPr>
              <a:t>, 0)</a:t>
            </a:r>
            <a:endParaRPr lang="en-ID" sz="24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5E6CC-B9A4-50D4-DAFB-3B858F66E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23" y="2320644"/>
            <a:ext cx="2933172" cy="2756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81BC6-33AF-E6AB-8648-8BF848DA46A3}"/>
              </a:ext>
            </a:extLst>
          </p:cNvPr>
          <p:cNvSpPr txBox="1"/>
          <p:nvPr/>
        </p:nvSpPr>
        <p:spPr>
          <a:xfrm>
            <a:off x="552756" y="1805870"/>
            <a:ext cx="87457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latin typeface="Consolas" panose="020B0609020204030204" pitchFamily="49" charset="0"/>
              </a:rPr>
              <a:t>import </a:t>
            </a:r>
            <a:r>
              <a:rPr lang="en-ID" sz="2400" dirty="0" err="1">
                <a:latin typeface="Consolas" panose="020B0609020204030204" pitchFamily="49" charset="0"/>
              </a:rPr>
              <a:t>numpy</a:t>
            </a:r>
            <a:r>
              <a:rPr lang="en-ID" sz="2400" dirty="0">
                <a:latin typeface="Consolas" panose="020B0609020204030204" pitchFamily="49" charset="0"/>
              </a:rPr>
              <a:t> as np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import cv2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img_path</a:t>
            </a:r>
            <a:r>
              <a:rPr lang="en-ID" sz="2400" dirty="0">
                <a:latin typeface="Consolas" panose="020B0609020204030204" pitchFamily="49" charset="0"/>
              </a:rPr>
              <a:t> = "</a:t>
            </a:r>
            <a:r>
              <a:rPr lang="en-ID" sz="2400" dirty="0" err="1">
                <a:latin typeface="Consolas" panose="020B0609020204030204" pitchFamily="49" charset="0"/>
              </a:rPr>
              <a:t>gambar</a:t>
            </a:r>
            <a:r>
              <a:rPr lang="en-ID" sz="2400" dirty="0">
                <a:latin typeface="Consolas" panose="020B0609020204030204" pitchFamily="49" charset="0"/>
              </a:rPr>
              <a:t>/mobil_otonom.jpeg"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=cv2.imread(img_path,0)</a:t>
            </a:r>
          </a:p>
          <a:p>
            <a:endParaRPr lang="en-ID" sz="2400" dirty="0">
              <a:latin typeface="Consolas" panose="020B0609020204030204" pitchFamily="49" charset="0"/>
            </a:endParaRPr>
          </a:p>
          <a:p>
            <a:r>
              <a:rPr lang="en-ID" sz="2400" dirty="0">
                <a:latin typeface="Consolas" panose="020B0609020204030204" pitchFamily="49" charset="0"/>
              </a:rPr>
              <a:t>cv2.imshow('</a:t>
            </a:r>
            <a:r>
              <a:rPr lang="en-ID" sz="2400" dirty="0" err="1">
                <a:latin typeface="Consolas" panose="020B0609020204030204" pitchFamily="49" charset="0"/>
              </a:rPr>
              <a:t>gambar</a:t>
            </a:r>
            <a:r>
              <a:rPr lang="en-ID" sz="2400" dirty="0">
                <a:latin typeface="Consolas" panose="020B0609020204030204" pitchFamily="49" charset="0"/>
              </a:rPr>
              <a:t> </a:t>
            </a:r>
            <a:r>
              <a:rPr lang="en-ID" sz="2400" dirty="0" err="1">
                <a:latin typeface="Consolas" panose="020B0609020204030204" pitchFamily="49" charset="0"/>
              </a:rPr>
              <a:t>mobil</a:t>
            </a:r>
            <a:r>
              <a:rPr lang="en-ID" sz="2400" dirty="0">
                <a:latin typeface="Consolas" panose="020B0609020204030204" pitchFamily="49" charset="0"/>
              </a:rPr>
              <a:t>', </a:t>
            </a:r>
            <a:r>
              <a:rPr lang="en-ID" sz="2400" dirty="0" err="1">
                <a:latin typeface="Consolas" panose="020B0609020204030204" pitchFamily="49" charset="0"/>
              </a:rPr>
              <a:t>img</a:t>
            </a:r>
            <a:r>
              <a:rPr lang="en-ID" sz="2400" dirty="0">
                <a:latin typeface="Consolas" panose="020B0609020204030204" pitchFamily="49" charset="0"/>
              </a:rPr>
              <a:t>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cv2.waitKey(0)</a:t>
            </a:r>
          </a:p>
          <a:p>
            <a:r>
              <a:rPr lang="en-ID" sz="2400" dirty="0">
                <a:latin typeface="Consolas" panose="020B0609020204030204" pitchFamily="49" charset="0"/>
              </a:rPr>
              <a:t>cv2.destroyAllWindows()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5C4EB-E2C7-53E8-F1CB-9B755B969C8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BF609-DC7E-739A-0905-81AAC16E3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FCFB6-0669-66E7-D623-45EC61C57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14F35D-A3A4-9036-E555-349919E76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B744C-CA4C-0AA2-066F-2D28DF3EF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8434A-FDEF-CA96-0F4E-B38A3A1E4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B7E36-7A5C-5E8E-7852-3979D4F01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CAF5A-682B-58A1-B29E-46D5EB0EFB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CA1549-4034-7629-875C-71A2FF69FACF}"/>
              </a:ext>
            </a:extLst>
          </p:cNvPr>
          <p:cNvSpPr txBox="1"/>
          <p:nvPr/>
        </p:nvSpPr>
        <p:spPr>
          <a:xfrm>
            <a:off x="3708224" y="308917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Membuat</a:t>
            </a:r>
            <a:r>
              <a:rPr lang="en-US" sz="2400" b="1" dirty="0"/>
              <a:t> Citra Grayscale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52270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2BAFA3-40C1-DF3B-FD0D-2C5266438743}"/>
              </a:ext>
            </a:extLst>
          </p:cNvPr>
          <p:cNvSpPr txBox="1"/>
          <p:nvPr/>
        </p:nvSpPr>
        <p:spPr>
          <a:xfrm>
            <a:off x="279534" y="1542484"/>
            <a:ext cx="6751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load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: cv2.IMREAD_COLOR</a:t>
            </a:r>
          </a:p>
          <a:p>
            <a:r>
              <a:rPr lang="en-US" sz="2400" dirty="0"/>
              <a:t>load </a:t>
            </a:r>
            <a:r>
              <a:rPr lang="en-US" sz="2400" dirty="0" err="1"/>
              <a:t>gambar</a:t>
            </a:r>
            <a:r>
              <a:rPr lang="en-US" sz="2400" dirty="0"/>
              <a:t> grayscale : cv2.IMREAD_GRAYSCALE</a:t>
            </a:r>
            <a:endParaRPr lang="en-ID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B35F4-1828-A14D-7780-B0D1616CFB41}"/>
              </a:ext>
            </a:extLst>
          </p:cNvPr>
          <p:cNvSpPr txBox="1"/>
          <p:nvPr/>
        </p:nvSpPr>
        <p:spPr>
          <a:xfrm>
            <a:off x="7104586" y="1552636"/>
            <a:ext cx="4072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1</a:t>
            </a:r>
            <a:endParaRPr lang="en-ID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AB31A-AE26-33B1-7877-FF1016556BA8}"/>
              </a:ext>
            </a:extLst>
          </p:cNvPr>
          <p:cNvSpPr txBox="1"/>
          <p:nvPr/>
        </p:nvSpPr>
        <p:spPr>
          <a:xfrm>
            <a:off x="7101935" y="1890706"/>
            <a:ext cx="341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diganti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0</a:t>
            </a:r>
            <a:endParaRPr lang="en-ID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358F5-464E-12BC-56A1-5B30BF4D0787}"/>
              </a:ext>
            </a:extLst>
          </p:cNvPr>
          <p:cNvSpPr txBox="1"/>
          <p:nvPr/>
        </p:nvSpPr>
        <p:spPr>
          <a:xfrm>
            <a:off x="6041893" y="4705671"/>
            <a:ext cx="3379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img</a:t>
            </a:r>
            <a:r>
              <a:rPr lang="en-US" sz="2000" dirty="0">
                <a:latin typeface="Consolas" panose="020B0609020204030204" pitchFamily="49" charset="0"/>
              </a:rPr>
              <a:t>=cv2.imread(img,0)</a:t>
            </a:r>
            <a:endParaRPr lang="en-ID" sz="2000" dirty="0"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CB4CF6-2C9F-99FC-55A8-CF988ADC2CE0}"/>
              </a:ext>
            </a:extLst>
          </p:cNvPr>
          <p:cNvSpPr txBox="1"/>
          <p:nvPr/>
        </p:nvSpPr>
        <p:spPr>
          <a:xfrm>
            <a:off x="222506" y="4726381"/>
            <a:ext cx="5873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img</a:t>
            </a:r>
            <a:r>
              <a:rPr lang="en-US" sz="2000" dirty="0">
                <a:latin typeface="Consolas" panose="020B0609020204030204" pitchFamily="49" charset="0"/>
              </a:rPr>
              <a:t>=cv2.imread(img,cv2.IMREAD_GRAYSCALE)</a:t>
            </a:r>
            <a:endParaRPr lang="en-ID" sz="2000" dirty="0"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79C22-032B-89B7-0064-55E5FBE755F4}"/>
              </a:ext>
            </a:extLst>
          </p:cNvPr>
          <p:cNvSpPr txBox="1"/>
          <p:nvPr/>
        </p:nvSpPr>
        <p:spPr>
          <a:xfrm>
            <a:off x="6041893" y="3147330"/>
            <a:ext cx="3238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img</a:t>
            </a:r>
            <a:r>
              <a:rPr lang="en-US" sz="2000" dirty="0">
                <a:latin typeface="Consolas" panose="020B0609020204030204" pitchFamily="49" charset="0"/>
              </a:rPr>
              <a:t>=cv2.imread(img,1)</a:t>
            </a:r>
            <a:endParaRPr lang="en-ID" sz="2000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7F6C5-AAF0-BC28-65C6-1EF1689CBBD5}"/>
              </a:ext>
            </a:extLst>
          </p:cNvPr>
          <p:cNvSpPr txBox="1"/>
          <p:nvPr/>
        </p:nvSpPr>
        <p:spPr>
          <a:xfrm>
            <a:off x="279534" y="3137186"/>
            <a:ext cx="5943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nsolas" panose="020B0609020204030204" pitchFamily="49" charset="0"/>
              </a:rPr>
              <a:t>img</a:t>
            </a:r>
            <a:r>
              <a:rPr lang="en-US" sz="2000" dirty="0">
                <a:latin typeface="Consolas" panose="020B0609020204030204" pitchFamily="49" charset="0"/>
              </a:rPr>
              <a:t>=cv2.imread(img,cv2.IMREAD_COLOR)</a:t>
            </a:r>
            <a:endParaRPr lang="en-ID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939641-B50D-3073-B773-FE63788C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28" y="2737646"/>
            <a:ext cx="1588944" cy="15419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68407-E24C-8199-3CDA-80E21412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167" y="4510729"/>
            <a:ext cx="1588945" cy="149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293F46-D58F-57A2-64D7-7411DEF1CA0B}"/>
              </a:ext>
            </a:extLst>
          </p:cNvPr>
          <p:cNvSpPr txBox="1"/>
          <p:nvPr/>
        </p:nvSpPr>
        <p:spPr>
          <a:xfrm>
            <a:off x="4702655" y="856565"/>
            <a:ext cx="118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Resume</a:t>
            </a:r>
            <a:endParaRPr lang="en-ID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E834-EAA2-404E-C705-8CD1856F2309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B65D3-9CCE-A2F1-77A8-070A72827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4370A-0B5E-0965-2DDD-4343857AA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C0A1A-5D87-1F51-2667-51CF02A150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77C039-F13C-E1BA-709A-4109CB131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656D90-D7C5-8836-F487-ECC2E45DC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0E142-21F7-1DF5-DD32-04EC035C3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3FB853-2C18-9B30-92F9-8867B83F9B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09" y="148235"/>
            <a:ext cx="688602" cy="8514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C60F63-710E-C71C-866D-83567C37C4D9}"/>
              </a:ext>
            </a:extLst>
          </p:cNvPr>
          <p:cNvSpPr txBox="1"/>
          <p:nvPr/>
        </p:nvSpPr>
        <p:spPr>
          <a:xfrm>
            <a:off x="3598464" y="335595"/>
            <a:ext cx="382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Citra </a:t>
            </a:r>
            <a:r>
              <a:rPr lang="en-US" sz="2400" b="1" dirty="0" err="1"/>
              <a:t>Bewarna</a:t>
            </a:r>
            <a:r>
              <a:rPr lang="en-US" sz="2400" b="1" dirty="0"/>
              <a:t> dan Grayscale</a:t>
            </a:r>
            <a:endParaRPr lang="en-ID" sz="2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CEE372-8847-B29E-8DF8-095453E84893}"/>
              </a:ext>
            </a:extLst>
          </p:cNvPr>
          <p:cNvSpPr/>
          <p:nvPr/>
        </p:nvSpPr>
        <p:spPr>
          <a:xfrm>
            <a:off x="222506" y="3040083"/>
            <a:ext cx="5703281" cy="22088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8EF56C-5CF0-867B-2049-6C8DE46385C2}"/>
              </a:ext>
            </a:extLst>
          </p:cNvPr>
          <p:cNvSpPr/>
          <p:nvPr/>
        </p:nvSpPr>
        <p:spPr>
          <a:xfrm>
            <a:off x="5980837" y="3036556"/>
            <a:ext cx="3379520" cy="22088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17AC09-382F-F258-8711-171781D898E3}"/>
              </a:ext>
            </a:extLst>
          </p:cNvPr>
          <p:cNvCxnSpPr>
            <a:stCxn id="21" idx="1"/>
            <a:endCxn id="22" idx="3"/>
          </p:cNvCxnSpPr>
          <p:nvPr/>
        </p:nvCxnSpPr>
        <p:spPr>
          <a:xfrm flipV="1">
            <a:off x="222506" y="4140962"/>
            <a:ext cx="9137851" cy="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6CCD5B-3BC7-9DE8-4BDA-6E8F070C8DD9}"/>
              </a:ext>
            </a:extLst>
          </p:cNvPr>
          <p:cNvCxnSpPr/>
          <p:nvPr/>
        </p:nvCxnSpPr>
        <p:spPr>
          <a:xfrm>
            <a:off x="5949537" y="1795706"/>
            <a:ext cx="1176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567813-A5BE-AAB7-FB2A-9A1045A23A10}"/>
              </a:ext>
            </a:extLst>
          </p:cNvPr>
          <p:cNvCxnSpPr/>
          <p:nvPr/>
        </p:nvCxnSpPr>
        <p:spPr>
          <a:xfrm>
            <a:off x="6495803" y="2150490"/>
            <a:ext cx="5823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45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2501</Words>
  <Application>Microsoft Office PowerPoint</Application>
  <PresentationFormat>Widescreen</PresentationFormat>
  <Paragraphs>405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 Display</vt:lpstr>
      <vt:lpstr>Arial</vt:lpstr>
      <vt:lpstr>Calibri</vt:lpstr>
      <vt:lpstr>Calibri Light</vt:lpstr>
      <vt:lpstr>Consolas</vt:lpstr>
      <vt:lpstr>LEMON MILK</vt:lpstr>
      <vt:lpstr>LEMON MILK Medium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Koding baca citra warna merah jadi biru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374</cp:revision>
  <dcterms:created xsi:type="dcterms:W3CDTF">2024-09-26T10:40:26Z</dcterms:created>
  <dcterms:modified xsi:type="dcterms:W3CDTF">2024-10-04T02:47:12Z</dcterms:modified>
</cp:coreProperties>
</file>