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28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5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382E-6F89-4805-AB64-0F9D808EFCC6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B39EA-6D06-46FA-8232-B89E7CC253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51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4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81C4-55E7-57D7-B8D8-234BA1B5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60992-1F6B-3E12-F0A1-1A578AFBC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CB740-DCB2-3876-E246-7E3CAB0CB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FE35A-3A2A-526B-0AB0-CF719E26D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773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6AF15-1F5C-C699-787A-C45B196D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1CFEE-819D-F19A-9BE9-4225882D2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8B8B08-CBA7-7CC0-FE10-BBDB8AEE3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EB7E-D003-33DF-125A-7EB3A3840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070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1494-42D3-F468-6B95-0722BD941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EB3887-31B2-AE94-49B8-DAF285BEC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FA5EE-740F-64B4-2D84-AFFA5789D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8AA79-54A1-0618-81B4-3225C1C1E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563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31D18-88DB-1B10-F39F-AEC6424C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95566-B03E-054A-A9C1-D471502EB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AD98C-4456-0566-FF7B-93C9D8926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35629-FED5-FF20-E728-8D3D15853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93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1A49-88BA-B3F9-5893-2DBAA562A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FBCD1E-1C82-D7CA-626F-FE0654EC7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BCD709-D06E-29D8-D063-EA05D1F21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B499-911E-FA92-495F-14C7C1EC6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488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02215-3FE9-6537-D653-6EC21E9E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AD25A-C4F2-66C8-8E2F-85797E2D7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68059-1455-CE6E-CF50-77AECB587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CAE8-E92A-8187-568F-EC1099104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63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0D1FE-FB05-AF80-1A0C-2E0E0FFD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51CE3-C319-EF4C-EF2A-B714434E6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77864-F521-D190-D575-95A0E1F47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C009-09E7-8458-51C2-183645D86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757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30B0F-61EC-91E0-8414-31D68449F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79136-0476-ED5F-CD1C-A0C1170A6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5511F-1BF9-DC63-1068-7C117D24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829DC-199E-BD54-0139-A45EF2FA2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B39EA-6D06-46FA-8232-B89E7CC253FE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997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F8A0-5B04-9720-8F06-7487D4908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54F94-9867-D05B-88DC-01EFBB7D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CACE6-1103-231E-B32D-C71EA39C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4AB4-498B-8506-12BB-BCF9D598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BD781-D33A-6BB6-E31E-D05A2F5E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086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90D9-0E56-2D18-7FFB-7D1A8220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70322-60F4-35F7-F074-0BCB8BAFF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FF9C-6C54-3962-6135-E85F5F0C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F371-2864-6ABF-1F9D-2C071BFD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35AEE-D874-1914-53D4-4C8123D7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40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C02B2-7DDA-EDC3-0AEC-7684B06CA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63B17-6916-16A6-ADD5-F3BC59538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A391-CD34-6240-F9FC-0794C13E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1F243-2103-15D2-02DF-3AEF25BC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5DEC5-2A32-2640-8F8A-E453700C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91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3FCC-6D88-C199-D0E4-773A6BB7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4F56-14C7-FD18-C846-8B028268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6C699-F6D7-8A1A-8108-F93B6EA7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1F895-38DA-F994-723A-926EA9ED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F5971-D339-ECA0-ABF5-00374CC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1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1C66-EEEE-FFF2-7F24-8DF72607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8580B-2973-7CEF-4A01-FE27B70FC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A4AA8-FDC4-DC76-90B4-7AF32921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65A9-022F-554E-C6FE-B7962F06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6C73B-15CB-511C-2A41-786E0BBE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966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0EA1-7222-EB63-E591-8608C3C7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B4FA-3F3F-E678-284F-584DFF68C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79FE9-5C60-25BF-896D-F1B42716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F6C7-699F-D2D0-9D46-B5D35A39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160CE-BE37-612B-2290-7D2D66CE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17888-00B7-5E48-B45D-CD2CE6F4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145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539D-1582-433E-1A51-A342EE37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F6158-17B8-6D52-3EC5-3F5D2102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9D957-F763-2502-526F-B19D65888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6F1A1-97DA-09B2-CD05-4A2EB797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016A1-4320-FF9B-6157-5DD3043DB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EFD2D-E09A-AE0F-2D24-637A1292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9E4B9-7A33-CF16-2458-13688444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09135-B866-3EC2-68C5-3FB9C0AA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60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5CCFE-C9A5-C00E-8A53-BFE1F4FA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BA047-85CF-AD30-C55F-282CED3F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07352-99AC-7478-10A6-319DA65B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1D902-2416-5820-0B21-5770A23B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64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7810C-F5D2-7F08-FAA9-95AD06A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AE88D-1F52-1402-D105-F3C78717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5DCDA-D4D5-9D7D-339D-C3BFCB20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779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960E-79FD-DB59-9AD8-21C3462F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0CFCF-7077-C368-9D5C-23A34BC9C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3BE45-53BA-F8EF-D85A-03E15E5AD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00F6C-8138-36AA-7CC6-48A79F6B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328A5-F4B3-EC45-77A7-760A5891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B764-140B-B974-8BBE-EAC85801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519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5C8F-83BF-7FD2-9D3C-75BC808B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DC11A-EFB2-826A-2547-C62EF2627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9256F-4DED-0F6C-7A3D-AAB057B65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55EDA-BD99-AD78-11C1-ADA7F996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5B6BD-9BC7-EAE4-3B6D-018D6A56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27BC-34B6-44BD-B175-332DB395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088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204C4-0DED-0DAD-1E3B-05496022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69468-8D06-E9AB-E74E-3CF3F74F0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71635-9EF1-F4DC-67A8-F4DDDCF7F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8F356-25C9-4C0E-8D16-376A7AEEAC9C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F96EB-A3D2-2552-83DC-7BBFEF87E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BE61-0DFF-8250-E13D-878CD4A47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E132-26C1-4BA6-A016-DD779D711CE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496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370E2-DE0A-9065-6B88-C829CE77A450}"/>
              </a:ext>
            </a:extLst>
          </p:cNvPr>
          <p:cNvSpPr txBox="1"/>
          <p:nvPr/>
        </p:nvSpPr>
        <p:spPr>
          <a:xfrm>
            <a:off x="3863135" y="4495225"/>
            <a:ext cx="4883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Review </a:t>
            </a:r>
            <a:r>
              <a:rPr lang="en-US" sz="3200" dirty="0" err="1"/>
              <a:t>Elektronika</a:t>
            </a:r>
            <a:r>
              <a:rPr lang="en-US" sz="3200" dirty="0"/>
              <a:t> Dasar</a:t>
            </a:r>
            <a:endParaRPr lang="en-ID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7911-04FB-9E45-C63F-7B953539299B}"/>
              </a:ext>
            </a:extLst>
          </p:cNvPr>
          <p:cNvSpPr txBox="1"/>
          <p:nvPr/>
        </p:nvSpPr>
        <p:spPr>
          <a:xfrm>
            <a:off x="4395684" y="5331704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F145E-A899-7DA2-79D0-BD2D73C0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6" y="1481900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27311-C299-3E8E-E933-3CA907A7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66" y="1481900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A9F2CB-3EAB-B759-3C4D-489CAAD13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D184DD-D21A-389C-B913-1523806D9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1" y="-38100"/>
            <a:ext cx="2590800" cy="1554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6334AE-E538-3830-6F75-76FF2A0B85E6}"/>
              </a:ext>
            </a:extLst>
          </p:cNvPr>
          <p:cNvSpPr txBox="1"/>
          <p:nvPr/>
        </p:nvSpPr>
        <p:spPr>
          <a:xfrm rot="19796252">
            <a:off x="9765010" y="737897"/>
            <a:ext cx="29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ptos Display" panose="020B0004020202020204" pitchFamily="34" charset="0"/>
              </a:rPr>
              <a:t>Muh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Pauzan</a:t>
            </a:r>
            <a:r>
              <a:rPr lang="en-US" sz="2000" dirty="0">
                <a:latin typeface="Aptos Display" panose="020B0004020202020204" pitchFamily="34" charset="0"/>
              </a:rPr>
              <a:t>, </a:t>
            </a:r>
            <a:r>
              <a:rPr lang="en-US" sz="2000" dirty="0" err="1">
                <a:latin typeface="Aptos Display" panose="020B0004020202020204" pitchFamily="34" charset="0"/>
              </a:rPr>
              <a:t>S.Si</a:t>
            </a:r>
            <a:r>
              <a:rPr lang="en-US" sz="2000" dirty="0">
                <a:latin typeface="Aptos Display" panose="020B0004020202020204" pitchFamily="34" charset="0"/>
              </a:rPr>
              <a:t>., </a:t>
            </a:r>
            <a:r>
              <a:rPr lang="en-US" sz="2000" dirty="0" err="1">
                <a:latin typeface="Aptos Display" panose="020B0004020202020204" pitchFamily="34" charset="0"/>
              </a:rPr>
              <a:t>M.Sc</a:t>
            </a:r>
            <a:endParaRPr lang="en-ID" sz="2000" dirty="0">
              <a:latin typeface="Aptos Display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05939D2-162E-FD31-9998-42AF4F1BCC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008" cy="15544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069B0C-3B69-CEF4-C1A5-5D594C228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1" y="5331705"/>
            <a:ext cx="2009300" cy="1526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DC8B0E-8159-EAD8-ECE9-BD3C36C88C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91" y="1084804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FACE05-8B48-66D2-3717-88FB396C8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43" y="1042558"/>
            <a:ext cx="1916859" cy="21703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4B632E-5165-582F-3B24-C811D2D4B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72" y="3292982"/>
            <a:ext cx="1076391" cy="1076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9D312-E2E5-40F9-3DEA-9EDF10AFD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96" y="3212885"/>
            <a:ext cx="121937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204A-5F57-BE25-B030-9ED6364A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0D54DD1-1D5D-4B0E-159C-A961401A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61292F-8F3A-45D5-F849-C3F71F108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89397B-4076-C44B-7F2A-43888C7E6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5A5BE8-FA57-46AA-39AA-F6F115945578}"/>
              </a:ext>
            </a:extLst>
          </p:cNvPr>
          <p:cNvSpPr txBox="1"/>
          <p:nvPr/>
        </p:nvSpPr>
        <p:spPr>
          <a:xfrm>
            <a:off x="5141203" y="171187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BATERAI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8F4A6E-8F4B-89A6-00BA-A7106A4BE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241A5-DB3A-D2A5-0B82-191F24543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3727E-4BFB-1CE9-9B00-FEF9DD0CA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62EFD1F-FF85-B0C3-CB7C-F251F1B4CF80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DD2519-92D0-83A1-6A81-612EF0F98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9" y="69425"/>
            <a:ext cx="563427" cy="5634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73073-F837-70BC-6E46-C18DB707E6BD}"/>
              </a:ext>
            </a:extLst>
          </p:cNvPr>
          <p:cNvGrpSpPr/>
          <p:nvPr/>
        </p:nvGrpSpPr>
        <p:grpSpPr>
          <a:xfrm rot="5400000">
            <a:off x="1868384" y="2247203"/>
            <a:ext cx="1618012" cy="3143757"/>
            <a:chOff x="2041231" y="2157889"/>
            <a:chExt cx="1618012" cy="31437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755795-EDE5-01DB-DF4B-D4F266267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231" y="3696834"/>
              <a:ext cx="1604812" cy="16048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3F5599-EC0F-1523-2BC7-02E07D994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431" y="2157889"/>
              <a:ext cx="1604812" cy="160481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1A666B-1C96-14F8-3ECA-B5F17CEF5C46}"/>
              </a:ext>
            </a:extLst>
          </p:cNvPr>
          <p:cNvSpPr txBox="1"/>
          <p:nvPr/>
        </p:nvSpPr>
        <p:spPr>
          <a:xfrm>
            <a:off x="2195144" y="4390656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Seri</a:t>
            </a:r>
            <a:endParaRPr lang="en-ID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1964B4-5961-E986-4BD3-30D732197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1145472"/>
            <a:ext cx="1320795" cy="13207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745F8A-7F46-D20B-FFB0-EAB1D691ED34}"/>
              </a:ext>
            </a:extLst>
          </p:cNvPr>
          <p:cNvSpPr txBox="1"/>
          <p:nvPr/>
        </p:nvSpPr>
        <p:spPr>
          <a:xfrm>
            <a:off x="2054431" y="1068196"/>
            <a:ext cx="1033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Jika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Li-Ion 18650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1000 </a:t>
            </a:r>
            <a:r>
              <a:rPr lang="en-US" sz="2400" dirty="0" err="1"/>
              <a:t>mAh</a:t>
            </a:r>
            <a:r>
              <a:rPr lang="en-US" sz="2400" dirty="0"/>
              <a:t>,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dan </a:t>
            </a:r>
            <a:r>
              <a:rPr lang="en-US" sz="2400" dirty="0" err="1"/>
              <a:t>kapasitasnya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dirangkai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dirangkai</a:t>
            </a:r>
            <a:r>
              <a:rPr lang="en-US" sz="2400" dirty="0"/>
              <a:t> </a:t>
            </a:r>
            <a:r>
              <a:rPr lang="en-US" sz="2400" dirty="0" err="1"/>
              <a:t>paralel</a:t>
            </a:r>
            <a:endParaRPr lang="en-ID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0ADFBB-70F1-8859-F56C-4DC000761743}"/>
              </a:ext>
            </a:extLst>
          </p:cNvPr>
          <p:cNvSpPr txBox="1"/>
          <p:nvPr/>
        </p:nvSpPr>
        <p:spPr>
          <a:xfrm>
            <a:off x="1998107" y="2664676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Mistral" panose="03090702030407020403" pitchFamily="66" charset="0"/>
              </a:rPr>
              <a:t>Jawab </a:t>
            </a:r>
            <a:endParaRPr lang="en-ID" sz="32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2CE3B-66DE-5EA0-941E-C27C2F557B74}"/>
              </a:ext>
            </a:extLst>
          </p:cNvPr>
          <p:cNvSpPr txBox="1"/>
          <p:nvPr/>
        </p:nvSpPr>
        <p:spPr>
          <a:xfrm>
            <a:off x="4574144" y="3350817"/>
            <a:ext cx="765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Tegangan</a:t>
            </a:r>
            <a:r>
              <a:rPr lang="en-US" sz="2400" dirty="0"/>
              <a:t> total =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1 +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2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0BE1D-2AFD-88CC-9DE2-70DAA040D9FD}"/>
                  </a:ext>
                </a:extLst>
              </p:cNvPr>
              <p:cNvSpPr txBox="1"/>
              <p:nvPr/>
            </p:nvSpPr>
            <p:spPr>
              <a:xfrm>
                <a:off x="5141203" y="3928991"/>
                <a:ext cx="3386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=3,7+3,7=7,4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volt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70BE1D-2AFD-88CC-9DE2-70DAA040D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203" y="3928991"/>
                <a:ext cx="33868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8A951F-D836-761A-83A3-620E8FA99E50}"/>
              </a:ext>
            </a:extLst>
          </p:cNvPr>
          <p:cNvSpPr txBox="1"/>
          <p:nvPr/>
        </p:nvSpPr>
        <p:spPr>
          <a:xfrm>
            <a:off x="4536043" y="4614888"/>
            <a:ext cx="765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Karena 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yang </a:t>
            </a:r>
            <a:r>
              <a:rPr lang="en-US" sz="2400" dirty="0" err="1"/>
              <a:t>mengalir</a:t>
            </a:r>
            <a:r>
              <a:rPr lang="en-US" sz="2400" dirty="0"/>
              <a:t> pada </a:t>
            </a:r>
            <a:r>
              <a:rPr lang="en-US" sz="2400" dirty="0" err="1"/>
              <a:t>baterai</a:t>
            </a:r>
            <a:r>
              <a:rPr lang="en-US" sz="2400" dirty="0"/>
              <a:t> 1 </a:t>
            </a:r>
            <a:r>
              <a:rPr lang="en-US" sz="2400" dirty="0" err="1"/>
              <a:t>maupun</a:t>
            </a:r>
            <a:r>
              <a:rPr lang="en-US" sz="2400" dirty="0"/>
              <a:t> 2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kapasitasnya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1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1000 </a:t>
            </a:r>
            <a:r>
              <a:rPr lang="en-US" sz="2400" dirty="0" err="1"/>
              <a:t>mAh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7121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0F0D9-DAA9-C2C7-BFAB-41FBD6FC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4AA11B-E559-7B31-DB2A-1645DE638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694F64-7048-0EC6-0FEF-C07B6C423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15FB31-3350-E3CD-1958-88883B1F2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A7FF33-C36C-84DD-1EED-18206028C31A}"/>
              </a:ext>
            </a:extLst>
          </p:cNvPr>
          <p:cNvSpPr txBox="1"/>
          <p:nvPr/>
        </p:nvSpPr>
        <p:spPr>
          <a:xfrm>
            <a:off x="5141203" y="171187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BATERAI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A6D87B-634B-1927-1758-8FDD671B9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8AF9B-124F-740F-4CE3-D4670657A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CF5CD1-83C9-C9F0-1267-905C222DC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BFCED5A-FB0E-A37D-4B11-29CA0554DF8D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C4F65-C187-A02D-AEFC-CB67BBC3F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9" y="69425"/>
            <a:ext cx="563427" cy="563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15C7A-2DF7-E2C6-A008-2A9C5A8CA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05" y="3385871"/>
            <a:ext cx="1604812" cy="1604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2C1457-7966-BAB8-8802-0118EA1E4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68" y="3381500"/>
            <a:ext cx="1604812" cy="16048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8CA172-D388-061B-ED0B-6051461B6131}"/>
              </a:ext>
            </a:extLst>
          </p:cNvPr>
          <p:cNvSpPr txBox="1"/>
          <p:nvPr/>
        </p:nvSpPr>
        <p:spPr>
          <a:xfrm>
            <a:off x="1850313" y="5100865"/>
            <a:ext cx="105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Paralel</a:t>
            </a:r>
            <a:endParaRPr lang="en-ID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52EF13-15FA-7E52-8EB9-6E84AC3495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4" y="1145472"/>
            <a:ext cx="1320795" cy="13207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C5A4CF-BFEF-494B-0DFD-352B28270311}"/>
              </a:ext>
            </a:extLst>
          </p:cNvPr>
          <p:cNvSpPr txBox="1"/>
          <p:nvPr/>
        </p:nvSpPr>
        <p:spPr>
          <a:xfrm>
            <a:off x="2054431" y="1068196"/>
            <a:ext cx="1033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Jika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Li-Ion 18650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1000 </a:t>
            </a:r>
            <a:r>
              <a:rPr lang="en-US" sz="2400" dirty="0" err="1"/>
              <a:t>mAh</a:t>
            </a:r>
            <a:r>
              <a:rPr lang="en-US" sz="2400" dirty="0"/>
              <a:t>,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dan </a:t>
            </a:r>
            <a:r>
              <a:rPr lang="en-US" sz="2400" dirty="0" err="1"/>
              <a:t>kapasitasnya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dirangkai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dirangkai</a:t>
            </a:r>
            <a:r>
              <a:rPr lang="en-US" sz="2400" dirty="0"/>
              <a:t> </a:t>
            </a:r>
            <a:r>
              <a:rPr lang="en-US" sz="2400" dirty="0" err="1"/>
              <a:t>paralel</a:t>
            </a:r>
            <a:endParaRPr lang="en-ID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5F7012-EAFE-9219-9A52-BDC38943EF4E}"/>
              </a:ext>
            </a:extLst>
          </p:cNvPr>
          <p:cNvSpPr txBox="1"/>
          <p:nvPr/>
        </p:nvSpPr>
        <p:spPr>
          <a:xfrm>
            <a:off x="3527018" y="2569700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Mistral" panose="03090702030407020403" pitchFamily="66" charset="0"/>
              </a:rPr>
              <a:t>Jawab </a:t>
            </a:r>
            <a:endParaRPr lang="en-ID" sz="32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02532-DBB5-BFB6-D901-3CE951B9E3CF}"/>
              </a:ext>
            </a:extLst>
          </p:cNvPr>
          <p:cNvSpPr txBox="1"/>
          <p:nvPr/>
        </p:nvSpPr>
        <p:spPr>
          <a:xfrm>
            <a:off x="4527909" y="4425723"/>
            <a:ext cx="765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parallel,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dijumlahkan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: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A4358D-A00E-46F6-769A-A429687CF2DB}"/>
                  </a:ext>
                </a:extLst>
              </p:cNvPr>
              <p:cNvSpPr txBox="1"/>
              <p:nvPr/>
            </p:nvSpPr>
            <p:spPr>
              <a:xfrm>
                <a:off x="3613509" y="5568099"/>
                <a:ext cx="62738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apasitas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Total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=1000+1000=2000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mAh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9A4358D-A00E-46F6-769A-A429687CF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509" y="5568099"/>
                <a:ext cx="6273897" cy="461665"/>
              </a:xfrm>
              <a:prstGeom prst="rect">
                <a:avLst/>
              </a:prstGeom>
              <a:blipFill>
                <a:blip r:embed="rId1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ABC9240-BE26-735E-80FE-81A404337B14}"/>
              </a:ext>
            </a:extLst>
          </p:cNvPr>
          <p:cNvSpPr txBox="1"/>
          <p:nvPr/>
        </p:nvSpPr>
        <p:spPr>
          <a:xfrm>
            <a:off x="4574144" y="2955035"/>
            <a:ext cx="765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Karena </a:t>
            </a:r>
            <a:r>
              <a:rPr lang="en-US" sz="2400" dirty="0" err="1"/>
              <a:t>tersusun</a:t>
            </a:r>
            <a:r>
              <a:rPr lang="en-US" sz="2400" dirty="0"/>
              <a:t> parallel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1 dan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2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3,7 V</a:t>
            </a:r>
            <a:endParaRPr lang="en-ID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BD363-57E7-733C-0E0F-1E6FDF6870D0}"/>
              </a:ext>
            </a:extLst>
          </p:cNvPr>
          <p:cNvCxnSpPr/>
          <p:nvPr/>
        </p:nvCxnSpPr>
        <p:spPr>
          <a:xfrm>
            <a:off x="1632695" y="3386442"/>
            <a:ext cx="1775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2CE4C3-BA6B-C094-F652-24679F5303C4}"/>
              </a:ext>
            </a:extLst>
          </p:cNvPr>
          <p:cNvCxnSpPr/>
          <p:nvPr/>
        </p:nvCxnSpPr>
        <p:spPr>
          <a:xfrm>
            <a:off x="1632695" y="4986312"/>
            <a:ext cx="1775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71370E2-DE0A-9065-6B88-C829CE77A450}"/>
              </a:ext>
            </a:extLst>
          </p:cNvPr>
          <p:cNvSpPr txBox="1"/>
          <p:nvPr/>
        </p:nvSpPr>
        <p:spPr>
          <a:xfrm>
            <a:off x="2235980" y="3450104"/>
            <a:ext cx="73994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T </a:t>
            </a:r>
            <a:r>
              <a:rPr lang="en-ID" sz="6600" b="1" dirty="0"/>
              <a:t>E R I M A   K A S I 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B7911-04FB-9E45-C63F-7B953539299B}"/>
              </a:ext>
            </a:extLst>
          </p:cNvPr>
          <p:cNvSpPr txBox="1"/>
          <p:nvPr/>
        </p:nvSpPr>
        <p:spPr>
          <a:xfrm>
            <a:off x="4395684" y="5331704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F145E-A899-7DA2-79D0-BD2D73C0E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95" y="494887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27311-C299-3E8E-E933-3CA907A7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28" y="494887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A9F2CB-3EAB-B759-3C4D-489CAAD13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D184DD-D21A-389C-B913-1523806D9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90" y="4238566"/>
            <a:ext cx="2590800" cy="15544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DC8B0E-8159-EAD8-ECE9-BD3C36C88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32" y="55545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FACE05-8B48-66D2-3717-88FB396C8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4" y="3264744"/>
            <a:ext cx="1916859" cy="2170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EA0B6-60B2-5799-04B2-7B99A8AC9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4416" cy="1449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E4E16-EE94-06C1-986C-6626DA1FA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189" y="5225143"/>
            <a:ext cx="2129812" cy="16328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8F66BC-A45C-3B9D-4565-766D628D1F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2" y="2371389"/>
            <a:ext cx="893355" cy="893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2DFCB-7B50-9FAB-38F3-69D4B378D8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6" y="3811711"/>
            <a:ext cx="1076391" cy="1076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575BB-A59D-FE96-77A5-B225EF044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71" y="671918"/>
            <a:ext cx="937579" cy="9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43DEB-C68A-EEF1-5812-973FA6FD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F9323F-6A13-653F-E407-1A0961228A3E}"/>
              </a:ext>
            </a:extLst>
          </p:cNvPr>
          <p:cNvSpPr txBox="1"/>
          <p:nvPr/>
        </p:nvSpPr>
        <p:spPr>
          <a:xfrm>
            <a:off x="3356463" y="3880340"/>
            <a:ext cx="75782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/>
              <a:t>Arus</a:t>
            </a:r>
            <a:r>
              <a:rPr lang="en-US" sz="3200" dirty="0"/>
              <a:t> dan </a:t>
            </a:r>
            <a:r>
              <a:rPr lang="en-US" sz="3200" dirty="0" err="1"/>
              <a:t>Tegangan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err="1"/>
              <a:t>Rangkaian</a:t>
            </a:r>
            <a:r>
              <a:rPr lang="en-US" sz="3200" dirty="0"/>
              <a:t> Seri dan </a:t>
            </a:r>
            <a:r>
              <a:rPr lang="en-US" sz="3200" dirty="0" err="1"/>
              <a:t>Paralel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Daya Listrik</a:t>
            </a:r>
          </a:p>
          <a:p>
            <a:pPr marL="514350" indent="-514350">
              <a:buAutoNum type="arabicPeriod"/>
            </a:pPr>
            <a:r>
              <a:rPr lang="en-US" sz="3200" dirty="0" err="1"/>
              <a:t>Baterai</a:t>
            </a:r>
            <a:r>
              <a:rPr lang="en-US" sz="3200" dirty="0"/>
              <a:t> </a:t>
            </a:r>
          </a:p>
          <a:p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8E504-F776-9134-65D7-282C5790EADE}"/>
              </a:ext>
            </a:extLst>
          </p:cNvPr>
          <p:cNvSpPr txBox="1"/>
          <p:nvPr/>
        </p:nvSpPr>
        <p:spPr>
          <a:xfrm>
            <a:off x="4190708" y="173710"/>
            <a:ext cx="317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sz="2800" dirty="0">
                <a:latin typeface="LEMON MILK Medium" panose="00000600000000000000" pitchFamily="50" charset="0"/>
              </a:rPr>
              <a:t> CERDAS</a:t>
            </a:r>
            <a:endParaRPr lang="en-ID" sz="2800" dirty="0">
              <a:latin typeface="LEMON MILK Medium" panose="00000600000000000000" pitchFamily="50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DB4C5E-5EB5-FDD0-64DB-BC02BAD2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06" y="378848"/>
            <a:ext cx="1269935" cy="12916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1331C5-DA78-FDD9-313A-2138D22FA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12" y="344657"/>
            <a:ext cx="1357884" cy="1291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33E0FD-5E10-7BBE-5804-8817D688D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0"/>
            <a:ext cx="2805774" cy="181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9B3E39-6F72-C4A9-8172-0E658AE91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301" y="-38100"/>
            <a:ext cx="2590800" cy="15544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6AC0D9C-7B72-7073-5C11-E22DCEBD8D6B}"/>
              </a:ext>
            </a:extLst>
          </p:cNvPr>
          <p:cNvSpPr txBox="1"/>
          <p:nvPr/>
        </p:nvSpPr>
        <p:spPr>
          <a:xfrm rot="19796252">
            <a:off x="9765010" y="737897"/>
            <a:ext cx="292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ptos Display" panose="020B0004020202020204" pitchFamily="34" charset="0"/>
              </a:rPr>
              <a:t>Muh</a:t>
            </a:r>
            <a:r>
              <a:rPr lang="en-US" sz="2000" dirty="0">
                <a:latin typeface="Aptos Display" panose="020B0004020202020204" pitchFamily="34" charset="0"/>
              </a:rPr>
              <a:t> </a:t>
            </a:r>
            <a:r>
              <a:rPr lang="en-US" sz="2000" dirty="0" err="1">
                <a:latin typeface="Aptos Display" panose="020B0004020202020204" pitchFamily="34" charset="0"/>
              </a:rPr>
              <a:t>Pauzan</a:t>
            </a:r>
            <a:r>
              <a:rPr lang="en-US" sz="2000" dirty="0">
                <a:latin typeface="Aptos Display" panose="020B0004020202020204" pitchFamily="34" charset="0"/>
              </a:rPr>
              <a:t>, </a:t>
            </a:r>
            <a:r>
              <a:rPr lang="en-US" sz="2000" dirty="0" err="1">
                <a:latin typeface="Aptos Display" panose="020B0004020202020204" pitchFamily="34" charset="0"/>
              </a:rPr>
              <a:t>S.Si</a:t>
            </a:r>
            <a:r>
              <a:rPr lang="en-US" sz="2000" dirty="0">
                <a:latin typeface="Aptos Display" panose="020B0004020202020204" pitchFamily="34" charset="0"/>
              </a:rPr>
              <a:t>., </a:t>
            </a:r>
            <a:r>
              <a:rPr lang="en-US" sz="2000" dirty="0" err="1">
                <a:latin typeface="Aptos Display" panose="020B0004020202020204" pitchFamily="34" charset="0"/>
              </a:rPr>
              <a:t>M.Sc</a:t>
            </a:r>
            <a:endParaRPr lang="en-ID" sz="2000" dirty="0">
              <a:latin typeface="Aptos Display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B48163-6307-9F36-F774-818A2B2A1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1008" cy="15544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B878F6-C5C3-15E2-7A94-0C5A578AD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1" y="5331705"/>
            <a:ext cx="2009300" cy="1526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3902264-139F-AD7F-11A6-B81C5894C4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24" y="-43885"/>
            <a:ext cx="1916859" cy="21703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3B8FC49-1D1E-4B26-056F-8C7A58D08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00" y="-38100"/>
            <a:ext cx="1916859" cy="2170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8F08E-4ED1-8FE5-9DD3-8C629837E6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04" y="2459165"/>
            <a:ext cx="893355" cy="893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5062E-4956-4BEE-66A2-1037DA4F9A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59" y="2357620"/>
            <a:ext cx="1076391" cy="1076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7DA50-E650-34CF-7E15-62C86EC542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59" y="2374282"/>
            <a:ext cx="937579" cy="937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45E37C-DEB3-1D0C-A44A-D2A7CEF86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68" y="2357620"/>
            <a:ext cx="1122641" cy="11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5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A09B8E-BD42-D51D-503D-3C1651FA6E5F}"/>
              </a:ext>
            </a:extLst>
          </p:cNvPr>
          <p:cNvSpPr/>
          <p:nvPr/>
        </p:nvSpPr>
        <p:spPr>
          <a:xfrm>
            <a:off x="3650478" y="1287195"/>
            <a:ext cx="6780499" cy="8514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3C1BEF-E539-8F78-0D14-4C6CFFCDEEBE}"/>
              </a:ext>
            </a:extLst>
          </p:cNvPr>
          <p:cNvSpPr/>
          <p:nvPr/>
        </p:nvSpPr>
        <p:spPr>
          <a:xfrm>
            <a:off x="1811556" y="1270323"/>
            <a:ext cx="2054431" cy="110291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EA48FB-8155-D385-0ABF-DABF556E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616CDC-7DE7-3B0D-B2F3-3E670DAB4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C5809-16AE-92BD-22D6-644FAF302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A92697-5DE6-D767-3A0D-56A2EECDD2E3}"/>
              </a:ext>
            </a:extLst>
          </p:cNvPr>
          <p:cNvSpPr txBox="1"/>
          <p:nvPr/>
        </p:nvSpPr>
        <p:spPr>
          <a:xfrm>
            <a:off x="5233599" y="23336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LEMON MILK" panose="00000500000000000000" pitchFamily="50" charset="0"/>
              </a:rPr>
              <a:t>Tegangan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D28E6-4526-B1A2-5BE5-F20080AF11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F0969-D505-5E46-5EF8-5ED845570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ABA3AC-8C34-343A-D745-FF2381DC0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3E3775B-9BD3-7C5C-C815-0541CE74E60F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201E7-CB06-E837-DF1C-1500F57D0E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35" y="150520"/>
            <a:ext cx="701764" cy="701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A806A-CB0A-3952-8487-248AB6878E88}"/>
              </a:ext>
            </a:extLst>
          </p:cNvPr>
          <p:cNvSpPr txBox="1"/>
          <p:nvPr/>
        </p:nvSpPr>
        <p:spPr>
          <a:xfrm>
            <a:off x="1811556" y="1406284"/>
            <a:ext cx="2021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Tegangan</a:t>
            </a:r>
            <a:r>
              <a:rPr lang="en-US" sz="2400" dirty="0"/>
              <a:t> /</a:t>
            </a:r>
          </a:p>
          <a:p>
            <a:pPr algn="ctr"/>
            <a:r>
              <a:rPr lang="en-US" sz="2400" dirty="0"/>
              <a:t>Beda </a:t>
            </a:r>
            <a:r>
              <a:rPr lang="en-US" sz="2400" dirty="0" err="1"/>
              <a:t>Potensial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5B20D-FD5D-034A-B186-789AA710C2AC}"/>
              </a:ext>
            </a:extLst>
          </p:cNvPr>
          <p:cNvSpPr txBox="1"/>
          <p:nvPr/>
        </p:nvSpPr>
        <p:spPr>
          <a:xfrm>
            <a:off x="3947857" y="1495489"/>
            <a:ext cx="631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dua </a:t>
            </a:r>
            <a:r>
              <a:rPr lang="en-US" sz="2400" dirty="0" err="1"/>
              <a:t>titik</a:t>
            </a:r>
            <a:endParaRPr lang="en-ID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77036E-11F5-88BF-B516-F5A9D39F8312}"/>
              </a:ext>
            </a:extLst>
          </p:cNvPr>
          <p:cNvSpPr/>
          <p:nvPr/>
        </p:nvSpPr>
        <p:spPr>
          <a:xfrm>
            <a:off x="1502247" y="5500290"/>
            <a:ext cx="451262" cy="451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BB3D44-5635-8C50-ECE2-A6B5D4A3D7B6}"/>
              </a:ext>
            </a:extLst>
          </p:cNvPr>
          <p:cNvSpPr/>
          <p:nvPr/>
        </p:nvSpPr>
        <p:spPr>
          <a:xfrm>
            <a:off x="1502247" y="2648233"/>
            <a:ext cx="451262" cy="451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6D9D15-C4E7-A7FD-9520-A12573808939}"/>
              </a:ext>
            </a:extLst>
          </p:cNvPr>
          <p:cNvSpPr txBox="1"/>
          <p:nvPr/>
        </p:nvSpPr>
        <p:spPr>
          <a:xfrm>
            <a:off x="1950976" y="5550429"/>
            <a:ext cx="2223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Energi </a:t>
            </a:r>
            <a:r>
              <a:rPr lang="en-US" sz="2200" dirty="0" err="1"/>
              <a:t>potensial</a:t>
            </a:r>
            <a:r>
              <a:rPr lang="en-US" sz="2200" dirty="0"/>
              <a:t> 1</a:t>
            </a:r>
            <a:endParaRPr lang="en-ID" sz="2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FE90B6-37E5-6627-F986-91F01AC94D63}"/>
              </a:ext>
            </a:extLst>
          </p:cNvPr>
          <p:cNvSpPr txBox="1"/>
          <p:nvPr/>
        </p:nvSpPr>
        <p:spPr>
          <a:xfrm>
            <a:off x="1927293" y="2619059"/>
            <a:ext cx="2223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Energi </a:t>
            </a:r>
            <a:r>
              <a:rPr lang="en-US" sz="2200" dirty="0" err="1"/>
              <a:t>potensial</a:t>
            </a:r>
            <a:r>
              <a:rPr lang="en-US" sz="2200" dirty="0"/>
              <a:t> 2</a:t>
            </a:r>
            <a:endParaRPr lang="en-ID" sz="22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543586-CD8C-A21D-2349-9F7127AE698C}"/>
              </a:ext>
            </a:extLst>
          </p:cNvPr>
          <p:cNvCxnSpPr>
            <a:stCxn id="16" idx="4"/>
            <a:endCxn id="12" idx="0"/>
          </p:cNvCxnSpPr>
          <p:nvPr/>
        </p:nvCxnSpPr>
        <p:spPr>
          <a:xfrm>
            <a:off x="1727878" y="3099495"/>
            <a:ext cx="0" cy="24007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99D7D42-EC41-760E-22F6-060D66A2E54D}"/>
              </a:ext>
            </a:extLst>
          </p:cNvPr>
          <p:cNvSpPr txBox="1"/>
          <p:nvPr/>
        </p:nvSpPr>
        <p:spPr>
          <a:xfrm>
            <a:off x="0" y="5540575"/>
            <a:ext cx="1428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0V = GND</a:t>
            </a:r>
            <a:endParaRPr lang="en-ID" sz="2200" dirty="0">
              <a:latin typeface="Consolas" panose="020B06090202040302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EAC1BB-B994-FED9-5AA2-A4B63ADEB897}"/>
              </a:ext>
            </a:extLst>
          </p:cNvPr>
          <p:cNvSpPr txBox="1"/>
          <p:nvPr/>
        </p:nvSpPr>
        <p:spPr>
          <a:xfrm>
            <a:off x="857149" y="2668608"/>
            <a:ext cx="495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5V</a:t>
            </a:r>
            <a:endParaRPr lang="en-ID" sz="2200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856670-B9D4-51C4-4EAC-B24BD6F31369}"/>
              </a:ext>
            </a:extLst>
          </p:cNvPr>
          <p:cNvSpPr txBox="1"/>
          <p:nvPr/>
        </p:nvSpPr>
        <p:spPr>
          <a:xfrm>
            <a:off x="2152925" y="3022218"/>
            <a:ext cx="6395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Tegangan</a:t>
            </a:r>
            <a:r>
              <a:rPr lang="en-US" sz="2400" dirty="0"/>
              <a:t> = Energi </a:t>
            </a:r>
            <a:r>
              <a:rPr lang="en-US" sz="2400" dirty="0" err="1"/>
              <a:t>potensial</a:t>
            </a:r>
            <a:r>
              <a:rPr lang="en-US" sz="2400" dirty="0"/>
              <a:t> 2 –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1</a:t>
            </a:r>
            <a:endParaRPr lang="en-ID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28B56F-57C7-73DB-20EC-BCF56D704418}"/>
              </a:ext>
            </a:extLst>
          </p:cNvPr>
          <p:cNvSpPr txBox="1"/>
          <p:nvPr/>
        </p:nvSpPr>
        <p:spPr>
          <a:xfrm>
            <a:off x="2170368" y="3798122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= 5 – 0 </a:t>
            </a:r>
          </a:p>
          <a:p>
            <a:r>
              <a:rPr lang="en-US" sz="2400" dirty="0"/>
              <a:t>V = 5 V</a:t>
            </a:r>
            <a:endParaRPr lang="en-ID" sz="24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8ABDF6-B844-AA28-499F-5C1540063E56}"/>
              </a:ext>
            </a:extLst>
          </p:cNvPr>
          <p:cNvCxnSpPr/>
          <p:nvPr/>
        </p:nvCxnSpPr>
        <p:spPr>
          <a:xfrm>
            <a:off x="4809379" y="3483883"/>
            <a:ext cx="0" cy="3090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BDA0390-47CC-6D71-5199-65BC70F8381D}"/>
              </a:ext>
            </a:extLst>
          </p:cNvPr>
          <p:cNvSpPr/>
          <p:nvPr/>
        </p:nvSpPr>
        <p:spPr>
          <a:xfrm>
            <a:off x="5648439" y="3470031"/>
            <a:ext cx="451262" cy="451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9E4959-17B4-15FA-A76D-CAB448A9A81D}"/>
              </a:ext>
            </a:extLst>
          </p:cNvPr>
          <p:cNvSpPr txBox="1"/>
          <p:nvPr/>
        </p:nvSpPr>
        <p:spPr>
          <a:xfrm>
            <a:off x="4890498" y="3958748"/>
            <a:ext cx="2223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Energi </a:t>
            </a:r>
            <a:r>
              <a:rPr lang="en-US" sz="2200" dirty="0" err="1"/>
              <a:t>potensial</a:t>
            </a:r>
            <a:r>
              <a:rPr lang="en-US" sz="2200" dirty="0"/>
              <a:t> 1</a:t>
            </a:r>
            <a:endParaRPr lang="en-ID" sz="22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5C77DFD-FCB8-863D-04F9-2EF6DAD7D6F1}"/>
              </a:ext>
            </a:extLst>
          </p:cNvPr>
          <p:cNvSpPr/>
          <p:nvPr/>
        </p:nvSpPr>
        <p:spPr>
          <a:xfrm>
            <a:off x="7726655" y="3491260"/>
            <a:ext cx="451262" cy="4512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25263D-5038-BFBC-CF93-8C0CE82A8A36}"/>
              </a:ext>
            </a:extLst>
          </p:cNvPr>
          <p:cNvSpPr txBox="1"/>
          <p:nvPr/>
        </p:nvSpPr>
        <p:spPr>
          <a:xfrm>
            <a:off x="7303788" y="3956223"/>
            <a:ext cx="2223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Energi </a:t>
            </a:r>
            <a:r>
              <a:rPr lang="en-US" sz="2200" dirty="0" err="1"/>
              <a:t>potensial</a:t>
            </a:r>
            <a:r>
              <a:rPr lang="en-US" sz="2200" dirty="0"/>
              <a:t> 2</a:t>
            </a:r>
            <a:endParaRPr lang="en-ID" sz="22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D51E01-3207-A62A-8F93-1DDCB44509BE}"/>
              </a:ext>
            </a:extLst>
          </p:cNvPr>
          <p:cNvSpPr txBox="1"/>
          <p:nvPr/>
        </p:nvSpPr>
        <p:spPr>
          <a:xfrm>
            <a:off x="6568082" y="4580838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= 0 – 0 </a:t>
            </a:r>
          </a:p>
          <a:p>
            <a:r>
              <a:rPr lang="en-US" sz="2400" dirty="0"/>
              <a:t>V = 0V</a:t>
            </a:r>
            <a:endParaRPr lang="en-ID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D4C28F-CB5F-2925-3912-BBC79046DA66}"/>
              </a:ext>
            </a:extLst>
          </p:cNvPr>
          <p:cNvSpPr txBox="1"/>
          <p:nvPr/>
        </p:nvSpPr>
        <p:spPr>
          <a:xfrm>
            <a:off x="4806000" y="5423751"/>
            <a:ext cx="6675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Jika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potensial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antara</a:t>
            </a:r>
            <a:r>
              <a:rPr lang="en-US" sz="2400" dirty="0"/>
              <a:t> dua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tegangan</a:t>
            </a:r>
            <a:r>
              <a:rPr lang="en-US" sz="2400" dirty="0">
                <a:solidFill>
                  <a:srgbClr val="FF0000"/>
                </a:solidFill>
              </a:rPr>
              <a:t> 0V</a:t>
            </a:r>
            <a:endParaRPr lang="en-ID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5" grpId="0"/>
      <p:bldP spid="6" grpId="0"/>
      <p:bldP spid="12" grpId="0" animBg="1"/>
      <p:bldP spid="16" grpId="0" animBg="1"/>
      <p:bldP spid="18" grpId="0"/>
      <p:bldP spid="21" grpId="0"/>
      <p:bldP spid="26" grpId="0"/>
      <p:bldP spid="32" grpId="0"/>
      <p:bldP spid="37" grpId="0"/>
      <p:bldP spid="38" grpId="0"/>
      <p:bldP spid="42" grpId="0" animBg="1"/>
      <p:bldP spid="43" grpId="0"/>
      <p:bldP spid="44" grpId="0" animBg="1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63914-B5A6-EB0E-3141-81C96FA92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7855928-2C15-E568-C8D9-07BC25062A9E}"/>
              </a:ext>
            </a:extLst>
          </p:cNvPr>
          <p:cNvSpPr/>
          <p:nvPr/>
        </p:nvSpPr>
        <p:spPr>
          <a:xfrm>
            <a:off x="2339439" y="4848074"/>
            <a:ext cx="6271642" cy="9860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9A6B9A-1F25-86D2-853B-173BFE736679}"/>
              </a:ext>
            </a:extLst>
          </p:cNvPr>
          <p:cNvSpPr/>
          <p:nvPr/>
        </p:nvSpPr>
        <p:spPr>
          <a:xfrm>
            <a:off x="8328274" y="4676532"/>
            <a:ext cx="1703946" cy="14866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29857E-EA46-92CA-0655-39FDF4A90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3359B9-AF62-A814-AB97-8902FCDDD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38FDDB-2125-97A2-06E3-B7F79B4E7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D22EA6-8BFB-5A11-44DA-6DE6CD5E83D6}"/>
              </a:ext>
            </a:extLst>
          </p:cNvPr>
          <p:cNvSpPr txBox="1"/>
          <p:nvPr/>
        </p:nvSpPr>
        <p:spPr>
          <a:xfrm>
            <a:off x="5233599" y="23336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ARUS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5BA2A-A128-E03B-D1CD-BD97631A0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D4142C-CD7E-BF44-A2E2-85A287110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2A15BD-8AF2-DE23-21E0-C06F1C7CD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76104E-0ECB-8CC0-254D-4A650F94E24B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81653-2057-F2C7-9067-5004191979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35" y="150520"/>
            <a:ext cx="701764" cy="701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2B9B1F-A5CE-8F33-8FA6-D1847CA7DDE6}"/>
              </a:ext>
            </a:extLst>
          </p:cNvPr>
          <p:cNvSpPr txBox="1"/>
          <p:nvPr/>
        </p:nvSpPr>
        <p:spPr>
          <a:xfrm>
            <a:off x="953315" y="1041376"/>
            <a:ext cx="1014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Jika </a:t>
            </a:r>
            <a:r>
              <a:rPr lang="en-US" sz="2400" dirty="0" err="1"/>
              <a:t>tegangan</a:t>
            </a:r>
            <a:r>
              <a:rPr lang="en-US" sz="2400" dirty="0"/>
              <a:t> &gt; 0V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endParaRPr lang="en-ID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76F56-C1B3-8EE6-5AAD-10499083F202}"/>
              </a:ext>
            </a:extLst>
          </p:cNvPr>
          <p:cNvSpPr txBox="1"/>
          <p:nvPr/>
        </p:nvSpPr>
        <p:spPr>
          <a:xfrm>
            <a:off x="4213027" y="2082752"/>
            <a:ext cx="65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Analogi</a:t>
            </a:r>
            <a:r>
              <a:rPr lang="en-US" sz="2400" dirty="0">
                <a:solidFill>
                  <a:srgbClr val="7030A0"/>
                </a:solidFill>
              </a:rPr>
              <a:t>: air Sungai </a:t>
            </a:r>
            <a:r>
              <a:rPr lang="en-US" sz="2400" dirty="0" err="1">
                <a:solidFill>
                  <a:srgbClr val="7030A0"/>
                </a:solidFill>
              </a:rPr>
              <a:t>mengalir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dari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posisi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lebih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tinggi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posisi</a:t>
            </a:r>
            <a:r>
              <a:rPr lang="en-US" sz="2400" dirty="0">
                <a:solidFill>
                  <a:srgbClr val="7030A0"/>
                </a:solidFill>
              </a:rPr>
              <a:t> yang </a:t>
            </a:r>
            <a:r>
              <a:rPr lang="en-US" sz="2400" dirty="0" err="1">
                <a:solidFill>
                  <a:srgbClr val="7030A0"/>
                </a:solidFill>
              </a:rPr>
              <a:t>lebih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rendah</a:t>
            </a:r>
            <a:endParaRPr lang="en-ID" sz="24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C9E17-E552-6CB7-AAF6-31304E515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41" y="1973155"/>
            <a:ext cx="2666011" cy="26660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289FD-7DE3-DE6E-1FDD-DA05B7B3FCD7}"/>
              </a:ext>
            </a:extLst>
          </p:cNvPr>
          <p:cNvSpPr txBox="1"/>
          <p:nvPr/>
        </p:nvSpPr>
        <p:spPr>
          <a:xfrm>
            <a:off x="4602351" y="3122657"/>
            <a:ext cx="664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Arus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listrik</a:t>
            </a:r>
            <a:r>
              <a:rPr lang="en-US" sz="2400" dirty="0">
                <a:solidFill>
                  <a:srgbClr val="7030A0"/>
                </a:solidFill>
              </a:rPr>
              <a:t> juga </a:t>
            </a:r>
            <a:r>
              <a:rPr lang="en-US" sz="2400" dirty="0" err="1">
                <a:solidFill>
                  <a:srgbClr val="7030A0"/>
                </a:solidFill>
              </a:rPr>
              <a:t>mengalir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dari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potensial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tinggi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potensial</a:t>
            </a:r>
            <a:r>
              <a:rPr lang="en-US" sz="2400" dirty="0">
                <a:solidFill>
                  <a:srgbClr val="7030A0"/>
                </a:solidFill>
              </a:rPr>
              <a:t> yang </a:t>
            </a:r>
            <a:r>
              <a:rPr lang="en-US" sz="2400" dirty="0" err="1">
                <a:solidFill>
                  <a:srgbClr val="7030A0"/>
                </a:solidFill>
              </a:rPr>
              <a:t>lebih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rendah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EFE022-8C4E-E3F7-1B74-EF791077AAE7}"/>
              </a:ext>
            </a:extLst>
          </p:cNvPr>
          <p:cNvSpPr/>
          <p:nvPr/>
        </p:nvSpPr>
        <p:spPr>
          <a:xfrm>
            <a:off x="4531101" y="3146407"/>
            <a:ext cx="6641020" cy="821595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FEF4E4-D924-7AB8-109F-DE44D204FAC3}"/>
              </a:ext>
            </a:extLst>
          </p:cNvPr>
          <p:cNvSpPr txBox="1"/>
          <p:nvPr/>
        </p:nvSpPr>
        <p:spPr>
          <a:xfrm>
            <a:off x="8430811" y="5695669"/>
            <a:ext cx="149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endParaRPr lang="en-ID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F5827-C856-2A8A-DDB6-468641820386}"/>
              </a:ext>
            </a:extLst>
          </p:cNvPr>
          <p:cNvSpPr txBox="1"/>
          <p:nvPr/>
        </p:nvSpPr>
        <p:spPr>
          <a:xfrm flipH="1">
            <a:off x="2433540" y="5004376"/>
            <a:ext cx="627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yang </a:t>
            </a:r>
            <a:r>
              <a:rPr lang="en-US" sz="2400" dirty="0" err="1"/>
              <a:t>mengalir</a:t>
            </a:r>
            <a:r>
              <a:rPr lang="en-US" sz="2400" dirty="0"/>
              <a:t> pada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per </a:t>
            </a:r>
            <a:r>
              <a:rPr lang="en-US" sz="2400" dirty="0" err="1"/>
              <a:t>detik</a:t>
            </a:r>
            <a:r>
              <a:rPr lang="en-US" sz="2400" dirty="0"/>
              <a:t> </a:t>
            </a:r>
            <a:endParaRPr lang="en-ID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787D84-26FD-B8B3-DB27-7CC8322BB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50" y="4848074"/>
            <a:ext cx="847595" cy="8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4" grpId="0"/>
      <p:bldP spid="7" grpId="0"/>
      <p:bldP spid="8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3A8F8-1D6C-032A-3721-A236F661B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4FF757C-AE91-2AF1-8A96-42A7FE76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C5C2ED-E322-6FE8-A006-0D9C6A784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B741C5-F8D9-E520-5BD0-004659658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3199C-D430-A538-D7B2-0ECC85B6965E}"/>
              </a:ext>
            </a:extLst>
          </p:cNvPr>
          <p:cNvSpPr txBox="1"/>
          <p:nvPr/>
        </p:nvSpPr>
        <p:spPr>
          <a:xfrm>
            <a:off x="5233599" y="23336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ARUS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5565E-2445-6F26-DC47-0BB17370A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042709-7463-8481-D0EF-7EB7196A5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C8138D-688C-77A1-791B-2A479689D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3E37309-DCEE-9AB4-5E04-A9CDF20F8ABA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55426-834A-5DD2-ACBD-30DA254BA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35" y="150520"/>
            <a:ext cx="701764" cy="701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925A6-6190-C4A4-ED88-527EDE65D205}"/>
                  </a:ext>
                </a:extLst>
              </p:cNvPr>
              <p:cNvSpPr txBox="1"/>
              <p:nvPr/>
            </p:nvSpPr>
            <p:spPr>
              <a:xfrm>
                <a:off x="714115" y="1230553"/>
                <a:ext cx="2987485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 ampere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coulomb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endParaRPr lang="en-ID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6925A6-6190-C4A4-ED88-527EDE65D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5" y="1230553"/>
                <a:ext cx="2987485" cy="724365"/>
              </a:xfrm>
              <a:prstGeom prst="rect">
                <a:avLst/>
              </a:prstGeom>
              <a:blipFill>
                <a:blip r:embed="rId10"/>
                <a:stretch>
                  <a:fillRect l="-3061" b="-420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9F6E14-7885-31EB-FD89-7521B34C22C5}"/>
                  </a:ext>
                </a:extLst>
              </p:cNvPr>
              <p:cNvSpPr txBox="1"/>
              <p:nvPr/>
            </p:nvSpPr>
            <p:spPr>
              <a:xfrm>
                <a:off x="601809" y="2619578"/>
                <a:ext cx="3838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 electron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1,602×10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ID" sz="2400" dirty="0"/>
                  <a:t> C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9F6E14-7885-31EB-FD89-7521B34C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9" y="2619578"/>
                <a:ext cx="3838295" cy="461665"/>
              </a:xfrm>
              <a:prstGeom prst="rect">
                <a:avLst/>
              </a:prstGeom>
              <a:blipFill>
                <a:blip r:embed="rId11"/>
                <a:stretch>
                  <a:fillRect l="-2544" t="-10667" r="-1590" b="-30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EEB88C-ACA2-AF6E-6D13-D5FBE98D4103}"/>
                  </a:ext>
                </a:extLst>
              </p:cNvPr>
              <p:cNvSpPr txBox="1"/>
              <p:nvPr/>
            </p:nvSpPr>
            <p:spPr>
              <a:xfrm>
                <a:off x="514188" y="3594479"/>
                <a:ext cx="4013535" cy="736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1,602×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800" dirty="0"/>
                  <a:t> elektron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EEB88C-ACA2-AF6E-6D13-D5FBE98D4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88" y="3594479"/>
                <a:ext cx="4013535" cy="736035"/>
              </a:xfrm>
              <a:prstGeom prst="rect">
                <a:avLst/>
              </a:prstGeom>
              <a:blipFill>
                <a:blip r:embed="rId12"/>
                <a:stretch>
                  <a:fillRect r="-1821" b="-7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67C89E-9948-9808-DB7A-D8C3870E1536}"/>
                  </a:ext>
                </a:extLst>
              </p:cNvPr>
              <p:cNvSpPr txBox="1"/>
              <p:nvPr/>
            </p:nvSpPr>
            <p:spPr>
              <a:xfrm>
                <a:off x="714115" y="4846434"/>
                <a:ext cx="38136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=6,242×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ID" sz="2400" dirty="0"/>
                  <a:t> elektron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67C89E-9948-9808-DB7A-D8C3870E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5" y="4846434"/>
                <a:ext cx="3813608" cy="461665"/>
              </a:xfrm>
              <a:prstGeom prst="rect">
                <a:avLst/>
              </a:prstGeom>
              <a:blipFill>
                <a:blip r:embed="rId13"/>
                <a:stretch>
                  <a:fillRect l="-319" t="-10526" r="-1438" b="-289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FB96CA-ABB4-6C6F-A458-BF5D22D1CF74}"/>
              </a:ext>
            </a:extLst>
          </p:cNvPr>
          <p:cNvCxnSpPr>
            <a:cxnSpLocks/>
          </p:cNvCxnSpPr>
          <p:nvPr/>
        </p:nvCxnSpPr>
        <p:spPr>
          <a:xfrm>
            <a:off x="4882714" y="2861953"/>
            <a:ext cx="0" cy="3657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43DC83-2D35-BEC3-AA3B-81AA0162A93F}"/>
                  </a:ext>
                </a:extLst>
              </p:cNvPr>
              <p:cNvSpPr txBox="1"/>
              <p:nvPr/>
            </p:nvSpPr>
            <p:spPr>
              <a:xfrm>
                <a:off x="5120222" y="1539419"/>
                <a:ext cx="67603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Jadi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1 ampere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6,242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ID" sz="2400" dirty="0"/>
                  <a:t> electron yang </a:t>
                </a:r>
                <a:r>
                  <a:rPr lang="en-ID" sz="2400" dirty="0" err="1"/>
                  <a:t>mengalir</a:t>
                </a:r>
                <a:r>
                  <a:rPr lang="en-ID" sz="2400" dirty="0"/>
                  <a:t> </a:t>
                </a:r>
                <a:r>
                  <a:rPr lang="en-ID" sz="2400" dirty="0" err="1"/>
                  <a:t>tiap</a:t>
                </a:r>
                <a:r>
                  <a:rPr lang="en-ID" sz="2400" dirty="0"/>
                  <a:t> </a:t>
                </a:r>
                <a:r>
                  <a:rPr lang="en-ID" sz="2400" dirty="0" err="1"/>
                  <a:t>detiknya</a:t>
                </a:r>
                <a:endParaRPr lang="en-ID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43DC83-2D35-BEC3-AA3B-81AA0162A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222" y="1539419"/>
                <a:ext cx="6760335" cy="830997"/>
              </a:xfrm>
              <a:prstGeom prst="rect">
                <a:avLst/>
              </a:prstGeom>
              <a:blipFill>
                <a:blip r:embed="rId14"/>
                <a:stretch>
                  <a:fillRect l="-1443" t="-5882" b="-1617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69CF0F-40FA-B0AB-3B19-A72FA73787F0}"/>
              </a:ext>
            </a:extLst>
          </p:cNvPr>
          <p:cNvCxnSpPr/>
          <p:nvPr/>
        </p:nvCxnSpPr>
        <p:spPr>
          <a:xfrm>
            <a:off x="4882714" y="2707574"/>
            <a:ext cx="7131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56EE7D-443A-6D28-7EC3-239A1BF3C42F}"/>
              </a:ext>
            </a:extLst>
          </p:cNvPr>
          <p:cNvSpPr txBox="1"/>
          <p:nvPr/>
        </p:nvSpPr>
        <p:spPr>
          <a:xfrm>
            <a:off x="7581384" y="295933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PENTING!!</a:t>
            </a:r>
            <a:endParaRPr lang="en-ID" sz="24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385D3C-CF5F-DAAE-9475-69306D80C33A}"/>
              </a:ext>
            </a:extLst>
          </p:cNvPr>
          <p:cNvSpPr txBox="1"/>
          <p:nvPr/>
        </p:nvSpPr>
        <p:spPr>
          <a:xfrm>
            <a:off x="7543447" y="3646496"/>
            <a:ext cx="378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pada R1 dan R2</a:t>
            </a:r>
            <a:endParaRPr lang="en-ID" sz="2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5B9983-9C48-0426-9A2B-31D23FD539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55" y="3214803"/>
            <a:ext cx="2605057" cy="15819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96ED421-8094-7F49-E00D-B39A3794CA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62" y="2944734"/>
            <a:ext cx="437794" cy="40875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27119BF-A3C9-F232-8FD5-EA0E464E0AA0}"/>
              </a:ext>
            </a:extLst>
          </p:cNvPr>
          <p:cNvSpPr txBox="1"/>
          <p:nvPr/>
        </p:nvSpPr>
        <p:spPr>
          <a:xfrm>
            <a:off x="7581384" y="5262035"/>
            <a:ext cx="378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pada R1 dan R2</a:t>
            </a:r>
            <a:endParaRPr lang="en-ID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41DE53-F4B2-EF5E-91BB-F5E78C2E0B98}"/>
              </a:ext>
            </a:extLst>
          </p:cNvPr>
          <p:cNvSpPr txBox="1"/>
          <p:nvPr/>
        </p:nvSpPr>
        <p:spPr>
          <a:xfrm>
            <a:off x="5803638" y="275084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seri</a:t>
            </a:r>
            <a:endParaRPr lang="en-ID" sz="28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C74A70-97F2-66D5-E2D6-0544F1210BD2}"/>
              </a:ext>
            </a:extLst>
          </p:cNvPr>
          <p:cNvSpPr txBox="1"/>
          <p:nvPr/>
        </p:nvSpPr>
        <p:spPr>
          <a:xfrm>
            <a:off x="5570881" y="4912928"/>
            <a:ext cx="117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paralel</a:t>
            </a:r>
            <a:endParaRPr lang="en-ID" sz="2800" dirty="0">
              <a:solidFill>
                <a:srgbClr val="7030A0"/>
              </a:solidFill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49D4136-9866-FC99-364E-9F75C999DF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20" y="5318581"/>
            <a:ext cx="3000709" cy="1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7" grpId="0"/>
      <p:bldP spid="31" grpId="0"/>
      <p:bldP spid="33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3C989-26A5-8F28-D0E9-7B655DDA7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5A371DC-06A4-8612-42D5-499CB149425E}"/>
              </a:ext>
            </a:extLst>
          </p:cNvPr>
          <p:cNvSpPr/>
          <p:nvPr/>
        </p:nvSpPr>
        <p:spPr>
          <a:xfrm>
            <a:off x="332509" y="4970437"/>
            <a:ext cx="4237733" cy="6446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2600E6-D307-08D4-F30A-CA84D6C99956}"/>
              </a:ext>
            </a:extLst>
          </p:cNvPr>
          <p:cNvSpPr/>
          <p:nvPr/>
        </p:nvSpPr>
        <p:spPr>
          <a:xfrm>
            <a:off x="332509" y="2588821"/>
            <a:ext cx="4237733" cy="2381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7498D5-ED55-B969-0500-54CB458643AC}"/>
              </a:ext>
            </a:extLst>
          </p:cNvPr>
          <p:cNvSpPr/>
          <p:nvPr/>
        </p:nvSpPr>
        <p:spPr>
          <a:xfrm>
            <a:off x="1353155" y="1318973"/>
            <a:ext cx="1826101" cy="700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40CCC2-58B4-E66B-268D-EFFF1DEB8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5C3D6A-2C98-7BE1-F925-45D9F974E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D3677E-4192-6D5A-26C5-42E5A29AE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71956-08CB-E0C1-093F-56771DFC9A1E}"/>
              </a:ext>
            </a:extLst>
          </p:cNvPr>
          <p:cNvSpPr txBox="1"/>
          <p:nvPr/>
        </p:nvSpPr>
        <p:spPr>
          <a:xfrm>
            <a:off x="3941795" y="177133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Daya dan </a:t>
            </a:r>
            <a:r>
              <a:rPr lang="en-US" sz="2400" dirty="0" err="1">
                <a:latin typeface="LEMON MILK" panose="00000500000000000000" pitchFamily="50" charset="0"/>
              </a:rPr>
              <a:t>energi</a:t>
            </a:r>
            <a:r>
              <a:rPr lang="en-US" sz="2400" dirty="0">
                <a:latin typeface="LEMON MILK" panose="00000500000000000000" pitchFamily="50" charset="0"/>
              </a:rPr>
              <a:t> </a:t>
            </a:r>
            <a:r>
              <a:rPr lang="en-US" sz="2400" dirty="0" err="1">
                <a:latin typeface="LEMON MILK" panose="00000500000000000000" pitchFamily="50" charset="0"/>
              </a:rPr>
              <a:t>listrik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41372-4786-F331-5097-4CE2E3E9C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DB43E-5B91-F274-1B4B-E7816A180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EAB3B9-EB9D-83B0-AF1B-78250C790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D37D682-4A23-3D76-3C95-F56074341B1C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AA36D-9D19-0A8C-4A76-8793D587E5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01" y="57701"/>
            <a:ext cx="688639" cy="688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EEBD8-AC95-2B47-1CDD-6A4B1EDEB840}"/>
              </a:ext>
            </a:extLst>
          </p:cNvPr>
          <p:cNvSpPr txBox="1"/>
          <p:nvPr/>
        </p:nvSpPr>
        <p:spPr>
          <a:xfrm>
            <a:off x="3277393" y="1425899"/>
            <a:ext cx="749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dikonsumsi</a:t>
            </a:r>
            <a:r>
              <a:rPr lang="en-US" sz="2400" dirty="0"/>
              <a:t> / </a:t>
            </a:r>
            <a:r>
              <a:rPr lang="en-US" sz="2400" dirty="0" err="1"/>
              <a:t>dihasilkan</a:t>
            </a:r>
            <a:r>
              <a:rPr lang="en-US" sz="2400" dirty="0"/>
              <a:t> per </a:t>
            </a:r>
            <a:r>
              <a:rPr lang="en-US" sz="2400" dirty="0" err="1"/>
              <a:t>detik</a:t>
            </a:r>
            <a:endParaRPr lang="en-ID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BCAAFC-05A1-C6DF-7A4F-05267C5F7B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9" y="1440392"/>
            <a:ext cx="457807" cy="457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FEE286-15A4-BCE2-D1E0-7BA82CE82B8F}"/>
              </a:ext>
            </a:extLst>
          </p:cNvPr>
          <p:cNvSpPr txBox="1"/>
          <p:nvPr/>
        </p:nvSpPr>
        <p:spPr>
          <a:xfrm>
            <a:off x="1794838" y="1395122"/>
            <a:ext cx="1384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Daya (P)</a:t>
            </a:r>
            <a:endParaRPr lang="en-ID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12DFB3-2F07-CAD0-3C70-B2582ED8A547}"/>
                  </a:ext>
                </a:extLst>
              </p:cNvPr>
              <p:cNvSpPr txBox="1"/>
              <p:nvPr/>
            </p:nvSpPr>
            <p:spPr>
              <a:xfrm>
                <a:off x="477676" y="2804107"/>
                <a:ext cx="17647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D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12DFB3-2F07-CAD0-3C70-B2582ED8A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76" y="2804107"/>
                <a:ext cx="176477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521FD7-B77F-ED19-83FD-4F420C80D504}"/>
                  </a:ext>
                </a:extLst>
              </p:cNvPr>
              <p:cNvSpPr txBox="1"/>
              <p:nvPr/>
            </p:nvSpPr>
            <p:spPr>
              <a:xfrm>
                <a:off x="496781" y="3440281"/>
                <a:ext cx="39562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daya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listrik</a:t>
                </a:r>
                <a:r>
                  <a:rPr lang="en-US" sz="2400" dirty="0">
                    <a:solidFill>
                      <a:schemeClr val="bg1"/>
                    </a:solidFill>
                  </a:rPr>
                  <a:t> (watt)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tegangan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listrik</a:t>
                </a:r>
                <a:r>
                  <a:rPr lang="en-US" sz="2400" dirty="0">
                    <a:solidFill>
                      <a:schemeClr val="bg1"/>
                    </a:solidFill>
                  </a:rPr>
                  <a:t> (volt)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adalah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arus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listrik</a:t>
                </a:r>
                <a:r>
                  <a:rPr lang="en-US" sz="2400" dirty="0">
                    <a:solidFill>
                      <a:schemeClr val="bg1"/>
                    </a:solidFill>
                  </a:rPr>
                  <a:t> (ampere)</a:t>
                </a:r>
                <a:endParaRPr lang="en-ID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521FD7-B77F-ED19-83FD-4F420C80D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81" y="3440281"/>
                <a:ext cx="3956276" cy="1200329"/>
              </a:xfrm>
              <a:prstGeom prst="rect">
                <a:avLst/>
              </a:prstGeom>
              <a:blipFill>
                <a:blip r:embed="rId11"/>
                <a:stretch>
                  <a:fillRect l="-308" t="-4061" r="-2311" b="-1066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9CB4D8C-10CF-8286-59E8-09773EA506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91" y="2089186"/>
            <a:ext cx="1607090" cy="16070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993A00-302A-558B-444A-F2C384EA1483}"/>
              </a:ext>
            </a:extLst>
          </p:cNvPr>
          <p:cNvSpPr txBox="1"/>
          <p:nvPr/>
        </p:nvSpPr>
        <p:spPr>
          <a:xfrm>
            <a:off x="6699499" y="2184911"/>
            <a:ext cx="407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Sebuah</a:t>
            </a:r>
            <a:r>
              <a:rPr lang="en-US" sz="2400" dirty="0"/>
              <a:t> TV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100 W, </a:t>
            </a:r>
            <a:r>
              <a:rPr lang="en-US" sz="2400" dirty="0" err="1"/>
              <a:t>maksudnya</a:t>
            </a:r>
            <a:r>
              <a:rPr lang="en-US" sz="2400" dirty="0"/>
              <a:t>?</a:t>
            </a:r>
            <a:endParaRPr lang="en-ID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521AF1-C558-2757-D66D-C95409A780DB}"/>
              </a:ext>
            </a:extLst>
          </p:cNvPr>
          <p:cNvSpPr txBox="1"/>
          <p:nvPr/>
        </p:nvSpPr>
        <p:spPr>
          <a:xfrm>
            <a:off x="6699499" y="2959312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Mistral" panose="03090702030407020403" pitchFamily="66" charset="0"/>
              </a:rPr>
              <a:t>jawab</a:t>
            </a:r>
            <a:endParaRPr lang="en-ID" sz="40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5EEC8D-D537-77F0-0EEB-5440312E2A13}"/>
              </a:ext>
            </a:extLst>
          </p:cNvPr>
          <p:cNvSpPr txBox="1"/>
          <p:nvPr/>
        </p:nvSpPr>
        <p:spPr>
          <a:xfrm>
            <a:off x="4899223" y="3725353"/>
            <a:ext cx="578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 </a:t>
            </a:r>
            <a:r>
              <a:rPr lang="en-US" sz="2400" dirty="0" err="1"/>
              <a:t>mengkonsumsi</a:t>
            </a:r>
            <a:r>
              <a:rPr lang="en-US" sz="2400" dirty="0"/>
              <a:t> 100 joule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detik</a:t>
            </a:r>
            <a:endParaRPr lang="en-ID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4C306-DAC0-087F-324B-CF2D104066AB}"/>
              </a:ext>
            </a:extLst>
          </p:cNvPr>
          <p:cNvSpPr txBox="1"/>
          <p:nvPr/>
        </p:nvSpPr>
        <p:spPr>
          <a:xfrm>
            <a:off x="552756" y="5083391"/>
            <a:ext cx="359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Energi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Daya x </a:t>
            </a:r>
            <a:r>
              <a:rPr lang="en-US" sz="2400" dirty="0" err="1">
                <a:solidFill>
                  <a:schemeClr val="bg1"/>
                </a:solidFill>
              </a:rPr>
              <a:t>waktu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12C7DC-6D62-655C-CC0C-A3ADBDFAA58E}"/>
              </a:ext>
            </a:extLst>
          </p:cNvPr>
          <p:cNvSpPr txBox="1"/>
          <p:nvPr/>
        </p:nvSpPr>
        <p:spPr>
          <a:xfrm flipH="1">
            <a:off x="4899222" y="4245173"/>
            <a:ext cx="759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Jadi </a:t>
            </a:r>
            <a:r>
              <a:rPr lang="en-US" sz="2400" dirty="0" err="1"/>
              <a:t>selama</a:t>
            </a:r>
            <a:r>
              <a:rPr lang="en-US" sz="2400" dirty="0"/>
              <a:t> 1 jam TV </a:t>
            </a:r>
            <a:r>
              <a:rPr lang="en-US" sz="2400" dirty="0" err="1"/>
              <a:t>mengkonsumsi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: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141DEF-217B-36F9-ADA4-FAAE6F770897}"/>
                  </a:ext>
                </a:extLst>
              </p:cNvPr>
              <p:cNvSpPr txBox="1"/>
              <p:nvPr/>
            </p:nvSpPr>
            <p:spPr>
              <a:xfrm>
                <a:off x="4946134" y="4826726"/>
                <a:ext cx="229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𝐸𝑛𝑒𝑟𝑔𝑖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141DEF-217B-36F9-ADA4-FAAE6F770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34" y="4826726"/>
                <a:ext cx="2299732" cy="461665"/>
              </a:xfrm>
              <a:prstGeom prst="rect">
                <a:avLst/>
              </a:prstGeom>
              <a:blipFill>
                <a:blip r:embed="rId13"/>
                <a:stretch>
                  <a:fillRect l="-265" b="-157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16DC80-8794-CD07-E4D2-493082D428BC}"/>
                  </a:ext>
                </a:extLst>
              </p:cNvPr>
              <p:cNvSpPr txBox="1"/>
              <p:nvPr/>
            </p:nvSpPr>
            <p:spPr>
              <a:xfrm>
                <a:off x="4930591" y="5331517"/>
                <a:ext cx="26518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𝐸𝑛𝑒𝑟𝑔𝑖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=100×1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16DC80-8794-CD07-E4D2-493082D42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91" y="5331517"/>
                <a:ext cx="2651816" cy="461665"/>
              </a:xfrm>
              <a:prstGeom prst="rect">
                <a:avLst/>
              </a:prstGeom>
              <a:blipFill>
                <a:blip r:embed="rId14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D956FE-028A-22CE-AA6F-F679129E8601}"/>
                  </a:ext>
                </a:extLst>
              </p:cNvPr>
              <p:cNvSpPr txBox="1"/>
              <p:nvPr/>
            </p:nvSpPr>
            <p:spPr>
              <a:xfrm>
                <a:off x="4946134" y="5913070"/>
                <a:ext cx="4158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𝐸𝑛𝑒𝑟𝑔𝑖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ID" sz="2400" dirty="0"/>
                  <a:t> Watt-hours(</a:t>
                </a:r>
                <a:r>
                  <a:rPr lang="en-ID" sz="2400" dirty="0" err="1"/>
                  <a:t>Wh</a:t>
                </a:r>
                <a:r>
                  <a:rPr lang="en-ID" sz="2400" dirty="0"/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FD956FE-028A-22CE-AA6F-F679129E8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34" y="5913070"/>
                <a:ext cx="4158959" cy="461665"/>
              </a:xfrm>
              <a:prstGeom prst="rect">
                <a:avLst/>
              </a:prstGeom>
              <a:blipFill>
                <a:blip r:embed="rId15"/>
                <a:stretch>
                  <a:fillRect l="-1171" t="-10526" r="-878" b="-289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4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5" grpId="0" animBg="1"/>
      <p:bldP spid="11" grpId="0"/>
      <p:bldP spid="12" grpId="0"/>
      <p:bldP spid="23" grpId="0"/>
      <p:bldP spid="28" grpId="0"/>
      <p:bldP spid="30" grpId="0"/>
      <p:bldP spid="32" grpId="0"/>
      <p:bldP spid="35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6CF5-A03C-C997-FF15-B501EF6B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B24F0A9-F870-F177-3C9A-B95B7B8F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1E0CCA-139D-F0FA-3530-2C6755BC3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FE61FD-FDC3-FB7D-71D6-B4A68790F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F7F3CB-3AA6-F443-AFB3-12103F26626A}"/>
              </a:ext>
            </a:extLst>
          </p:cNvPr>
          <p:cNvSpPr txBox="1"/>
          <p:nvPr/>
        </p:nvSpPr>
        <p:spPr>
          <a:xfrm>
            <a:off x="5141203" y="171187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BATERAI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299C89-7453-AB36-FB2E-46BB8BD7A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3CA6D-721A-2489-F771-0579A0859F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78C84B-5EE1-E904-3193-745DC6B82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8E7671-681F-C701-F499-B61A2B7DAC4D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565DCE-12A9-0E7F-4471-B302705D9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9" y="69425"/>
            <a:ext cx="563427" cy="563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AEAD68-C07E-16EE-68FC-238C0DCF51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3" y="1079500"/>
            <a:ext cx="1990348" cy="16062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81FADC-10C3-BB31-FF6E-9044F0A5BA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13" y="3037877"/>
            <a:ext cx="2243333" cy="9296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BC6F23-205D-3957-0F74-D37EB53ED97E}"/>
              </a:ext>
            </a:extLst>
          </p:cNvPr>
          <p:cNvSpPr txBox="1"/>
          <p:nvPr/>
        </p:nvSpPr>
        <p:spPr>
          <a:xfrm>
            <a:off x="1027215" y="1651816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 V</a:t>
            </a:r>
            <a:endParaRPr lang="en-ID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F4EF1A-E0B4-4E04-545C-48DD50E1477D}"/>
              </a:ext>
            </a:extLst>
          </p:cNvPr>
          <p:cNvSpPr txBox="1"/>
          <p:nvPr/>
        </p:nvSpPr>
        <p:spPr>
          <a:xfrm>
            <a:off x="931119" y="339019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1,5 V</a:t>
            </a:r>
            <a:endParaRPr lang="en-ID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479A5-DF0F-F072-C247-8C0F76006E8E}"/>
              </a:ext>
            </a:extLst>
          </p:cNvPr>
          <p:cNvSpPr txBox="1"/>
          <p:nvPr/>
        </p:nvSpPr>
        <p:spPr>
          <a:xfrm>
            <a:off x="4567960" y="1291769"/>
            <a:ext cx="715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dan </a:t>
            </a:r>
            <a:r>
              <a:rPr lang="en-US" sz="2400" dirty="0" err="1"/>
              <a:t>tegangan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di </a:t>
            </a:r>
            <a:r>
              <a:rPr lang="en-US" sz="2400" dirty="0" err="1"/>
              <a:t>pasaran</a:t>
            </a:r>
            <a:endParaRPr lang="en-ID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DE6FFC0-39A0-F54F-6B28-381F32597E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05" y="4319598"/>
            <a:ext cx="1814550" cy="10277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E063488-83D5-06B7-A0B9-D3D7383120A1}"/>
              </a:ext>
            </a:extLst>
          </p:cNvPr>
          <p:cNvSpPr txBox="1"/>
          <p:nvPr/>
        </p:nvSpPr>
        <p:spPr>
          <a:xfrm>
            <a:off x="963862" y="4850821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3,7 V</a:t>
            </a:r>
            <a:endParaRPr lang="en-ID" sz="2400" dirty="0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1D4E02AF-4443-03DC-7F6E-6AC7C9DAEE61}"/>
              </a:ext>
            </a:extLst>
          </p:cNvPr>
          <p:cNvSpPr/>
          <p:nvPr/>
        </p:nvSpPr>
        <p:spPr>
          <a:xfrm>
            <a:off x="7339282" y="1962316"/>
            <a:ext cx="581890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05652E-1C20-CDAB-B4B0-8EB59F4FB6A7}"/>
              </a:ext>
            </a:extLst>
          </p:cNvPr>
          <p:cNvSpPr txBox="1"/>
          <p:nvPr/>
        </p:nvSpPr>
        <p:spPr>
          <a:xfrm>
            <a:off x="4518288" y="2639542"/>
            <a:ext cx="749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Miliamphere</a:t>
            </a:r>
            <a:r>
              <a:rPr lang="en-US" sz="2400" dirty="0"/>
              <a:t>-hour (</a:t>
            </a:r>
            <a:r>
              <a:rPr lang="en-US" sz="2400" dirty="0" err="1"/>
              <a:t>mAh</a:t>
            </a:r>
            <a:r>
              <a:rPr lang="en-US" sz="2400" dirty="0"/>
              <a:t>)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kapasitas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penyimpanan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endParaRPr lang="en-ID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A661A-CCF4-400F-8194-2EC706FDAFA8}"/>
              </a:ext>
            </a:extLst>
          </p:cNvPr>
          <p:cNvSpPr txBox="1"/>
          <p:nvPr/>
        </p:nvSpPr>
        <p:spPr>
          <a:xfrm>
            <a:off x="4518288" y="3839871"/>
            <a:ext cx="515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Jumlah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muatan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listrik</a:t>
            </a:r>
            <a:r>
              <a:rPr lang="en-US" sz="2400" dirty="0">
                <a:solidFill>
                  <a:srgbClr val="7030A0"/>
                </a:solidFill>
              </a:rPr>
              <a:t> yang </a:t>
            </a:r>
            <a:r>
              <a:rPr lang="en-US" sz="2400" dirty="0" err="1">
                <a:solidFill>
                  <a:srgbClr val="7030A0"/>
                </a:solidFill>
              </a:rPr>
              <a:t>disimpan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endParaRPr lang="en-ID" sz="2400" dirty="0">
              <a:solidFill>
                <a:srgbClr val="7030A0"/>
              </a:solidFill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BE6D09C7-0399-49EC-FE0E-5DB6D53D39FE}"/>
              </a:ext>
            </a:extLst>
          </p:cNvPr>
          <p:cNvSpPr/>
          <p:nvPr/>
        </p:nvSpPr>
        <p:spPr>
          <a:xfrm>
            <a:off x="5440802" y="3470539"/>
            <a:ext cx="558759" cy="2581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1FEA96-5511-3A9E-414B-2E7A4F127F4F}"/>
              </a:ext>
            </a:extLst>
          </p:cNvPr>
          <p:cNvSpPr txBox="1"/>
          <p:nvPr/>
        </p:nvSpPr>
        <p:spPr>
          <a:xfrm>
            <a:off x="3378549" y="4843651"/>
            <a:ext cx="784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3500 </a:t>
            </a:r>
            <a:r>
              <a:rPr lang="en-US" sz="2400" dirty="0" err="1">
                <a:solidFill>
                  <a:srgbClr val="C00000"/>
                </a:solidFill>
              </a:rPr>
              <a:t>mAh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>
                <a:solidFill>
                  <a:srgbClr val="C00000"/>
                </a:solidFill>
              </a:rPr>
              <a:t>baterai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dapat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memberikan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arus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sebesar</a:t>
            </a:r>
            <a:r>
              <a:rPr lang="en-US" sz="2400" dirty="0">
                <a:solidFill>
                  <a:srgbClr val="C00000"/>
                </a:solidFill>
              </a:rPr>
              <a:t> 3500 </a:t>
            </a:r>
            <a:r>
              <a:rPr lang="en-US" sz="2400" dirty="0" err="1">
                <a:solidFill>
                  <a:srgbClr val="C00000"/>
                </a:solidFill>
              </a:rPr>
              <a:t>miliamphere</a:t>
            </a:r>
            <a:r>
              <a:rPr lang="en-US" sz="2400" dirty="0">
                <a:solidFill>
                  <a:srgbClr val="C00000"/>
                </a:solidFill>
              </a:rPr>
              <a:t> (3,5 A) </a:t>
            </a:r>
            <a:r>
              <a:rPr lang="en-US" sz="2400" dirty="0" err="1">
                <a:solidFill>
                  <a:srgbClr val="C00000"/>
                </a:solidFill>
              </a:rPr>
              <a:t>selama</a:t>
            </a:r>
            <a:r>
              <a:rPr lang="en-US" sz="2400" dirty="0">
                <a:solidFill>
                  <a:srgbClr val="C00000"/>
                </a:solidFill>
              </a:rPr>
              <a:t> 1 jam</a:t>
            </a:r>
            <a:endParaRPr lang="en-ID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7" grpId="0"/>
      <p:bldP spid="41" grpId="0"/>
      <p:bldP spid="42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F7DEF-B72D-04E7-DAAE-D48179A9E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5E2C2EC-7388-A0AE-99DC-7CCEFADF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405538-6F49-6CD5-31AD-7DA566C15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EDA615-AC2B-2F0F-6BC6-ECEC8EECB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7991C2-8352-A0D4-81B7-40F37F8707F7}"/>
              </a:ext>
            </a:extLst>
          </p:cNvPr>
          <p:cNvSpPr txBox="1"/>
          <p:nvPr/>
        </p:nvSpPr>
        <p:spPr>
          <a:xfrm>
            <a:off x="5141203" y="171187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BATERAI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E1857-193D-0DFF-9488-A1DACF150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7B273-28E3-09D8-43F2-3277C2433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6932C-A738-52F4-DAF6-18DA0A603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85D4DCC-B350-E298-C594-2DDA23E2F211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F9C6E-97FF-99A1-E6AD-0DBA4DAA61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9" y="69425"/>
            <a:ext cx="563427" cy="563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5831FE-24DB-7F14-A120-347B07D7A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" y="1104543"/>
            <a:ext cx="2712432" cy="1989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C83CAE-6162-3C52-203C-9B7A6BF24E8A}"/>
              </a:ext>
            </a:extLst>
          </p:cNvPr>
          <p:cNvSpPr txBox="1"/>
          <p:nvPr/>
        </p:nvSpPr>
        <p:spPr>
          <a:xfrm>
            <a:off x="3564307" y="1282674"/>
            <a:ext cx="7856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Arduino Uno </a:t>
            </a:r>
            <a:r>
              <a:rPr lang="en-US" sz="2400" dirty="0" err="1"/>
              <a:t>memiliki</a:t>
            </a:r>
            <a:r>
              <a:rPr lang="en-US" sz="2400" dirty="0"/>
              <a:t> rating </a:t>
            </a:r>
            <a:r>
              <a:rPr lang="en-US" sz="2400" dirty="0" err="1"/>
              <a:t>daya</a:t>
            </a:r>
            <a:r>
              <a:rPr lang="en-US" sz="2400" dirty="0"/>
              <a:t> 0,4 W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 pada mode normal. Jika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menghubungkan</a:t>
            </a:r>
            <a:r>
              <a:rPr lang="en-US" sz="2400" dirty="0"/>
              <a:t> Arduino </a:t>
            </a:r>
            <a:r>
              <a:rPr lang="en-US" sz="2400" dirty="0" err="1"/>
              <a:t>dengan</a:t>
            </a:r>
            <a:r>
              <a:rPr lang="en-US" sz="2400" dirty="0"/>
              <a:t> power bank 5000 </a:t>
            </a:r>
            <a:r>
              <a:rPr lang="en-US" sz="2400" dirty="0" err="1"/>
              <a:t>mAh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energinya</a:t>
            </a:r>
            <a:r>
              <a:rPr lang="en-US" sz="2400" dirty="0"/>
              <a:t>, </a:t>
            </a:r>
            <a:r>
              <a:rPr lang="en-US" sz="2400" dirty="0" err="1"/>
              <a:t>berapa</a:t>
            </a:r>
            <a:r>
              <a:rPr lang="en-US" sz="2400" dirty="0"/>
              <a:t> lama power bank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mensupplai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Arduino Uno?</a:t>
            </a:r>
            <a:endParaRPr lang="en-ID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12D83-899F-1646-FD99-C8229A217EA7}"/>
              </a:ext>
            </a:extLst>
          </p:cNvPr>
          <p:cNvSpPr txBox="1"/>
          <p:nvPr/>
        </p:nvSpPr>
        <p:spPr>
          <a:xfrm>
            <a:off x="3602919" y="3270719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Mistral" panose="03090702030407020403" pitchFamily="66" charset="0"/>
              </a:rPr>
              <a:t>Jawab </a:t>
            </a:r>
            <a:endParaRPr lang="en-ID" sz="32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A8A238-0939-09D6-67F7-A2345F49267F}"/>
              </a:ext>
            </a:extLst>
          </p:cNvPr>
          <p:cNvSpPr txBox="1"/>
          <p:nvPr/>
        </p:nvSpPr>
        <p:spPr>
          <a:xfrm>
            <a:off x="3602919" y="3863697"/>
            <a:ext cx="640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Konversi</a:t>
            </a:r>
            <a:r>
              <a:rPr lang="en-US" sz="2400" dirty="0"/>
              <a:t> </a:t>
            </a:r>
            <a:r>
              <a:rPr lang="en-US" sz="2400" dirty="0" err="1"/>
              <a:t>mAh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Wh</a:t>
            </a:r>
            <a:r>
              <a:rPr lang="en-US" sz="2400" dirty="0"/>
              <a:t> (watt-hour),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: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BBF24-23FC-ADCB-0D53-63524C6119BA}"/>
                  </a:ext>
                </a:extLst>
              </p:cNvPr>
              <p:cNvSpPr txBox="1"/>
              <p:nvPr/>
            </p:nvSpPr>
            <p:spPr>
              <a:xfrm>
                <a:off x="3773495" y="4435147"/>
                <a:ext cx="2083904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BBF24-23FC-ADCB-0D53-63524C611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95" y="4435147"/>
                <a:ext cx="2083904" cy="7013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1418901-20FA-E943-A164-BE4EB5C6D6A1}"/>
              </a:ext>
            </a:extLst>
          </p:cNvPr>
          <p:cNvSpPr txBox="1"/>
          <p:nvPr/>
        </p:nvSpPr>
        <p:spPr>
          <a:xfrm flipH="1">
            <a:off x="3564307" y="5363026"/>
            <a:ext cx="785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power,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Li-Ion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tegangan</a:t>
            </a:r>
            <a:r>
              <a:rPr lang="en-US" sz="2400" dirty="0"/>
              <a:t> 3,7 V, </a:t>
            </a:r>
            <a:r>
              <a:rPr lang="en-US" sz="2400" dirty="0" err="1"/>
              <a:t>maka</a:t>
            </a:r>
            <a:r>
              <a:rPr lang="en-US" sz="2400" dirty="0"/>
              <a:t>: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1702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9848A-CAF4-D472-5E38-C05F0EFF9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DDF0915-B017-8DA4-4CFD-F41DB739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182"/>
            <a:ext cx="1703946" cy="11029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69E98C3-F99A-836B-9894-0C6909107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77" y="-38100"/>
            <a:ext cx="1799124" cy="1079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966E1E-B03D-5021-FBCA-8557C900A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5778525"/>
            <a:ext cx="1421082" cy="107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8F1C0F-7055-67DB-FCEA-5AD00273EE37}"/>
              </a:ext>
            </a:extLst>
          </p:cNvPr>
          <p:cNvSpPr txBox="1"/>
          <p:nvPr/>
        </p:nvSpPr>
        <p:spPr>
          <a:xfrm>
            <a:off x="5141203" y="171187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EMON MILK" panose="00000500000000000000" pitchFamily="50" charset="0"/>
              </a:rPr>
              <a:t>BATERAI</a:t>
            </a:r>
            <a:endParaRPr lang="en-ID" sz="2400" dirty="0">
              <a:latin typeface="LEMON MILK" panose="000005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3EFDD-FDF6-22C9-3554-16C3EB05E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17" y="91565"/>
            <a:ext cx="837184" cy="796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222EF-F5D2-A6C9-BF81-2C9570702F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33" y="78866"/>
            <a:ext cx="837184" cy="851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486139-D278-263F-E3F6-6A4B4F7ED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512" cy="1079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5CD144-F304-73EE-3EC7-9116420768B7}"/>
              </a:ext>
            </a:extLst>
          </p:cNvPr>
          <p:cNvSpPr txBox="1"/>
          <p:nvPr/>
        </p:nvSpPr>
        <p:spPr>
          <a:xfrm>
            <a:off x="0" y="6519552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LEMON MILK Medium" panose="00000600000000000000" pitchFamily="50" charset="0"/>
              </a:rPr>
              <a:t>ROBOT</a:t>
            </a:r>
            <a:r>
              <a:rPr lang="en-US" dirty="0">
                <a:latin typeface="LEMON MILK Medium" panose="00000600000000000000" pitchFamily="50" charset="0"/>
              </a:rPr>
              <a:t> CERDAS</a:t>
            </a:r>
            <a:endParaRPr lang="en-ID" dirty="0">
              <a:latin typeface="LEMON MILK Medium" panose="000006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92A46-288A-DC1F-6F54-2CCA991A2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9" y="69425"/>
            <a:ext cx="563427" cy="563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DE65A-1EBE-0005-A873-C63694B9C4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" y="1281602"/>
            <a:ext cx="2712432" cy="1989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D841BF-B411-3538-7CC3-F776428A1174}"/>
              </a:ext>
            </a:extLst>
          </p:cNvPr>
          <p:cNvSpPr txBox="1"/>
          <p:nvPr/>
        </p:nvSpPr>
        <p:spPr>
          <a:xfrm>
            <a:off x="3620350" y="539750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Mistral" panose="03090702030407020403" pitchFamily="66" charset="0"/>
              </a:rPr>
              <a:t>Jawab </a:t>
            </a:r>
            <a:endParaRPr lang="en-ID" sz="3200" dirty="0">
              <a:solidFill>
                <a:srgbClr val="FF0000"/>
              </a:solidFill>
              <a:latin typeface="Mistral" panose="030907020304070204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731CE3-A702-B6A9-3F5F-9EF3D425589A}"/>
                  </a:ext>
                </a:extLst>
              </p:cNvPr>
              <p:cNvSpPr txBox="1"/>
              <p:nvPr/>
            </p:nvSpPr>
            <p:spPr>
              <a:xfrm>
                <a:off x="3003175" y="1073121"/>
                <a:ext cx="230031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731CE3-A702-B6A9-3F5F-9EF3D4255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175" y="1073121"/>
                <a:ext cx="2300310" cy="7013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AD1E50D-4358-940E-A826-8B24DD3B1A55}"/>
              </a:ext>
            </a:extLst>
          </p:cNvPr>
          <p:cNvSpPr txBox="1"/>
          <p:nvPr/>
        </p:nvSpPr>
        <p:spPr>
          <a:xfrm>
            <a:off x="2949570" y="1964630"/>
            <a:ext cx="314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Masukkan </a:t>
            </a:r>
            <a:r>
              <a:rPr lang="en-US" sz="2400" dirty="0" err="1"/>
              <a:t>mAh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: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AC462B-276A-129A-DF13-25D21B8AE881}"/>
                  </a:ext>
                </a:extLst>
              </p:cNvPr>
              <p:cNvSpPr txBox="1"/>
              <p:nvPr/>
            </p:nvSpPr>
            <p:spPr>
              <a:xfrm>
                <a:off x="3187617" y="2678205"/>
                <a:ext cx="3317062" cy="529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5000×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3,7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=18,5</m:t>
                    </m:r>
                  </m:oMath>
                </a14:m>
                <a:r>
                  <a:rPr lang="en-ID" sz="2400" dirty="0"/>
                  <a:t> Wh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AC462B-276A-129A-DF13-25D21B8A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17" y="2678205"/>
                <a:ext cx="3317062" cy="529889"/>
              </a:xfrm>
              <a:prstGeom prst="rect">
                <a:avLst/>
              </a:prstGeom>
              <a:blipFill>
                <a:blip r:embed="rId12"/>
                <a:stretch>
                  <a:fillRect t="-1149" r="-4412" b="-206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305A367-3A50-9C0B-64B5-5A7B37A149EF}"/>
              </a:ext>
            </a:extLst>
          </p:cNvPr>
          <p:cNvSpPr txBox="1"/>
          <p:nvPr/>
        </p:nvSpPr>
        <p:spPr>
          <a:xfrm>
            <a:off x="2858521" y="3631461"/>
            <a:ext cx="7407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</a:t>
            </a:r>
            <a:r>
              <a:rPr lang="en-US" sz="2400" dirty="0" err="1"/>
              <a:t>waktu</a:t>
            </a:r>
            <a:r>
              <a:rPr lang="en-US" sz="2400" dirty="0"/>
              <a:t> (jam) power bank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menyalakan</a:t>
            </a:r>
            <a:r>
              <a:rPr lang="en-US" sz="2400" dirty="0"/>
              <a:t> Arduino:</a:t>
            </a:r>
            <a:endParaRPr lang="en-ID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68E9E-4539-1426-5199-763E5417150A}"/>
                  </a:ext>
                </a:extLst>
              </p:cNvPr>
              <p:cNvSpPr txBox="1"/>
              <p:nvPr/>
            </p:nvSpPr>
            <p:spPr>
              <a:xfrm>
                <a:off x="2879590" y="4344529"/>
                <a:ext cx="7550337" cy="857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waktu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kapasitas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power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bank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konsumsi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daya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lampu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18,5 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Wh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0,4 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=46,25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jam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268E9E-4539-1426-5199-763E54171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90" y="4344529"/>
                <a:ext cx="7550337" cy="857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619</Words>
  <Application>Microsoft Office PowerPoint</Application>
  <PresentationFormat>Widescreen</PresentationFormat>
  <Paragraphs>116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 Display</vt:lpstr>
      <vt:lpstr>Arial</vt:lpstr>
      <vt:lpstr>Calibri</vt:lpstr>
      <vt:lpstr>Calibri Light</vt:lpstr>
      <vt:lpstr>Cambria Math</vt:lpstr>
      <vt:lpstr>Consolas</vt:lpstr>
      <vt:lpstr>LEMON MILK</vt:lpstr>
      <vt:lpstr>LEMON MILK Medium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531</cp:revision>
  <dcterms:created xsi:type="dcterms:W3CDTF">2024-09-26T10:40:26Z</dcterms:created>
  <dcterms:modified xsi:type="dcterms:W3CDTF">2024-10-16T07:25:32Z</dcterms:modified>
</cp:coreProperties>
</file>