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431" r:id="rId5"/>
    <p:sldId id="432" r:id="rId6"/>
    <p:sldId id="433" r:id="rId7"/>
    <p:sldId id="436" r:id="rId8"/>
    <p:sldId id="437" r:id="rId9"/>
    <p:sldId id="434" r:id="rId10"/>
    <p:sldId id="435" r:id="rId11"/>
    <p:sldId id="438" r:id="rId12"/>
    <p:sldId id="439" r:id="rId13"/>
    <p:sldId id="440" r:id="rId14"/>
    <p:sldId id="441" r:id="rId15"/>
    <p:sldId id="442" r:id="rId16"/>
    <p:sldId id="443" r:id="rId17"/>
    <p:sldId id="445" r:id="rId18"/>
    <p:sldId id="446" r:id="rId19"/>
    <p:sldId id="444" r:id="rId20"/>
    <p:sldId id="283" r:id="rId21"/>
    <p:sldId id="447" r:id="rId22"/>
    <p:sldId id="448" r:id="rId23"/>
    <p:sldId id="449" r:id="rId24"/>
    <p:sldId id="450" r:id="rId25"/>
    <p:sldId id="453" r:id="rId26"/>
    <p:sldId id="451" r:id="rId27"/>
    <p:sldId id="452" r:id="rId28"/>
    <p:sldId id="454" r:id="rId29"/>
    <p:sldId id="267" r:id="rId30"/>
  </p:sldIdLst>
  <p:sldSz cx="18288000" cy="10287000"/>
  <p:notesSz cx="6858000" cy="9144000"/>
  <p:embeddedFontLst>
    <p:embeddedFont>
      <p:font typeface="Annai MN" pitchFamily="2" charset="77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mbria Math" panose="02040503050406030204" pitchFamily="18" charset="0"/>
      <p:regular r:id="rId37"/>
    </p:embeddedFont>
    <p:embeddedFont>
      <p:font typeface="Candara" panose="020E0502030303020204" pitchFamily="34" charset="0"/>
      <p:regular r:id="rId38"/>
      <p:bold r:id="rId39"/>
      <p:italic r:id="rId40"/>
      <p:boldItalic r:id="rId41"/>
    </p:embeddedFont>
    <p:embeddedFont>
      <p:font typeface="Cormorant Garamond Bold Italics" pitchFamily="2" charset="77"/>
      <p:regular r:id="rId42"/>
      <p:bold r:id="rId43"/>
      <p:italic r:id="rId44"/>
      <p:boldItalic r:id="rId45"/>
    </p:embeddedFont>
    <p:embeddedFont>
      <p:font typeface="Quicksand" pitchFamily="2" charset="77"/>
      <p:regular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06" autoAdjust="0"/>
    <p:restoredTop sz="91689" autoAdjust="0"/>
  </p:normalViewPr>
  <p:slideViewPr>
    <p:cSldViewPr>
      <p:cViewPr>
        <p:scale>
          <a:sx n="80" d="100"/>
          <a:sy n="80" d="100"/>
        </p:scale>
        <p:origin x="184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6423A-B4AE-374A-A60A-CBDA28CE94CC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B1B51-0AEB-7F42-83CE-83E785981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86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B1B51-0AEB-7F42-83CE-83E785981E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202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B1B51-0AEB-7F42-83CE-83E785981E3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01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B1B51-0AEB-7F42-83CE-83E785981E3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4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B1B51-0AEB-7F42-83CE-83E785981E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99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B1B51-0AEB-7F42-83CE-83E785981E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68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B1B51-0AEB-7F42-83CE-83E785981E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13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B1B51-0AEB-7F42-83CE-83E785981E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60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B1B51-0AEB-7F42-83CE-83E785981E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96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B1B51-0AEB-7F42-83CE-83E785981E3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1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B1B51-0AEB-7F42-83CE-83E785981E3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B1B51-0AEB-7F42-83CE-83E785981E3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04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8.png"/><Relationship Id="rId5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openxmlformats.org/officeDocument/2006/relationships/image" Target="../media/image2.svg"/><Relationship Id="rId9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1.png"/><Relationship Id="rId5" Type="http://schemas.openxmlformats.org/officeDocument/2006/relationships/image" Target="../media/image3.png"/><Relationship Id="rId10" Type="http://schemas.openxmlformats.org/officeDocument/2006/relationships/image" Target="../media/image20.png"/><Relationship Id="rId4" Type="http://schemas.openxmlformats.org/officeDocument/2006/relationships/image" Target="../media/image2.svg"/><Relationship Id="rId9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4.png"/><Relationship Id="rId5" Type="http://schemas.openxmlformats.org/officeDocument/2006/relationships/image" Target="../media/image3.png"/><Relationship Id="rId10" Type="http://schemas.openxmlformats.org/officeDocument/2006/relationships/image" Target="../media/image23.png"/><Relationship Id="rId4" Type="http://schemas.openxmlformats.org/officeDocument/2006/relationships/image" Target="../media/image2.sv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30.png"/><Relationship Id="rId5" Type="http://schemas.openxmlformats.org/officeDocument/2006/relationships/image" Target="../media/image3.png"/><Relationship Id="rId10" Type="http://schemas.openxmlformats.org/officeDocument/2006/relationships/image" Target="../media/image29.png"/><Relationship Id="rId4" Type="http://schemas.openxmlformats.org/officeDocument/2006/relationships/image" Target="../media/image2.svg"/><Relationship Id="rId9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43764" y="3165524"/>
            <a:ext cx="15796436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7200" b="1" u="sng" dirty="0" err="1">
                <a:solidFill>
                  <a:srgbClr val="0F4662"/>
                </a:solidFill>
                <a:latin typeface="Annai MN" pitchFamily="2" charset="77"/>
                <a:ea typeface="Annai MN" pitchFamily="2" charset="77"/>
                <a:cs typeface="Annai MN" pitchFamily="2" charset="77"/>
                <a:sym typeface="Cormorant Garamond Bold Italics"/>
              </a:rPr>
              <a:t>Klasterisasi</a:t>
            </a:r>
            <a:r>
              <a:rPr lang="en-US" sz="7200" b="1" u="sng" dirty="0">
                <a:solidFill>
                  <a:srgbClr val="0F4662"/>
                </a:solidFill>
                <a:latin typeface="Annai MN" pitchFamily="2" charset="77"/>
                <a:ea typeface="Annai MN" pitchFamily="2" charset="77"/>
                <a:cs typeface="Annai MN" pitchFamily="2" charset="77"/>
                <a:sym typeface="Cormorant Garamond Bold Italics"/>
              </a:rPr>
              <a:t> dan </a:t>
            </a:r>
            <a:r>
              <a:rPr lang="en-US" sz="7200" b="1" u="sng" dirty="0" err="1">
                <a:solidFill>
                  <a:srgbClr val="0F4662"/>
                </a:solidFill>
                <a:latin typeface="Annai MN" pitchFamily="2" charset="77"/>
                <a:ea typeface="Annai MN" pitchFamily="2" charset="77"/>
                <a:cs typeface="Annai MN" pitchFamily="2" charset="77"/>
                <a:sym typeface="Cormorant Garamond Bold Italics"/>
              </a:rPr>
              <a:t>evaluasi</a:t>
            </a:r>
            <a:endParaRPr lang="en-US" sz="5400" b="1" u="sng" dirty="0">
              <a:solidFill>
                <a:srgbClr val="0F4662"/>
              </a:solidFill>
              <a:latin typeface="Beirut" pitchFamily="2" charset="-78"/>
              <a:ea typeface="Annai MN" pitchFamily="2" charset="77"/>
              <a:cs typeface="Beirut" pitchFamily="2" charset="-78"/>
              <a:sym typeface="Cormorant Garamond Bold Italics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9158735" y="990600"/>
            <a:ext cx="8114971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1043764" y="9296400"/>
            <a:ext cx="8114971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9618706" y="9037492"/>
            <a:ext cx="2968854" cy="441617"/>
          </a:xfrm>
          <a:custGeom>
            <a:avLst/>
            <a:gdLst/>
            <a:ahLst/>
            <a:cxnLst/>
            <a:rect l="l" t="t" r="r" b="b"/>
            <a:pathLst>
              <a:path w="2968854" h="441617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109896" y="7382110"/>
            <a:ext cx="15011399" cy="17141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6844"/>
              </a:lnSpc>
              <a:spcBef>
                <a:spcPct val="0"/>
              </a:spcBef>
            </a:pPr>
            <a:r>
              <a:rPr lang="en-US" sz="4889" b="1" dirty="0" err="1">
                <a:solidFill>
                  <a:srgbClr val="0F4662"/>
                </a:solidFill>
                <a:latin typeface="Beirut" pitchFamily="2" charset="-78"/>
                <a:ea typeface="Apple Symbols" panose="02000000000000000000" pitchFamily="2" charset="-79"/>
                <a:cs typeface="Beirut" pitchFamily="2" charset="-78"/>
                <a:sym typeface="Quicksand"/>
              </a:rPr>
              <a:t>Pembelajaran</a:t>
            </a:r>
            <a:r>
              <a:rPr lang="en-US" sz="4889" b="1" dirty="0">
                <a:solidFill>
                  <a:srgbClr val="0F4662"/>
                </a:solidFill>
                <a:latin typeface="Beirut" pitchFamily="2" charset="-78"/>
                <a:ea typeface="Apple Symbols" panose="02000000000000000000" pitchFamily="2" charset="-79"/>
                <a:cs typeface="Beirut" pitchFamily="2" charset="-78"/>
                <a:sym typeface="Quicksand"/>
              </a:rPr>
              <a:t> Daring </a:t>
            </a:r>
            <a:r>
              <a:rPr lang="en-US" sz="4889" b="1" dirty="0" err="1">
                <a:solidFill>
                  <a:srgbClr val="0F4662"/>
                </a:solidFill>
                <a:latin typeface="Beirut" pitchFamily="2" charset="-78"/>
                <a:ea typeface="Apple Symbols" panose="02000000000000000000" pitchFamily="2" charset="-79"/>
                <a:cs typeface="Beirut" pitchFamily="2" charset="-78"/>
                <a:sym typeface="Quicksand"/>
              </a:rPr>
              <a:t>Kolaboratif</a:t>
            </a:r>
            <a:r>
              <a:rPr lang="en-US" sz="4889" b="1" dirty="0">
                <a:solidFill>
                  <a:srgbClr val="0F4662"/>
                </a:solidFill>
                <a:latin typeface="Beirut" pitchFamily="2" charset="-78"/>
                <a:ea typeface="Apple Symbols" panose="02000000000000000000" pitchFamily="2" charset="-79"/>
                <a:cs typeface="Beirut" pitchFamily="2" charset="-78"/>
                <a:sym typeface="Quicksand"/>
              </a:rPr>
              <a:t> 2024</a:t>
            </a:r>
            <a:br>
              <a:rPr lang="en-US" sz="4889" b="1" dirty="0">
                <a:solidFill>
                  <a:srgbClr val="0F4662"/>
                </a:solidFill>
                <a:latin typeface="Beirut" pitchFamily="2" charset="-78"/>
                <a:ea typeface="Apple Symbols" panose="02000000000000000000" pitchFamily="2" charset="-79"/>
                <a:cs typeface="Beirut" pitchFamily="2" charset="-78"/>
                <a:sym typeface="Quicksand"/>
              </a:rPr>
            </a:br>
            <a:r>
              <a:rPr lang="en-US" sz="4889" b="1" dirty="0">
                <a:solidFill>
                  <a:srgbClr val="0F4662"/>
                </a:solidFill>
                <a:latin typeface="Beirut" pitchFamily="2" charset="-78"/>
                <a:ea typeface="Apple Symbols" panose="02000000000000000000" pitchFamily="2" charset="-79"/>
                <a:cs typeface="Beirut" pitchFamily="2" charset="-78"/>
                <a:sym typeface="Quicksand"/>
              </a:rPr>
              <a:t>ITG dan </a:t>
            </a:r>
            <a:r>
              <a:rPr lang="en-US" sz="4889" b="1" dirty="0" err="1">
                <a:solidFill>
                  <a:srgbClr val="0F4662"/>
                </a:solidFill>
                <a:latin typeface="Beirut" pitchFamily="2" charset="-78"/>
                <a:ea typeface="Apple Symbols" panose="02000000000000000000" pitchFamily="2" charset="-79"/>
                <a:cs typeface="Beirut" pitchFamily="2" charset="-78"/>
                <a:sym typeface="Quicksand"/>
              </a:rPr>
              <a:t>Undana</a:t>
            </a:r>
            <a:r>
              <a:rPr lang="en-US" sz="4889" b="1" dirty="0">
                <a:solidFill>
                  <a:srgbClr val="0F4662"/>
                </a:solidFill>
                <a:latin typeface="Beirut" pitchFamily="2" charset="-78"/>
                <a:ea typeface="Apple Symbols" panose="02000000000000000000" pitchFamily="2" charset="-79"/>
                <a:cs typeface="Beirut" pitchFamily="2" charset="-78"/>
                <a:sym typeface="Quicksand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322179" y="1967581"/>
            <a:ext cx="11643643" cy="529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97"/>
              </a:lnSpc>
              <a:spcBef>
                <a:spcPct val="0"/>
              </a:spcBef>
            </a:pPr>
            <a:r>
              <a:rPr lang="en-US" sz="3141" b="1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Pertemuan</a:t>
            </a:r>
            <a:r>
              <a:rPr lang="en-US" sz="3141" b="1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7</a:t>
            </a:r>
          </a:p>
        </p:txBody>
      </p:sp>
      <p:sp>
        <p:nvSpPr>
          <p:cNvPr id="9" name="Freeform 9"/>
          <p:cNvSpPr/>
          <p:nvPr/>
        </p:nvSpPr>
        <p:spPr>
          <a:xfrm>
            <a:off x="5646742" y="807892"/>
            <a:ext cx="2968854" cy="441617"/>
          </a:xfrm>
          <a:custGeom>
            <a:avLst/>
            <a:gdLst/>
            <a:ahLst/>
            <a:cxnLst/>
            <a:rect l="l" t="t" r="r" b="b"/>
            <a:pathLst>
              <a:path w="2968854" h="441617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D0804A3-9D49-73C2-9A44-DE55E657CF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7397796"/>
            <a:ext cx="1454897" cy="14795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9738D02-4684-CB36-8DE0-0CCADD4816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2703" y="7429500"/>
            <a:ext cx="1454897" cy="14548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8FE7239-9157-B78A-EED1-E238930539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27" y="238626"/>
            <a:ext cx="1522137" cy="154649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7F4B130-B74F-33AA-62B5-2AF534D065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208" y="296577"/>
            <a:ext cx="3106384" cy="1649266"/>
          </a:xfrm>
          <a:prstGeom prst="rect">
            <a:avLst/>
          </a:prstGeom>
        </p:spPr>
      </p:pic>
      <p:sp>
        <p:nvSpPr>
          <p:cNvPr id="22" name="TextBox 2">
            <a:extLst>
              <a:ext uri="{FF2B5EF4-FFF2-40B4-BE49-F238E27FC236}">
                <a16:creationId xmlns:a16="http://schemas.microsoft.com/office/drawing/2014/main" id="{837F80C6-2BCB-5C64-DB80-B1024B073332}"/>
              </a:ext>
            </a:extLst>
          </p:cNvPr>
          <p:cNvSpPr txBox="1"/>
          <p:nvPr/>
        </p:nvSpPr>
        <p:spPr>
          <a:xfrm>
            <a:off x="1260517" y="4373571"/>
            <a:ext cx="15796436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4400" b="1" u="sng" dirty="0" err="1">
                <a:solidFill>
                  <a:srgbClr val="0F4662"/>
                </a:solidFill>
                <a:latin typeface="Beirut" pitchFamily="2" charset="-78"/>
                <a:ea typeface="Annai MN" pitchFamily="2" charset="77"/>
                <a:cs typeface="Beirut" pitchFamily="2" charset="-78"/>
                <a:sym typeface="Cormorant Garamond Bold Italics"/>
              </a:rPr>
              <a:t>Dosen</a:t>
            </a:r>
            <a:r>
              <a:rPr lang="en-US" sz="4400" b="1" u="sng" dirty="0">
                <a:solidFill>
                  <a:srgbClr val="0F4662"/>
                </a:solidFill>
                <a:latin typeface="Beirut" pitchFamily="2" charset="-78"/>
                <a:ea typeface="Annai MN" pitchFamily="2" charset="77"/>
                <a:cs typeface="Beirut" pitchFamily="2" charset="-78"/>
                <a:sym typeface="Cormorant Garamond Bold Italics"/>
              </a:rPr>
              <a:t>: </a:t>
            </a:r>
            <a:r>
              <a:rPr lang="en-US" sz="4400" b="1" u="sng" dirty="0" err="1">
                <a:solidFill>
                  <a:srgbClr val="0F4662"/>
                </a:solidFill>
                <a:latin typeface="Beirut" pitchFamily="2" charset="-78"/>
                <a:ea typeface="Annai MN" pitchFamily="2" charset="77"/>
                <a:cs typeface="Beirut" pitchFamily="2" charset="-78"/>
                <a:sym typeface="Cormorant Garamond Bold Italics"/>
              </a:rPr>
              <a:t>Nelci</a:t>
            </a:r>
            <a:r>
              <a:rPr lang="en-US" sz="4400" b="1" u="sng" dirty="0">
                <a:solidFill>
                  <a:srgbClr val="0F4662"/>
                </a:solidFill>
                <a:latin typeface="Beirut" pitchFamily="2" charset="-78"/>
                <a:ea typeface="Annai MN" pitchFamily="2" charset="77"/>
                <a:cs typeface="Beirut" pitchFamily="2" charset="-78"/>
                <a:sym typeface="Cormorant Garamond Bold Italics"/>
              </a:rPr>
              <a:t> </a:t>
            </a:r>
            <a:r>
              <a:rPr lang="en-US" sz="4400" b="1" u="sng" dirty="0" err="1">
                <a:solidFill>
                  <a:srgbClr val="0F4662"/>
                </a:solidFill>
                <a:latin typeface="Beirut" pitchFamily="2" charset="-78"/>
                <a:ea typeface="Annai MN" pitchFamily="2" charset="77"/>
                <a:cs typeface="Beirut" pitchFamily="2" charset="-78"/>
                <a:sym typeface="Cormorant Garamond Bold Italics"/>
              </a:rPr>
              <a:t>Dessy</a:t>
            </a:r>
            <a:r>
              <a:rPr lang="en-US" sz="4400" b="1" u="sng" dirty="0">
                <a:solidFill>
                  <a:srgbClr val="0F4662"/>
                </a:solidFill>
                <a:latin typeface="Beirut" pitchFamily="2" charset="-78"/>
                <a:ea typeface="Annai MN" pitchFamily="2" charset="77"/>
                <a:cs typeface="Beirut" pitchFamily="2" charset="-78"/>
                <a:sym typeface="Cormorant Garamond Bold Italics"/>
              </a:rPr>
              <a:t> </a:t>
            </a:r>
            <a:r>
              <a:rPr lang="en-US" sz="4400" b="1" u="sng" dirty="0" err="1">
                <a:solidFill>
                  <a:srgbClr val="0F4662"/>
                </a:solidFill>
                <a:latin typeface="Beirut" pitchFamily="2" charset="-78"/>
                <a:ea typeface="Annai MN" pitchFamily="2" charset="77"/>
                <a:cs typeface="Beirut" pitchFamily="2" charset="-78"/>
                <a:sym typeface="Cormorant Garamond Bold Italics"/>
              </a:rPr>
              <a:t>Rumlaklak</a:t>
            </a:r>
            <a:r>
              <a:rPr lang="en-US" sz="4400" b="1" u="sng" dirty="0">
                <a:solidFill>
                  <a:srgbClr val="0F4662"/>
                </a:solidFill>
                <a:latin typeface="Beirut" pitchFamily="2" charset="-78"/>
                <a:ea typeface="Annai MN" pitchFamily="2" charset="77"/>
                <a:cs typeface="Beirut" pitchFamily="2" charset="-78"/>
                <a:sym typeface="Cormorant Garamond Bold Italics"/>
              </a:rPr>
              <a:t>, </a:t>
            </a:r>
            <a:r>
              <a:rPr lang="en-US" sz="4400" b="1" u="sng" dirty="0" err="1">
                <a:solidFill>
                  <a:srgbClr val="0F4662"/>
                </a:solidFill>
                <a:latin typeface="Beirut" pitchFamily="2" charset="-78"/>
                <a:ea typeface="Annai MN" pitchFamily="2" charset="77"/>
                <a:cs typeface="Beirut" pitchFamily="2" charset="-78"/>
                <a:sym typeface="Cormorant Garamond Bold Italics"/>
              </a:rPr>
              <a:t>S.Kom</a:t>
            </a:r>
            <a:r>
              <a:rPr lang="en-US" sz="4400" b="1" u="sng" dirty="0">
                <a:solidFill>
                  <a:srgbClr val="0F4662"/>
                </a:solidFill>
                <a:latin typeface="Beirut" pitchFamily="2" charset="-78"/>
                <a:ea typeface="Annai MN" pitchFamily="2" charset="77"/>
                <a:cs typeface="Beirut" pitchFamily="2" charset="-78"/>
                <a:sym typeface="Cormorant Garamond Bold Italics"/>
              </a:rPr>
              <a:t>, </a:t>
            </a:r>
            <a:r>
              <a:rPr lang="en-US" sz="4400" b="1" u="sng" dirty="0" err="1">
                <a:solidFill>
                  <a:srgbClr val="0F4662"/>
                </a:solidFill>
                <a:latin typeface="Beirut" pitchFamily="2" charset="-78"/>
                <a:ea typeface="Annai MN" pitchFamily="2" charset="77"/>
                <a:cs typeface="Beirut" pitchFamily="2" charset="-78"/>
                <a:sym typeface="Cormorant Garamond Bold Italics"/>
              </a:rPr>
              <a:t>M.Kom</a:t>
            </a:r>
            <a:endParaRPr lang="en-US" sz="4400" b="1" u="sng" dirty="0">
              <a:solidFill>
                <a:srgbClr val="0F4662"/>
              </a:solidFill>
              <a:latin typeface="Beirut" pitchFamily="2" charset="-78"/>
              <a:ea typeface="Annai MN" pitchFamily="2" charset="77"/>
              <a:cs typeface="Beirut" pitchFamily="2" charset="-78"/>
              <a:sym typeface="Cormorant Garamond Bold Itali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4572000" y="9407098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028700" y="599709"/>
            <a:ext cx="10553700" cy="10822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1 – </a:t>
            </a:r>
            <a:r>
              <a:rPr lang="en-US" sz="6399" b="1" i="1" dirty="0" err="1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Algoritma</a:t>
            </a:r>
            <a:r>
              <a:rPr lang="en-US" sz="6399" b="1" i="1" dirty="0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 K-Means</a:t>
            </a:r>
          </a:p>
        </p:txBody>
      </p:sp>
      <p:sp>
        <p:nvSpPr>
          <p:cNvPr id="7" name="Freeform 7"/>
          <p:cNvSpPr/>
          <p:nvPr/>
        </p:nvSpPr>
        <p:spPr>
          <a:xfrm>
            <a:off x="11357845" y="9282148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AD7BF0D-04E7-55B2-3850-9C88A8D6A75F}"/>
                  </a:ext>
                </a:extLst>
              </p:cNvPr>
              <p:cNvSpPr txBox="1"/>
              <p:nvPr/>
            </p:nvSpPr>
            <p:spPr>
              <a:xfrm>
                <a:off x="1028700" y="1843243"/>
                <a:ext cx="16192500" cy="43028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endParaRPr lang="en-ID" sz="3600" b="1" i="0" u="none" strike="noStrike" dirty="0">
                  <a:solidFill>
                    <a:srgbClr val="000000"/>
                  </a:solidFill>
                  <a:effectLst/>
                  <a:latin typeface="Candara" panose="020E0502030303020204" pitchFamily="34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ID" sz="3600" b="1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Jarak Euclidean: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en-ID" sz="3600" b="0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Untuk</a:t>
                </a:r>
                <a:r>
                  <a:rPr lang="en-ID" sz="3600" b="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ID" sz="3600" b="0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menghitung</a:t>
                </a:r>
                <a:r>
                  <a:rPr lang="en-ID" sz="3600" b="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ID" sz="3600" b="0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jarak</a:t>
                </a:r>
                <a:r>
                  <a:rPr lang="en-ID" sz="3600" b="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ID" sz="3600" b="0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antara</a:t>
                </a:r>
                <a:r>
                  <a:rPr lang="en-ID" sz="3600" b="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ID" sz="3600" b="0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dua</a:t>
                </a:r>
                <a:r>
                  <a:rPr lang="en-ID" sz="3600" b="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ID" sz="3600" b="0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titik</a:t>
                </a:r>
                <a:r>
                  <a:rPr lang="en-ID" sz="3600" b="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data x1​,y1​ dan x2,y2​, </a:t>
                </a:r>
                <a:r>
                  <a:rPr lang="en-ID" sz="3600" b="0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kita</a:t>
                </a:r>
                <a:r>
                  <a:rPr lang="en-ID" sz="3600" b="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ID" sz="3600" b="0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menggunakan</a:t>
                </a:r>
                <a:r>
                  <a:rPr lang="en-ID" sz="3600" b="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ID" sz="3600" b="0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rumus</a:t>
                </a:r>
                <a:r>
                  <a:rPr lang="en-ID" sz="3600" b="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: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en-ID" sz="3600" b="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Jarak Euclidean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D" sz="36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600" b="0" i="1" u="none" strike="noStrike" baseline="-250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600" b="0" i="1" u="none" strike="noStrike" baseline="-250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D" sz="36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3600" b="0" i="1" u="none" strike="noStrike" baseline="-250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3600" b="0" i="1" u="none" strike="noStrike" baseline="-250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ID" sz="3600" b="1" i="0" u="none" strike="noStrike" dirty="0">
                  <a:solidFill>
                    <a:srgbClr val="000000"/>
                  </a:solidFill>
                  <a:effectLst/>
                  <a:latin typeface="Candara" panose="020E050203030302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AD7BF0D-04E7-55B2-3850-9C88A8D6A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1843243"/>
                <a:ext cx="16192500" cy="4302845"/>
              </a:xfrm>
              <a:prstGeom prst="rect">
                <a:avLst/>
              </a:prstGeom>
              <a:blipFill>
                <a:blip r:embed="rId8"/>
                <a:stretch>
                  <a:fillRect l="-1176" b="-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5270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4572000" y="9407098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028700" y="599709"/>
            <a:ext cx="12839700" cy="10822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2 – </a:t>
            </a:r>
            <a:r>
              <a:rPr lang="en-US" sz="6399" b="1" i="1" dirty="0" err="1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Ilustrasi</a:t>
            </a:r>
            <a:r>
              <a:rPr lang="en-US" sz="6399" b="1" i="1" dirty="0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 </a:t>
            </a:r>
            <a:r>
              <a:rPr lang="en-US" sz="6399" b="1" i="1" dirty="0" err="1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Perhitungan</a:t>
            </a:r>
            <a:r>
              <a:rPr lang="en-US" sz="6399" b="1" i="1" dirty="0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 K-Means</a:t>
            </a:r>
          </a:p>
        </p:txBody>
      </p:sp>
      <p:sp>
        <p:nvSpPr>
          <p:cNvPr id="7" name="Freeform 7"/>
          <p:cNvSpPr/>
          <p:nvPr/>
        </p:nvSpPr>
        <p:spPr>
          <a:xfrm>
            <a:off x="11357845" y="9282148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AD7BF0D-04E7-55B2-3850-9C88A8D6A75F}"/>
              </a:ext>
            </a:extLst>
          </p:cNvPr>
          <p:cNvSpPr txBox="1"/>
          <p:nvPr/>
        </p:nvSpPr>
        <p:spPr>
          <a:xfrm>
            <a:off x="1047750" y="1769112"/>
            <a:ext cx="7029450" cy="2499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60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Misalkan</a:t>
            </a:r>
            <a:r>
              <a:rPr lang="en-US" sz="360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US" sz="360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kita</a:t>
            </a:r>
            <a:r>
              <a:rPr lang="en-US" sz="360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US" sz="360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ingin</a:t>
            </a:r>
            <a:r>
              <a:rPr lang="en-US" sz="360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US" sz="360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mengklaster</a:t>
            </a:r>
            <a:r>
              <a:rPr lang="en-US" sz="360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data </a:t>
            </a:r>
            <a:r>
              <a:rPr lang="en-US" sz="360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ini</a:t>
            </a:r>
            <a:r>
              <a:rPr lang="en-US" sz="360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US" sz="360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menjadi</a:t>
            </a:r>
            <a:r>
              <a:rPr lang="en-US" sz="360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2 </a:t>
            </a:r>
            <a:r>
              <a:rPr lang="en-US" sz="360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klaster</a:t>
            </a:r>
            <a:r>
              <a:rPr lang="en-US" sz="360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:</a:t>
            </a:r>
            <a:endParaRPr lang="en-ID" sz="3600" i="0" u="none" strike="noStrike" dirty="0">
              <a:solidFill>
                <a:srgbClr val="000000"/>
              </a:solidFill>
              <a:effectLst/>
              <a:latin typeface="Candara" panose="020E0502030303020204" pitchFamily="34" charset="0"/>
            </a:endParaRPr>
          </a:p>
          <a:p>
            <a:pPr algn="l">
              <a:lnSpc>
                <a:spcPct val="150000"/>
              </a:lnSpc>
            </a:pPr>
            <a:endParaRPr lang="en-ID" sz="3600" b="1" i="0" u="none" strike="noStrike" dirty="0">
              <a:solidFill>
                <a:srgbClr val="000000"/>
              </a:solidFill>
              <a:effectLst/>
              <a:latin typeface="Candara" panose="020E0502030303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1816971-5EC8-2BA4-D35A-E2B3E7D0FD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409749"/>
              </p:ext>
            </p:extLst>
          </p:nvPr>
        </p:nvGraphicFramePr>
        <p:xfrm>
          <a:off x="8486686" y="1897380"/>
          <a:ext cx="6492240" cy="65227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201031357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4068347886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219159858"/>
                    </a:ext>
                  </a:extLst>
                </a:gridCol>
              </a:tblGrid>
              <a:tr h="592974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800" u="none" strike="noStrike" dirty="0">
                          <a:effectLst/>
                        </a:rPr>
                        <a:t>Data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800" u="none" strike="noStrike" dirty="0">
                          <a:effectLst/>
                        </a:rPr>
                        <a:t>X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800" u="none" strike="noStrike" dirty="0">
                          <a:effectLst/>
                        </a:rPr>
                        <a:t>Y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927190"/>
                  </a:ext>
                </a:extLst>
              </a:tr>
              <a:tr h="592974"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>
                          <a:effectLst/>
                        </a:rPr>
                        <a:t>1</a:t>
                      </a:r>
                      <a:endParaRPr lang="en-ID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2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>
                          <a:effectLst/>
                        </a:rPr>
                        <a:t>3</a:t>
                      </a:r>
                      <a:endParaRPr lang="en-ID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2810366"/>
                  </a:ext>
                </a:extLst>
              </a:tr>
              <a:tr h="592974"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>
                          <a:effectLst/>
                        </a:rPr>
                        <a:t>2</a:t>
                      </a:r>
                      <a:endParaRPr lang="en-ID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3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4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7115179"/>
                  </a:ext>
                </a:extLst>
              </a:tr>
              <a:tr h="592974"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>
                          <a:effectLst/>
                        </a:rPr>
                        <a:t>3</a:t>
                      </a:r>
                      <a:endParaRPr lang="en-ID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>
                          <a:effectLst/>
                        </a:rPr>
                        <a:t>5</a:t>
                      </a:r>
                      <a:endParaRPr lang="en-ID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6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7882572"/>
                  </a:ext>
                </a:extLst>
              </a:tr>
              <a:tr h="592974"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>
                          <a:effectLst/>
                        </a:rPr>
                        <a:t>4</a:t>
                      </a:r>
                      <a:endParaRPr lang="en-ID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>
                          <a:effectLst/>
                        </a:rPr>
                        <a:t>8</a:t>
                      </a:r>
                      <a:endParaRPr lang="en-ID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8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6489646"/>
                  </a:ext>
                </a:extLst>
              </a:tr>
              <a:tr h="592974"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>
                          <a:effectLst/>
                        </a:rPr>
                        <a:t>5</a:t>
                      </a:r>
                      <a:endParaRPr lang="en-ID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>
                          <a:effectLst/>
                        </a:rPr>
                        <a:t>9</a:t>
                      </a:r>
                      <a:endParaRPr lang="en-ID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9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894543"/>
                  </a:ext>
                </a:extLst>
              </a:tr>
              <a:tr h="592974"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>
                          <a:effectLst/>
                        </a:rPr>
                        <a:t>6</a:t>
                      </a:r>
                      <a:endParaRPr lang="en-ID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>
                          <a:effectLst/>
                        </a:rPr>
                        <a:t>3</a:t>
                      </a:r>
                      <a:endParaRPr lang="en-ID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5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7149900"/>
                  </a:ext>
                </a:extLst>
              </a:tr>
              <a:tr h="592974"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>
                          <a:effectLst/>
                        </a:rPr>
                        <a:t>7</a:t>
                      </a:r>
                      <a:endParaRPr lang="en-ID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>
                          <a:effectLst/>
                        </a:rPr>
                        <a:t>5</a:t>
                      </a:r>
                      <a:endParaRPr lang="en-ID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3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2998160"/>
                  </a:ext>
                </a:extLst>
              </a:tr>
              <a:tr h="592974"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>
                          <a:effectLst/>
                        </a:rPr>
                        <a:t>8</a:t>
                      </a:r>
                      <a:endParaRPr lang="en-ID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>
                          <a:effectLst/>
                        </a:rPr>
                        <a:t>4</a:t>
                      </a:r>
                      <a:endParaRPr lang="en-ID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2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0773288"/>
                  </a:ext>
                </a:extLst>
              </a:tr>
              <a:tr h="592974"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>
                          <a:effectLst/>
                        </a:rPr>
                        <a:t>9</a:t>
                      </a:r>
                      <a:endParaRPr lang="en-ID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>
                          <a:effectLst/>
                        </a:rPr>
                        <a:t>2</a:t>
                      </a:r>
                      <a:endParaRPr lang="en-ID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6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093695"/>
                  </a:ext>
                </a:extLst>
              </a:tr>
              <a:tr h="592974"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>
                          <a:effectLst/>
                        </a:rPr>
                        <a:t>10</a:t>
                      </a:r>
                      <a:endParaRPr lang="en-ID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5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7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3628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8392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4572000" y="9407098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028700" y="599709"/>
            <a:ext cx="12839700" cy="10822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2 – </a:t>
            </a:r>
            <a:r>
              <a:rPr lang="en-US" sz="6399" b="1" i="1" dirty="0" err="1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Ilustrasi</a:t>
            </a:r>
            <a:r>
              <a:rPr lang="en-US" sz="6399" b="1" i="1" dirty="0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 </a:t>
            </a:r>
            <a:r>
              <a:rPr lang="en-US" sz="6399" b="1" i="1" dirty="0" err="1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Perhitungan</a:t>
            </a:r>
            <a:r>
              <a:rPr lang="en-US" sz="6399" b="1" i="1" dirty="0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 K-Means</a:t>
            </a:r>
          </a:p>
        </p:txBody>
      </p:sp>
      <p:sp>
        <p:nvSpPr>
          <p:cNvPr id="7" name="Freeform 7"/>
          <p:cNvSpPr/>
          <p:nvPr/>
        </p:nvSpPr>
        <p:spPr>
          <a:xfrm>
            <a:off x="11357845" y="9282148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AD7BF0D-04E7-55B2-3850-9C88A8D6A75F}"/>
              </a:ext>
            </a:extLst>
          </p:cNvPr>
          <p:cNvSpPr txBox="1"/>
          <p:nvPr/>
        </p:nvSpPr>
        <p:spPr>
          <a:xfrm>
            <a:off x="1047750" y="1769112"/>
            <a:ext cx="7029450" cy="2499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60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Langkah 1: </a:t>
            </a:r>
            <a:r>
              <a:rPr lang="en-US" sz="360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memilih</a:t>
            </a:r>
            <a:r>
              <a:rPr lang="en-US" sz="360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2 data </a:t>
            </a:r>
            <a:r>
              <a:rPr lang="en-US" sz="360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menjadi</a:t>
            </a:r>
            <a:r>
              <a:rPr lang="en-US" sz="360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centroid. Data 1 dan Data 5</a:t>
            </a:r>
            <a:endParaRPr lang="en-ID" sz="3600" i="0" u="none" strike="noStrike" dirty="0">
              <a:solidFill>
                <a:srgbClr val="000000"/>
              </a:solidFill>
              <a:effectLst/>
              <a:latin typeface="Candara" panose="020E0502030303020204" pitchFamily="34" charset="0"/>
            </a:endParaRPr>
          </a:p>
          <a:p>
            <a:pPr algn="l">
              <a:lnSpc>
                <a:spcPct val="150000"/>
              </a:lnSpc>
            </a:pPr>
            <a:endParaRPr lang="en-ID" sz="3600" b="1" i="0" u="none" strike="noStrike" dirty="0">
              <a:solidFill>
                <a:srgbClr val="000000"/>
              </a:solidFill>
              <a:effectLst/>
              <a:latin typeface="Candara" panose="020E0502030303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1816971-5EC8-2BA4-D35A-E2B3E7D0FD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50288"/>
              </p:ext>
            </p:extLst>
          </p:nvPr>
        </p:nvGraphicFramePr>
        <p:xfrm>
          <a:off x="8486686" y="1897379"/>
          <a:ext cx="7205214" cy="64465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1738">
                  <a:extLst>
                    <a:ext uri="{9D8B030D-6E8A-4147-A177-3AD203B41FA5}">
                      <a16:colId xmlns:a16="http://schemas.microsoft.com/office/drawing/2014/main" val="2010313570"/>
                    </a:ext>
                  </a:extLst>
                </a:gridCol>
                <a:gridCol w="2401738">
                  <a:extLst>
                    <a:ext uri="{9D8B030D-6E8A-4147-A177-3AD203B41FA5}">
                      <a16:colId xmlns:a16="http://schemas.microsoft.com/office/drawing/2014/main" val="4068347886"/>
                    </a:ext>
                  </a:extLst>
                </a:gridCol>
                <a:gridCol w="2401738">
                  <a:extLst>
                    <a:ext uri="{9D8B030D-6E8A-4147-A177-3AD203B41FA5}">
                      <a16:colId xmlns:a16="http://schemas.microsoft.com/office/drawing/2014/main" val="3219159858"/>
                    </a:ext>
                  </a:extLst>
                </a:gridCol>
              </a:tblGrid>
              <a:tr h="58604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800" u="none" strike="noStrike" dirty="0">
                          <a:effectLst/>
                        </a:rPr>
                        <a:t>Data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800" u="none" strike="noStrike" dirty="0">
                          <a:effectLst/>
                        </a:rPr>
                        <a:t>X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800" u="none" strike="noStrike" dirty="0">
                          <a:effectLst/>
                        </a:rPr>
                        <a:t>Y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927190"/>
                  </a:ext>
                </a:extLst>
              </a:tr>
              <a:tr h="586047"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1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2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3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810366"/>
                  </a:ext>
                </a:extLst>
              </a:tr>
              <a:tr h="586047"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>
                          <a:effectLst/>
                        </a:rPr>
                        <a:t>2</a:t>
                      </a:r>
                      <a:endParaRPr lang="en-ID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3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4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7115179"/>
                  </a:ext>
                </a:extLst>
              </a:tr>
              <a:tr h="586047"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>
                          <a:effectLst/>
                        </a:rPr>
                        <a:t>3</a:t>
                      </a:r>
                      <a:endParaRPr lang="en-ID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>
                          <a:effectLst/>
                        </a:rPr>
                        <a:t>5</a:t>
                      </a:r>
                      <a:endParaRPr lang="en-ID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6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7882572"/>
                  </a:ext>
                </a:extLst>
              </a:tr>
              <a:tr h="586047"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>
                          <a:effectLst/>
                        </a:rPr>
                        <a:t>4</a:t>
                      </a:r>
                      <a:endParaRPr lang="en-ID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>
                          <a:effectLst/>
                        </a:rPr>
                        <a:t>8</a:t>
                      </a:r>
                      <a:endParaRPr lang="en-ID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8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6489646"/>
                  </a:ext>
                </a:extLst>
              </a:tr>
              <a:tr h="586047"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5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9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9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94543"/>
                  </a:ext>
                </a:extLst>
              </a:tr>
              <a:tr h="586047"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>
                          <a:effectLst/>
                        </a:rPr>
                        <a:t>6</a:t>
                      </a:r>
                      <a:endParaRPr lang="en-ID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>
                          <a:effectLst/>
                        </a:rPr>
                        <a:t>3</a:t>
                      </a:r>
                      <a:endParaRPr lang="en-ID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5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7149900"/>
                  </a:ext>
                </a:extLst>
              </a:tr>
              <a:tr h="586047"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>
                          <a:effectLst/>
                        </a:rPr>
                        <a:t>7</a:t>
                      </a:r>
                      <a:endParaRPr lang="en-ID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>
                          <a:effectLst/>
                        </a:rPr>
                        <a:t>5</a:t>
                      </a:r>
                      <a:endParaRPr lang="en-ID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3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2998160"/>
                  </a:ext>
                </a:extLst>
              </a:tr>
              <a:tr h="586047"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>
                          <a:effectLst/>
                        </a:rPr>
                        <a:t>8</a:t>
                      </a:r>
                      <a:endParaRPr lang="en-ID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>
                          <a:effectLst/>
                        </a:rPr>
                        <a:t>4</a:t>
                      </a:r>
                      <a:endParaRPr lang="en-ID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2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0773288"/>
                  </a:ext>
                </a:extLst>
              </a:tr>
              <a:tr h="586047"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>
                          <a:effectLst/>
                        </a:rPr>
                        <a:t>9</a:t>
                      </a:r>
                      <a:endParaRPr lang="en-ID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>
                          <a:effectLst/>
                        </a:rPr>
                        <a:t>2</a:t>
                      </a:r>
                      <a:endParaRPr lang="en-ID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6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093695"/>
                  </a:ext>
                </a:extLst>
              </a:tr>
              <a:tr h="586047"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>
                          <a:effectLst/>
                        </a:rPr>
                        <a:t>10</a:t>
                      </a:r>
                      <a:endParaRPr lang="en-ID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5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7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3628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4471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4572000" y="9407098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028700" y="599709"/>
            <a:ext cx="12839700" cy="10822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2 – </a:t>
            </a:r>
            <a:r>
              <a:rPr lang="en-US" sz="6399" b="1" i="1" dirty="0" err="1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Ilustrasi</a:t>
            </a:r>
            <a:r>
              <a:rPr lang="en-US" sz="6399" b="1" i="1" dirty="0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 </a:t>
            </a:r>
            <a:r>
              <a:rPr lang="en-US" sz="6399" b="1" i="1" dirty="0" err="1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Perhitungan</a:t>
            </a:r>
            <a:r>
              <a:rPr lang="en-US" sz="6399" b="1" i="1" dirty="0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 K-Means</a:t>
            </a:r>
          </a:p>
        </p:txBody>
      </p:sp>
      <p:sp>
        <p:nvSpPr>
          <p:cNvPr id="7" name="Freeform 7"/>
          <p:cNvSpPr/>
          <p:nvPr/>
        </p:nvSpPr>
        <p:spPr>
          <a:xfrm>
            <a:off x="11357845" y="9282148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AD7BF0D-04E7-55B2-3850-9C88A8D6A75F}"/>
                  </a:ext>
                </a:extLst>
              </p:cNvPr>
              <p:cNvSpPr txBox="1"/>
              <p:nvPr/>
            </p:nvSpPr>
            <p:spPr>
              <a:xfrm>
                <a:off x="1047750" y="1769112"/>
                <a:ext cx="14644150" cy="73552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Langkah 2: </a:t>
                </a:r>
                <a:r>
                  <a:rPr lang="en-US" sz="3600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menghitung</a:t>
                </a:r>
                <a:r>
                  <a:rPr lang="en-US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US" sz="3600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jarak</a:t>
                </a:r>
                <a:r>
                  <a:rPr lang="en-US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US" sz="3600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setiap</a:t>
                </a:r>
                <a:r>
                  <a:rPr lang="en-US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data </a:t>
                </a:r>
                <a:r>
                  <a:rPr lang="en-US" sz="3600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terhadap</a:t>
                </a:r>
                <a:r>
                  <a:rPr lang="en-US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masing-masing centroid:</a:t>
                </a:r>
              </a:p>
              <a:p>
                <a:pPr algn="l"/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C1 </a:t>
                </a:r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  <a:sym typeface="Wingdings" pitchFamily="2" charset="2"/>
                  </a:rPr>
                  <a:t> Data 1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D" sz="360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(2−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D" sz="36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(3−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</a:rPr>
                  <a:t> = </a:t>
                </a:r>
                <a:r>
                  <a:rPr lang="en-ID" sz="3600" dirty="0">
                    <a:solidFill>
                      <a:srgbClr val="000000"/>
                    </a:solidFill>
                  </a:rPr>
                  <a:t>0</a:t>
                </a:r>
                <a:endParaRPr lang="en-ID" sz="3600" i="0" u="none" strike="noStrike" dirty="0">
                  <a:solidFill>
                    <a:srgbClr val="000000"/>
                  </a:solidFill>
                  <a:effectLst/>
                </a:endParaRPr>
              </a:p>
              <a:p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C1 </a:t>
                </a:r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  <a:sym typeface="Wingdings" pitchFamily="2" charset="2"/>
                  </a:rPr>
                  <a:t> Data 2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D" sz="360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(2−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D" sz="36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(3−4)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</a:rPr>
                  <a:t> = 1,41</a:t>
                </a:r>
              </a:p>
              <a:p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C1 </a:t>
                </a:r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  <a:sym typeface="Wingdings" pitchFamily="2" charset="2"/>
                  </a:rPr>
                  <a:t> Data 3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D" sz="360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(2−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D" sz="36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(3−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</a:rPr>
                  <a:t> = </a:t>
                </a:r>
                <a:r>
                  <a:rPr lang="en-ID" sz="3600" dirty="0">
                    <a:solidFill>
                      <a:srgbClr val="000000"/>
                    </a:solidFill>
                  </a:rPr>
                  <a:t>4,24</a:t>
                </a:r>
                <a:endParaRPr lang="en-ID" sz="3600" i="0" u="none" strike="noStrike" dirty="0">
                  <a:solidFill>
                    <a:srgbClr val="000000"/>
                  </a:solidFill>
                  <a:effectLst/>
                </a:endParaRPr>
              </a:p>
              <a:p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C1 </a:t>
                </a:r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  <a:sym typeface="Wingdings" pitchFamily="2" charset="2"/>
                  </a:rPr>
                  <a:t> Data </a:t>
                </a:r>
                <a:r>
                  <a:rPr lang="en-ID" sz="3600" dirty="0">
                    <a:solidFill>
                      <a:srgbClr val="000000"/>
                    </a:solidFill>
                    <a:latin typeface="Candara" panose="020E0502030303020204" pitchFamily="34" charset="0"/>
                    <a:sym typeface="Wingdings" pitchFamily="2" charset="2"/>
                  </a:rPr>
                  <a:t>4 </a:t>
                </a:r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  <a:sym typeface="Wingdings" pitchFamily="2" charset="2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D" sz="360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(2−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D" sz="36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(3−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</a:rPr>
                  <a:t> = </a:t>
                </a:r>
                <a:r>
                  <a:rPr lang="en-ID" sz="3600" dirty="0">
                    <a:solidFill>
                      <a:srgbClr val="000000"/>
                    </a:solidFill>
                  </a:rPr>
                  <a:t>7,81</a:t>
                </a:r>
                <a:endParaRPr lang="en-ID" sz="3600" i="0" u="none" strike="noStrike" dirty="0">
                  <a:solidFill>
                    <a:srgbClr val="000000"/>
                  </a:solidFill>
                  <a:effectLst/>
                </a:endParaRPr>
              </a:p>
              <a:p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C1 </a:t>
                </a:r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  <a:sym typeface="Wingdings" pitchFamily="2" charset="2"/>
                  </a:rPr>
                  <a:t> Data 5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D" sz="360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(2−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D" sz="36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(3−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</a:rPr>
                  <a:t> = </a:t>
                </a:r>
                <a:r>
                  <a:rPr lang="en-ID" sz="3600" dirty="0">
                    <a:solidFill>
                      <a:srgbClr val="000000"/>
                    </a:solidFill>
                  </a:rPr>
                  <a:t>9,22</a:t>
                </a:r>
                <a:endParaRPr lang="en-ID" sz="3600" i="0" u="none" strike="noStrike" dirty="0">
                  <a:solidFill>
                    <a:srgbClr val="000000"/>
                  </a:solidFill>
                  <a:effectLst/>
                </a:endParaRPr>
              </a:p>
              <a:p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C1 </a:t>
                </a:r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  <a:sym typeface="Wingdings" pitchFamily="2" charset="2"/>
                  </a:rPr>
                  <a:t> Data 6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D" sz="360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(2−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D" sz="36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(3−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5)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</a:rPr>
                  <a:t> = </a:t>
                </a:r>
                <a:r>
                  <a:rPr lang="en-ID" sz="3600" dirty="0">
                    <a:solidFill>
                      <a:srgbClr val="000000"/>
                    </a:solidFill>
                  </a:rPr>
                  <a:t>2,24</a:t>
                </a:r>
                <a:endParaRPr lang="en-ID" sz="3600" i="0" u="none" strike="noStrike" dirty="0">
                  <a:solidFill>
                    <a:srgbClr val="000000"/>
                  </a:solidFill>
                  <a:effectLst/>
                </a:endParaRPr>
              </a:p>
              <a:p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C1 </a:t>
                </a:r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  <a:sym typeface="Wingdings" pitchFamily="2" charset="2"/>
                  </a:rPr>
                  <a:t> Data 7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D" sz="360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(2−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D" sz="36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(3−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</a:rPr>
                  <a:t> = </a:t>
                </a:r>
                <a:r>
                  <a:rPr lang="en-ID" sz="3600" dirty="0">
                    <a:solidFill>
                      <a:srgbClr val="000000"/>
                    </a:solidFill>
                  </a:rPr>
                  <a:t>3</a:t>
                </a:r>
                <a:endParaRPr lang="en-ID" sz="3600" i="0" u="none" strike="noStrike" dirty="0">
                  <a:solidFill>
                    <a:srgbClr val="000000"/>
                  </a:solidFill>
                  <a:effectLst/>
                </a:endParaRPr>
              </a:p>
              <a:p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C1 </a:t>
                </a:r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  <a:sym typeface="Wingdings" pitchFamily="2" charset="2"/>
                  </a:rPr>
                  <a:t> Data 8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D" sz="360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(2−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D" sz="36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(3−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</a:rPr>
                  <a:t> = 2,24</a:t>
                </a:r>
              </a:p>
              <a:p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C1 </a:t>
                </a:r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  <a:sym typeface="Wingdings" pitchFamily="2" charset="2"/>
                  </a:rPr>
                  <a:t> Data 9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D" sz="360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(2−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D" sz="36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(3−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</a:rPr>
                  <a:t> = </a:t>
                </a:r>
                <a:r>
                  <a:rPr lang="en-ID" sz="3600" dirty="0">
                    <a:solidFill>
                      <a:srgbClr val="000000"/>
                    </a:solidFill>
                  </a:rPr>
                  <a:t>3</a:t>
                </a:r>
                <a:endParaRPr lang="en-ID" sz="3600" i="0" u="none" strike="noStrike" dirty="0">
                  <a:solidFill>
                    <a:srgbClr val="000000"/>
                  </a:solidFill>
                  <a:effectLst/>
                </a:endParaRPr>
              </a:p>
              <a:p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C1 </a:t>
                </a:r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  <a:sym typeface="Wingdings" pitchFamily="2" charset="2"/>
                  </a:rPr>
                  <a:t> Data 10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D" sz="360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(2−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D" sz="36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(3−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</a:rPr>
                  <a:t> = </a:t>
                </a:r>
                <a:r>
                  <a:rPr lang="en-ID" sz="3600" dirty="0">
                    <a:solidFill>
                      <a:srgbClr val="000000"/>
                    </a:solidFill>
                  </a:rPr>
                  <a:t>5</a:t>
                </a:r>
                <a:endParaRPr lang="en-ID" sz="3600" i="0" u="none" strike="noStrike" dirty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AD7BF0D-04E7-55B2-3850-9C88A8D6A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0" y="1769112"/>
                <a:ext cx="14644150" cy="7355219"/>
              </a:xfrm>
              <a:prstGeom prst="rect">
                <a:avLst/>
              </a:prstGeom>
              <a:blipFill>
                <a:blip r:embed="rId8"/>
                <a:stretch>
                  <a:fillRect l="-1213" t="-1207" r="-1127" b="-1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9464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4572000" y="9407098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028700" y="599709"/>
            <a:ext cx="12839700" cy="10822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2 – </a:t>
            </a:r>
            <a:r>
              <a:rPr lang="en-US" sz="6399" b="1" i="1" dirty="0" err="1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Ilustrasi</a:t>
            </a:r>
            <a:r>
              <a:rPr lang="en-US" sz="6399" b="1" i="1" dirty="0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 </a:t>
            </a:r>
            <a:r>
              <a:rPr lang="en-US" sz="6399" b="1" i="1" dirty="0" err="1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Perhitungan</a:t>
            </a:r>
            <a:r>
              <a:rPr lang="en-US" sz="6399" b="1" i="1" dirty="0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 K-Means</a:t>
            </a:r>
          </a:p>
        </p:txBody>
      </p:sp>
      <p:sp>
        <p:nvSpPr>
          <p:cNvPr id="7" name="Freeform 7"/>
          <p:cNvSpPr/>
          <p:nvPr/>
        </p:nvSpPr>
        <p:spPr>
          <a:xfrm>
            <a:off x="11357845" y="9282148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AD7BF0D-04E7-55B2-3850-9C88A8D6A75F}"/>
                  </a:ext>
                </a:extLst>
              </p:cNvPr>
              <p:cNvSpPr txBox="1"/>
              <p:nvPr/>
            </p:nvSpPr>
            <p:spPr>
              <a:xfrm>
                <a:off x="1047750" y="1769112"/>
                <a:ext cx="14644150" cy="73552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Langkah 2: </a:t>
                </a:r>
                <a:r>
                  <a:rPr lang="en-US" sz="3600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menghitung</a:t>
                </a:r>
                <a:r>
                  <a:rPr lang="en-US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US" sz="3600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jarak</a:t>
                </a:r>
                <a:r>
                  <a:rPr lang="en-US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US" sz="3600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setiap</a:t>
                </a:r>
                <a:r>
                  <a:rPr lang="en-US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data </a:t>
                </a:r>
                <a:r>
                  <a:rPr lang="en-US" sz="3600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terhadap</a:t>
                </a:r>
                <a:r>
                  <a:rPr lang="en-US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masing-masing centroid:</a:t>
                </a:r>
              </a:p>
              <a:p>
                <a:pPr algn="l"/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C2 </a:t>
                </a:r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  <a:sym typeface="Wingdings" pitchFamily="2" charset="2"/>
                  </a:rPr>
                  <a:t> Data 1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D" sz="360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−2)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D" sz="36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−3)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</a:rPr>
                  <a:t> = </a:t>
                </a:r>
                <a:r>
                  <a:rPr lang="en-ID" sz="3600" dirty="0">
                    <a:solidFill>
                      <a:srgbClr val="000000"/>
                    </a:solidFill>
                  </a:rPr>
                  <a:t>9,22</a:t>
                </a:r>
                <a:endParaRPr lang="en-ID" sz="3600" i="0" u="none" strike="noStrike" dirty="0">
                  <a:solidFill>
                    <a:srgbClr val="000000"/>
                  </a:solidFill>
                  <a:effectLst/>
                </a:endParaRPr>
              </a:p>
              <a:p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C2 </a:t>
                </a:r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  <a:sym typeface="Wingdings" pitchFamily="2" charset="2"/>
                  </a:rPr>
                  <a:t> Data 2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D" sz="360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−3)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D" sz="36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−4)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</a:rPr>
                  <a:t> = 7,81</a:t>
                </a:r>
              </a:p>
              <a:p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C2 </a:t>
                </a:r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  <a:sym typeface="Wingdings" pitchFamily="2" charset="2"/>
                  </a:rPr>
                  <a:t> Data 3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D" sz="360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−5)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D" sz="36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−6)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</a:rPr>
                  <a:t> = </a:t>
                </a:r>
                <a:r>
                  <a:rPr lang="en-ID" sz="3600" dirty="0">
                    <a:solidFill>
                      <a:srgbClr val="000000"/>
                    </a:solidFill>
                  </a:rPr>
                  <a:t>5</a:t>
                </a:r>
                <a:endParaRPr lang="en-ID" sz="3600" i="0" u="none" strike="noStrike" dirty="0">
                  <a:solidFill>
                    <a:srgbClr val="000000"/>
                  </a:solidFill>
                  <a:effectLst/>
                </a:endParaRPr>
              </a:p>
              <a:p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C2 </a:t>
                </a:r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  <a:sym typeface="Wingdings" pitchFamily="2" charset="2"/>
                  </a:rPr>
                  <a:t> Data </a:t>
                </a:r>
                <a:r>
                  <a:rPr lang="en-ID" sz="3600" dirty="0">
                    <a:solidFill>
                      <a:srgbClr val="000000"/>
                    </a:solidFill>
                    <a:latin typeface="Candara" panose="020E0502030303020204" pitchFamily="34" charset="0"/>
                    <a:sym typeface="Wingdings" pitchFamily="2" charset="2"/>
                  </a:rPr>
                  <a:t>4 </a:t>
                </a:r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  <a:sym typeface="Wingdings" pitchFamily="2" charset="2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D" sz="360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−8)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D" sz="36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−8)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</a:rPr>
                  <a:t> = </a:t>
                </a:r>
                <a:r>
                  <a:rPr lang="en-ID" sz="3600" dirty="0">
                    <a:solidFill>
                      <a:srgbClr val="000000"/>
                    </a:solidFill>
                  </a:rPr>
                  <a:t>1,41</a:t>
                </a:r>
                <a:endParaRPr lang="en-ID" sz="3600" i="0" u="none" strike="noStrike" dirty="0">
                  <a:solidFill>
                    <a:srgbClr val="000000"/>
                  </a:solidFill>
                  <a:effectLst/>
                </a:endParaRPr>
              </a:p>
              <a:p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C2 </a:t>
                </a:r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  <a:sym typeface="Wingdings" pitchFamily="2" charset="2"/>
                  </a:rPr>
                  <a:t> Data 5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D" sz="360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−9)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D" sz="36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−9)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</a:rPr>
                  <a:t> = </a:t>
                </a:r>
                <a:r>
                  <a:rPr lang="en-ID" sz="3600" dirty="0">
                    <a:solidFill>
                      <a:srgbClr val="000000"/>
                    </a:solidFill>
                  </a:rPr>
                  <a:t>0</a:t>
                </a:r>
                <a:endParaRPr lang="en-ID" sz="3600" i="0" u="none" strike="noStrike" dirty="0">
                  <a:solidFill>
                    <a:srgbClr val="000000"/>
                  </a:solidFill>
                  <a:effectLst/>
                </a:endParaRPr>
              </a:p>
              <a:p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C2 </a:t>
                </a:r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  <a:sym typeface="Wingdings" pitchFamily="2" charset="2"/>
                  </a:rPr>
                  <a:t> Data 6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D" sz="360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−3)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D" sz="36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−5)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</a:rPr>
                  <a:t> = </a:t>
                </a:r>
                <a:r>
                  <a:rPr lang="en-ID" sz="3600" dirty="0">
                    <a:solidFill>
                      <a:srgbClr val="000000"/>
                    </a:solidFill>
                  </a:rPr>
                  <a:t>7,21</a:t>
                </a:r>
                <a:endParaRPr lang="en-ID" sz="3600" i="0" u="none" strike="noStrike" dirty="0">
                  <a:solidFill>
                    <a:srgbClr val="000000"/>
                  </a:solidFill>
                  <a:effectLst/>
                </a:endParaRPr>
              </a:p>
              <a:p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C2 </a:t>
                </a:r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  <a:sym typeface="Wingdings" pitchFamily="2" charset="2"/>
                  </a:rPr>
                  <a:t> Data 7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D" sz="360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−5)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D" sz="36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−3)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</a:rPr>
                  <a:t> = </a:t>
                </a:r>
                <a:r>
                  <a:rPr lang="en-ID" sz="3600" dirty="0">
                    <a:solidFill>
                      <a:srgbClr val="000000"/>
                    </a:solidFill>
                  </a:rPr>
                  <a:t>7,21</a:t>
                </a:r>
                <a:endParaRPr lang="en-ID" sz="3600" i="0" u="none" strike="noStrike" dirty="0">
                  <a:solidFill>
                    <a:srgbClr val="000000"/>
                  </a:solidFill>
                  <a:effectLst/>
                </a:endParaRPr>
              </a:p>
              <a:p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C2 </a:t>
                </a:r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  <a:sym typeface="Wingdings" pitchFamily="2" charset="2"/>
                  </a:rPr>
                  <a:t> Data 8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D" sz="360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−4)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D" sz="36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−2)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</a:rPr>
                  <a:t> = </a:t>
                </a:r>
                <a:r>
                  <a:rPr lang="en-ID" sz="3600" dirty="0">
                    <a:solidFill>
                      <a:srgbClr val="000000"/>
                    </a:solidFill>
                  </a:rPr>
                  <a:t>8,60</a:t>
                </a:r>
                <a:endParaRPr lang="en-ID" sz="3600" i="0" u="none" strike="noStrike" dirty="0">
                  <a:solidFill>
                    <a:srgbClr val="000000"/>
                  </a:solidFill>
                  <a:effectLst/>
                </a:endParaRPr>
              </a:p>
              <a:p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C2 </a:t>
                </a:r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  <a:sym typeface="Wingdings" pitchFamily="2" charset="2"/>
                  </a:rPr>
                  <a:t> Data 9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D" sz="360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−2)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D" sz="36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−6)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</a:rPr>
                  <a:t> = </a:t>
                </a:r>
                <a:r>
                  <a:rPr lang="en-ID" sz="3600" dirty="0">
                    <a:solidFill>
                      <a:srgbClr val="000000"/>
                    </a:solidFill>
                  </a:rPr>
                  <a:t>9,22</a:t>
                </a:r>
                <a:endParaRPr lang="en-ID" sz="3600" i="0" u="none" strike="noStrike" dirty="0">
                  <a:solidFill>
                    <a:srgbClr val="000000"/>
                  </a:solidFill>
                  <a:effectLst/>
                </a:endParaRPr>
              </a:p>
              <a:p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C2 </a:t>
                </a:r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  <a:sym typeface="Wingdings" pitchFamily="2" charset="2"/>
                  </a:rPr>
                  <a:t> Data 10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D" sz="360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−5)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D" sz="36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−7)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</a:rPr>
                  <a:t> = </a:t>
                </a:r>
                <a:r>
                  <a:rPr lang="en-ID" sz="3600" dirty="0">
                    <a:solidFill>
                      <a:srgbClr val="000000"/>
                    </a:solidFill>
                  </a:rPr>
                  <a:t>4,47</a:t>
                </a:r>
                <a:endParaRPr lang="en-ID" sz="3600" i="0" u="none" strike="noStrike" dirty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AD7BF0D-04E7-55B2-3850-9C88A8D6A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0" y="1769112"/>
                <a:ext cx="14644150" cy="7355219"/>
              </a:xfrm>
              <a:prstGeom prst="rect">
                <a:avLst/>
              </a:prstGeom>
              <a:blipFill>
                <a:blip r:embed="rId9"/>
                <a:stretch>
                  <a:fillRect l="-1213" t="-1207" r="-1127" b="-1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6719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4572000" y="9407098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028700" y="599709"/>
            <a:ext cx="12839700" cy="10822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2 – </a:t>
            </a:r>
            <a:r>
              <a:rPr lang="en-US" sz="6399" b="1" i="1" dirty="0" err="1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Ilustrasi</a:t>
            </a:r>
            <a:r>
              <a:rPr lang="en-US" sz="6399" b="1" i="1" dirty="0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 </a:t>
            </a:r>
            <a:r>
              <a:rPr lang="en-US" sz="6399" b="1" i="1" dirty="0" err="1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Perhitungan</a:t>
            </a:r>
            <a:r>
              <a:rPr lang="en-US" sz="6399" b="1" i="1" dirty="0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 K-Means</a:t>
            </a:r>
          </a:p>
        </p:txBody>
      </p:sp>
      <p:sp>
        <p:nvSpPr>
          <p:cNvPr id="7" name="Freeform 7"/>
          <p:cNvSpPr/>
          <p:nvPr/>
        </p:nvSpPr>
        <p:spPr>
          <a:xfrm>
            <a:off x="11357845" y="9282148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AD7BF0D-04E7-55B2-3850-9C88A8D6A75F}"/>
              </a:ext>
            </a:extLst>
          </p:cNvPr>
          <p:cNvSpPr txBox="1"/>
          <p:nvPr/>
        </p:nvSpPr>
        <p:spPr>
          <a:xfrm>
            <a:off x="1047750" y="1769112"/>
            <a:ext cx="146441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Langkah 2: </a:t>
            </a:r>
            <a:r>
              <a:rPr lang="en-US" sz="360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menghitung</a:t>
            </a:r>
            <a:r>
              <a:rPr lang="en-US" sz="360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US" sz="360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jarak</a:t>
            </a:r>
            <a:r>
              <a:rPr lang="en-US" sz="360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US" sz="360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setiap</a:t>
            </a:r>
            <a:r>
              <a:rPr lang="en-US" sz="360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data </a:t>
            </a:r>
            <a:r>
              <a:rPr lang="en-US" sz="360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terhadap</a:t>
            </a:r>
            <a:r>
              <a:rPr lang="en-US" sz="360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masing-masing centroid:</a:t>
            </a:r>
          </a:p>
          <a:p>
            <a:pPr algn="l"/>
            <a:r>
              <a:rPr lang="en-ID" sz="3600" i="0" u="none" strike="noStrike" dirty="0" err="1">
                <a:solidFill>
                  <a:srgbClr val="000000"/>
                </a:solidFill>
                <a:effectLst/>
              </a:rPr>
              <a:t>Hasilnya</a:t>
            </a:r>
            <a:r>
              <a:rPr lang="en-ID" sz="360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3600" i="0" u="none" strike="noStrike" dirty="0" err="1">
                <a:solidFill>
                  <a:srgbClr val="000000"/>
                </a:solidFill>
                <a:effectLst/>
              </a:rPr>
              <a:t>adalah</a:t>
            </a:r>
            <a:r>
              <a:rPr lang="en-ID" sz="3600" i="0" u="none" strike="noStrike" dirty="0">
                <a:solidFill>
                  <a:srgbClr val="000000"/>
                </a:solidFill>
                <a:effectLst/>
              </a:rPr>
              <a:t>: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1816971-5EC8-2BA4-D35A-E2B3E7D0FD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228875"/>
              </p:ext>
            </p:extLst>
          </p:nvPr>
        </p:nvGraphicFramePr>
        <p:xfrm>
          <a:off x="3429000" y="3451830"/>
          <a:ext cx="6492240" cy="50488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3060">
                  <a:extLst>
                    <a:ext uri="{9D8B030D-6E8A-4147-A177-3AD203B41FA5}">
                      <a16:colId xmlns:a16="http://schemas.microsoft.com/office/drawing/2014/main" val="2010313570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val="4068347886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val="3219159858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val="4009693142"/>
                    </a:ext>
                  </a:extLst>
                </a:gridCol>
              </a:tblGrid>
              <a:tr h="458988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800" u="none" strike="noStrike" dirty="0">
                          <a:effectLst/>
                        </a:rPr>
                        <a:t>Data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800" u="none" strike="noStrike" dirty="0">
                          <a:effectLst/>
                        </a:rPr>
                        <a:t>X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800" u="none" strike="noStrike" dirty="0">
                          <a:effectLst/>
                        </a:rPr>
                        <a:t>Y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Klaster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927190"/>
                  </a:ext>
                </a:extLst>
              </a:tr>
              <a:tr h="458988"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1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2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3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810366"/>
                  </a:ext>
                </a:extLst>
              </a:tr>
              <a:tr h="458988"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2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3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4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115179"/>
                  </a:ext>
                </a:extLst>
              </a:tr>
              <a:tr h="458988"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3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>
                          <a:effectLst/>
                        </a:rPr>
                        <a:t>5</a:t>
                      </a:r>
                      <a:endParaRPr lang="en-ID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6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882572"/>
                  </a:ext>
                </a:extLst>
              </a:tr>
              <a:tr h="458988"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4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8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8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489646"/>
                  </a:ext>
                </a:extLst>
              </a:tr>
              <a:tr h="458988"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5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9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9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94543"/>
                  </a:ext>
                </a:extLst>
              </a:tr>
              <a:tr h="458988"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6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>
                          <a:effectLst/>
                        </a:rPr>
                        <a:t>3</a:t>
                      </a:r>
                      <a:endParaRPr lang="en-ID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5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149900"/>
                  </a:ext>
                </a:extLst>
              </a:tr>
              <a:tr h="458988"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>
                          <a:effectLst/>
                        </a:rPr>
                        <a:t>7</a:t>
                      </a:r>
                      <a:endParaRPr lang="en-ID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5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3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998160"/>
                  </a:ext>
                </a:extLst>
              </a:tr>
              <a:tr h="458988"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>
                          <a:effectLst/>
                        </a:rPr>
                        <a:t>8</a:t>
                      </a:r>
                      <a:endParaRPr lang="en-ID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>
                          <a:effectLst/>
                        </a:rPr>
                        <a:t>4</a:t>
                      </a:r>
                      <a:endParaRPr lang="en-ID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2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773288"/>
                  </a:ext>
                </a:extLst>
              </a:tr>
              <a:tr h="458988"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9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>
                          <a:effectLst/>
                        </a:rPr>
                        <a:t>2</a:t>
                      </a:r>
                      <a:endParaRPr lang="en-ID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6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93695"/>
                  </a:ext>
                </a:extLst>
              </a:tr>
              <a:tr h="458988"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10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5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7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628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1440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4572000" y="9407098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028700" y="599709"/>
            <a:ext cx="12839700" cy="10822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2 – </a:t>
            </a:r>
            <a:r>
              <a:rPr lang="en-US" sz="6399" b="1" i="1" dirty="0" err="1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Ilustrasi</a:t>
            </a:r>
            <a:r>
              <a:rPr lang="en-US" sz="6399" b="1" i="1" dirty="0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 </a:t>
            </a:r>
            <a:r>
              <a:rPr lang="en-US" sz="6399" b="1" i="1" dirty="0" err="1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Perhitungan</a:t>
            </a:r>
            <a:r>
              <a:rPr lang="en-US" sz="6399" b="1" i="1" dirty="0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 K-Means</a:t>
            </a:r>
          </a:p>
        </p:txBody>
      </p:sp>
      <p:sp>
        <p:nvSpPr>
          <p:cNvPr id="7" name="Freeform 7"/>
          <p:cNvSpPr/>
          <p:nvPr/>
        </p:nvSpPr>
        <p:spPr>
          <a:xfrm>
            <a:off x="11357845" y="9282148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AD7BF0D-04E7-55B2-3850-9C88A8D6A75F}"/>
                  </a:ext>
                </a:extLst>
              </p:cNvPr>
              <p:cNvSpPr txBox="1"/>
              <p:nvPr/>
            </p:nvSpPr>
            <p:spPr>
              <a:xfrm>
                <a:off x="891073" y="2964868"/>
                <a:ext cx="16505854" cy="4739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44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Langkah 3: </a:t>
                </a:r>
                <a:r>
                  <a:rPr lang="en-US" sz="4400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perbarui</a:t>
                </a:r>
                <a:r>
                  <a:rPr lang="en-US" sz="44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centroid</a:t>
                </a:r>
              </a:p>
              <a:p>
                <a:r>
                  <a:rPr lang="en-US" sz="44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Centroid </a:t>
                </a:r>
                <a:r>
                  <a:rPr lang="en-US" sz="4400" dirty="0" err="1">
                    <a:solidFill>
                      <a:srgbClr val="000000"/>
                    </a:solidFill>
                    <a:latin typeface="Candara" panose="020E0502030303020204" pitchFamily="34" charset="0"/>
                  </a:rPr>
                  <a:t>baru</a:t>
                </a:r>
                <a:r>
                  <a:rPr lang="en-US" sz="44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Candara" panose="020E0502030303020204" pitchFamily="34" charset="0"/>
                  </a:rPr>
                  <a:t>untuk</a:t>
                </a:r>
                <a:r>
                  <a:rPr lang="en-US" sz="44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 C1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2+3+5+3+5+4+2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,</m:t>
                    </m:r>
                  </m:oMath>
                </a14:m>
                <a:r>
                  <a:rPr lang="en-ID" sz="44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6+5+3+2+6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ID" sz="44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 = 3.43 , 4.14</a:t>
                </a:r>
              </a:p>
              <a:p>
                <a:r>
                  <a:rPr lang="en-US" sz="44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Centroid </a:t>
                </a:r>
                <a:r>
                  <a:rPr lang="en-US" sz="4400" dirty="0" err="1">
                    <a:solidFill>
                      <a:srgbClr val="000000"/>
                    </a:solidFill>
                    <a:latin typeface="Candara" panose="020E0502030303020204" pitchFamily="34" charset="0"/>
                  </a:rPr>
                  <a:t>baru</a:t>
                </a:r>
                <a:r>
                  <a:rPr lang="en-US" sz="44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Candara" panose="020E0502030303020204" pitchFamily="34" charset="0"/>
                  </a:rPr>
                  <a:t>untuk</a:t>
                </a:r>
                <a:r>
                  <a:rPr lang="en-US" sz="44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 C2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+5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,</m:t>
                    </m:r>
                  </m:oMath>
                </a14:m>
                <a:r>
                  <a:rPr lang="en-ID" sz="44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8+9+7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ID" sz="44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 = </a:t>
                </a:r>
                <a:r>
                  <a:rPr lang="en-ID" sz="44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7.33</a:t>
                </a:r>
                <a:r>
                  <a:rPr lang="en-ID" sz="44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, </a:t>
                </a:r>
                <a:r>
                  <a:rPr lang="en-ID" sz="44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8</a:t>
                </a:r>
              </a:p>
              <a:p>
                <a:endParaRPr lang="en-ID" sz="4400" i="0" u="none" strike="noStrike" dirty="0">
                  <a:solidFill>
                    <a:srgbClr val="000000"/>
                  </a:solidFill>
                  <a:effectLst/>
                  <a:latin typeface="Candara" panose="020E0502030303020204" pitchFamily="34" charset="0"/>
                </a:endParaRPr>
              </a:p>
              <a:p>
                <a:r>
                  <a:rPr lang="en-ID" sz="4400" dirty="0" err="1">
                    <a:solidFill>
                      <a:srgbClr val="000000"/>
                    </a:solidFill>
                    <a:latin typeface="Candara" panose="020E0502030303020204" pitchFamily="34" charset="0"/>
                  </a:rPr>
                  <a:t>Selanjutnya</a:t>
                </a:r>
                <a:r>
                  <a:rPr lang="en-ID" sz="44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 </a:t>
                </a:r>
                <a:r>
                  <a:rPr lang="en-ID" sz="4400" dirty="0" err="1">
                    <a:solidFill>
                      <a:srgbClr val="000000"/>
                    </a:solidFill>
                    <a:latin typeface="Candara" panose="020E0502030303020204" pitchFamily="34" charset="0"/>
                  </a:rPr>
                  <a:t>kembali</a:t>
                </a:r>
                <a:r>
                  <a:rPr lang="en-ID" sz="44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 </a:t>
                </a:r>
                <a:r>
                  <a:rPr lang="en-ID" sz="4400" dirty="0" err="1">
                    <a:solidFill>
                      <a:srgbClr val="000000"/>
                    </a:solidFill>
                    <a:latin typeface="Candara" panose="020E0502030303020204" pitchFamily="34" charset="0"/>
                  </a:rPr>
                  <a:t>menghitung</a:t>
                </a:r>
                <a:r>
                  <a:rPr lang="en-ID" sz="44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 </a:t>
                </a:r>
                <a:r>
                  <a:rPr lang="en-ID" sz="4400" dirty="0" err="1">
                    <a:solidFill>
                      <a:srgbClr val="000000"/>
                    </a:solidFill>
                    <a:latin typeface="Candara" panose="020E0502030303020204" pitchFamily="34" charset="0"/>
                  </a:rPr>
                  <a:t>jarak</a:t>
                </a:r>
                <a:r>
                  <a:rPr lang="en-ID" sz="44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 </a:t>
                </a:r>
                <a:r>
                  <a:rPr lang="en-ID" sz="4400" dirty="0" err="1">
                    <a:solidFill>
                      <a:srgbClr val="000000"/>
                    </a:solidFill>
                    <a:latin typeface="Candara" panose="020E0502030303020204" pitchFamily="34" charset="0"/>
                  </a:rPr>
                  <a:t>dengan</a:t>
                </a:r>
                <a:r>
                  <a:rPr lang="en-ID" sz="44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 centroid yang </a:t>
                </a:r>
                <a:r>
                  <a:rPr lang="en-ID" sz="4400" dirty="0" err="1">
                    <a:solidFill>
                      <a:srgbClr val="000000"/>
                    </a:solidFill>
                    <a:latin typeface="Candara" panose="020E0502030303020204" pitchFamily="34" charset="0"/>
                  </a:rPr>
                  <a:t>baru</a:t>
                </a:r>
                <a:r>
                  <a:rPr lang="en-ID" sz="44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.</a:t>
                </a:r>
                <a:endParaRPr lang="en-ID" sz="4400" i="0" u="none" strike="noStrike" dirty="0">
                  <a:solidFill>
                    <a:srgbClr val="000000"/>
                  </a:solidFill>
                  <a:effectLst/>
                  <a:latin typeface="Candara" panose="020E0502030303020204" pitchFamily="34" charset="0"/>
                </a:endParaRPr>
              </a:p>
              <a:p>
                <a:endParaRPr lang="en-ID" sz="4400" i="0" u="none" strike="noStrike" dirty="0">
                  <a:solidFill>
                    <a:srgbClr val="000000"/>
                  </a:solidFill>
                  <a:effectLst/>
                  <a:latin typeface="Candara" panose="020E050203030302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AD7BF0D-04E7-55B2-3850-9C88A8D6A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073" y="2964868"/>
                <a:ext cx="16505854" cy="4739567"/>
              </a:xfrm>
              <a:prstGeom prst="rect">
                <a:avLst/>
              </a:prstGeom>
              <a:blipFill>
                <a:blip r:embed="rId9"/>
                <a:stretch>
                  <a:fillRect l="-1538" t="-2674" r="-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1406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4572000" y="9407098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028700" y="599709"/>
            <a:ext cx="12839700" cy="10822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2 – </a:t>
            </a:r>
            <a:r>
              <a:rPr lang="en-US" sz="6399" b="1" i="1" dirty="0" err="1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Ilustrasi</a:t>
            </a:r>
            <a:r>
              <a:rPr lang="en-US" sz="6399" b="1" i="1" dirty="0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 </a:t>
            </a:r>
            <a:r>
              <a:rPr lang="en-US" sz="6399" b="1" i="1" dirty="0" err="1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Perhitungan</a:t>
            </a:r>
            <a:r>
              <a:rPr lang="en-US" sz="6399" b="1" i="1" dirty="0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 K-Means</a:t>
            </a:r>
          </a:p>
        </p:txBody>
      </p:sp>
      <p:sp>
        <p:nvSpPr>
          <p:cNvPr id="7" name="Freeform 7"/>
          <p:cNvSpPr/>
          <p:nvPr/>
        </p:nvSpPr>
        <p:spPr>
          <a:xfrm>
            <a:off x="11357845" y="9282148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AD7BF0D-04E7-55B2-3850-9C88A8D6A75F}"/>
                  </a:ext>
                </a:extLst>
              </p:cNvPr>
              <p:cNvSpPr txBox="1"/>
              <p:nvPr/>
            </p:nvSpPr>
            <p:spPr>
              <a:xfrm>
                <a:off x="1047750" y="1769112"/>
                <a:ext cx="14644150" cy="73552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Langkah 2: </a:t>
                </a:r>
                <a:r>
                  <a:rPr lang="en-US" sz="3600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menghitung</a:t>
                </a:r>
                <a:r>
                  <a:rPr lang="en-US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US" sz="3600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jarak</a:t>
                </a:r>
                <a:r>
                  <a:rPr lang="en-US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US" sz="3600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setiap</a:t>
                </a:r>
                <a:r>
                  <a:rPr lang="en-US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data </a:t>
                </a:r>
                <a:r>
                  <a:rPr lang="en-US" sz="3600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terhadap</a:t>
                </a:r>
                <a:r>
                  <a:rPr lang="en-US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masing-masing centroid:</a:t>
                </a:r>
              </a:p>
              <a:p>
                <a:pPr algn="l"/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C1 </a:t>
                </a:r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  <a:sym typeface="Wingdings" pitchFamily="2" charset="2"/>
                  </a:rPr>
                  <a:t> Data 1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D" sz="360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3.43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−2)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D" sz="36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4.14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−3)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= 1,83</a:t>
                </a:r>
              </a:p>
              <a:p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C1 </a:t>
                </a:r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  <a:sym typeface="Wingdings" pitchFamily="2" charset="2"/>
                  </a:rPr>
                  <a:t> Data 2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D" sz="360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3.43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−3)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D" sz="36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4.14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−4)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= 0,45</a:t>
                </a:r>
              </a:p>
              <a:p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C1 </a:t>
                </a:r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  <a:sym typeface="Wingdings" pitchFamily="2" charset="2"/>
                  </a:rPr>
                  <a:t> Data 3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D" sz="360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3.43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−5)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D" sz="36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4.14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−6)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= 2,43</a:t>
                </a:r>
              </a:p>
              <a:p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C1 </a:t>
                </a:r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  <a:sym typeface="Wingdings" pitchFamily="2" charset="2"/>
                  </a:rPr>
                  <a:t> Data </a:t>
                </a:r>
                <a:r>
                  <a:rPr lang="en-ID" sz="3600" dirty="0">
                    <a:solidFill>
                      <a:srgbClr val="000000"/>
                    </a:solidFill>
                    <a:latin typeface="Candara" panose="020E0502030303020204" pitchFamily="34" charset="0"/>
                    <a:sym typeface="Wingdings" pitchFamily="2" charset="2"/>
                  </a:rPr>
                  <a:t>4 </a:t>
                </a:r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  <a:sym typeface="Wingdings" pitchFamily="2" charset="2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D" sz="360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3.43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−8)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D" sz="36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4.14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−8)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= 5,98</a:t>
                </a:r>
              </a:p>
              <a:p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C1 </a:t>
                </a:r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  <a:sym typeface="Wingdings" pitchFamily="2" charset="2"/>
                  </a:rPr>
                  <a:t> Data 5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D" sz="360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3.43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−9)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D" sz="36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4.14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−9)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= 7,39</a:t>
                </a:r>
              </a:p>
              <a:p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C1 </a:t>
                </a:r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  <a:sym typeface="Wingdings" pitchFamily="2" charset="2"/>
                  </a:rPr>
                  <a:t> Data 6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D" sz="360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3.43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−3)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D" sz="36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4.14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−5)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= 0,96</a:t>
                </a:r>
              </a:p>
              <a:p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C1 </a:t>
                </a:r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  <a:sym typeface="Wingdings" pitchFamily="2" charset="2"/>
                  </a:rPr>
                  <a:t> Data 7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D" sz="360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3.43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−5)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D" sz="36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4.14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−3)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= 1,94</a:t>
                </a:r>
              </a:p>
              <a:p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C1 </a:t>
                </a:r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  <a:sym typeface="Wingdings" pitchFamily="2" charset="2"/>
                  </a:rPr>
                  <a:t> Data 8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D" sz="360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3.43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−4)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D" sz="36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4.14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−2)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= 2,21</a:t>
                </a:r>
              </a:p>
              <a:p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C1 </a:t>
                </a:r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  <a:sym typeface="Wingdings" pitchFamily="2" charset="2"/>
                  </a:rPr>
                  <a:t> Data 9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D" sz="360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3.43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−2)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D" sz="36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4.14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−6)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= 2,35</a:t>
                </a:r>
              </a:p>
              <a:p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C1 </a:t>
                </a:r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  <a:sym typeface="Wingdings" pitchFamily="2" charset="2"/>
                  </a:rPr>
                  <a:t> Data 10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D" sz="360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3.43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−5)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D" sz="36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4.14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−7)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= 3,26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AD7BF0D-04E7-55B2-3850-9C88A8D6A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0" y="1769112"/>
                <a:ext cx="14644150" cy="7355219"/>
              </a:xfrm>
              <a:prstGeom prst="rect">
                <a:avLst/>
              </a:prstGeom>
              <a:blipFill>
                <a:blip r:embed="rId8"/>
                <a:stretch>
                  <a:fillRect l="-1213" t="-1207" r="-1127" b="-1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4636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4572000" y="9407098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028700" y="599709"/>
            <a:ext cx="12839700" cy="10822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2 – </a:t>
            </a:r>
            <a:r>
              <a:rPr lang="en-US" sz="6399" b="1" i="1" dirty="0" err="1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Ilustrasi</a:t>
            </a:r>
            <a:r>
              <a:rPr lang="en-US" sz="6399" b="1" i="1" dirty="0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 </a:t>
            </a:r>
            <a:r>
              <a:rPr lang="en-US" sz="6399" b="1" i="1" dirty="0" err="1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Perhitungan</a:t>
            </a:r>
            <a:r>
              <a:rPr lang="en-US" sz="6399" b="1" i="1" dirty="0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 K-Means</a:t>
            </a:r>
          </a:p>
        </p:txBody>
      </p:sp>
      <p:sp>
        <p:nvSpPr>
          <p:cNvPr id="7" name="Freeform 7"/>
          <p:cNvSpPr/>
          <p:nvPr/>
        </p:nvSpPr>
        <p:spPr>
          <a:xfrm>
            <a:off x="11357845" y="9282148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AD7BF0D-04E7-55B2-3850-9C88A8D6A75F}"/>
                  </a:ext>
                </a:extLst>
              </p:cNvPr>
              <p:cNvSpPr txBox="1"/>
              <p:nvPr/>
            </p:nvSpPr>
            <p:spPr>
              <a:xfrm>
                <a:off x="1047750" y="1769112"/>
                <a:ext cx="14644150" cy="73552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Langkah 2: </a:t>
                </a:r>
                <a:r>
                  <a:rPr lang="en-US" sz="3600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menghitung</a:t>
                </a:r>
                <a:r>
                  <a:rPr lang="en-US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US" sz="3600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jarak</a:t>
                </a:r>
                <a:r>
                  <a:rPr lang="en-US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US" sz="3600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setiap</a:t>
                </a:r>
                <a:r>
                  <a:rPr lang="en-US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data </a:t>
                </a:r>
                <a:r>
                  <a:rPr lang="en-US" sz="3600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terhadap</a:t>
                </a:r>
                <a:r>
                  <a:rPr lang="en-US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masing-masing centroid:</a:t>
                </a:r>
              </a:p>
              <a:p>
                <a:pPr algn="l"/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C2 </a:t>
                </a:r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  <a:sym typeface="Wingdings" pitchFamily="2" charset="2"/>
                  </a:rPr>
                  <a:t> Data 1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D" sz="360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7.38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−2)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D" sz="36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−3)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</a:rPr>
                  <a:t> = 7,34</a:t>
                </a:r>
              </a:p>
              <a:p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C2 </a:t>
                </a:r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  <a:sym typeface="Wingdings" pitchFamily="2" charset="2"/>
                  </a:rPr>
                  <a:t> Data 2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D" sz="360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7.38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−3)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D" sz="36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−4)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</a:rPr>
                  <a:t> = 5,93</a:t>
                </a:r>
              </a:p>
              <a:p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C2 </a:t>
                </a:r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  <a:sym typeface="Wingdings" pitchFamily="2" charset="2"/>
                  </a:rPr>
                  <a:t> Data 3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D" sz="360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7.38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−5)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D" sz="36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−6)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</a:rPr>
                  <a:t> = 3,11</a:t>
                </a:r>
              </a:p>
              <a:p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C2 </a:t>
                </a:r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  <a:sym typeface="Wingdings" pitchFamily="2" charset="2"/>
                  </a:rPr>
                  <a:t> Data </a:t>
                </a:r>
                <a:r>
                  <a:rPr lang="en-ID" sz="3600" dirty="0">
                    <a:solidFill>
                      <a:srgbClr val="000000"/>
                    </a:solidFill>
                    <a:latin typeface="Candara" panose="020E0502030303020204" pitchFamily="34" charset="0"/>
                    <a:sym typeface="Wingdings" pitchFamily="2" charset="2"/>
                  </a:rPr>
                  <a:t>4 </a:t>
                </a:r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  <a:sym typeface="Wingdings" pitchFamily="2" charset="2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D" sz="360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7.38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−8)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D" sz="36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−8)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</a:rPr>
                  <a:t> = 0,62</a:t>
                </a:r>
              </a:p>
              <a:p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C2 </a:t>
                </a:r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  <a:sym typeface="Wingdings" pitchFamily="2" charset="2"/>
                  </a:rPr>
                  <a:t> Data 5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D" sz="360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7.38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−9)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D" sz="36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−9)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</a:rPr>
                  <a:t> = 1,90</a:t>
                </a:r>
              </a:p>
              <a:p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C2 </a:t>
                </a:r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  <a:sym typeface="Wingdings" pitchFamily="2" charset="2"/>
                  </a:rPr>
                  <a:t> Data 6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D" sz="360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7.38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−3)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D" sz="36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−5)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</a:rPr>
                  <a:t> = 5,31</a:t>
                </a:r>
              </a:p>
              <a:p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C2 </a:t>
                </a:r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  <a:sym typeface="Wingdings" pitchFamily="2" charset="2"/>
                  </a:rPr>
                  <a:t> Data 7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D" sz="360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7.38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−5)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D" sz="36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−3)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</a:rPr>
                  <a:t> = 5,54</a:t>
                </a:r>
              </a:p>
              <a:p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C2 </a:t>
                </a:r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  <a:sym typeface="Wingdings" pitchFamily="2" charset="2"/>
                  </a:rPr>
                  <a:t> Data 8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D" sz="360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7.38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−4)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D" sz="36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−2)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</a:rPr>
                  <a:t> = 6,89</a:t>
                </a:r>
              </a:p>
              <a:p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C2 </a:t>
                </a:r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  <a:sym typeface="Wingdings" pitchFamily="2" charset="2"/>
                  </a:rPr>
                  <a:t> Data 9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D" sz="360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7.38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−2)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D" sz="36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−6)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</a:rPr>
                  <a:t> = 5,74</a:t>
                </a:r>
              </a:p>
              <a:p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C2 </a:t>
                </a:r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  <a:sym typeface="Wingdings" pitchFamily="2" charset="2"/>
                  </a:rPr>
                  <a:t> Data 10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D" sz="360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7.38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−5)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D" sz="36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ID" sz="360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−7)</m:t>
                            </m:r>
                          </m:e>
                          <m:sup>
                            <m:r>
                              <a:rPr lang="en-ID" sz="36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ID" sz="3600" i="0" u="none" strike="noStrike" dirty="0">
                    <a:solidFill>
                      <a:srgbClr val="000000"/>
                    </a:solidFill>
                    <a:effectLst/>
                  </a:rPr>
                  <a:t> = 2,58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AD7BF0D-04E7-55B2-3850-9C88A8D6A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0" y="1769112"/>
                <a:ext cx="14644150" cy="7355219"/>
              </a:xfrm>
              <a:prstGeom prst="rect">
                <a:avLst/>
              </a:prstGeom>
              <a:blipFill>
                <a:blip r:embed="rId9"/>
                <a:stretch>
                  <a:fillRect l="-1213" t="-1207" r="-1127" b="-1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311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4572000" y="9407098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028700" y="599709"/>
            <a:ext cx="12839700" cy="10822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2 – </a:t>
            </a:r>
            <a:r>
              <a:rPr lang="en-US" sz="6399" b="1" i="1" dirty="0" err="1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Ilustrasi</a:t>
            </a:r>
            <a:r>
              <a:rPr lang="en-US" sz="6399" b="1" i="1" dirty="0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 </a:t>
            </a:r>
            <a:r>
              <a:rPr lang="en-US" sz="6399" b="1" i="1" dirty="0" err="1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Perhitungan</a:t>
            </a:r>
            <a:r>
              <a:rPr lang="en-US" sz="6399" b="1" i="1" dirty="0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 K-Means</a:t>
            </a:r>
          </a:p>
        </p:txBody>
      </p:sp>
      <p:sp>
        <p:nvSpPr>
          <p:cNvPr id="7" name="Freeform 7"/>
          <p:cNvSpPr/>
          <p:nvPr/>
        </p:nvSpPr>
        <p:spPr>
          <a:xfrm>
            <a:off x="11357845" y="9282148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AD7BF0D-04E7-55B2-3850-9C88A8D6A75F}"/>
              </a:ext>
            </a:extLst>
          </p:cNvPr>
          <p:cNvSpPr txBox="1"/>
          <p:nvPr/>
        </p:nvSpPr>
        <p:spPr>
          <a:xfrm>
            <a:off x="659173" y="1909770"/>
            <a:ext cx="1650585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Hasil </a:t>
            </a:r>
            <a:r>
              <a:rPr lang="en-US" sz="440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iterasi</a:t>
            </a:r>
            <a:r>
              <a:rPr lang="en-US" sz="440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ke-2:</a:t>
            </a:r>
            <a:endParaRPr lang="en-ID" sz="4400" i="0" u="none" strike="noStrike" dirty="0">
              <a:solidFill>
                <a:srgbClr val="000000"/>
              </a:solidFill>
              <a:effectLst/>
            </a:endParaRPr>
          </a:p>
          <a:p>
            <a:endParaRPr lang="en-ID" sz="4400" i="0" u="none" strike="noStrike" dirty="0"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1816971-5EC8-2BA4-D35A-E2B3E7D0FD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930842"/>
              </p:ext>
            </p:extLst>
          </p:nvPr>
        </p:nvGraphicFramePr>
        <p:xfrm>
          <a:off x="5170680" y="1985619"/>
          <a:ext cx="7482840" cy="54435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0710">
                  <a:extLst>
                    <a:ext uri="{9D8B030D-6E8A-4147-A177-3AD203B41FA5}">
                      <a16:colId xmlns:a16="http://schemas.microsoft.com/office/drawing/2014/main" val="2010313570"/>
                    </a:ext>
                  </a:extLst>
                </a:gridCol>
                <a:gridCol w="1870710">
                  <a:extLst>
                    <a:ext uri="{9D8B030D-6E8A-4147-A177-3AD203B41FA5}">
                      <a16:colId xmlns:a16="http://schemas.microsoft.com/office/drawing/2014/main" val="4068347886"/>
                    </a:ext>
                  </a:extLst>
                </a:gridCol>
                <a:gridCol w="1870710">
                  <a:extLst>
                    <a:ext uri="{9D8B030D-6E8A-4147-A177-3AD203B41FA5}">
                      <a16:colId xmlns:a16="http://schemas.microsoft.com/office/drawing/2014/main" val="3219159858"/>
                    </a:ext>
                  </a:extLst>
                </a:gridCol>
                <a:gridCol w="1870710">
                  <a:extLst>
                    <a:ext uri="{9D8B030D-6E8A-4147-A177-3AD203B41FA5}">
                      <a16:colId xmlns:a16="http://schemas.microsoft.com/office/drawing/2014/main" val="4009693142"/>
                    </a:ext>
                  </a:extLst>
                </a:gridCol>
              </a:tblGrid>
              <a:tr h="494866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800" u="none" strike="noStrike" dirty="0">
                          <a:effectLst/>
                        </a:rPr>
                        <a:t>Data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800" u="none" strike="noStrike" dirty="0">
                          <a:effectLst/>
                        </a:rPr>
                        <a:t>X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800" u="none" strike="noStrike" dirty="0">
                          <a:effectLst/>
                        </a:rPr>
                        <a:t>Y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Klaster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927190"/>
                  </a:ext>
                </a:extLst>
              </a:tr>
              <a:tr h="494866"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1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2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3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810366"/>
                  </a:ext>
                </a:extLst>
              </a:tr>
              <a:tr h="494866"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2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3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4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115179"/>
                  </a:ext>
                </a:extLst>
              </a:tr>
              <a:tr h="494866"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3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>
                          <a:effectLst/>
                        </a:rPr>
                        <a:t>5</a:t>
                      </a:r>
                      <a:endParaRPr lang="en-ID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6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882572"/>
                  </a:ext>
                </a:extLst>
              </a:tr>
              <a:tr h="494866"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4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8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8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489646"/>
                  </a:ext>
                </a:extLst>
              </a:tr>
              <a:tr h="494866"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5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9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9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94543"/>
                  </a:ext>
                </a:extLst>
              </a:tr>
              <a:tr h="494866"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6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3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5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149900"/>
                  </a:ext>
                </a:extLst>
              </a:tr>
              <a:tr h="494866"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>
                          <a:effectLst/>
                        </a:rPr>
                        <a:t>7</a:t>
                      </a:r>
                      <a:endParaRPr lang="en-ID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5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3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998160"/>
                  </a:ext>
                </a:extLst>
              </a:tr>
              <a:tr h="494866"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>
                          <a:effectLst/>
                        </a:rPr>
                        <a:t>8</a:t>
                      </a:r>
                      <a:endParaRPr lang="en-ID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>
                          <a:effectLst/>
                        </a:rPr>
                        <a:t>4</a:t>
                      </a:r>
                      <a:endParaRPr lang="en-ID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2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773288"/>
                  </a:ext>
                </a:extLst>
              </a:tr>
              <a:tr h="494866"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9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>
                          <a:effectLst/>
                        </a:rPr>
                        <a:t>2</a:t>
                      </a:r>
                      <a:endParaRPr lang="en-ID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6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93695"/>
                  </a:ext>
                </a:extLst>
              </a:tr>
              <a:tr h="494866"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10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5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7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62852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3C6FBE3-B9EC-3551-2F0B-FF2EA56D99AF}"/>
              </a:ext>
            </a:extLst>
          </p:cNvPr>
          <p:cNvSpPr txBox="1"/>
          <p:nvPr/>
        </p:nvSpPr>
        <p:spPr>
          <a:xfrm>
            <a:off x="791546" y="7868936"/>
            <a:ext cx="1650585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Karena </a:t>
            </a:r>
            <a:r>
              <a:rPr lang="en-US" sz="440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hasil</a:t>
            </a:r>
            <a:r>
              <a:rPr lang="en-US" sz="440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US" sz="440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klasternya</a:t>
            </a:r>
            <a:r>
              <a:rPr lang="en-US" sz="440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US" sz="440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sama</a:t>
            </a:r>
            <a:r>
              <a:rPr lang="en-US" sz="440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US" sz="440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dengan</a:t>
            </a:r>
            <a:r>
              <a:rPr lang="en-US" sz="440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US" sz="440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iterasi</a:t>
            </a:r>
            <a:r>
              <a:rPr lang="en-US" sz="440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US" sz="440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sebelumnya</a:t>
            </a:r>
            <a:r>
              <a:rPr lang="en-US" sz="440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(</a:t>
            </a:r>
            <a:r>
              <a:rPr lang="en-US" sz="440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konvergen</a:t>
            </a:r>
            <a:r>
              <a:rPr lang="en-US" sz="440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) </a:t>
            </a:r>
            <a:r>
              <a:rPr lang="en-US" sz="440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sehingga</a:t>
            </a:r>
            <a:r>
              <a:rPr lang="en-US" sz="440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US" sz="440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perhitungan</a:t>
            </a:r>
            <a:r>
              <a:rPr lang="en-US" sz="440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US" sz="440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dihentikan</a:t>
            </a:r>
            <a:r>
              <a:rPr lang="en-US" sz="440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.</a:t>
            </a:r>
            <a:endParaRPr lang="en-ID" sz="4400" i="0" u="none" strike="noStrike" dirty="0">
              <a:solidFill>
                <a:srgbClr val="000000"/>
              </a:solidFill>
              <a:effectLst/>
            </a:endParaRPr>
          </a:p>
          <a:p>
            <a:endParaRPr lang="en-ID" sz="4400" i="0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61179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35194"/>
            <a:ext cx="18288000" cy="5879891"/>
            <a:chOff x="0" y="0"/>
            <a:chExt cx="4816593" cy="1079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079700"/>
            </a:xfrm>
            <a:custGeom>
              <a:avLst/>
              <a:gdLst/>
              <a:ahLst/>
              <a:cxnLst/>
              <a:rect l="l" t="t" r="r" b="b"/>
              <a:pathLst>
                <a:path w="4816592" h="1079700">
                  <a:moveTo>
                    <a:pt x="0" y="0"/>
                  </a:moveTo>
                  <a:lnTo>
                    <a:pt x="4816592" y="0"/>
                  </a:lnTo>
                  <a:lnTo>
                    <a:pt x="4816592" y="1079700"/>
                  </a:lnTo>
                  <a:lnTo>
                    <a:pt x="0" y="1079700"/>
                  </a:lnTo>
                  <a:close/>
                </a:path>
              </a:pathLst>
            </a:custGeom>
            <a:solidFill>
              <a:srgbClr val="DBE5E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1127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93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371600" y="2318869"/>
            <a:ext cx="5181600" cy="22364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 err="1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Materi</a:t>
            </a:r>
            <a:r>
              <a:rPr lang="en-US" sz="6399" b="1" i="1" dirty="0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 yang </a:t>
            </a:r>
            <a:r>
              <a:rPr lang="en-US" sz="6399" b="1" i="1" dirty="0" err="1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akan</a:t>
            </a:r>
            <a:r>
              <a:rPr lang="en-US" sz="6399" b="1" i="1" dirty="0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 </a:t>
            </a:r>
            <a:r>
              <a:rPr lang="en-US" sz="6399" b="1" i="1" dirty="0" err="1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dibahas</a:t>
            </a:r>
            <a:r>
              <a:rPr lang="en-US" sz="6399" b="1" i="1" dirty="0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834746" y="2318869"/>
            <a:ext cx="9081654" cy="2674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lvl="0" indent="-514350" algn="just">
              <a:lnSpc>
                <a:spcPct val="150000"/>
              </a:lnSpc>
              <a:buAutoNum type="arabicPeriod"/>
            </a:pPr>
            <a:r>
              <a:rPr lang="en-ID" sz="4000" b="1" dirty="0" err="1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Baghdad" pitchFamily="2" charset="-78"/>
              </a:rPr>
              <a:t>Algoritma</a:t>
            </a:r>
            <a:r>
              <a:rPr lang="en-ID" sz="40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Baghdad" pitchFamily="2" charset="-78"/>
              </a:rPr>
              <a:t> </a:t>
            </a:r>
            <a:r>
              <a:rPr lang="en-ID" sz="4000" b="1" dirty="0" err="1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Baghdad" pitchFamily="2" charset="-78"/>
              </a:rPr>
              <a:t>Klasterisasi</a:t>
            </a:r>
            <a:r>
              <a:rPr lang="en-ID" sz="40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Baghdad" pitchFamily="2" charset="-78"/>
              </a:rPr>
              <a:t>: K-Means</a:t>
            </a:r>
          </a:p>
          <a:p>
            <a:pPr marL="514350" lvl="0" indent="-514350" algn="just">
              <a:lnSpc>
                <a:spcPct val="150000"/>
              </a:lnSpc>
              <a:buAutoNum type="arabicPeriod"/>
            </a:pPr>
            <a:r>
              <a:rPr lang="en-ID" sz="4000" b="1" dirty="0" err="1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Baghdad" pitchFamily="2" charset="-78"/>
              </a:rPr>
              <a:t>Perhitungan</a:t>
            </a:r>
            <a:r>
              <a:rPr lang="en-ID" sz="40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Baghdad" pitchFamily="2" charset="-78"/>
              </a:rPr>
              <a:t> K</a:t>
            </a:r>
            <a:r>
              <a:rPr lang="en-ID" sz="4000" b="1" dirty="0">
                <a:latin typeface="Candara" panose="020E0502030303020204" pitchFamily="34" charset="0"/>
                <a:ea typeface="Times New Roman" panose="02020603050405020304" pitchFamily="18" charset="0"/>
                <a:cs typeface="Baghdad" pitchFamily="2" charset="-78"/>
              </a:rPr>
              <a:t>-Means</a:t>
            </a:r>
            <a:endParaRPr lang="en-ID" sz="4000" b="1" dirty="0">
              <a:effectLst/>
              <a:latin typeface="Candara" panose="020E0502030303020204" pitchFamily="34" charset="0"/>
              <a:ea typeface="Times New Roman" panose="02020603050405020304" pitchFamily="18" charset="0"/>
              <a:cs typeface="Baghdad" pitchFamily="2" charset="-78"/>
            </a:endParaRPr>
          </a:p>
          <a:p>
            <a:pPr marL="514350" lvl="0" indent="-514350" algn="just">
              <a:lnSpc>
                <a:spcPct val="150000"/>
              </a:lnSpc>
              <a:buAutoNum type="arabicPeriod"/>
            </a:pPr>
            <a:r>
              <a:rPr lang="en-ID" sz="4000" b="1" dirty="0" err="1">
                <a:latin typeface="Candara" panose="020E0502030303020204" pitchFamily="34" charset="0"/>
                <a:ea typeface="Times New Roman" panose="02020603050405020304" pitchFamily="18" charset="0"/>
                <a:cs typeface="Baghdad" pitchFamily="2" charset="-78"/>
              </a:rPr>
              <a:t>Evaluasi</a:t>
            </a:r>
            <a:r>
              <a:rPr lang="en-ID" sz="4000" b="1" dirty="0">
                <a:latin typeface="Candara" panose="020E0502030303020204" pitchFamily="34" charset="0"/>
                <a:ea typeface="Times New Roman" panose="02020603050405020304" pitchFamily="18" charset="0"/>
                <a:cs typeface="Baghdad" pitchFamily="2" charset="-78"/>
              </a:rPr>
              <a:t> Model</a:t>
            </a:r>
            <a:endParaRPr lang="en-ID" sz="4000" b="1" dirty="0">
              <a:effectLst/>
              <a:latin typeface="Candara" panose="020E0502030303020204" pitchFamily="34" charset="0"/>
              <a:ea typeface="Times New Roman" panose="02020603050405020304" pitchFamily="18" charset="0"/>
              <a:cs typeface="Baghdad" pitchFamily="2" charset="-78"/>
            </a:endParaRPr>
          </a:p>
        </p:txBody>
      </p:sp>
      <p:sp>
        <p:nvSpPr>
          <p:cNvPr id="18" name="AutoShape 18"/>
          <p:cNvSpPr/>
          <p:nvPr/>
        </p:nvSpPr>
        <p:spPr>
          <a:xfrm>
            <a:off x="5897880" y="8681205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Freeform 19"/>
          <p:cNvSpPr/>
          <p:nvPr/>
        </p:nvSpPr>
        <p:spPr>
          <a:xfrm>
            <a:off x="8304001" y="9529723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920C66B-5CE0-F102-8074-9B27E5BC7043}"/>
              </a:ext>
            </a:extLst>
          </p:cNvPr>
          <p:cNvGrpSpPr/>
          <p:nvPr/>
        </p:nvGrpSpPr>
        <p:grpSpPr>
          <a:xfrm>
            <a:off x="13411200" y="8758572"/>
            <a:ext cx="4142404" cy="914400"/>
            <a:chOff x="918462" y="8496300"/>
            <a:chExt cx="4142404" cy="91440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CC4235F-3010-8190-D46D-ABF12668A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E67DD6B-93E9-83EF-6389-36061CBEC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17BDDDC-7E04-1915-FC72-F6FD9AFC3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0D469815-870F-D8BF-64FA-EA3752D01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4572000" y="9407098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028700" y="599709"/>
            <a:ext cx="10553700" cy="10822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3 – </a:t>
            </a:r>
            <a:r>
              <a:rPr lang="en-US" sz="6399" b="1" i="1" dirty="0" err="1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Evaluasi</a:t>
            </a:r>
            <a:r>
              <a:rPr lang="en-US" sz="6399" b="1" i="1" dirty="0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 Model</a:t>
            </a:r>
          </a:p>
        </p:txBody>
      </p:sp>
      <p:sp>
        <p:nvSpPr>
          <p:cNvPr id="7" name="Freeform 7"/>
          <p:cNvSpPr/>
          <p:nvPr/>
        </p:nvSpPr>
        <p:spPr>
          <a:xfrm>
            <a:off x="11357845" y="9282148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348CFFB-9D01-907E-BC3F-8859FAE61FD2}"/>
              </a:ext>
            </a:extLst>
          </p:cNvPr>
          <p:cNvSpPr txBox="1"/>
          <p:nvPr/>
        </p:nvSpPr>
        <p:spPr>
          <a:xfrm>
            <a:off x="911567" y="1890781"/>
            <a:ext cx="16192500" cy="646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4000" b="1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Evaluasi</a:t>
            </a:r>
            <a:r>
              <a:rPr lang="en-ID" sz="4000" b="1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000" b="1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Algoritma</a:t>
            </a:r>
            <a:r>
              <a:rPr lang="en-ID" sz="4000" b="1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K-Means: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n-ID" sz="4000" b="1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Within-cluster Sum of Squares (WCSS)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: </a:t>
            </a: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Ukur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seberapa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dekat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titik-titik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dalam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klaster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dengan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centroid-</a:t>
            </a: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nya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n-ID" sz="4000" b="1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Elbow Method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: Plot WCSS </a:t>
            </a: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terhadap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berbagai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nilai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 K </a:t>
            </a: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untuk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menentukan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jumlah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klaster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yang optimal.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n-ID" sz="4000" b="1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Silhouette Score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: </a:t>
            </a: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Mengukur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seberapa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baik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titik-titik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dalam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klaster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terpisah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dari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titik-titik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di </a:t>
            </a: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klaster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lain.</a:t>
            </a:r>
          </a:p>
        </p:txBody>
      </p:sp>
    </p:spTree>
    <p:extLst>
      <p:ext uri="{BB962C8B-B14F-4D97-AF65-F5344CB8AC3E}">
        <p14:creationId xmlns:p14="http://schemas.microsoft.com/office/powerpoint/2010/main" val="1442018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4572000" y="9407098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028700" y="599709"/>
            <a:ext cx="12382500" cy="1089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3 – </a:t>
            </a:r>
            <a:r>
              <a:rPr lang="en-US" sz="6399" b="1" i="1" dirty="0" err="1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Evaluasi</a:t>
            </a:r>
            <a:r>
              <a:rPr lang="en-US" sz="6399" b="1" i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 Model </a:t>
            </a:r>
            <a:r>
              <a:rPr lang="en-ID" sz="66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Candara" panose="020E0502030303020204" pitchFamily="34" charset="0"/>
              </a:rPr>
              <a:t>Silhouette Score</a:t>
            </a:r>
            <a:endParaRPr lang="en-US" sz="6399" b="1" i="1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Cormorant Garamond Bold Italics"/>
              <a:cs typeface="Cormorant Garamond Bold Italics"/>
              <a:sym typeface="Cormorant Garamond Bold Itali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1357845" y="9282148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348CFFB-9D01-907E-BC3F-8859FAE61FD2}"/>
                  </a:ext>
                </a:extLst>
              </p:cNvPr>
              <p:cNvSpPr txBox="1"/>
              <p:nvPr/>
            </p:nvSpPr>
            <p:spPr>
              <a:xfrm>
                <a:off x="911567" y="1890781"/>
                <a:ext cx="16192500" cy="79551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ID" sz="4000" b="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Silhouette Score </a:t>
                </a:r>
                <a:r>
                  <a:rPr lang="en-ID" sz="4000" b="0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mengukur</a:t>
                </a:r>
                <a:r>
                  <a:rPr lang="en-ID" sz="4000" b="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ID" sz="4000" b="0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seberapa</a:t>
                </a:r>
                <a:r>
                  <a:rPr lang="en-ID" sz="4000" b="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ID" sz="4000" b="0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baik</a:t>
                </a:r>
                <a:r>
                  <a:rPr lang="en-ID" sz="4000" b="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ID" sz="4000" b="0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titik-titik</a:t>
                </a:r>
                <a:r>
                  <a:rPr lang="en-ID" sz="4000" b="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ID" sz="4000" b="0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dalam</a:t>
                </a:r>
                <a:r>
                  <a:rPr lang="en-ID" sz="4000" b="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ID" sz="4000" b="0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suatu</a:t>
                </a:r>
                <a:r>
                  <a:rPr lang="en-ID" sz="4000" b="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ID" sz="4000" b="0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klaster</a:t>
                </a:r>
                <a:r>
                  <a:rPr lang="en-ID" sz="4000" b="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ID" sz="4000" b="0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terkelompok</a:t>
                </a:r>
                <a:r>
                  <a:rPr lang="en-ID" sz="4000" b="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ID" sz="4000" b="0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bersama</a:t>
                </a:r>
                <a:r>
                  <a:rPr lang="en-ID" sz="4000" b="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ID" sz="4000" b="0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dibandingkan</a:t>
                </a:r>
                <a:r>
                  <a:rPr lang="en-ID" sz="4000" b="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ID" sz="4000" b="0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dengan</a:t>
                </a:r>
                <a:r>
                  <a:rPr lang="en-ID" sz="4000" b="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ID" sz="4000" b="0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klaster</a:t>
                </a:r>
                <a:r>
                  <a:rPr lang="en-ID" sz="4000" b="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lain. Nilai Silhouette Score </a:t>
                </a:r>
                <a:r>
                  <a:rPr lang="en-ID" sz="4000" b="0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untuk</a:t>
                </a:r>
                <a:r>
                  <a:rPr lang="en-ID" sz="4000" b="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ID" sz="4000" b="0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setiap</a:t>
                </a:r>
                <a:r>
                  <a:rPr lang="en-ID" sz="4000" b="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ID" sz="4000" b="0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titik</a:t>
                </a:r>
                <a:r>
                  <a:rPr lang="en-ID" sz="4000" b="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data </a:t>
                </a:r>
                <a:r>
                  <a:rPr lang="en-ID" sz="4000" b="0" i="1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i</a:t>
                </a:r>
                <a:r>
                  <a:rPr lang="en-ID" sz="4000" b="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 </a:t>
                </a:r>
                <a:r>
                  <a:rPr lang="en-ID" sz="4000" b="0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dihitung</a:t>
                </a:r>
                <a:r>
                  <a:rPr lang="en-ID" sz="4000" b="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ID" sz="4000" b="0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sebagai</a:t>
                </a:r>
                <a:r>
                  <a:rPr lang="en-ID" sz="4000" b="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ID" sz="4000" b="0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berikut</a:t>
                </a:r>
                <a:r>
                  <a:rPr lang="en-ID" sz="4000" b="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b="0" i="1" u="none" strike="noStrike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40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4000" b="0" i="1" u="none" strike="noStrike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ID" sz="40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𝑏</m:t>
                        </m:r>
                        <m:d>
                          <m:dPr>
                            <m:ctrlPr>
                              <a:rPr lang="en-US" sz="40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sz="40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0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b="0" i="0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max</m:t>
                        </m:r>
                        <m:r>
                          <a:rPr lang="en-US" sz="40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sz="40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ctrlPr>
                              <a:rPr lang="en-US" sz="40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sz="40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𝑏</m:t>
                        </m:r>
                        <m:d>
                          <m:dPr>
                            <m:ctrlPr>
                              <a:rPr lang="en-US" sz="40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sz="40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ID" sz="4000" b="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ID" sz="40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Dimana: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ID" sz="40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a</a:t>
                </a:r>
                <a:r>
                  <a:rPr lang="en-ID" sz="4000" b="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(</a:t>
                </a:r>
                <a:r>
                  <a:rPr lang="en-ID" sz="4000" b="0" i="1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i</a:t>
                </a:r>
                <a:r>
                  <a:rPr lang="en-ID" sz="4000" b="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) </a:t>
                </a:r>
                <a:r>
                  <a:rPr lang="en-ID" sz="4000" b="0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adalah</a:t>
                </a:r>
                <a:r>
                  <a:rPr lang="en-ID" sz="4000" b="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rata-rata </a:t>
                </a:r>
                <a:r>
                  <a:rPr lang="en-ID" sz="4000" b="0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jarak</a:t>
                </a:r>
                <a:r>
                  <a:rPr lang="en-ID" sz="4000" b="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ID" sz="4000" b="0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dari</a:t>
                </a:r>
                <a:r>
                  <a:rPr lang="en-ID" sz="4000" b="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ID" sz="4000" b="0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titik</a:t>
                </a:r>
                <a:r>
                  <a:rPr lang="en-ID" sz="4000" b="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ID" sz="4000" b="0" i="1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i</a:t>
                </a:r>
                <a:r>
                  <a:rPr lang="en-ID" sz="4000" b="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ID" sz="4000" b="0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ke</a:t>
                </a:r>
                <a:r>
                  <a:rPr lang="en-ID" sz="4000" b="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ID" sz="4000" b="0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semua</a:t>
                </a:r>
                <a:r>
                  <a:rPr lang="en-ID" sz="4000" b="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ID" sz="4000" b="0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titik</a:t>
                </a:r>
                <a:r>
                  <a:rPr lang="en-ID" sz="4000" b="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ID" sz="4000" b="0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dalam</a:t>
                </a:r>
                <a:r>
                  <a:rPr lang="en-ID" sz="4000" b="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ID" sz="4000" b="0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klaster</a:t>
                </a:r>
                <a:r>
                  <a:rPr lang="en-ID" sz="4000" b="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yang </a:t>
                </a:r>
                <a:r>
                  <a:rPr lang="en-ID" sz="4000" b="0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sama</a:t>
                </a:r>
                <a:endParaRPr lang="en-ID" sz="4000" b="0" i="0" u="none" strike="noStrike" dirty="0">
                  <a:solidFill>
                    <a:srgbClr val="000000"/>
                  </a:solidFill>
                  <a:effectLst/>
                  <a:latin typeface="Candara" panose="020E0502030303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ID" sz="40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b(</a:t>
                </a:r>
                <a:r>
                  <a:rPr lang="en-ID" sz="4000" i="1" dirty="0" err="1">
                    <a:solidFill>
                      <a:srgbClr val="000000"/>
                    </a:solidFill>
                    <a:latin typeface="Candara" panose="020E0502030303020204" pitchFamily="34" charset="0"/>
                  </a:rPr>
                  <a:t>i</a:t>
                </a:r>
                <a:r>
                  <a:rPr lang="en-ID" sz="40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) </a:t>
                </a:r>
                <a:r>
                  <a:rPr lang="en-ID" sz="4000" dirty="0" err="1">
                    <a:solidFill>
                      <a:srgbClr val="000000"/>
                    </a:solidFill>
                    <a:latin typeface="Candara" panose="020E0502030303020204" pitchFamily="34" charset="0"/>
                  </a:rPr>
                  <a:t>adalah</a:t>
                </a:r>
                <a:r>
                  <a:rPr lang="en-ID" sz="40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 rata-rata </a:t>
                </a:r>
                <a:r>
                  <a:rPr lang="en-ID" sz="4000" dirty="0" err="1">
                    <a:solidFill>
                      <a:srgbClr val="000000"/>
                    </a:solidFill>
                    <a:latin typeface="Candara" panose="020E0502030303020204" pitchFamily="34" charset="0"/>
                  </a:rPr>
                  <a:t>jarak</a:t>
                </a:r>
                <a:r>
                  <a:rPr lang="en-ID" sz="40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 </a:t>
                </a:r>
                <a:r>
                  <a:rPr lang="en-ID" sz="4000" dirty="0" err="1">
                    <a:solidFill>
                      <a:srgbClr val="000000"/>
                    </a:solidFill>
                    <a:latin typeface="Candara" panose="020E0502030303020204" pitchFamily="34" charset="0"/>
                  </a:rPr>
                  <a:t>dari</a:t>
                </a:r>
                <a:r>
                  <a:rPr lang="en-ID" sz="40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 </a:t>
                </a:r>
                <a:r>
                  <a:rPr lang="en-ID" sz="4000" dirty="0" err="1">
                    <a:solidFill>
                      <a:srgbClr val="000000"/>
                    </a:solidFill>
                    <a:latin typeface="Candara" panose="020E0502030303020204" pitchFamily="34" charset="0"/>
                  </a:rPr>
                  <a:t>titik</a:t>
                </a:r>
                <a:r>
                  <a:rPr lang="en-ID" sz="40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 </a:t>
                </a:r>
                <a:r>
                  <a:rPr lang="en-ID" sz="4000" i="1" dirty="0" err="1">
                    <a:solidFill>
                      <a:srgbClr val="000000"/>
                    </a:solidFill>
                    <a:latin typeface="Candara" panose="020E0502030303020204" pitchFamily="34" charset="0"/>
                  </a:rPr>
                  <a:t>i</a:t>
                </a:r>
                <a:r>
                  <a:rPr lang="en-ID" sz="40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 </a:t>
                </a:r>
                <a:r>
                  <a:rPr lang="en-ID" sz="4000" dirty="0" err="1">
                    <a:solidFill>
                      <a:srgbClr val="000000"/>
                    </a:solidFill>
                    <a:latin typeface="Candara" panose="020E0502030303020204" pitchFamily="34" charset="0"/>
                  </a:rPr>
                  <a:t>ke</a:t>
                </a:r>
                <a:r>
                  <a:rPr lang="en-ID" sz="40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 </a:t>
                </a:r>
                <a:r>
                  <a:rPr lang="en-ID" sz="4000" dirty="0" err="1">
                    <a:solidFill>
                      <a:srgbClr val="000000"/>
                    </a:solidFill>
                    <a:latin typeface="Candara" panose="020E0502030303020204" pitchFamily="34" charset="0"/>
                  </a:rPr>
                  <a:t>semua</a:t>
                </a:r>
                <a:r>
                  <a:rPr lang="en-ID" sz="40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 </a:t>
                </a:r>
                <a:r>
                  <a:rPr lang="en-ID" sz="4000" dirty="0" err="1">
                    <a:solidFill>
                      <a:srgbClr val="000000"/>
                    </a:solidFill>
                    <a:latin typeface="Candara" panose="020E0502030303020204" pitchFamily="34" charset="0"/>
                  </a:rPr>
                  <a:t>titik</a:t>
                </a:r>
                <a:r>
                  <a:rPr lang="en-ID" sz="40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 </a:t>
                </a:r>
                <a:r>
                  <a:rPr lang="en-ID" sz="4000" dirty="0" err="1">
                    <a:solidFill>
                      <a:srgbClr val="000000"/>
                    </a:solidFill>
                    <a:latin typeface="Candara" panose="020E0502030303020204" pitchFamily="34" charset="0"/>
                  </a:rPr>
                  <a:t>dalam</a:t>
                </a:r>
                <a:r>
                  <a:rPr lang="en-ID" sz="40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 </a:t>
                </a:r>
                <a:r>
                  <a:rPr lang="en-ID" sz="4000" dirty="0" err="1">
                    <a:solidFill>
                      <a:srgbClr val="000000"/>
                    </a:solidFill>
                    <a:latin typeface="Candara" panose="020E0502030303020204" pitchFamily="34" charset="0"/>
                  </a:rPr>
                  <a:t>klaster</a:t>
                </a:r>
                <a:r>
                  <a:rPr lang="en-ID" sz="40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 </a:t>
                </a:r>
                <a:r>
                  <a:rPr lang="en-ID" sz="4000" dirty="0" err="1">
                    <a:solidFill>
                      <a:srgbClr val="000000"/>
                    </a:solidFill>
                    <a:latin typeface="Candara" panose="020E0502030303020204" pitchFamily="34" charset="0"/>
                  </a:rPr>
                  <a:t>terdekat</a:t>
                </a:r>
                <a:r>
                  <a:rPr lang="en-ID" sz="40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 </a:t>
                </a:r>
                <a:r>
                  <a:rPr lang="en-ID" sz="4000" dirty="0" err="1">
                    <a:solidFill>
                      <a:srgbClr val="000000"/>
                    </a:solidFill>
                    <a:latin typeface="Candara" panose="020E0502030303020204" pitchFamily="34" charset="0"/>
                  </a:rPr>
                  <a:t>lainnya</a:t>
                </a:r>
                <a:endParaRPr lang="en-ID" sz="4000" b="0" i="0" u="none" strike="noStrike" dirty="0">
                  <a:solidFill>
                    <a:srgbClr val="000000"/>
                  </a:solidFill>
                  <a:effectLst/>
                  <a:latin typeface="Candara" panose="020E0502030303020204" pitchFamily="34" charset="0"/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348CFFB-9D01-907E-BC3F-8859FAE61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567" y="1890781"/>
                <a:ext cx="16192500" cy="7955191"/>
              </a:xfrm>
              <a:prstGeom prst="rect">
                <a:avLst/>
              </a:prstGeom>
              <a:blipFill>
                <a:blip r:embed="rId8"/>
                <a:stretch>
                  <a:fillRect l="-1412" r="-1333" b="-2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614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4572000" y="9407098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028700" y="599709"/>
            <a:ext cx="12382500" cy="1089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3 – </a:t>
            </a:r>
            <a:r>
              <a:rPr lang="en-US" sz="6399" b="1" i="1" dirty="0" err="1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Evaluasi</a:t>
            </a:r>
            <a:r>
              <a:rPr lang="en-US" sz="6399" b="1" i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 Model </a:t>
            </a:r>
            <a:r>
              <a:rPr lang="en-ID" sz="66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Candara" panose="020E0502030303020204" pitchFamily="34" charset="0"/>
              </a:rPr>
              <a:t>Silhouette Score</a:t>
            </a:r>
            <a:endParaRPr lang="en-US" sz="6399" b="1" i="1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Cormorant Garamond Bold Italics"/>
              <a:cs typeface="Cormorant Garamond Bold Italics"/>
              <a:sym typeface="Cormorant Garamond Bold Itali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1357845" y="9282148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348CFFB-9D01-907E-BC3F-8859FAE61FD2}"/>
              </a:ext>
            </a:extLst>
          </p:cNvPr>
          <p:cNvSpPr txBox="1"/>
          <p:nvPr/>
        </p:nvSpPr>
        <p:spPr>
          <a:xfrm>
            <a:off x="911567" y="1890781"/>
            <a:ext cx="16192500" cy="4409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4800" b="1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Interpretasi</a:t>
            </a:r>
            <a:r>
              <a:rPr lang="en-ID" sz="4800" b="1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Nilai Silhouette Score</a:t>
            </a:r>
            <a:r>
              <a:rPr lang="en-ID" sz="48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:</a:t>
            </a:r>
          </a:p>
          <a:p>
            <a:pPr marL="742950" indent="-742950" algn="just">
              <a:lnSpc>
                <a:spcPct val="150000"/>
              </a:lnSpc>
              <a:buFont typeface="+mj-lt"/>
              <a:buAutoNum type="alphaLcParenR"/>
            </a:pPr>
            <a:r>
              <a:rPr lang="en-ID" sz="48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Mendekati</a:t>
            </a:r>
            <a:r>
              <a:rPr lang="en-ID" sz="48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1: </a:t>
            </a:r>
            <a:r>
              <a:rPr lang="en-ID" sz="48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Titik</a:t>
            </a:r>
            <a:r>
              <a:rPr lang="en-ID" sz="48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8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berada</a:t>
            </a:r>
            <a:r>
              <a:rPr lang="en-ID" sz="48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di </a:t>
            </a:r>
            <a:r>
              <a:rPr lang="en-ID" sz="48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klaster</a:t>
            </a:r>
            <a:r>
              <a:rPr lang="en-ID" sz="48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yang </a:t>
            </a:r>
            <a:r>
              <a:rPr lang="en-ID" sz="48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tepat</a:t>
            </a:r>
            <a:r>
              <a:rPr lang="en-ID" sz="48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.</a:t>
            </a:r>
          </a:p>
          <a:p>
            <a:pPr marL="742950" indent="-742950" algn="just">
              <a:lnSpc>
                <a:spcPct val="150000"/>
              </a:lnSpc>
              <a:buFont typeface="+mj-lt"/>
              <a:buAutoNum type="alphaLcParenR"/>
            </a:pPr>
            <a:r>
              <a:rPr lang="en-ID" sz="48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Mendekati</a:t>
            </a:r>
            <a:r>
              <a:rPr lang="en-ID" sz="48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0: </a:t>
            </a:r>
            <a:r>
              <a:rPr lang="en-ID" sz="48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Titik</a:t>
            </a:r>
            <a:r>
              <a:rPr lang="en-ID" sz="48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8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berada</a:t>
            </a:r>
            <a:r>
              <a:rPr lang="en-ID" sz="48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di </a:t>
            </a:r>
            <a:r>
              <a:rPr lang="en-ID" sz="48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perbatasan</a:t>
            </a:r>
            <a:r>
              <a:rPr lang="en-ID" sz="48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8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antara</a:t>
            </a:r>
            <a:r>
              <a:rPr lang="en-ID" sz="48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8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dua</a:t>
            </a:r>
            <a:r>
              <a:rPr lang="en-ID" sz="48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8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klaster</a:t>
            </a:r>
            <a:r>
              <a:rPr lang="en-ID" sz="48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.</a:t>
            </a:r>
          </a:p>
          <a:p>
            <a:pPr marL="742950" indent="-742950" algn="just">
              <a:lnSpc>
                <a:spcPct val="150000"/>
              </a:lnSpc>
              <a:buFont typeface="+mj-lt"/>
              <a:buAutoNum type="alphaLcParenR"/>
            </a:pPr>
            <a:r>
              <a:rPr lang="en-ID" sz="48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Mendekati</a:t>
            </a:r>
            <a:r>
              <a:rPr lang="en-ID" sz="48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-1: </a:t>
            </a:r>
            <a:r>
              <a:rPr lang="en-ID" sz="48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Titik</a:t>
            </a:r>
            <a:r>
              <a:rPr lang="en-ID" sz="48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8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lebih</a:t>
            </a:r>
            <a:r>
              <a:rPr lang="en-ID" sz="48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8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dekat</a:t>
            </a:r>
            <a:r>
              <a:rPr lang="en-ID" sz="48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8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dengan</a:t>
            </a:r>
            <a:r>
              <a:rPr lang="en-ID" sz="48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8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klaster</a:t>
            </a:r>
            <a:r>
              <a:rPr lang="en-ID" sz="48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lain.</a:t>
            </a:r>
          </a:p>
        </p:txBody>
      </p:sp>
    </p:spTree>
    <p:extLst>
      <p:ext uri="{BB962C8B-B14F-4D97-AF65-F5344CB8AC3E}">
        <p14:creationId xmlns:p14="http://schemas.microsoft.com/office/powerpoint/2010/main" val="3007664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4572000" y="9407098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028700" y="599709"/>
            <a:ext cx="12382500" cy="1089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3 – </a:t>
            </a:r>
            <a:r>
              <a:rPr lang="en-US" sz="6399" b="1" i="1" dirty="0" err="1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Evaluasi</a:t>
            </a:r>
            <a:r>
              <a:rPr lang="en-US" sz="6399" b="1" i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 Model </a:t>
            </a:r>
            <a:r>
              <a:rPr lang="en-ID" sz="66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Candara" panose="020E0502030303020204" pitchFamily="34" charset="0"/>
              </a:rPr>
              <a:t>Silhouette Score</a:t>
            </a:r>
            <a:endParaRPr lang="en-US" sz="6399" b="1" i="1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Cormorant Garamond Bold Italics"/>
              <a:cs typeface="Cormorant Garamond Bold Italics"/>
              <a:sym typeface="Cormorant Garamond Bold Itali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1357845" y="9282148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348CFFB-9D01-907E-BC3F-8859FAE61FD2}"/>
              </a:ext>
            </a:extLst>
          </p:cNvPr>
          <p:cNvSpPr txBox="1"/>
          <p:nvPr/>
        </p:nvSpPr>
        <p:spPr>
          <a:xfrm>
            <a:off x="911567" y="1890781"/>
            <a:ext cx="16192500" cy="5517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480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Contoh</a:t>
            </a:r>
            <a:r>
              <a:rPr lang="en-ID" sz="480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: Hasil </a:t>
            </a:r>
            <a:r>
              <a:rPr lang="en-ID" sz="480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dari</a:t>
            </a:r>
            <a:r>
              <a:rPr lang="en-ID" sz="480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80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klaster</a:t>
            </a:r>
            <a:r>
              <a:rPr lang="en-ID" sz="480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80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adalah</a:t>
            </a:r>
            <a:r>
              <a:rPr lang="en-ID" sz="480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n-ID" sz="480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C1 : (2,3), (3,4), (5,6), (3,5), (5,3), (4,2), (2,6)</a:t>
            </a:r>
          </a:p>
          <a:p>
            <a:pPr algn="just">
              <a:lnSpc>
                <a:spcPct val="150000"/>
              </a:lnSpc>
            </a:pPr>
            <a:r>
              <a:rPr lang="en-ID" sz="4800" dirty="0">
                <a:solidFill>
                  <a:srgbClr val="000000"/>
                </a:solidFill>
                <a:latin typeface="Candara" panose="020E0502030303020204" pitchFamily="34" charset="0"/>
              </a:rPr>
              <a:t>C2 : (8,8), (9,9), (5,7)</a:t>
            </a:r>
          </a:p>
          <a:p>
            <a:pPr algn="just">
              <a:lnSpc>
                <a:spcPct val="150000"/>
              </a:lnSpc>
            </a:pPr>
            <a:r>
              <a:rPr lang="en-ID" sz="480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Kita </a:t>
            </a:r>
            <a:r>
              <a:rPr lang="en-ID" sz="480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akan</a:t>
            </a:r>
            <a:r>
              <a:rPr lang="en-ID" sz="480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80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menghitung</a:t>
            </a:r>
            <a:r>
              <a:rPr lang="en-ID" sz="480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Silhouette Score </a:t>
            </a:r>
            <a:r>
              <a:rPr lang="en-ID" sz="480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untuk</a:t>
            </a:r>
            <a:r>
              <a:rPr lang="en-ID" sz="480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masing-masing </a:t>
            </a:r>
            <a:r>
              <a:rPr lang="en-ID" sz="480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titik</a:t>
            </a:r>
            <a:r>
              <a:rPr lang="en-ID" sz="480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3294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4572000" y="9407098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028700" y="599709"/>
            <a:ext cx="12382500" cy="1089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3 – </a:t>
            </a:r>
            <a:r>
              <a:rPr lang="en-US" sz="6399" b="1" i="1" dirty="0" err="1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Evaluasi</a:t>
            </a:r>
            <a:r>
              <a:rPr lang="en-US" sz="6399" b="1" i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 Model </a:t>
            </a:r>
            <a:r>
              <a:rPr lang="en-ID" sz="66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Candara" panose="020E0502030303020204" pitchFamily="34" charset="0"/>
              </a:rPr>
              <a:t>Silhouette Score</a:t>
            </a:r>
            <a:endParaRPr lang="en-US" sz="6399" b="1" i="1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Cormorant Garamond Bold Italics"/>
              <a:cs typeface="Cormorant Garamond Bold Italics"/>
              <a:sym typeface="Cormorant Garamond Bold Itali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1357845" y="9282148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348CFFB-9D01-907E-BC3F-8859FAE61FD2}"/>
                  </a:ext>
                </a:extLst>
              </p:cNvPr>
              <p:cNvSpPr txBox="1"/>
              <p:nvPr/>
            </p:nvSpPr>
            <p:spPr>
              <a:xfrm>
                <a:off x="911567" y="1890781"/>
                <a:ext cx="16192500" cy="79494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ID" sz="48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C1 : (2,3), (3,4), (5,6), (3,5), (5,3), (4,2), (2,6)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ID" sz="48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C2 : (8,8), (9,9), (5,7)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ID" sz="48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Silhouette Score </a:t>
                </a:r>
                <a:r>
                  <a:rPr lang="en-ID" sz="4800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untuk</a:t>
                </a:r>
                <a:r>
                  <a:rPr lang="en-ID" sz="48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ID" sz="4800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titik</a:t>
                </a:r>
                <a:r>
                  <a:rPr lang="en-ID" sz="48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(8,8):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ID" sz="4800" b="1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Langkah 1: </a:t>
                </a:r>
                <a:r>
                  <a:rPr lang="en-ID" sz="4800" b="1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Hitung</a:t>
                </a:r>
                <a:r>
                  <a:rPr lang="en-ID" sz="4800" b="1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 a(</a:t>
                </a:r>
                <a:r>
                  <a:rPr lang="en-ID" sz="4800" b="1" i="1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i</a:t>
                </a:r>
                <a:r>
                  <a:rPr lang="en-ID" sz="4800" b="1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) </a:t>
                </a:r>
                <a:r>
                  <a:rPr lang="en-ID" sz="4800" b="1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untuk</a:t>
                </a:r>
                <a:r>
                  <a:rPr lang="en-ID" sz="4800" b="1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ID" sz="4800" b="1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titik</a:t>
                </a:r>
                <a:r>
                  <a:rPr lang="en-ID" sz="4800" b="1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(8, </a:t>
                </a:r>
                <a:r>
                  <a:rPr lang="en-ID" sz="4800" b="1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8</a:t>
                </a:r>
                <a:r>
                  <a:rPr lang="en-ID" sz="4800" b="1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ID" sz="48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Jarak Euclidean </a:t>
                </a:r>
                <a:r>
                  <a:rPr lang="en-ID" sz="4800" dirty="0" err="1">
                    <a:solidFill>
                      <a:srgbClr val="000000"/>
                    </a:solidFill>
                    <a:latin typeface="Candara" panose="020E0502030303020204" pitchFamily="34" charset="0"/>
                  </a:rPr>
                  <a:t>dari</a:t>
                </a:r>
                <a:r>
                  <a:rPr lang="en-ID" sz="48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 (8,8) </a:t>
                </a:r>
                <a:r>
                  <a:rPr lang="en-ID" sz="4800" dirty="0" err="1">
                    <a:solidFill>
                      <a:srgbClr val="000000"/>
                    </a:solidFill>
                    <a:latin typeface="Candara" panose="020E0502030303020204" pitchFamily="34" charset="0"/>
                  </a:rPr>
                  <a:t>ke</a:t>
                </a:r>
                <a:r>
                  <a:rPr lang="en-ID" sz="48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 (9,9) =              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D" sz="4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ID" sz="48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= 1,41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ID" sz="48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Jarak Euclidean </a:t>
                </a:r>
                <a:r>
                  <a:rPr lang="en-ID" sz="4800" dirty="0" err="1">
                    <a:solidFill>
                      <a:srgbClr val="000000"/>
                    </a:solidFill>
                    <a:latin typeface="Candara" panose="020E0502030303020204" pitchFamily="34" charset="0"/>
                  </a:rPr>
                  <a:t>dari</a:t>
                </a:r>
                <a:r>
                  <a:rPr lang="en-ID" sz="48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 (8,8) </a:t>
                </a:r>
                <a:r>
                  <a:rPr lang="en-ID" sz="4800" dirty="0" err="1">
                    <a:solidFill>
                      <a:srgbClr val="000000"/>
                    </a:solidFill>
                    <a:latin typeface="Candara" panose="020E0502030303020204" pitchFamily="34" charset="0"/>
                  </a:rPr>
                  <a:t>ke</a:t>
                </a:r>
                <a:r>
                  <a:rPr lang="en-ID" sz="48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 (5,7) =              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D" sz="4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en-ID" sz="48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= 3,16</a:t>
                </a:r>
              </a:p>
              <a:p>
                <a:pPr algn="just">
                  <a:lnSpc>
                    <a:spcPct val="150000"/>
                  </a:lnSpc>
                </a:pPr>
                <a:endParaRPr lang="en-ID" sz="4800" i="0" u="none" strike="noStrike" dirty="0">
                  <a:solidFill>
                    <a:srgbClr val="000000"/>
                  </a:solidFill>
                  <a:effectLst/>
                  <a:latin typeface="Candara" panose="020E0502030303020204" pitchFamily="34" charset="0"/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348CFFB-9D01-907E-BC3F-8859FAE61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567" y="1890781"/>
                <a:ext cx="16192500" cy="7949484"/>
              </a:xfrm>
              <a:prstGeom prst="rect">
                <a:avLst/>
              </a:prstGeom>
              <a:blipFill>
                <a:blip r:embed="rId9"/>
                <a:stretch>
                  <a:fillRect l="-1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809F61B-C282-3110-0938-ABB41A034BE7}"/>
                  </a:ext>
                </a:extLst>
              </p:cNvPr>
              <p:cNvSpPr txBox="1"/>
              <p:nvPr/>
            </p:nvSpPr>
            <p:spPr>
              <a:xfrm>
                <a:off x="9448800" y="6743700"/>
                <a:ext cx="2377440" cy="3481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8−9</m:t>
                              </m:r>
                            </m:e>
                          </m:d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8−9</m:t>
                              </m:r>
                            </m:e>
                          </m:d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809F61B-C282-3110-0938-ABB41A034B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800" y="6743700"/>
                <a:ext cx="2377440" cy="34817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095463-A5A5-0824-3301-A31F71A73DEB}"/>
                  </a:ext>
                </a:extLst>
              </p:cNvPr>
              <p:cNvSpPr txBox="1"/>
              <p:nvPr/>
            </p:nvSpPr>
            <p:spPr>
              <a:xfrm>
                <a:off x="9448800" y="8039100"/>
                <a:ext cx="2377440" cy="3481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8−5</m:t>
                              </m:r>
                            </m:e>
                          </m:d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8−7</m:t>
                              </m:r>
                            </m:e>
                          </m:d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095463-A5A5-0824-3301-A31F71A73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800" y="8039100"/>
                <a:ext cx="2377440" cy="34817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4227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4572000" y="9407098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028700" y="599709"/>
            <a:ext cx="12382500" cy="1089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3 – </a:t>
            </a:r>
            <a:r>
              <a:rPr lang="en-US" sz="6399" b="1" i="1" dirty="0" err="1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Evaluasi</a:t>
            </a:r>
            <a:r>
              <a:rPr lang="en-US" sz="6399" b="1" i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 Model </a:t>
            </a:r>
            <a:r>
              <a:rPr lang="en-ID" sz="66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Candara" panose="020E0502030303020204" pitchFamily="34" charset="0"/>
              </a:rPr>
              <a:t>Silhouette Score</a:t>
            </a:r>
            <a:endParaRPr lang="en-US" sz="6399" b="1" i="1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Cormorant Garamond Bold Italics"/>
              <a:cs typeface="Cormorant Garamond Bold Italics"/>
              <a:sym typeface="Cormorant Garamond Bold Itali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1357845" y="9282148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348CFFB-9D01-907E-BC3F-8859FAE61FD2}"/>
                  </a:ext>
                </a:extLst>
              </p:cNvPr>
              <p:cNvSpPr txBox="1"/>
              <p:nvPr/>
            </p:nvSpPr>
            <p:spPr>
              <a:xfrm>
                <a:off x="911567" y="1890781"/>
                <a:ext cx="16192500" cy="50645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ID" sz="4800" b="1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Langkah 1: </a:t>
                </a:r>
                <a:r>
                  <a:rPr lang="en-ID" sz="4800" b="1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Hitung</a:t>
                </a:r>
                <a:r>
                  <a:rPr lang="en-ID" sz="4800" b="1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 a(</a:t>
                </a:r>
                <a:r>
                  <a:rPr lang="en-ID" sz="4800" b="1" i="1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i</a:t>
                </a:r>
                <a:r>
                  <a:rPr lang="en-ID" sz="4800" b="1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) </a:t>
                </a:r>
                <a:r>
                  <a:rPr lang="en-ID" sz="4800" b="1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untuk</a:t>
                </a:r>
                <a:r>
                  <a:rPr lang="en-ID" sz="4800" b="1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ID" sz="4800" b="1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titik</a:t>
                </a:r>
                <a:r>
                  <a:rPr lang="en-ID" sz="4800" b="1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(8, </a:t>
                </a:r>
                <a:r>
                  <a:rPr lang="en-ID" sz="4800" b="1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8</a:t>
                </a:r>
                <a:r>
                  <a:rPr lang="en-ID" sz="4800" b="1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ID" sz="48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Jarak Euclidean </a:t>
                </a:r>
                <a:r>
                  <a:rPr lang="en-ID" sz="4800" dirty="0" err="1">
                    <a:solidFill>
                      <a:srgbClr val="000000"/>
                    </a:solidFill>
                    <a:latin typeface="Candara" panose="020E0502030303020204" pitchFamily="34" charset="0"/>
                  </a:rPr>
                  <a:t>dari</a:t>
                </a:r>
                <a:r>
                  <a:rPr lang="en-ID" sz="48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 (8,8) </a:t>
                </a:r>
                <a:r>
                  <a:rPr lang="en-ID" sz="4800" dirty="0" err="1">
                    <a:solidFill>
                      <a:srgbClr val="000000"/>
                    </a:solidFill>
                    <a:latin typeface="Candara" panose="020E0502030303020204" pitchFamily="34" charset="0"/>
                  </a:rPr>
                  <a:t>ke</a:t>
                </a:r>
                <a:r>
                  <a:rPr lang="en-ID" sz="48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 (9,9) =              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D" sz="4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ID" sz="48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= 1,41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ID" sz="48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Jarak Euclidean </a:t>
                </a:r>
                <a:r>
                  <a:rPr lang="en-ID" sz="4800" dirty="0" err="1">
                    <a:solidFill>
                      <a:srgbClr val="000000"/>
                    </a:solidFill>
                    <a:latin typeface="Candara" panose="020E0502030303020204" pitchFamily="34" charset="0"/>
                  </a:rPr>
                  <a:t>dari</a:t>
                </a:r>
                <a:r>
                  <a:rPr lang="en-ID" sz="48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 (8,8) </a:t>
                </a:r>
                <a:r>
                  <a:rPr lang="en-ID" sz="4800" dirty="0" err="1">
                    <a:solidFill>
                      <a:srgbClr val="000000"/>
                    </a:solidFill>
                    <a:latin typeface="Candara" panose="020E0502030303020204" pitchFamily="34" charset="0"/>
                  </a:rPr>
                  <a:t>ke</a:t>
                </a:r>
                <a:r>
                  <a:rPr lang="en-ID" sz="48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 (5,7) =              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D" sz="4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en-ID" sz="48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= 3,16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ID" sz="48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Rata-rata </a:t>
                </a:r>
                <a:r>
                  <a:rPr lang="en-ID" sz="4800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jarak</a:t>
                </a:r>
                <a:r>
                  <a:rPr lang="en-ID" sz="48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480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1,41+3,16</m:t>
                        </m:r>
                      </m:num>
                      <m:den>
                        <m:r>
                          <a:rPr lang="en-US" sz="48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800" b="0" i="1" u="none" strike="noStrike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ID" sz="48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2,285</a:t>
                </a: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348CFFB-9D01-907E-BC3F-8859FAE61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567" y="1890781"/>
                <a:ext cx="16192500" cy="5064592"/>
              </a:xfrm>
              <a:prstGeom prst="rect">
                <a:avLst/>
              </a:prstGeom>
              <a:blipFill>
                <a:blip r:embed="rId9"/>
                <a:stretch>
                  <a:fillRect l="-1804" b="-2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809F61B-C282-3110-0938-ABB41A034BE7}"/>
                  </a:ext>
                </a:extLst>
              </p:cNvPr>
              <p:cNvSpPr txBox="1"/>
              <p:nvPr/>
            </p:nvSpPr>
            <p:spPr>
              <a:xfrm>
                <a:off x="9875520" y="3619500"/>
                <a:ext cx="2377440" cy="3481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8−9</m:t>
                              </m:r>
                            </m:e>
                          </m:d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8−9</m:t>
                              </m:r>
                            </m:e>
                          </m:d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809F61B-C282-3110-0938-ABB41A034B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5520" y="3619500"/>
                <a:ext cx="2377440" cy="34817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095463-A5A5-0824-3301-A31F71A73DEB}"/>
                  </a:ext>
                </a:extLst>
              </p:cNvPr>
              <p:cNvSpPr txBox="1"/>
              <p:nvPr/>
            </p:nvSpPr>
            <p:spPr>
              <a:xfrm>
                <a:off x="9852487" y="4795328"/>
                <a:ext cx="2377440" cy="3481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8−5</m:t>
                              </m:r>
                            </m:e>
                          </m:d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8−7</m:t>
                              </m:r>
                            </m:e>
                          </m:d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095463-A5A5-0824-3301-A31F71A73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2487" y="4795328"/>
                <a:ext cx="2377440" cy="34817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26087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4572000" y="9407098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028700" y="599709"/>
            <a:ext cx="12382500" cy="1089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3 – </a:t>
            </a:r>
            <a:r>
              <a:rPr lang="en-US" sz="6399" b="1" i="1" dirty="0" err="1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Evaluasi</a:t>
            </a:r>
            <a:r>
              <a:rPr lang="en-US" sz="6399" b="1" i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 Model </a:t>
            </a:r>
            <a:r>
              <a:rPr lang="en-ID" sz="66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Candara" panose="020E0502030303020204" pitchFamily="34" charset="0"/>
              </a:rPr>
              <a:t>Silhouette Score</a:t>
            </a:r>
            <a:endParaRPr lang="en-US" sz="6399" b="1" i="1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Cormorant Garamond Bold Italics"/>
              <a:cs typeface="Cormorant Garamond Bold Italics"/>
              <a:sym typeface="Cormorant Garamond Bold Itali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1357845" y="9282148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348CFFB-9D01-907E-BC3F-8859FAE61FD2}"/>
                  </a:ext>
                </a:extLst>
              </p:cNvPr>
              <p:cNvSpPr txBox="1"/>
              <p:nvPr/>
            </p:nvSpPr>
            <p:spPr>
              <a:xfrm>
                <a:off x="911567" y="1890781"/>
                <a:ext cx="16192500" cy="93664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ID" sz="4800" b="1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Langkah </a:t>
                </a:r>
                <a:r>
                  <a:rPr lang="en-ID" sz="4800" b="1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2</a:t>
                </a:r>
                <a:r>
                  <a:rPr lang="en-ID" sz="4800" b="1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: </a:t>
                </a:r>
                <a:r>
                  <a:rPr lang="en-ID" sz="4800" b="1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Hitung</a:t>
                </a:r>
                <a:r>
                  <a:rPr lang="en-ID" sz="4800" b="1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 b(</a:t>
                </a:r>
                <a:r>
                  <a:rPr lang="en-ID" sz="4800" b="1" i="1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i</a:t>
                </a:r>
                <a:r>
                  <a:rPr lang="en-ID" sz="4800" b="1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) </a:t>
                </a:r>
                <a:r>
                  <a:rPr lang="en-ID" sz="4800" b="1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untuk</a:t>
                </a:r>
                <a:r>
                  <a:rPr lang="en-ID" sz="4800" b="1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ID" sz="4800" b="1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titik</a:t>
                </a:r>
                <a:r>
                  <a:rPr lang="en-ID" sz="4800" b="1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(8, </a:t>
                </a:r>
                <a:r>
                  <a:rPr lang="en-ID" sz="4800" b="1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8</a:t>
                </a:r>
                <a:r>
                  <a:rPr lang="en-ID" sz="4800" b="1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ID" sz="48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Jarak Euclidean </a:t>
                </a:r>
                <a:r>
                  <a:rPr lang="en-ID" sz="4800" dirty="0" err="1">
                    <a:solidFill>
                      <a:srgbClr val="000000"/>
                    </a:solidFill>
                    <a:latin typeface="Candara" panose="020E0502030303020204" pitchFamily="34" charset="0"/>
                  </a:rPr>
                  <a:t>dari</a:t>
                </a:r>
                <a:r>
                  <a:rPr lang="en-ID" sz="48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 (8,8) </a:t>
                </a:r>
                <a:r>
                  <a:rPr lang="en-ID" sz="4800" dirty="0" err="1">
                    <a:solidFill>
                      <a:srgbClr val="000000"/>
                    </a:solidFill>
                    <a:latin typeface="Candara" panose="020E0502030303020204" pitchFamily="34" charset="0"/>
                  </a:rPr>
                  <a:t>ke</a:t>
                </a:r>
                <a:r>
                  <a:rPr lang="en-ID" sz="48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 (2,3) =              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D" sz="4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61</m:t>
                        </m:r>
                      </m:e>
                    </m:rad>
                  </m:oMath>
                </a14:m>
                <a:r>
                  <a:rPr lang="en-ID" sz="48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= 7,81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ID" sz="48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Jarak Euclidean </a:t>
                </a:r>
                <a:r>
                  <a:rPr lang="en-ID" sz="4800" dirty="0" err="1">
                    <a:solidFill>
                      <a:srgbClr val="000000"/>
                    </a:solidFill>
                    <a:latin typeface="Candara" panose="020E0502030303020204" pitchFamily="34" charset="0"/>
                  </a:rPr>
                  <a:t>dari</a:t>
                </a:r>
                <a:r>
                  <a:rPr lang="en-ID" sz="48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 (8,8) </a:t>
                </a:r>
                <a:r>
                  <a:rPr lang="en-ID" sz="4800" dirty="0" err="1">
                    <a:solidFill>
                      <a:srgbClr val="000000"/>
                    </a:solidFill>
                    <a:latin typeface="Candara" panose="020E0502030303020204" pitchFamily="34" charset="0"/>
                  </a:rPr>
                  <a:t>ke</a:t>
                </a:r>
                <a:r>
                  <a:rPr lang="en-ID" sz="48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 (3,4) =              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D" sz="4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41</m:t>
                        </m:r>
                      </m:e>
                    </m:rad>
                  </m:oMath>
                </a14:m>
                <a:r>
                  <a:rPr lang="en-ID" sz="48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= 6,40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ID" sz="48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Jarak Euclidean </a:t>
                </a:r>
                <a:r>
                  <a:rPr lang="en-ID" sz="4800" dirty="0" err="1">
                    <a:solidFill>
                      <a:srgbClr val="000000"/>
                    </a:solidFill>
                    <a:latin typeface="Candara" panose="020E0502030303020204" pitchFamily="34" charset="0"/>
                  </a:rPr>
                  <a:t>dari</a:t>
                </a:r>
                <a:r>
                  <a:rPr lang="en-ID" sz="48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 (8,8) </a:t>
                </a:r>
                <a:r>
                  <a:rPr lang="en-ID" sz="4800" dirty="0" err="1">
                    <a:solidFill>
                      <a:srgbClr val="000000"/>
                    </a:solidFill>
                    <a:latin typeface="Candara" panose="020E0502030303020204" pitchFamily="34" charset="0"/>
                  </a:rPr>
                  <a:t>ke</a:t>
                </a:r>
                <a:r>
                  <a:rPr lang="en-ID" sz="48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 (5,6) =              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D" sz="4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e>
                    </m:rad>
                  </m:oMath>
                </a14:m>
                <a:r>
                  <a:rPr lang="en-ID" sz="48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= 3,60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ID" sz="48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Jarak Euclidean </a:t>
                </a:r>
                <a:r>
                  <a:rPr lang="en-ID" sz="4800" dirty="0" err="1">
                    <a:solidFill>
                      <a:srgbClr val="000000"/>
                    </a:solidFill>
                    <a:latin typeface="Candara" panose="020E0502030303020204" pitchFamily="34" charset="0"/>
                  </a:rPr>
                  <a:t>dari</a:t>
                </a:r>
                <a:r>
                  <a:rPr lang="en-ID" sz="48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 (8,8) </a:t>
                </a:r>
                <a:r>
                  <a:rPr lang="en-ID" sz="4800" dirty="0" err="1">
                    <a:solidFill>
                      <a:srgbClr val="000000"/>
                    </a:solidFill>
                    <a:latin typeface="Candara" panose="020E0502030303020204" pitchFamily="34" charset="0"/>
                  </a:rPr>
                  <a:t>ke</a:t>
                </a:r>
                <a:r>
                  <a:rPr lang="en-ID" sz="48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 (3,5) =              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D" sz="4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rad>
                  </m:oMath>
                </a14:m>
                <a:r>
                  <a:rPr lang="en-ID" sz="48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= 5,83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ID" sz="48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Jarak Euclidean </a:t>
                </a:r>
                <a:r>
                  <a:rPr lang="en-ID" sz="4800" dirty="0" err="1">
                    <a:solidFill>
                      <a:srgbClr val="000000"/>
                    </a:solidFill>
                    <a:latin typeface="Candara" panose="020E0502030303020204" pitchFamily="34" charset="0"/>
                  </a:rPr>
                  <a:t>dari</a:t>
                </a:r>
                <a:r>
                  <a:rPr lang="en-ID" sz="48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 (8,8) </a:t>
                </a:r>
                <a:r>
                  <a:rPr lang="en-ID" sz="4800" dirty="0" err="1">
                    <a:solidFill>
                      <a:srgbClr val="000000"/>
                    </a:solidFill>
                    <a:latin typeface="Candara" panose="020E0502030303020204" pitchFamily="34" charset="0"/>
                  </a:rPr>
                  <a:t>ke</a:t>
                </a:r>
                <a:r>
                  <a:rPr lang="en-ID" sz="48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 (5,3) =              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D" sz="4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rad>
                  </m:oMath>
                </a14:m>
                <a:r>
                  <a:rPr lang="en-ID" sz="48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= </a:t>
                </a:r>
                <a:r>
                  <a:rPr lang="en-ID" sz="48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5,83</a:t>
                </a:r>
                <a:endParaRPr lang="en-ID" sz="4800" i="0" u="none" strike="noStrike" dirty="0">
                  <a:solidFill>
                    <a:srgbClr val="000000"/>
                  </a:solidFill>
                  <a:effectLst/>
                  <a:latin typeface="Candara" panose="020E0502030303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en-ID" sz="4800" i="0" u="none" strike="noStrike" dirty="0">
                  <a:solidFill>
                    <a:srgbClr val="000000"/>
                  </a:solidFill>
                  <a:effectLst/>
                  <a:latin typeface="Candara" panose="020E0502030303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en-ID" sz="4800" i="0" u="none" strike="noStrike" dirty="0">
                  <a:solidFill>
                    <a:srgbClr val="000000"/>
                  </a:solidFill>
                  <a:effectLst/>
                  <a:latin typeface="Candara" panose="020E0502030303020204" pitchFamily="34" charset="0"/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348CFFB-9D01-907E-BC3F-8859FAE61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567" y="1890781"/>
                <a:ext cx="16192500" cy="9366410"/>
              </a:xfrm>
              <a:prstGeom prst="rect">
                <a:avLst/>
              </a:prstGeom>
              <a:blipFill>
                <a:blip r:embed="rId9"/>
                <a:stretch>
                  <a:fillRect l="-1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809F61B-C282-3110-0938-ABB41A034BE7}"/>
                  </a:ext>
                </a:extLst>
              </p:cNvPr>
              <p:cNvSpPr txBox="1"/>
              <p:nvPr/>
            </p:nvSpPr>
            <p:spPr>
              <a:xfrm>
                <a:off x="9875520" y="3543300"/>
                <a:ext cx="2377440" cy="3481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809F61B-C282-3110-0938-ABB41A034B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5520" y="3543300"/>
                <a:ext cx="2377440" cy="34817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095463-A5A5-0824-3301-A31F71A73DEB}"/>
                  </a:ext>
                </a:extLst>
              </p:cNvPr>
              <p:cNvSpPr txBox="1"/>
              <p:nvPr/>
            </p:nvSpPr>
            <p:spPr>
              <a:xfrm>
                <a:off x="9820403" y="4807506"/>
                <a:ext cx="2377440" cy="3481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095463-A5A5-0824-3301-A31F71A73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0403" y="4807506"/>
                <a:ext cx="2377440" cy="34817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0211F9-69DA-4D9E-0125-14BEADA78AF9}"/>
                  </a:ext>
                </a:extLst>
              </p:cNvPr>
              <p:cNvSpPr txBox="1"/>
              <p:nvPr/>
            </p:nvSpPr>
            <p:spPr>
              <a:xfrm>
                <a:off x="9903594" y="5974299"/>
                <a:ext cx="2377440" cy="3481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d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0211F9-69DA-4D9E-0125-14BEADA78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3594" y="5974299"/>
                <a:ext cx="2377440" cy="348172"/>
              </a:xfrm>
              <a:prstGeom prst="rect">
                <a:avLst/>
              </a:prstGeom>
              <a:blipFill>
                <a:blip r:embed="rId12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11B6A9-5EE0-C262-0397-BE2CE6F5FDC3}"/>
                  </a:ext>
                </a:extLst>
              </p:cNvPr>
              <p:cNvSpPr txBox="1"/>
              <p:nvPr/>
            </p:nvSpPr>
            <p:spPr>
              <a:xfrm>
                <a:off x="9844466" y="7201330"/>
                <a:ext cx="2377440" cy="3481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11B6A9-5EE0-C262-0397-BE2CE6F5F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4466" y="7201330"/>
                <a:ext cx="2377440" cy="34817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8C3A84C-86C1-31D4-C05A-1703A2DECA13}"/>
                  </a:ext>
                </a:extLst>
              </p:cNvPr>
              <p:cNvSpPr txBox="1"/>
              <p:nvPr/>
            </p:nvSpPr>
            <p:spPr>
              <a:xfrm>
                <a:off x="9829800" y="8376728"/>
                <a:ext cx="2377440" cy="3481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8C3A84C-86C1-31D4-C05A-1703A2DEC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800" y="8376728"/>
                <a:ext cx="2377440" cy="348172"/>
              </a:xfrm>
              <a:prstGeom prst="rect">
                <a:avLst/>
              </a:prstGeom>
              <a:blipFill>
                <a:blip r:embed="rId14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8216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4572000" y="9407098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028700" y="599709"/>
            <a:ext cx="12382500" cy="1089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3 – </a:t>
            </a:r>
            <a:r>
              <a:rPr lang="en-US" sz="6399" b="1" i="1" dirty="0" err="1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Evaluasi</a:t>
            </a:r>
            <a:r>
              <a:rPr lang="en-US" sz="6399" b="1" i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 Model </a:t>
            </a:r>
            <a:r>
              <a:rPr lang="en-ID" sz="66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Candara" panose="020E0502030303020204" pitchFamily="34" charset="0"/>
              </a:rPr>
              <a:t>Silhouette Score</a:t>
            </a:r>
            <a:endParaRPr lang="en-US" sz="6399" b="1" i="1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Cormorant Garamond Bold Italics"/>
              <a:cs typeface="Cormorant Garamond Bold Italics"/>
              <a:sym typeface="Cormorant Garamond Bold Itali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1357845" y="9282148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348CFFB-9D01-907E-BC3F-8859FAE61FD2}"/>
                  </a:ext>
                </a:extLst>
              </p:cNvPr>
              <p:cNvSpPr txBox="1"/>
              <p:nvPr/>
            </p:nvSpPr>
            <p:spPr>
              <a:xfrm>
                <a:off x="911567" y="1890781"/>
                <a:ext cx="16192500" cy="50722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ID" sz="4800" b="1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Langkah </a:t>
                </a:r>
                <a:r>
                  <a:rPr lang="en-ID" sz="4800" b="1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2</a:t>
                </a:r>
                <a:r>
                  <a:rPr lang="en-ID" sz="4800" b="1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: </a:t>
                </a:r>
                <a:r>
                  <a:rPr lang="en-ID" sz="4800" b="1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Hitung</a:t>
                </a:r>
                <a:r>
                  <a:rPr lang="en-ID" sz="4800" b="1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 b(</a:t>
                </a:r>
                <a:r>
                  <a:rPr lang="en-ID" sz="4800" b="1" i="1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i</a:t>
                </a:r>
                <a:r>
                  <a:rPr lang="en-ID" sz="4800" b="1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) </a:t>
                </a:r>
                <a:r>
                  <a:rPr lang="en-ID" sz="4800" b="1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untuk</a:t>
                </a:r>
                <a:r>
                  <a:rPr lang="en-ID" sz="4800" b="1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ID" sz="4800" b="1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titik</a:t>
                </a:r>
                <a:r>
                  <a:rPr lang="en-ID" sz="4800" b="1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(8, </a:t>
                </a:r>
                <a:r>
                  <a:rPr lang="en-ID" sz="4800" b="1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8</a:t>
                </a:r>
                <a:r>
                  <a:rPr lang="en-ID" sz="4800" b="1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ID" sz="48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Jarak Euclidean </a:t>
                </a:r>
                <a:r>
                  <a:rPr lang="en-ID" sz="4800" dirty="0" err="1">
                    <a:solidFill>
                      <a:srgbClr val="000000"/>
                    </a:solidFill>
                    <a:latin typeface="Candara" panose="020E0502030303020204" pitchFamily="34" charset="0"/>
                  </a:rPr>
                  <a:t>dari</a:t>
                </a:r>
                <a:r>
                  <a:rPr lang="en-ID" sz="48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 (8,8) </a:t>
                </a:r>
                <a:r>
                  <a:rPr lang="en-ID" sz="4800" dirty="0" err="1">
                    <a:solidFill>
                      <a:srgbClr val="000000"/>
                    </a:solidFill>
                    <a:latin typeface="Candara" panose="020E0502030303020204" pitchFamily="34" charset="0"/>
                  </a:rPr>
                  <a:t>ke</a:t>
                </a:r>
                <a:r>
                  <a:rPr lang="en-ID" sz="48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 (4,2) =              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D" sz="4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52</m:t>
                        </m:r>
                      </m:e>
                    </m:rad>
                  </m:oMath>
                </a14:m>
                <a:r>
                  <a:rPr lang="en-ID" sz="48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= </a:t>
                </a:r>
                <a:r>
                  <a:rPr lang="en-ID" sz="48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7,21</a:t>
                </a:r>
                <a:endParaRPr lang="en-ID" sz="4800" i="0" u="none" strike="noStrike" dirty="0">
                  <a:solidFill>
                    <a:srgbClr val="000000"/>
                  </a:solidFill>
                  <a:effectLst/>
                  <a:latin typeface="Candara" panose="020E0502030303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ID" sz="48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Jarak Euclidean </a:t>
                </a:r>
                <a:r>
                  <a:rPr lang="en-ID" sz="4800" dirty="0" err="1">
                    <a:solidFill>
                      <a:srgbClr val="000000"/>
                    </a:solidFill>
                    <a:latin typeface="Candara" panose="020E0502030303020204" pitchFamily="34" charset="0"/>
                  </a:rPr>
                  <a:t>dari</a:t>
                </a:r>
                <a:r>
                  <a:rPr lang="en-ID" sz="48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 (8,8) </a:t>
                </a:r>
                <a:r>
                  <a:rPr lang="en-ID" sz="4800" dirty="0" err="1">
                    <a:solidFill>
                      <a:srgbClr val="000000"/>
                    </a:solidFill>
                    <a:latin typeface="Candara" panose="020E0502030303020204" pitchFamily="34" charset="0"/>
                  </a:rPr>
                  <a:t>ke</a:t>
                </a:r>
                <a:r>
                  <a:rPr lang="en-ID" sz="48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 (2,6) =              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D" sz="4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</m:e>
                    </m:rad>
                  </m:oMath>
                </a14:m>
                <a:r>
                  <a:rPr lang="en-ID" sz="48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= </a:t>
                </a:r>
                <a:r>
                  <a:rPr lang="en-ID" sz="48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6,32</a:t>
                </a:r>
                <a:endParaRPr lang="en-ID" sz="4800" i="0" u="none" strike="noStrike" dirty="0">
                  <a:solidFill>
                    <a:srgbClr val="000000"/>
                  </a:solidFill>
                  <a:effectLst/>
                  <a:latin typeface="Candara" panose="020E0502030303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ID" sz="48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Rata-rata </a:t>
                </a:r>
                <a:r>
                  <a:rPr lang="en-ID" sz="4800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jarak</a:t>
                </a:r>
                <a:r>
                  <a:rPr lang="en-ID" sz="48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480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48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8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48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48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48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8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40+3,60+5,83+5,83+7,21+6,32</m:t>
                        </m:r>
                      </m:num>
                      <m:den>
                        <m:r>
                          <a:rPr lang="en-US" sz="48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ID" sz="480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= 6,14</a:t>
                </a: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348CFFB-9D01-907E-BC3F-8859FAE61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567" y="1890781"/>
                <a:ext cx="16192500" cy="5072286"/>
              </a:xfrm>
              <a:prstGeom prst="rect">
                <a:avLst/>
              </a:prstGeom>
              <a:blipFill>
                <a:blip r:embed="rId9"/>
                <a:stretch>
                  <a:fillRect l="-1804" b="-2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809F61B-C282-3110-0938-ABB41A034BE7}"/>
                  </a:ext>
                </a:extLst>
              </p:cNvPr>
              <p:cNvSpPr txBox="1"/>
              <p:nvPr/>
            </p:nvSpPr>
            <p:spPr>
              <a:xfrm>
                <a:off x="9875520" y="3543300"/>
                <a:ext cx="2377440" cy="3481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809F61B-C282-3110-0938-ABB41A034B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5520" y="3543300"/>
                <a:ext cx="2377440" cy="34817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095463-A5A5-0824-3301-A31F71A73DEB}"/>
                  </a:ext>
                </a:extLst>
              </p:cNvPr>
              <p:cNvSpPr txBox="1"/>
              <p:nvPr/>
            </p:nvSpPr>
            <p:spPr>
              <a:xfrm>
                <a:off x="9820403" y="4807506"/>
                <a:ext cx="2377440" cy="3481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d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095463-A5A5-0824-3301-A31F71A73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0403" y="4807506"/>
                <a:ext cx="2377440" cy="34817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97707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4572000" y="9407098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028700" y="599709"/>
            <a:ext cx="12382500" cy="1089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3 – </a:t>
            </a:r>
            <a:r>
              <a:rPr lang="en-US" sz="6399" b="1" i="1" dirty="0" err="1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Evaluasi</a:t>
            </a:r>
            <a:r>
              <a:rPr lang="en-US" sz="6399" b="1" i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 Model </a:t>
            </a:r>
            <a:r>
              <a:rPr lang="en-ID" sz="66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Candara" panose="020E0502030303020204" pitchFamily="34" charset="0"/>
              </a:rPr>
              <a:t>Silhouette Score</a:t>
            </a:r>
            <a:endParaRPr lang="en-US" sz="6399" b="1" i="1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Cormorant Garamond Bold Italics"/>
              <a:cs typeface="Cormorant Garamond Bold Italics"/>
              <a:sym typeface="Cormorant Garamond Bold Itali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1357845" y="9282148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348CFFB-9D01-907E-BC3F-8859FAE61FD2}"/>
                  </a:ext>
                </a:extLst>
              </p:cNvPr>
              <p:cNvSpPr txBox="1"/>
              <p:nvPr/>
            </p:nvSpPr>
            <p:spPr>
              <a:xfrm>
                <a:off x="911567" y="1890781"/>
                <a:ext cx="16192500" cy="60832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ID" sz="4800" b="1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Langkah </a:t>
                </a:r>
                <a:r>
                  <a:rPr lang="en-ID" sz="4800" b="1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3</a:t>
                </a:r>
                <a:r>
                  <a:rPr lang="en-ID" sz="4800" b="1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: </a:t>
                </a:r>
                <a:r>
                  <a:rPr lang="en-ID" sz="4800" b="1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Hitung</a:t>
                </a:r>
                <a:r>
                  <a:rPr lang="en-ID" sz="4800" b="1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 Silhouette Score </a:t>
                </a:r>
                <a:r>
                  <a:rPr lang="en-ID" sz="4800" b="1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untuk</a:t>
                </a:r>
                <a:r>
                  <a:rPr lang="en-ID" sz="4800" b="1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ID" sz="4800" b="1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titik</a:t>
                </a:r>
                <a:r>
                  <a:rPr lang="en-ID" sz="4800" b="1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(8, </a:t>
                </a:r>
                <a:r>
                  <a:rPr lang="en-ID" sz="4800" b="1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8</a:t>
                </a:r>
                <a:r>
                  <a:rPr lang="en-ID" sz="4800" b="1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)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800" b="0" i="1" u="none" strike="noStrike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48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8,8</m:t>
                        </m:r>
                      </m:e>
                    </m:d>
                    <m:r>
                      <a:rPr lang="en-US" sz="4800" b="0" i="1" u="none" strike="noStrike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ID" sz="48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6,14</m:t>
                        </m:r>
                        <m:r>
                          <a:rPr lang="en-US" sz="48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2,285</m:t>
                        </m:r>
                      </m:num>
                      <m:den>
                        <m:r>
                          <a:rPr lang="en-US" sz="48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6,14</m:t>
                        </m:r>
                      </m:den>
                    </m:f>
                  </m:oMath>
                </a14:m>
                <a:r>
                  <a:rPr lang="en-ID" sz="48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 = 0,63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ID" sz="4800" dirty="0" err="1">
                    <a:solidFill>
                      <a:srgbClr val="000000"/>
                    </a:solidFill>
                    <a:latin typeface="Candara" panose="020E0502030303020204" pitchFamily="34" charset="0"/>
                  </a:rPr>
                  <a:t>Dapat</a:t>
                </a:r>
                <a:r>
                  <a:rPr lang="en-ID" sz="48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 </a:t>
                </a:r>
                <a:r>
                  <a:rPr lang="en-ID" sz="4800" dirty="0" err="1">
                    <a:solidFill>
                      <a:srgbClr val="000000"/>
                    </a:solidFill>
                    <a:latin typeface="Candara" panose="020E0502030303020204" pitchFamily="34" charset="0"/>
                  </a:rPr>
                  <a:t>disimpulkan</a:t>
                </a:r>
                <a:r>
                  <a:rPr lang="en-ID" sz="48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 </a:t>
                </a:r>
                <a:r>
                  <a:rPr lang="en-ID" sz="4800" dirty="0" err="1">
                    <a:solidFill>
                      <a:srgbClr val="000000"/>
                    </a:solidFill>
                    <a:latin typeface="Candara" panose="020E0502030303020204" pitchFamily="34" charset="0"/>
                  </a:rPr>
                  <a:t>karena</a:t>
                </a:r>
                <a:r>
                  <a:rPr lang="en-ID" sz="48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 </a:t>
                </a:r>
                <a:r>
                  <a:rPr lang="en-ID" sz="4800" dirty="0" err="1">
                    <a:solidFill>
                      <a:srgbClr val="000000"/>
                    </a:solidFill>
                    <a:latin typeface="Candara" panose="020E0502030303020204" pitchFamily="34" charset="0"/>
                  </a:rPr>
                  <a:t>mendekati</a:t>
                </a:r>
                <a:r>
                  <a:rPr lang="en-ID" sz="48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 1 </a:t>
                </a:r>
                <a:r>
                  <a:rPr lang="en-ID" sz="4800" dirty="0" err="1">
                    <a:solidFill>
                      <a:srgbClr val="000000"/>
                    </a:solidFill>
                    <a:latin typeface="Candara" panose="020E0502030303020204" pitchFamily="34" charset="0"/>
                  </a:rPr>
                  <a:t>maka</a:t>
                </a:r>
                <a:r>
                  <a:rPr lang="en-ID" sz="48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 </a:t>
                </a:r>
                <a:r>
                  <a:rPr lang="en-ID" sz="4800" dirty="0" err="1">
                    <a:solidFill>
                      <a:srgbClr val="000000"/>
                    </a:solidFill>
                    <a:latin typeface="Candara" panose="020E0502030303020204" pitchFamily="34" charset="0"/>
                  </a:rPr>
                  <a:t>titik</a:t>
                </a:r>
                <a:r>
                  <a:rPr lang="en-ID" sz="48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 </a:t>
                </a:r>
                <a:r>
                  <a:rPr lang="en-ID" sz="4800" dirty="0" err="1">
                    <a:solidFill>
                      <a:srgbClr val="000000"/>
                    </a:solidFill>
                    <a:latin typeface="Candara" panose="020E0502030303020204" pitchFamily="34" charset="0"/>
                  </a:rPr>
                  <a:t>berada</a:t>
                </a:r>
                <a:r>
                  <a:rPr lang="en-ID" sz="48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 pada </a:t>
                </a:r>
                <a:r>
                  <a:rPr lang="en-ID" sz="4800" dirty="0" err="1">
                    <a:solidFill>
                      <a:srgbClr val="000000"/>
                    </a:solidFill>
                    <a:latin typeface="Candara" panose="020E0502030303020204" pitchFamily="34" charset="0"/>
                  </a:rPr>
                  <a:t>klaster</a:t>
                </a:r>
                <a:r>
                  <a:rPr lang="en-ID" sz="48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 yang </a:t>
                </a:r>
                <a:r>
                  <a:rPr lang="en-ID" sz="4800" dirty="0" err="1">
                    <a:solidFill>
                      <a:srgbClr val="000000"/>
                    </a:solidFill>
                    <a:latin typeface="Candara" panose="020E0502030303020204" pitchFamily="34" charset="0"/>
                  </a:rPr>
                  <a:t>tepat</a:t>
                </a:r>
                <a:r>
                  <a:rPr lang="en-ID" sz="48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. Langkah yang </a:t>
                </a:r>
                <a:r>
                  <a:rPr lang="en-ID" sz="4800" dirty="0" err="1">
                    <a:solidFill>
                      <a:srgbClr val="000000"/>
                    </a:solidFill>
                    <a:latin typeface="Candara" panose="020E0502030303020204" pitchFamily="34" charset="0"/>
                  </a:rPr>
                  <a:t>sama</a:t>
                </a:r>
                <a:r>
                  <a:rPr lang="en-ID" sz="48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 </a:t>
                </a:r>
                <a:r>
                  <a:rPr lang="en-ID" sz="4800" dirty="0" err="1">
                    <a:solidFill>
                      <a:srgbClr val="000000"/>
                    </a:solidFill>
                    <a:latin typeface="Candara" panose="020E0502030303020204" pitchFamily="34" charset="0"/>
                  </a:rPr>
                  <a:t>dilakukan</a:t>
                </a:r>
                <a:r>
                  <a:rPr lang="en-ID" sz="48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 </a:t>
                </a:r>
                <a:r>
                  <a:rPr lang="en-ID" sz="4800" dirty="0" err="1">
                    <a:solidFill>
                      <a:srgbClr val="000000"/>
                    </a:solidFill>
                    <a:latin typeface="Candara" panose="020E0502030303020204" pitchFamily="34" charset="0"/>
                  </a:rPr>
                  <a:t>untuk</a:t>
                </a:r>
                <a:r>
                  <a:rPr lang="en-ID" sz="48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 </a:t>
                </a:r>
                <a:r>
                  <a:rPr lang="en-ID" sz="4800" dirty="0" err="1">
                    <a:solidFill>
                      <a:srgbClr val="000000"/>
                    </a:solidFill>
                    <a:latin typeface="Candara" panose="020E0502030303020204" pitchFamily="34" charset="0"/>
                  </a:rPr>
                  <a:t>semua</a:t>
                </a:r>
                <a:r>
                  <a:rPr lang="en-ID" sz="48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 </a:t>
                </a:r>
                <a:r>
                  <a:rPr lang="en-ID" sz="4800" dirty="0" err="1">
                    <a:solidFill>
                      <a:srgbClr val="000000"/>
                    </a:solidFill>
                    <a:latin typeface="Candara" panose="020E0502030303020204" pitchFamily="34" charset="0"/>
                  </a:rPr>
                  <a:t>titik</a:t>
                </a:r>
                <a:r>
                  <a:rPr lang="en-ID" sz="48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 pada C1 dan C2.</a:t>
                </a: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348CFFB-9D01-907E-BC3F-8859FAE61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567" y="1890781"/>
                <a:ext cx="16192500" cy="6083268"/>
              </a:xfrm>
              <a:prstGeom prst="rect">
                <a:avLst/>
              </a:prstGeom>
              <a:blipFill>
                <a:blip r:embed="rId9"/>
                <a:stretch>
                  <a:fillRect l="-1804" r="-1725" b="-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05597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42710" y="3369664"/>
            <a:ext cx="11402580" cy="3185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009"/>
              </a:lnSpc>
              <a:spcBef>
                <a:spcPct val="0"/>
              </a:spcBef>
            </a:pPr>
            <a:r>
              <a:rPr lang="en-US" sz="18577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Terimakasih</a:t>
            </a:r>
            <a:endParaRPr lang="en-US" sz="18577" b="1" i="1" dirty="0">
              <a:solidFill>
                <a:srgbClr val="0F4662"/>
              </a:solidFill>
              <a:latin typeface="Cormorant Garamond Bold Italics"/>
              <a:ea typeface="Cormorant Garamond Bold Italics"/>
              <a:cs typeface="Cormorant Garamond Bold Italics"/>
              <a:sym typeface="Cormorant Garamond Bold Italics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5897880" y="2215083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8304001" y="1116666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899"/>
                </a:lnTo>
                <a:lnTo>
                  <a:pt x="0" y="2498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>
            <a:off x="5897880" y="8159883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8304001" y="9008400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4572000" y="9407098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028700" y="599709"/>
            <a:ext cx="10553700" cy="10822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1 – </a:t>
            </a:r>
            <a:r>
              <a:rPr lang="en-US" sz="6399" b="1" i="1" dirty="0" err="1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Algoritma</a:t>
            </a:r>
            <a:r>
              <a:rPr lang="en-US" sz="6399" b="1" i="1" dirty="0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 K-Means</a:t>
            </a:r>
          </a:p>
        </p:txBody>
      </p:sp>
      <p:sp>
        <p:nvSpPr>
          <p:cNvPr id="7" name="Freeform 7"/>
          <p:cNvSpPr/>
          <p:nvPr/>
        </p:nvSpPr>
        <p:spPr>
          <a:xfrm>
            <a:off x="11357845" y="9282148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11D138B-38C3-EE46-982E-C78577BC4456}"/>
              </a:ext>
            </a:extLst>
          </p:cNvPr>
          <p:cNvSpPr txBox="1"/>
          <p:nvPr/>
        </p:nvSpPr>
        <p:spPr>
          <a:xfrm>
            <a:off x="1303214" y="2005114"/>
            <a:ext cx="15351317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 typeface="Wingdings" pitchFamily="2" charset="2"/>
              <a:buChar char="ü"/>
            </a:pPr>
            <a:r>
              <a:rPr lang="en-ID" sz="4000" b="0" i="0" u="none" strike="noStrike" dirty="0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K-Means clustering </a:t>
            </a:r>
            <a:r>
              <a:rPr lang="en-ID" sz="4000" b="0" i="0" u="none" strike="noStrike" dirty="0" err="1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adalah</a:t>
            </a:r>
            <a:r>
              <a:rPr lang="en-ID" sz="4000" b="0" i="0" u="none" strike="noStrike" dirty="0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 salah </a:t>
            </a:r>
            <a:r>
              <a:rPr lang="en-ID" sz="4000" b="0" i="0" u="none" strike="noStrike" dirty="0" err="1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satu</a:t>
            </a:r>
            <a:r>
              <a:rPr lang="en-ID" sz="4000" b="0" i="0" u="none" strike="noStrike" dirty="0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000" b="0" i="0" u="none" strike="noStrike" dirty="0" err="1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metode</a:t>
            </a:r>
            <a:r>
              <a:rPr lang="en-ID" sz="4000" b="0" i="0" u="none" strike="noStrike" dirty="0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 clustering yang paling </a:t>
            </a:r>
            <a:r>
              <a:rPr lang="en-ID" sz="4000" b="0" i="0" u="none" strike="noStrike" dirty="0" err="1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populer</a:t>
            </a:r>
            <a:r>
              <a:rPr lang="en-ID" sz="4000" b="0" i="0" u="none" strike="noStrike" dirty="0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000" b="0" i="0" u="none" strike="noStrike" dirty="0" err="1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dalam</a:t>
            </a:r>
            <a:r>
              <a:rPr lang="en-ID" sz="4000" b="0" i="0" u="none" strike="noStrike" dirty="0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000" b="0" i="0" u="none" strike="noStrike" dirty="0" err="1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analisis</a:t>
            </a:r>
            <a:r>
              <a:rPr lang="en-ID" sz="4000" b="0" i="0" u="none" strike="noStrike" dirty="0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 data. </a:t>
            </a:r>
          </a:p>
          <a:p>
            <a:pPr marL="571500" indent="-571500" algn="just">
              <a:buFont typeface="Wingdings" pitchFamily="2" charset="2"/>
              <a:buChar char="ü"/>
            </a:pPr>
            <a:r>
              <a:rPr lang="en-ID" sz="4000" b="0" i="0" u="none" strike="noStrike" dirty="0" err="1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Tujuannya</a:t>
            </a:r>
            <a:r>
              <a:rPr lang="en-ID" sz="4000" b="0" i="0" u="none" strike="noStrike" dirty="0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000" b="0" i="0" u="none" strike="noStrike" dirty="0" err="1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adalah</a:t>
            </a:r>
            <a:r>
              <a:rPr lang="en-ID" sz="4000" b="0" i="0" u="none" strike="noStrike" dirty="0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000" b="0" i="0" u="none" strike="noStrike" dirty="0" err="1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untuk</a:t>
            </a:r>
            <a:r>
              <a:rPr lang="en-ID" sz="4000" b="0" i="0" u="none" strike="noStrike" dirty="0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000" b="0" i="0" u="none" strike="noStrike" dirty="0" err="1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mengelompokkan</a:t>
            </a:r>
            <a:r>
              <a:rPr lang="en-ID" sz="4000" b="0" i="0" u="none" strike="noStrike" dirty="0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 data </a:t>
            </a:r>
            <a:r>
              <a:rPr lang="en-ID" sz="4000" b="0" i="0" u="none" strike="noStrike" dirty="0" err="1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menjadi</a:t>
            </a:r>
            <a:r>
              <a:rPr lang="en-ID" sz="4000" b="0" i="0" u="none" strike="noStrike" dirty="0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000" b="0" i="0" u="none" strike="noStrike" dirty="0" err="1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beberapa</a:t>
            </a:r>
            <a:r>
              <a:rPr lang="en-ID" sz="4000" b="0" i="0" u="none" strike="noStrike" dirty="0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000" b="0" i="0" u="none" strike="noStrike" dirty="0" err="1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kelompok</a:t>
            </a:r>
            <a:r>
              <a:rPr lang="en-ID" sz="4000" b="0" i="0" u="none" strike="noStrike" dirty="0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000" b="0" i="0" u="none" strike="noStrike" dirty="0" err="1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berdasarkan</a:t>
            </a:r>
            <a:r>
              <a:rPr lang="en-ID" sz="4000" b="0" i="0" u="none" strike="noStrike" dirty="0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000" b="0" i="0" u="none" strike="noStrike" dirty="0" err="1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kemiripan</a:t>
            </a:r>
            <a:r>
              <a:rPr lang="en-ID" sz="4000" b="0" i="0" u="none" strike="noStrike" dirty="0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000" b="0" i="0" u="none" strike="noStrike" dirty="0" err="1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karakteristiknya</a:t>
            </a:r>
            <a:r>
              <a:rPr lang="en-ID" sz="4000" b="0" i="0" u="none" strike="noStrike" dirty="0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. </a:t>
            </a:r>
          </a:p>
          <a:p>
            <a:pPr marL="571500" indent="-571500" algn="just">
              <a:buFont typeface="Wingdings" pitchFamily="2" charset="2"/>
              <a:buChar char="ü"/>
            </a:pPr>
            <a:r>
              <a:rPr lang="en-ID" sz="4000" b="0" i="0" u="none" strike="noStrike" dirty="0" err="1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Algoritma</a:t>
            </a:r>
            <a:r>
              <a:rPr lang="en-ID" sz="4000" b="0" i="0" u="none" strike="noStrike" dirty="0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000" b="0" i="0" u="none" strike="noStrike" dirty="0" err="1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ini</a:t>
            </a:r>
            <a:r>
              <a:rPr lang="en-ID" sz="4000" b="0" i="0" u="none" strike="noStrike" dirty="0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000" b="0" i="0" u="none" strike="noStrike" dirty="0" err="1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bekerja</a:t>
            </a:r>
            <a:r>
              <a:rPr lang="en-ID" sz="4000" b="0" i="0" u="none" strike="noStrike" dirty="0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000" b="0" i="0" u="none" strike="noStrike" dirty="0" err="1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dengan</a:t>
            </a:r>
            <a:r>
              <a:rPr lang="en-ID" sz="4000" b="0" i="0" u="none" strike="noStrike" dirty="0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000" b="0" i="0" u="none" strike="noStrike" dirty="0" err="1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cara</a:t>
            </a:r>
            <a:r>
              <a:rPr lang="en-ID" sz="4000" b="0" i="0" u="none" strike="noStrike" dirty="0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000" b="0" i="0" u="none" strike="noStrike" dirty="0" err="1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menginisialisasi</a:t>
            </a:r>
            <a:r>
              <a:rPr lang="en-ID" sz="4000" b="0" i="0" u="none" strike="noStrike" dirty="0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000" b="0" i="0" u="none" strike="noStrike" dirty="0" err="1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titik-titik</a:t>
            </a:r>
            <a:r>
              <a:rPr lang="en-ID" sz="4000" b="0" i="0" u="none" strike="noStrike" dirty="0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000" b="0" i="0" u="none" strike="noStrike" dirty="0" err="1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pusat</a:t>
            </a:r>
            <a:r>
              <a:rPr lang="en-ID" sz="4000" b="0" i="0" u="none" strike="noStrike" dirty="0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000" b="0" i="0" u="none" strike="noStrike" dirty="0" err="1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klaster</a:t>
            </a:r>
            <a:r>
              <a:rPr lang="en-ID" sz="4000" b="0" i="0" u="none" strike="noStrike" dirty="0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000" b="0" i="0" u="none" strike="noStrike" dirty="0" err="1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secara</a:t>
            </a:r>
            <a:r>
              <a:rPr lang="en-ID" sz="4000" b="0" i="0" u="none" strike="noStrike" dirty="0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000" b="0" i="0" u="none" strike="noStrike" dirty="0" err="1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acak</a:t>
            </a:r>
            <a:r>
              <a:rPr lang="en-ID" sz="4000" b="0" i="0" u="none" strike="noStrike" dirty="0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, </a:t>
            </a:r>
            <a:r>
              <a:rPr lang="en-ID" sz="4000" b="0" i="0" u="none" strike="noStrike" dirty="0" err="1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kemudian</a:t>
            </a:r>
            <a:r>
              <a:rPr lang="en-ID" sz="4000" b="0" i="0" u="none" strike="noStrike" dirty="0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000" b="0" i="0" u="none" strike="noStrike" dirty="0" err="1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mengiterasi</a:t>
            </a:r>
            <a:r>
              <a:rPr lang="en-ID" sz="4000" b="0" i="0" u="none" strike="noStrike" dirty="0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000" b="0" i="0" u="none" strike="noStrike" dirty="0" err="1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antara</a:t>
            </a:r>
            <a:r>
              <a:rPr lang="en-ID" sz="4000" b="0" i="0" u="none" strike="noStrike" dirty="0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000" b="0" i="0" u="none" strike="noStrike" dirty="0" err="1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menetapkan</a:t>
            </a:r>
            <a:r>
              <a:rPr lang="en-ID" sz="4000" b="0" i="0" u="none" strike="noStrike" dirty="0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000" b="0" i="0" u="none" strike="noStrike" dirty="0" err="1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setiap</a:t>
            </a:r>
            <a:r>
              <a:rPr lang="en-ID" sz="4000" b="0" i="0" u="none" strike="noStrike" dirty="0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000" b="0" i="0" u="none" strike="noStrike" dirty="0" err="1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titik</a:t>
            </a:r>
            <a:r>
              <a:rPr lang="en-ID" sz="4000" b="0" i="0" u="none" strike="noStrike" dirty="0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 data </a:t>
            </a:r>
            <a:r>
              <a:rPr lang="en-ID" sz="4000" b="0" i="0" u="none" strike="noStrike" dirty="0" err="1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ke</a:t>
            </a:r>
            <a:r>
              <a:rPr lang="en-ID" sz="4000" b="0" i="0" u="none" strike="noStrike" dirty="0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000" b="0" i="0" u="none" strike="noStrike" dirty="0" err="1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klaster</a:t>
            </a:r>
            <a:r>
              <a:rPr lang="en-ID" sz="4000" b="0" i="0" u="none" strike="noStrike" dirty="0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000" b="0" i="0" u="none" strike="noStrike" dirty="0" err="1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terdekat</a:t>
            </a:r>
            <a:r>
              <a:rPr lang="en-ID" sz="4000" b="0" i="0" u="none" strike="noStrike" dirty="0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 dan </a:t>
            </a:r>
            <a:r>
              <a:rPr lang="en-ID" sz="4000" b="0" i="0" u="none" strike="noStrike" dirty="0" err="1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menghitung</a:t>
            </a:r>
            <a:r>
              <a:rPr lang="en-ID" sz="4000" b="0" i="0" u="none" strike="noStrike" dirty="0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000" b="0" i="0" u="none" strike="noStrike" dirty="0" err="1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ulang</a:t>
            </a:r>
            <a:r>
              <a:rPr lang="en-ID" sz="4000" b="0" i="0" u="none" strike="noStrike" dirty="0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000" b="0" i="0" u="none" strike="noStrike" dirty="0" err="1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pusat</a:t>
            </a:r>
            <a:r>
              <a:rPr lang="en-ID" sz="4000" b="0" i="0" u="none" strike="noStrike" dirty="0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000" b="0" i="0" u="none" strike="noStrike" dirty="0" err="1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klaster</a:t>
            </a:r>
            <a:r>
              <a:rPr lang="en-ID" sz="4000" b="0" i="0" u="none" strike="noStrike" dirty="0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000" b="0" i="0" u="none" strike="noStrike" dirty="0" err="1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berdasarkan</a:t>
            </a:r>
            <a:r>
              <a:rPr lang="en-ID" sz="4000" b="0" i="0" u="none" strike="noStrike" dirty="0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 rata-rata </a:t>
            </a:r>
            <a:r>
              <a:rPr lang="en-ID" sz="4000" b="0" i="0" u="none" strike="noStrike" dirty="0" err="1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dari</a:t>
            </a:r>
            <a:r>
              <a:rPr lang="en-ID" sz="4000" b="0" i="0" u="none" strike="noStrike" dirty="0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000" b="0" i="0" u="none" strike="noStrike" dirty="0" err="1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anggota</a:t>
            </a:r>
            <a:r>
              <a:rPr lang="en-ID" sz="4000" b="0" i="0" u="none" strike="noStrike" dirty="0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000" b="0" i="0" u="none" strike="noStrike" dirty="0" err="1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klaster</a:t>
            </a:r>
            <a:r>
              <a:rPr lang="en-ID" sz="4000" b="0" i="0" u="none" strike="noStrike" dirty="0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000" b="0" i="0" u="none" strike="noStrike" dirty="0" err="1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tersebut</a:t>
            </a:r>
            <a:r>
              <a:rPr lang="en-ID" sz="4000" b="0" i="0" u="none" strike="noStrike" dirty="0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. </a:t>
            </a:r>
          </a:p>
          <a:p>
            <a:pPr marL="571500" indent="-571500" algn="just">
              <a:buFont typeface="Wingdings" pitchFamily="2" charset="2"/>
              <a:buChar char="ü"/>
            </a:pPr>
            <a:r>
              <a:rPr lang="en-ID" sz="4000" b="0" i="0" u="none" strike="noStrike" dirty="0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Proses </a:t>
            </a:r>
            <a:r>
              <a:rPr lang="en-ID" sz="4000" b="0" i="0" u="none" strike="noStrike" dirty="0" err="1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ini</a:t>
            </a:r>
            <a:r>
              <a:rPr lang="en-ID" sz="4000" b="0" i="0" u="none" strike="noStrike" dirty="0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000" b="0" i="0" u="none" strike="noStrike" dirty="0" err="1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berlanjut</a:t>
            </a:r>
            <a:r>
              <a:rPr lang="en-ID" sz="4000" b="0" i="0" u="none" strike="noStrike" dirty="0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000" b="0" i="0" u="none" strike="noStrike" dirty="0" err="1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hingga</a:t>
            </a:r>
            <a:r>
              <a:rPr lang="en-ID" sz="4000" b="0" i="0" u="none" strike="noStrike" dirty="0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000" b="0" i="0" u="none" strike="noStrike" dirty="0" err="1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pusat</a:t>
            </a:r>
            <a:r>
              <a:rPr lang="en-ID" sz="4000" b="0" i="0" u="none" strike="noStrike" dirty="0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000" b="0" i="0" u="none" strike="noStrike" dirty="0" err="1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klaster</a:t>
            </a:r>
            <a:r>
              <a:rPr lang="en-ID" sz="4000" b="0" i="0" u="none" strike="noStrike" dirty="0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000" b="0" i="0" u="none" strike="noStrike" dirty="0" err="1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tidak</a:t>
            </a:r>
            <a:r>
              <a:rPr lang="en-ID" sz="4000" b="0" i="0" u="none" strike="noStrike" dirty="0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000" b="0" i="0" u="none" strike="noStrike" dirty="0" err="1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berubah</a:t>
            </a:r>
            <a:r>
              <a:rPr lang="en-ID" sz="4000" b="0" i="0" u="none" strike="noStrike" dirty="0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000" b="0" i="0" u="none" strike="noStrike" dirty="0" err="1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secara</a:t>
            </a:r>
            <a:r>
              <a:rPr lang="en-ID" sz="4000" b="0" i="0" u="none" strike="noStrike" dirty="0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000" b="0" i="0" u="none" strike="noStrike" dirty="0" err="1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signifikan</a:t>
            </a:r>
            <a:r>
              <a:rPr lang="en-ID" sz="4000" b="0" i="0" u="none" strike="noStrike" dirty="0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000" b="0" i="0" u="none" strike="noStrike" dirty="0" err="1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atau</a:t>
            </a:r>
            <a:r>
              <a:rPr lang="en-ID" sz="4000" b="0" i="0" u="none" strike="noStrike" dirty="0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000" b="0" i="0" u="none" strike="noStrike" dirty="0" err="1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iterasi</a:t>
            </a:r>
            <a:r>
              <a:rPr lang="en-ID" sz="4000" b="0" i="0" u="none" strike="noStrike" dirty="0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000" b="0" i="0" u="none" strike="noStrike" dirty="0" err="1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telah</a:t>
            </a:r>
            <a:r>
              <a:rPr lang="en-ID" sz="4000" b="0" i="0" u="none" strike="noStrike" dirty="0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000" b="0" i="0" u="none" strike="noStrike" dirty="0" err="1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mencapai</a:t>
            </a:r>
            <a:r>
              <a:rPr lang="en-ID" sz="4000" b="0" i="0" u="none" strike="noStrike" dirty="0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000" b="0" i="0" u="none" strike="noStrike" dirty="0" err="1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batas</a:t>
            </a:r>
            <a:r>
              <a:rPr lang="en-ID" sz="4000" b="0" i="0" u="none" strike="noStrike" dirty="0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 yang </a:t>
            </a:r>
            <a:r>
              <a:rPr lang="en-ID" sz="4000" b="0" i="0" u="none" strike="noStrike" dirty="0" err="1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ditentukan</a:t>
            </a:r>
            <a:r>
              <a:rPr lang="en-ID" sz="4000" b="0" i="0" u="none" strike="noStrike" dirty="0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4000" b="0" i="0" u="none" strike="noStrike" dirty="0" err="1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sebelumnya</a:t>
            </a:r>
            <a:r>
              <a:rPr lang="en-ID" sz="4000" b="0" i="0" u="none" strike="noStrike" dirty="0">
                <a:solidFill>
                  <a:srgbClr val="242424"/>
                </a:solidFill>
                <a:effectLst/>
                <a:latin typeface="Candara" panose="020E0502030303020204" pitchFamily="34" charset="0"/>
              </a:rPr>
              <a:t>.</a:t>
            </a:r>
            <a:endParaRPr lang="en-US" sz="4000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4572000" y="9407098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028700" y="599709"/>
            <a:ext cx="10553700" cy="10822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1 – </a:t>
            </a:r>
            <a:r>
              <a:rPr lang="en-US" sz="6399" b="1" i="1" dirty="0" err="1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Algoritma</a:t>
            </a:r>
            <a:r>
              <a:rPr lang="en-US" sz="6399" b="1" i="1" dirty="0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 K-Means</a:t>
            </a:r>
          </a:p>
        </p:txBody>
      </p:sp>
      <p:sp>
        <p:nvSpPr>
          <p:cNvPr id="7" name="Freeform 7"/>
          <p:cNvSpPr/>
          <p:nvPr/>
        </p:nvSpPr>
        <p:spPr>
          <a:xfrm>
            <a:off x="11357845" y="9282148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AD7BF0D-04E7-55B2-3850-9C88A8D6A75F}"/>
              </a:ext>
            </a:extLst>
          </p:cNvPr>
          <p:cNvSpPr txBox="1"/>
          <p:nvPr/>
        </p:nvSpPr>
        <p:spPr>
          <a:xfrm>
            <a:off x="1028700" y="1843243"/>
            <a:ext cx="16192500" cy="6663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Langkah-</a:t>
            </a:r>
            <a:r>
              <a:rPr lang="en-ID" sz="3200" b="1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langkah</a:t>
            </a: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1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Algoritma</a:t>
            </a: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K-Means: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n-ID" sz="3200" b="1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Tentukan</a:t>
            </a: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1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jumlah</a:t>
            </a: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1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klaster</a:t>
            </a: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 yang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ingin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dibentuk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n-ID" sz="3200" b="1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Pilih</a:t>
            </a: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1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secara</a:t>
            </a: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1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acak</a:t>
            </a: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K centroid </a:t>
            </a:r>
            <a:r>
              <a:rPr lang="en-ID" sz="3200" b="1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awal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 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dari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dataset.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n-ID" sz="3200" b="1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Hitung</a:t>
            </a: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1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jarak</a:t>
            </a: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1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setiap</a:t>
            </a: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1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titik</a:t>
            </a: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data </a:t>
            </a:r>
            <a:r>
              <a:rPr lang="en-ID" sz="3200" b="1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ke</a:t>
            </a: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1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setiap</a:t>
            </a: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centroid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 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menggunakan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jarak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Euclidean.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n-ID" sz="3200" b="1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Tentukan</a:t>
            </a: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1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klaster</a:t>
            </a: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1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untuk</a:t>
            </a: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1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setiap</a:t>
            </a: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1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titik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 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berdasarkan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jarak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terdekat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ke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centroid.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n-ID" sz="3200" b="1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Perbarui</a:t>
            </a: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1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posisi</a:t>
            </a: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centroid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 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dengan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menghitung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rata-rata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dari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semua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titik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yang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termasuk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dalam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klaster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tersebut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n-ID" sz="3200" b="1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Ulangi</a:t>
            </a: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proses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 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dari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langkah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3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hingga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tidak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ada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perubahan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lagi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pada centroid (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konvergen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)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atau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hingga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jumlah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iterasi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maksimum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tercapai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368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4572000" y="9407098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028700" y="599709"/>
            <a:ext cx="10553700" cy="10822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1 – </a:t>
            </a:r>
            <a:r>
              <a:rPr lang="en-US" sz="6399" b="1" i="1" dirty="0" err="1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Algoritma</a:t>
            </a:r>
            <a:r>
              <a:rPr lang="en-US" sz="6399" b="1" i="1" dirty="0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 K-Means</a:t>
            </a:r>
          </a:p>
        </p:txBody>
      </p:sp>
      <p:sp>
        <p:nvSpPr>
          <p:cNvPr id="7" name="Freeform 7"/>
          <p:cNvSpPr/>
          <p:nvPr/>
        </p:nvSpPr>
        <p:spPr>
          <a:xfrm>
            <a:off x="11357845" y="9282148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AD7BF0D-04E7-55B2-3850-9C88A8D6A75F}"/>
              </a:ext>
            </a:extLst>
          </p:cNvPr>
          <p:cNvSpPr txBox="1"/>
          <p:nvPr/>
        </p:nvSpPr>
        <p:spPr>
          <a:xfrm>
            <a:off x="1028700" y="1843243"/>
            <a:ext cx="16192500" cy="8141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Ada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beberapa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cara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yang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dapat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digunakan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untuk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menentukan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centroid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awal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1. </a:t>
            </a:r>
            <a:r>
              <a:rPr lang="en-ID" sz="3200" b="1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Pemilihan</a:t>
            </a: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1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Acak</a:t>
            </a: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(Random Initialization)</a:t>
            </a:r>
          </a:p>
          <a:p>
            <a:pPr algn="just">
              <a:lnSpc>
                <a:spcPct val="150000"/>
              </a:lnSpc>
            </a:pP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Metode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yang paling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sederhana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adalah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memilih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sejumlah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titik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data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secara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acak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dari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dataset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sebagai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centroid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awal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.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Misalnya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,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jika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kita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ingin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membentuk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2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klaster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,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kita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bisa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memilih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2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titik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acak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dari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data yang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ada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Langkah-</a:t>
            </a:r>
            <a:r>
              <a:rPr lang="en-ID" sz="3200" b="1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langkah</a:t>
            </a: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:</a:t>
            </a:r>
            <a:endParaRPr lang="en-ID" sz="3200" b="0" i="0" u="none" strike="noStrike" dirty="0">
              <a:solidFill>
                <a:srgbClr val="000000"/>
              </a:solidFill>
              <a:effectLst/>
              <a:latin typeface="Candara" panose="020E0502030303020204" pitchFamily="34" charset="0"/>
            </a:endParaRP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Tentukan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jumlah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klaster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 K.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Pilih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 K 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titik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acak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dari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dataset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untuk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digunakan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sebagai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centroid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awal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3200" b="1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Kekurangan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: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Pemilihan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secara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acak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bisa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menyebabkan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konvergensi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yang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buruk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,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terutama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jika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titik-titik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acak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yang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dipilih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tidak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tersebar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secara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merata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ID" sz="3200" b="0" i="0" u="none" strike="noStrike" dirty="0">
              <a:solidFill>
                <a:srgbClr val="000000"/>
              </a:solidFill>
              <a:effectLst/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958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4572000" y="9407098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028700" y="599709"/>
            <a:ext cx="10553700" cy="10822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1 – </a:t>
            </a:r>
            <a:r>
              <a:rPr lang="en-US" sz="6399" b="1" i="1" dirty="0" err="1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Algoritma</a:t>
            </a:r>
            <a:r>
              <a:rPr lang="en-US" sz="6399" b="1" i="1" dirty="0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 K-Means</a:t>
            </a:r>
          </a:p>
        </p:txBody>
      </p:sp>
      <p:sp>
        <p:nvSpPr>
          <p:cNvPr id="7" name="Freeform 7"/>
          <p:cNvSpPr/>
          <p:nvPr/>
        </p:nvSpPr>
        <p:spPr>
          <a:xfrm>
            <a:off x="11357845" y="9282148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AD7BF0D-04E7-55B2-3850-9C88A8D6A75F}"/>
              </a:ext>
            </a:extLst>
          </p:cNvPr>
          <p:cNvSpPr txBox="1"/>
          <p:nvPr/>
        </p:nvSpPr>
        <p:spPr>
          <a:xfrm>
            <a:off x="1028700" y="1843243"/>
            <a:ext cx="161925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2. K-Means++ (Recommended)</a:t>
            </a:r>
          </a:p>
          <a:p>
            <a:pPr algn="just"/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Metode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 </a:t>
            </a: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K-Means++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 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meningkatkan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hasil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klasterisasi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dengan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memilih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centroid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awal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yang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lebih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tersebar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.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Ini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merupakan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cara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paling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umum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digunakan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untuk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menghindari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pemilihan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centroid yang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buruk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Langkah-</a:t>
            </a:r>
            <a:r>
              <a:rPr lang="en-ID" sz="3200" b="1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langkah</a:t>
            </a: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K-Means++:</a:t>
            </a:r>
            <a:endParaRPr lang="en-ID" sz="3200" b="0" i="0" u="none" strike="noStrike" dirty="0">
              <a:solidFill>
                <a:srgbClr val="000000"/>
              </a:solidFill>
              <a:effectLst/>
              <a:latin typeface="Candara" panose="020E0502030303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Pilih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satu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centroid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secara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acak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dari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dataset.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Hitung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jarak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antara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setiap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titik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data dan centroid yang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dipilih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, dan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tetapkan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probabilitas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memilih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titik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berdasarkan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jaraknya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(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semakin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jauh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,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semakin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besar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peluang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dipilih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).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Pilih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centroid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berikutnya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berdasarkan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probabilitas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tersebut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Ulangi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langkah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2-3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hingga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seluruh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centroid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dipilih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D" sz="3200" b="1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Keuntungan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: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Metode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ini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memastikan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bahwa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centroid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awal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tersebar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secara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merata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,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mengurangi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kemungkinan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klasterisasi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yang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buruk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4687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4572000" y="9407098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028700" y="599709"/>
            <a:ext cx="10553700" cy="973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3200" b="1" i="1" dirty="0" err="1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Perhitungan</a:t>
            </a:r>
            <a:r>
              <a:rPr lang="en-US" sz="3200" b="1" i="1" dirty="0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 K-Means++</a:t>
            </a:r>
          </a:p>
        </p:txBody>
      </p:sp>
      <p:sp>
        <p:nvSpPr>
          <p:cNvPr id="7" name="Freeform 7"/>
          <p:cNvSpPr/>
          <p:nvPr/>
        </p:nvSpPr>
        <p:spPr>
          <a:xfrm>
            <a:off x="11357845" y="9282148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AD7BF0D-04E7-55B2-3850-9C88A8D6A75F}"/>
                  </a:ext>
                </a:extLst>
              </p:cNvPr>
              <p:cNvSpPr txBox="1"/>
              <p:nvPr/>
            </p:nvSpPr>
            <p:spPr>
              <a:xfrm>
                <a:off x="1047750" y="1800280"/>
                <a:ext cx="16192500" cy="65692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ID" sz="2400" b="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Contoh: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ID" sz="2400" b="1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Langkah 1: </a:t>
                </a:r>
                <a:r>
                  <a:rPr lang="en-ID" sz="2400" b="1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Pilih</a:t>
                </a:r>
                <a:r>
                  <a:rPr lang="en-ID" sz="2400" b="1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ID" sz="2400" b="1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satu</a:t>
                </a:r>
                <a:r>
                  <a:rPr lang="en-ID" sz="2400" b="1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centroid </a:t>
                </a:r>
                <a:r>
                  <a:rPr lang="en-ID" sz="2400" b="1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awal</a:t>
                </a:r>
                <a:r>
                  <a:rPr lang="en-ID" sz="2400" b="1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ID" sz="2400" b="1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secara</a:t>
                </a:r>
                <a:r>
                  <a:rPr lang="en-ID" sz="2400" b="1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ID" sz="2400" b="1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acak</a:t>
                </a:r>
                <a:r>
                  <a:rPr lang="en-ID" sz="2400" b="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 </a:t>
                </a:r>
                <a:r>
                  <a:rPr lang="en-ID" sz="2400" b="0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dari</a:t>
                </a:r>
                <a:r>
                  <a:rPr lang="en-ID" sz="2400" b="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dataset.</a:t>
                </a:r>
              </a:p>
              <a:p>
                <a:pPr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ID" sz="2400" dirty="0" err="1">
                    <a:latin typeface="Candara" panose="020E0502030303020204" pitchFamily="34" charset="0"/>
                  </a:rPr>
                  <a:t>Misalkan</a:t>
                </a:r>
                <a:r>
                  <a:rPr lang="en-ID" sz="2400" dirty="0">
                    <a:latin typeface="Candara" panose="020E0502030303020204" pitchFamily="34" charset="0"/>
                  </a:rPr>
                  <a:t> </a:t>
                </a:r>
                <a:r>
                  <a:rPr lang="en-ID" sz="2400" dirty="0" err="1">
                    <a:latin typeface="Candara" panose="020E0502030303020204" pitchFamily="34" charset="0"/>
                  </a:rPr>
                  <a:t>kita</a:t>
                </a:r>
                <a:r>
                  <a:rPr lang="en-ID" sz="2400" dirty="0">
                    <a:latin typeface="Candara" panose="020E0502030303020204" pitchFamily="34" charset="0"/>
                  </a:rPr>
                  <a:t> </a:t>
                </a:r>
                <a:r>
                  <a:rPr lang="en-ID" sz="2400" dirty="0" err="1">
                    <a:latin typeface="Candara" panose="020E0502030303020204" pitchFamily="34" charset="0"/>
                  </a:rPr>
                  <a:t>memiliki</a:t>
                </a:r>
                <a:r>
                  <a:rPr lang="en-ID" sz="2400" dirty="0">
                    <a:latin typeface="Candara" panose="020E0502030303020204" pitchFamily="34" charset="0"/>
                  </a:rPr>
                  <a:t> dataset </a:t>
                </a:r>
                <a:r>
                  <a:rPr lang="en-ID" sz="2400" dirty="0" err="1">
                    <a:latin typeface="Candara" panose="020E0502030303020204" pitchFamily="34" charset="0"/>
                  </a:rPr>
                  <a:t>dengan</a:t>
                </a:r>
                <a:r>
                  <a:rPr lang="en-ID" sz="2400" dirty="0">
                    <a:latin typeface="Candara" panose="020E0502030303020204" pitchFamily="34" charset="0"/>
                  </a:rPr>
                  <a:t> 5 </a:t>
                </a:r>
                <a:r>
                  <a:rPr lang="en-ID" sz="2400" dirty="0" err="1">
                    <a:latin typeface="Candara" panose="020E0502030303020204" pitchFamily="34" charset="0"/>
                  </a:rPr>
                  <a:t>titik</a:t>
                </a:r>
                <a:r>
                  <a:rPr lang="en-ID" sz="2400" dirty="0">
                    <a:latin typeface="Candara" panose="020E0502030303020204" pitchFamily="34" charset="0"/>
                  </a:rPr>
                  <a:t> data: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ID" sz="2400" dirty="0">
                    <a:latin typeface="Candara" panose="020E0502030303020204" pitchFamily="34" charset="0"/>
                  </a:rPr>
                  <a:t>(2, 3), (3, 4), (5, 6), (7, 8), (8, 9)</a:t>
                </a:r>
              </a:p>
              <a:p>
                <a:pPr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ID" sz="2400" dirty="0">
                    <a:latin typeface="Candara" panose="020E0502030303020204" pitchFamily="34" charset="0"/>
                  </a:rPr>
                  <a:t>Dari dataset </a:t>
                </a:r>
                <a:r>
                  <a:rPr lang="en-ID" sz="2400" dirty="0" err="1">
                    <a:latin typeface="Candara" panose="020E0502030303020204" pitchFamily="34" charset="0"/>
                  </a:rPr>
                  <a:t>tersebut</a:t>
                </a:r>
                <a:r>
                  <a:rPr lang="en-ID" sz="2400" dirty="0">
                    <a:latin typeface="Candara" panose="020E0502030303020204" pitchFamily="34" charset="0"/>
                  </a:rPr>
                  <a:t>, </a:t>
                </a:r>
                <a:r>
                  <a:rPr lang="en-ID" sz="2400" dirty="0" err="1">
                    <a:latin typeface="Candara" panose="020E0502030303020204" pitchFamily="34" charset="0"/>
                  </a:rPr>
                  <a:t>kita</a:t>
                </a:r>
                <a:r>
                  <a:rPr lang="en-ID" sz="2400" dirty="0">
                    <a:latin typeface="Candara" panose="020E0502030303020204" pitchFamily="34" charset="0"/>
                  </a:rPr>
                  <a:t> </a:t>
                </a:r>
                <a:r>
                  <a:rPr lang="en-ID" sz="2400" dirty="0" err="1">
                    <a:latin typeface="Candara" panose="020E0502030303020204" pitchFamily="34" charset="0"/>
                  </a:rPr>
                  <a:t>pilih</a:t>
                </a:r>
                <a:r>
                  <a:rPr lang="en-ID" sz="2400" dirty="0">
                    <a:latin typeface="Candara" panose="020E0502030303020204" pitchFamily="34" charset="0"/>
                  </a:rPr>
                  <a:t> </a:t>
                </a:r>
                <a:r>
                  <a:rPr lang="en-ID" sz="2400" dirty="0" err="1">
                    <a:latin typeface="Candara" panose="020E0502030303020204" pitchFamily="34" charset="0"/>
                  </a:rPr>
                  <a:t>satu</a:t>
                </a:r>
                <a:r>
                  <a:rPr lang="en-ID" sz="2400" dirty="0">
                    <a:latin typeface="Candara" panose="020E0502030303020204" pitchFamily="34" charset="0"/>
                  </a:rPr>
                  <a:t> </a:t>
                </a:r>
                <a:r>
                  <a:rPr lang="en-ID" sz="2400" dirty="0" err="1">
                    <a:latin typeface="Candara" panose="020E0502030303020204" pitchFamily="34" charset="0"/>
                  </a:rPr>
                  <a:t>titik</a:t>
                </a:r>
                <a:r>
                  <a:rPr lang="en-ID" sz="2400" dirty="0">
                    <a:latin typeface="Candara" panose="020E0502030303020204" pitchFamily="34" charset="0"/>
                  </a:rPr>
                  <a:t> </a:t>
                </a:r>
                <a:r>
                  <a:rPr lang="en-ID" sz="2400" dirty="0" err="1">
                    <a:latin typeface="Candara" panose="020E0502030303020204" pitchFamily="34" charset="0"/>
                  </a:rPr>
                  <a:t>secara</a:t>
                </a:r>
                <a:r>
                  <a:rPr lang="en-ID" sz="2400" dirty="0">
                    <a:latin typeface="Candara" panose="020E0502030303020204" pitchFamily="34" charset="0"/>
                  </a:rPr>
                  <a:t> </a:t>
                </a:r>
                <a:r>
                  <a:rPr lang="en-ID" sz="2400" dirty="0" err="1">
                    <a:latin typeface="Candara" panose="020E0502030303020204" pitchFamily="34" charset="0"/>
                  </a:rPr>
                  <a:t>acak</a:t>
                </a:r>
                <a:r>
                  <a:rPr lang="en-ID" sz="2400" dirty="0">
                    <a:latin typeface="Candara" panose="020E0502030303020204" pitchFamily="34" charset="0"/>
                  </a:rPr>
                  <a:t>, </a:t>
                </a:r>
                <a:r>
                  <a:rPr lang="en-ID" sz="2400" dirty="0" err="1">
                    <a:latin typeface="Candara" panose="020E0502030303020204" pitchFamily="34" charset="0"/>
                  </a:rPr>
                  <a:t>misalkan</a:t>
                </a:r>
                <a:r>
                  <a:rPr lang="en-ID" sz="2400" dirty="0">
                    <a:latin typeface="Candara" panose="020E0502030303020204" pitchFamily="34" charset="0"/>
                  </a:rPr>
                  <a:t> </a:t>
                </a:r>
                <a:r>
                  <a:rPr lang="en-ID" sz="2400" dirty="0" err="1">
                    <a:latin typeface="Candara" panose="020E0502030303020204" pitchFamily="34" charset="0"/>
                  </a:rPr>
                  <a:t>kita</a:t>
                </a:r>
                <a:r>
                  <a:rPr lang="en-ID" sz="2400" dirty="0">
                    <a:latin typeface="Candara" panose="020E0502030303020204" pitchFamily="34" charset="0"/>
                  </a:rPr>
                  <a:t> </a:t>
                </a:r>
                <a:r>
                  <a:rPr lang="en-ID" sz="2400" dirty="0" err="1">
                    <a:latin typeface="Candara" panose="020E0502030303020204" pitchFamily="34" charset="0"/>
                  </a:rPr>
                  <a:t>pilih</a:t>
                </a:r>
                <a:r>
                  <a:rPr lang="en-ID" sz="2400" dirty="0">
                    <a:latin typeface="Candara" panose="020E0502030303020204" pitchFamily="34" charset="0"/>
                  </a:rPr>
                  <a:t> </a:t>
                </a:r>
                <a:r>
                  <a:rPr lang="en-ID" sz="2400" b="1" dirty="0">
                    <a:latin typeface="Candara" panose="020E0502030303020204" pitchFamily="34" charset="0"/>
                  </a:rPr>
                  <a:t>(2, 3)</a:t>
                </a:r>
                <a:r>
                  <a:rPr lang="en-ID" sz="2400" dirty="0">
                    <a:latin typeface="Candara" panose="020E0502030303020204" pitchFamily="34" charset="0"/>
                  </a:rPr>
                  <a:t> </a:t>
                </a:r>
                <a:r>
                  <a:rPr lang="en-ID" sz="2400" dirty="0" err="1">
                    <a:latin typeface="Candara" panose="020E0502030303020204" pitchFamily="34" charset="0"/>
                  </a:rPr>
                  <a:t>sebagai</a:t>
                </a:r>
                <a:r>
                  <a:rPr lang="en-ID" sz="2400" dirty="0">
                    <a:latin typeface="Candara" panose="020E0502030303020204" pitchFamily="34" charset="0"/>
                  </a:rPr>
                  <a:t> centroid </a:t>
                </a:r>
                <a:r>
                  <a:rPr lang="en-ID" sz="2400" dirty="0" err="1">
                    <a:latin typeface="Candara" panose="020E0502030303020204" pitchFamily="34" charset="0"/>
                  </a:rPr>
                  <a:t>awal</a:t>
                </a:r>
                <a:r>
                  <a:rPr lang="en-ID" sz="2400" dirty="0">
                    <a:latin typeface="Candara" panose="020E0502030303020204" pitchFamily="34" charset="0"/>
                  </a:rPr>
                  <a:t> C1​.</a:t>
                </a:r>
              </a:p>
              <a:p>
                <a:pPr>
                  <a:lnSpc>
                    <a:spcPct val="150000"/>
                  </a:lnSpc>
                </a:pPr>
                <a:r>
                  <a:rPr lang="en-ID" sz="2400" b="1" i="0" u="none" strike="noStrike" dirty="0">
                    <a:solidFill>
                      <a:srgbClr val="000000"/>
                    </a:solidFill>
                    <a:effectLst/>
                  </a:rPr>
                  <a:t>Langkah 2: </a:t>
                </a:r>
                <a:r>
                  <a:rPr lang="en-ID" sz="2400" b="1" i="0" u="none" strike="noStrike" dirty="0" err="1">
                    <a:solidFill>
                      <a:srgbClr val="000000"/>
                    </a:solidFill>
                    <a:effectLst/>
                  </a:rPr>
                  <a:t>Hitung</a:t>
                </a:r>
                <a:r>
                  <a:rPr lang="en-ID" sz="2400" b="1" i="0" u="none" strike="noStrike" dirty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en-ID" sz="2400" b="1" i="0" u="none" strike="noStrike" dirty="0" err="1">
                    <a:solidFill>
                      <a:srgbClr val="000000"/>
                    </a:solidFill>
                    <a:effectLst/>
                  </a:rPr>
                  <a:t>jarak</a:t>
                </a:r>
                <a:r>
                  <a:rPr lang="en-ID" sz="2400" b="1" i="0" u="none" strike="noStrike" dirty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en-ID" sz="2400" b="1" i="0" u="none" strike="noStrike" dirty="0" err="1">
                    <a:solidFill>
                      <a:srgbClr val="000000"/>
                    </a:solidFill>
                    <a:effectLst/>
                  </a:rPr>
                  <a:t>dari</a:t>
                </a:r>
                <a:r>
                  <a:rPr lang="en-ID" sz="2400" b="1" i="0" u="none" strike="noStrike" dirty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en-ID" sz="2400" b="1" i="0" u="none" strike="noStrike" dirty="0" err="1">
                    <a:solidFill>
                      <a:srgbClr val="000000"/>
                    </a:solidFill>
                    <a:effectLst/>
                  </a:rPr>
                  <a:t>setiap</a:t>
                </a:r>
                <a:r>
                  <a:rPr lang="en-ID" sz="2400" b="1" i="0" u="none" strike="noStrike" dirty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en-ID" sz="2400" b="1" i="0" u="none" strike="noStrike" dirty="0" err="1">
                    <a:solidFill>
                      <a:srgbClr val="000000"/>
                    </a:solidFill>
                    <a:effectLst/>
                  </a:rPr>
                  <a:t>titik</a:t>
                </a:r>
                <a:r>
                  <a:rPr lang="en-ID" sz="2400" b="1" i="0" u="none" strike="noStrike" dirty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en-ID" sz="2400" b="1" i="0" u="none" strike="noStrike" dirty="0" err="1">
                    <a:solidFill>
                      <a:srgbClr val="000000"/>
                    </a:solidFill>
                    <a:effectLst/>
                  </a:rPr>
                  <a:t>ke</a:t>
                </a:r>
                <a:r>
                  <a:rPr lang="en-ID" sz="2400" b="1" i="0" u="none" strike="noStrike" dirty="0">
                    <a:solidFill>
                      <a:srgbClr val="000000"/>
                    </a:solidFill>
                    <a:effectLst/>
                  </a:rPr>
                  <a:t> centroid yang </a:t>
                </a:r>
                <a:r>
                  <a:rPr lang="en-ID" sz="2400" b="1" i="0" u="none" strike="noStrike" dirty="0" err="1">
                    <a:solidFill>
                      <a:srgbClr val="000000"/>
                    </a:solidFill>
                    <a:effectLst/>
                  </a:rPr>
                  <a:t>sudah</a:t>
                </a:r>
                <a:r>
                  <a:rPr lang="en-ID" sz="2400" b="1" i="0" u="none" strike="noStrike" dirty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en-ID" sz="2400" b="1" i="0" u="none" strike="noStrike" dirty="0" err="1">
                    <a:solidFill>
                      <a:srgbClr val="000000"/>
                    </a:solidFill>
                    <a:effectLst/>
                  </a:rPr>
                  <a:t>dipilih</a:t>
                </a:r>
                <a:r>
                  <a:rPr lang="en-ID" sz="2400" b="1" i="0" u="none" strike="noStrike" dirty="0">
                    <a:solidFill>
                      <a:srgbClr val="000000"/>
                    </a:solidFill>
                    <a:effectLst/>
                  </a:rPr>
                  <a:t> (C1)</a:t>
                </a:r>
                <a:r>
                  <a:rPr lang="en-ID" sz="2400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.</a:t>
                </a:r>
                <a:endParaRPr lang="en-ID" sz="2400" b="0" i="0" u="none" strike="noStrike" dirty="0">
                  <a:solidFill>
                    <a:srgbClr val="000000"/>
                  </a:solidFill>
                  <a:effectLst/>
                  <a:latin typeface="Candara" panose="020E0502030303020204" pitchFamily="34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ID" sz="2400" b="0" i="0" u="none" strike="noStrike" dirty="0" err="1">
                    <a:solidFill>
                      <a:srgbClr val="000000"/>
                    </a:solidFill>
                    <a:effectLst/>
                  </a:rPr>
                  <a:t>Hitung</a:t>
                </a:r>
                <a:r>
                  <a:rPr lang="en-ID" sz="2400" b="0" i="0" u="none" strike="noStrike" dirty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en-ID" sz="2400" b="0" i="0" u="none" strike="noStrike" dirty="0" err="1">
                    <a:solidFill>
                      <a:srgbClr val="000000"/>
                    </a:solidFill>
                    <a:effectLst/>
                  </a:rPr>
                  <a:t>jarak</a:t>
                </a:r>
                <a:r>
                  <a:rPr lang="en-ID" sz="2400" b="0" i="0" u="none" strike="noStrike" dirty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en-ID" sz="2400" b="0" i="0" u="none" strike="noStrike" dirty="0" err="1">
                    <a:solidFill>
                      <a:srgbClr val="000000"/>
                    </a:solidFill>
                    <a:effectLst/>
                  </a:rPr>
                  <a:t>antara</a:t>
                </a:r>
                <a:r>
                  <a:rPr lang="en-ID" sz="2400" b="0" i="0" u="none" strike="noStrike" dirty="0">
                    <a:solidFill>
                      <a:srgbClr val="000000"/>
                    </a:solidFill>
                    <a:effectLst/>
                  </a:rPr>
                  <a:t> C1=(2,3) </a:t>
                </a:r>
                <a:r>
                  <a:rPr lang="en-ID" sz="2400" b="0" i="0" u="none" strike="noStrike" dirty="0" err="1">
                    <a:solidFill>
                      <a:srgbClr val="000000"/>
                    </a:solidFill>
                    <a:effectLst/>
                  </a:rPr>
                  <a:t>dengan</a:t>
                </a:r>
                <a:r>
                  <a:rPr lang="en-ID" sz="2400" b="0" i="0" u="none" strike="noStrike" dirty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en-ID" sz="2400" b="0" i="0" u="none" strike="noStrike" dirty="0" err="1">
                    <a:solidFill>
                      <a:srgbClr val="000000"/>
                    </a:solidFill>
                    <a:effectLst/>
                  </a:rPr>
                  <a:t>setiap</a:t>
                </a:r>
                <a:r>
                  <a:rPr lang="en-ID" sz="2400" b="0" i="0" u="none" strike="noStrike" dirty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en-ID" sz="2400" b="0" i="0" u="none" strike="noStrike" dirty="0" err="1">
                    <a:solidFill>
                      <a:srgbClr val="000000"/>
                    </a:solidFill>
                    <a:effectLst/>
                  </a:rPr>
                  <a:t>titik</a:t>
                </a:r>
                <a:r>
                  <a:rPr lang="en-ID" sz="2400" b="0" i="0" u="none" strike="noStrike" dirty="0">
                    <a:solidFill>
                      <a:srgbClr val="000000"/>
                    </a:solidFill>
                    <a:effectLst/>
                  </a:rPr>
                  <a:t> lain: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en-ID" sz="2400" b="1" i="0" u="none" strike="noStrike" dirty="0">
                    <a:solidFill>
                      <a:srgbClr val="000000"/>
                    </a:solidFill>
                    <a:effectLst/>
                  </a:rPr>
                  <a:t>Jarak </a:t>
                </a:r>
                <a:r>
                  <a:rPr lang="en-ID" sz="2400" b="1" i="0" u="none" strike="noStrike" dirty="0" err="1">
                    <a:solidFill>
                      <a:srgbClr val="000000"/>
                    </a:solidFill>
                    <a:effectLst/>
                  </a:rPr>
                  <a:t>dari</a:t>
                </a:r>
                <a:r>
                  <a:rPr lang="en-ID" sz="2400" b="1" i="0" u="none" strike="noStrike" dirty="0">
                    <a:solidFill>
                      <a:srgbClr val="000000"/>
                    </a:solidFill>
                    <a:effectLst/>
                  </a:rPr>
                  <a:t> (2, 3) </a:t>
                </a:r>
                <a:r>
                  <a:rPr lang="en-ID" sz="2400" b="1" i="0" u="none" strike="noStrike" dirty="0" err="1">
                    <a:solidFill>
                      <a:srgbClr val="000000"/>
                    </a:solidFill>
                    <a:effectLst/>
                  </a:rPr>
                  <a:t>ke</a:t>
                </a:r>
                <a:r>
                  <a:rPr lang="en-ID" sz="2400" b="1" i="0" u="none" strike="noStrike" dirty="0">
                    <a:solidFill>
                      <a:srgbClr val="000000"/>
                    </a:solidFill>
                    <a:effectLst/>
                  </a:rPr>
                  <a:t> (3, 4):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D" sz="2400" b="1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ID" sz="2400" b="1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1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2400" b="1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2400" b="1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ID" sz="2400" b="1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ID" sz="2400" b="1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ID" sz="2400" b="1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1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2400" b="1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2400" b="1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ID" sz="2400" b="1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ID" sz="2400" b="1" i="0" u="none" strike="noStrike" dirty="0">
                    <a:solidFill>
                      <a:srgbClr val="000000"/>
                    </a:solidFill>
                    <a:effectLst/>
                  </a:rPr>
                  <a:t> = 1,41</a:t>
                </a:r>
              </a:p>
              <a:p>
                <a:pPr>
                  <a:lnSpc>
                    <a:spcPct val="150000"/>
                  </a:lnSpc>
                </a:pPr>
                <a:r>
                  <a:rPr lang="en-ID" sz="2400" b="1" i="0" u="none" strike="noStrike" dirty="0">
                    <a:solidFill>
                      <a:srgbClr val="000000"/>
                    </a:solidFill>
                    <a:effectLst/>
                  </a:rPr>
                  <a:t>Jarak </a:t>
                </a:r>
                <a:r>
                  <a:rPr lang="en-ID" sz="2400" b="1" i="0" u="none" strike="noStrike" dirty="0" err="1">
                    <a:solidFill>
                      <a:srgbClr val="000000"/>
                    </a:solidFill>
                    <a:effectLst/>
                  </a:rPr>
                  <a:t>dari</a:t>
                </a:r>
                <a:r>
                  <a:rPr lang="en-ID" sz="2400" b="1" i="0" u="none" strike="noStrike" dirty="0">
                    <a:solidFill>
                      <a:srgbClr val="000000"/>
                    </a:solidFill>
                    <a:effectLst/>
                  </a:rPr>
                  <a:t> (2, 3) </a:t>
                </a:r>
                <a:r>
                  <a:rPr lang="en-ID" sz="2400" b="1" i="0" u="none" strike="noStrike" dirty="0" err="1">
                    <a:solidFill>
                      <a:srgbClr val="000000"/>
                    </a:solidFill>
                    <a:effectLst/>
                  </a:rPr>
                  <a:t>ke</a:t>
                </a:r>
                <a:r>
                  <a:rPr lang="en-ID" sz="2400" b="1" i="0" u="none" strike="noStrike" dirty="0">
                    <a:solidFill>
                      <a:srgbClr val="000000"/>
                    </a:solidFill>
                    <a:effectLst/>
                  </a:rPr>
                  <a:t> (5, </a:t>
                </a:r>
                <a:r>
                  <a:rPr lang="en-ID" sz="2400" b="1" dirty="0">
                    <a:solidFill>
                      <a:srgbClr val="000000"/>
                    </a:solidFill>
                  </a:rPr>
                  <a:t>6</a:t>
                </a:r>
                <a:r>
                  <a:rPr lang="en-ID" sz="2400" b="1" i="0" u="none" strike="noStrike" dirty="0">
                    <a:solidFill>
                      <a:srgbClr val="000000"/>
                    </a:solidFill>
                    <a:effectLst/>
                  </a:rPr>
                  <a:t>):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D" sz="2400" b="1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ID" sz="2400" b="1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1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2400" b="1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2400" b="1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ID" sz="2400" b="1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ID" sz="2400" b="1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ID" sz="2400" b="1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1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2400" b="1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sz="2400" b="1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ID" sz="2400" b="1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ID" sz="2400" b="1" i="0" u="none" strike="noStrike" dirty="0">
                    <a:solidFill>
                      <a:srgbClr val="000000"/>
                    </a:solidFill>
                    <a:effectLst/>
                  </a:rPr>
                  <a:t> = </a:t>
                </a:r>
                <a:r>
                  <a:rPr lang="en-ID" sz="2400" b="1" dirty="0">
                    <a:solidFill>
                      <a:srgbClr val="000000"/>
                    </a:solidFill>
                  </a:rPr>
                  <a:t>4,24</a:t>
                </a:r>
              </a:p>
              <a:p>
                <a:pPr>
                  <a:lnSpc>
                    <a:spcPct val="150000"/>
                  </a:lnSpc>
                </a:pPr>
                <a:r>
                  <a:rPr lang="en-ID" sz="2400" b="1" i="0" u="none" strike="noStrike" dirty="0">
                    <a:solidFill>
                      <a:srgbClr val="000000"/>
                    </a:solidFill>
                    <a:effectLst/>
                  </a:rPr>
                  <a:t>Jarak </a:t>
                </a:r>
                <a:r>
                  <a:rPr lang="en-ID" sz="2400" b="1" i="0" u="none" strike="noStrike" dirty="0" err="1">
                    <a:solidFill>
                      <a:srgbClr val="000000"/>
                    </a:solidFill>
                    <a:effectLst/>
                  </a:rPr>
                  <a:t>dari</a:t>
                </a:r>
                <a:r>
                  <a:rPr lang="en-ID" sz="2400" b="1" i="0" u="none" strike="noStrike" dirty="0">
                    <a:solidFill>
                      <a:srgbClr val="000000"/>
                    </a:solidFill>
                    <a:effectLst/>
                  </a:rPr>
                  <a:t> (2, 3) </a:t>
                </a:r>
                <a:r>
                  <a:rPr lang="en-ID" sz="2400" b="1" i="0" u="none" strike="noStrike" dirty="0" err="1">
                    <a:solidFill>
                      <a:srgbClr val="000000"/>
                    </a:solidFill>
                    <a:effectLst/>
                  </a:rPr>
                  <a:t>ke</a:t>
                </a:r>
                <a:r>
                  <a:rPr lang="en-ID" sz="2400" b="1" i="0" u="none" strike="noStrike" dirty="0">
                    <a:solidFill>
                      <a:srgbClr val="000000"/>
                    </a:solidFill>
                    <a:effectLst/>
                  </a:rPr>
                  <a:t> (7, </a:t>
                </a:r>
                <a:r>
                  <a:rPr lang="en-ID" sz="2400" b="1" dirty="0">
                    <a:solidFill>
                      <a:srgbClr val="000000"/>
                    </a:solidFill>
                  </a:rPr>
                  <a:t>8</a:t>
                </a:r>
                <a:r>
                  <a:rPr lang="en-ID" sz="2400" b="1" i="0" u="none" strike="noStrike" dirty="0">
                    <a:solidFill>
                      <a:srgbClr val="000000"/>
                    </a:solidFill>
                    <a:effectLst/>
                  </a:rPr>
                  <a:t>):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D" sz="2400" b="1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ID" sz="2400" b="1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1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2400" b="1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sz="2400" b="1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ID" sz="2400" b="1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ID" sz="2400" b="1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ID" sz="2400" b="1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1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2400" b="1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𝟖</m:t>
                            </m:r>
                            <m:r>
                              <a:rPr lang="en-US" sz="2400" b="1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ID" sz="2400" b="1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ID" sz="2400" b="1" i="0" u="none" strike="noStrike" dirty="0">
                    <a:solidFill>
                      <a:srgbClr val="000000"/>
                    </a:solidFill>
                    <a:effectLst/>
                  </a:rPr>
                  <a:t> = 7,81</a:t>
                </a:r>
              </a:p>
              <a:p>
                <a:pPr>
                  <a:lnSpc>
                    <a:spcPct val="150000"/>
                  </a:lnSpc>
                </a:pPr>
                <a:r>
                  <a:rPr lang="en-ID" sz="2400" b="1" i="0" u="none" strike="noStrike" dirty="0">
                    <a:solidFill>
                      <a:srgbClr val="000000"/>
                    </a:solidFill>
                    <a:effectLst/>
                  </a:rPr>
                  <a:t>Jarak </a:t>
                </a:r>
                <a:r>
                  <a:rPr lang="en-ID" sz="2400" b="1" i="0" u="none" strike="noStrike" dirty="0" err="1">
                    <a:solidFill>
                      <a:srgbClr val="000000"/>
                    </a:solidFill>
                    <a:effectLst/>
                  </a:rPr>
                  <a:t>dari</a:t>
                </a:r>
                <a:r>
                  <a:rPr lang="en-ID" sz="2400" b="1" i="0" u="none" strike="noStrike" dirty="0">
                    <a:solidFill>
                      <a:srgbClr val="000000"/>
                    </a:solidFill>
                    <a:effectLst/>
                  </a:rPr>
                  <a:t> (2, 3) </a:t>
                </a:r>
                <a:r>
                  <a:rPr lang="en-ID" sz="2400" b="1" i="0" u="none" strike="noStrike" dirty="0" err="1">
                    <a:solidFill>
                      <a:srgbClr val="000000"/>
                    </a:solidFill>
                    <a:effectLst/>
                  </a:rPr>
                  <a:t>ke</a:t>
                </a:r>
                <a:r>
                  <a:rPr lang="en-ID" sz="2400" b="1" i="0" u="none" strike="noStrike" dirty="0">
                    <a:solidFill>
                      <a:srgbClr val="000000"/>
                    </a:solidFill>
                    <a:effectLst/>
                  </a:rPr>
                  <a:t> (8, </a:t>
                </a:r>
                <a:r>
                  <a:rPr lang="en-ID" sz="2400" b="1" dirty="0">
                    <a:solidFill>
                      <a:srgbClr val="000000"/>
                    </a:solidFill>
                  </a:rPr>
                  <a:t>9</a:t>
                </a:r>
                <a:r>
                  <a:rPr lang="en-ID" sz="2400" b="1" i="0" u="none" strike="noStrike" dirty="0">
                    <a:solidFill>
                      <a:srgbClr val="000000"/>
                    </a:solidFill>
                    <a:effectLst/>
                  </a:rPr>
                  <a:t>):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D" sz="2400" b="1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ID" sz="2400" b="1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1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2400" b="1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𝟖</m:t>
                            </m:r>
                            <m:r>
                              <a:rPr lang="en-US" sz="2400" b="1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ID" sz="2400" b="1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ID" sz="2400" b="1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ID" sz="2400" b="1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1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2400" b="1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𝟗</m:t>
                            </m:r>
                            <m:r>
                              <a:rPr lang="en-US" sz="2400" b="1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ID" sz="2400" b="1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ID" sz="2400" b="1" i="0" u="none" strike="noStrike" dirty="0">
                    <a:solidFill>
                      <a:srgbClr val="000000"/>
                    </a:solidFill>
                    <a:effectLst/>
                  </a:rPr>
                  <a:t> = </a:t>
                </a:r>
                <a:r>
                  <a:rPr lang="en-ID" sz="2400" b="1" dirty="0">
                    <a:solidFill>
                      <a:srgbClr val="000000"/>
                    </a:solidFill>
                  </a:rPr>
                  <a:t>8,48</a:t>
                </a:r>
                <a:endParaRPr lang="en-ID" sz="2400" dirty="0">
                  <a:latin typeface="Candara" panose="020E050203030302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AD7BF0D-04E7-55B2-3850-9C88A8D6A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0" y="1800280"/>
                <a:ext cx="16192500" cy="6569299"/>
              </a:xfrm>
              <a:prstGeom prst="rect">
                <a:avLst/>
              </a:prstGeom>
              <a:blipFill>
                <a:blip r:embed="rId9"/>
                <a:stretch>
                  <a:fillRect l="-627" b="-1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5115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4572000" y="9407098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028700" y="599709"/>
            <a:ext cx="10553700" cy="973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3200" b="1" i="1" dirty="0" err="1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Perhitungan</a:t>
            </a:r>
            <a:r>
              <a:rPr lang="en-US" sz="3200" b="1" i="1" dirty="0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 K-Means++</a:t>
            </a:r>
          </a:p>
        </p:txBody>
      </p:sp>
      <p:sp>
        <p:nvSpPr>
          <p:cNvPr id="7" name="Freeform 7"/>
          <p:cNvSpPr/>
          <p:nvPr/>
        </p:nvSpPr>
        <p:spPr>
          <a:xfrm>
            <a:off x="11357845" y="9282148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AD7BF0D-04E7-55B2-3850-9C88A8D6A75F}"/>
                  </a:ext>
                </a:extLst>
              </p:cNvPr>
              <p:cNvSpPr txBox="1"/>
              <p:nvPr/>
            </p:nvSpPr>
            <p:spPr>
              <a:xfrm>
                <a:off x="1028700" y="1843243"/>
                <a:ext cx="16192500" cy="7560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ID" sz="2800" b="1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Langkah 3: </a:t>
                </a:r>
                <a:r>
                  <a:rPr lang="en-ID" sz="2800" b="1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Hitung</a:t>
                </a:r>
                <a:r>
                  <a:rPr lang="en-ID" sz="2800" b="1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ID" sz="2800" b="1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probabilitas</a:t>
                </a:r>
                <a:r>
                  <a:rPr lang="en-ID" sz="2800" b="1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ID" sz="2800" b="1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pemilihan</a:t>
                </a:r>
                <a:r>
                  <a:rPr lang="en-ID" sz="2800" b="1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ID" sz="2800" b="1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untuk</a:t>
                </a:r>
                <a:r>
                  <a:rPr lang="en-ID" sz="2800" b="1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ID" sz="2800" b="1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setiap</a:t>
                </a:r>
                <a:r>
                  <a:rPr lang="en-ID" sz="2800" b="1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ID" sz="2800" b="1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titik</a:t>
                </a:r>
                <a:r>
                  <a:rPr lang="en-ID" sz="2800" b="1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ID" sz="2800" b="1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berdasarkan</a:t>
                </a:r>
                <a:r>
                  <a:rPr lang="en-ID" sz="2800" b="1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ID" sz="2800" b="1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jarak</a:t>
                </a:r>
                <a:r>
                  <a:rPr lang="en-ID" sz="2800" b="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ID" sz="2800" b="0" i="1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Semakin</a:t>
                </a:r>
                <a:r>
                  <a:rPr lang="en-ID" sz="2800" b="0" i="1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ID" sz="2800" b="0" i="1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jauh</a:t>
                </a:r>
                <a:r>
                  <a:rPr lang="en-ID" sz="2800" b="0" i="1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ID" sz="2800" b="0" i="1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suatu</a:t>
                </a:r>
                <a:r>
                  <a:rPr lang="en-ID" sz="2800" b="0" i="1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ID" sz="2800" b="0" i="1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titik</a:t>
                </a:r>
                <a:r>
                  <a:rPr lang="en-ID" sz="2800" b="0" i="1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ID" sz="2800" b="0" i="1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dari</a:t>
                </a:r>
                <a:r>
                  <a:rPr lang="en-ID" sz="2800" b="0" i="1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centroid yang </a:t>
                </a:r>
                <a:r>
                  <a:rPr lang="en-ID" sz="2800" b="0" i="1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dipilih</a:t>
                </a:r>
                <a:r>
                  <a:rPr lang="en-ID" sz="2800" b="0" i="1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ID" sz="2800" b="0" i="1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sebelumnya</a:t>
                </a:r>
                <a:r>
                  <a:rPr lang="en-ID" sz="2800" b="0" i="1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, </a:t>
                </a:r>
                <a:r>
                  <a:rPr lang="en-ID" sz="2800" b="0" i="1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semakin</a:t>
                </a:r>
                <a:r>
                  <a:rPr lang="en-ID" sz="2800" b="0" i="1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ID" sz="2800" b="0" i="1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besar</a:t>
                </a:r>
                <a:r>
                  <a:rPr lang="en-ID" sz="2800" b="0" i="1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ID" sz="2800" b="0" i="1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kemungkinan</a:t>
                </a:r>
                <a:r>
                  <a:rPr lang="en-ID" sz="2800" b="0" i="1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ID" sz="2800" b="0" i="1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titik</a:t>
                </a:r>
                <a:r>
                  <a:rPr lang="en-ID" sz="2800" b="0" i="1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ID" sz="2800" b="0" i="1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tersebut</a:t>
                </a:r>
                <a:r>
                  <a:rPr lang="en-ID" sz="2800" b="0" i="1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ID" sz="2800" b="0" i="1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dipilih</a:t>
                </a:r>
                <a:r>
                  <a:rPr lang="en-ID" sz="2800" b="0" i="1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ID" sz="2800" b="0" i="1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sebagai</a:t>
                </a:r>
                <a:r>
                  <a:rPr lang="en-ID" sz="2800" b="0" i="1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centroid </a:t>
                </a:r>
                <a:r>
                  <a:rPr lang="en-ID" sz="2800" b="0" i="1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berikutnya</a:t>
                </a:r>
                <a:r>
                  <a:rPr lang="en-ID" sz="2800" b="0" i="1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. </a:t>
                </a:r>
                <a:r>
                  <a:rPr lang="en-ID" sz="2800" b="0" i="1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Probabilitas</a:t>
                </a:r>
                <a:r>
                  <a:rPr lang="en-ID" sz="2800" b="0" i="1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 P(</a:t>
                </a:r>
                <a:r>
                  <a:rPr lang="en-ID" sz="2800" b="0" i="1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i</a:t>
                </a:r>
                <a:r>
                  <a:rPr lang="en-ID" sz="2800" b="0" i="1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)P(</a:t>
                </a:r>
                <a:r>
                  <a:rPr lang="en-ID" sz="2800" b="0" i="1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i</a:t>
                </a:r>
                <a:r>
                  <a:rPr lang="en-ID" sz="2800" b="0" i="1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) </a:t>
                </a:r>
                <a:r>
                  <a:rPr lang="en-ID" sz="2800" b="0" i="1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dihitung</a:t>
                </a:r>
                <a:r>
                  <a:rPr lang="en-ID" sz="2800" b="0" i="1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ID" sz="2800" b="0" i="1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berdasarkan</a:t>
                </a:r>
                <a:r>
                  <a:rPr lang="en-ID" sz="2800" b="0" i="1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ID" sz="2800" b="0" i="1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jarak</a:t>
                </a:r>
                <a:r>
                  <a:rPr lang="en-ID" sz="2800" b="0" i="1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ID" sz="2800" b="0" i="1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kuadrat</a:t>
                </a:r>
                <a:r>
                  <a:rPr lang="en-ID" sz="2800" b="0" i="1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ID" sz="2800" b="0" i="1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ke</a:t>
                </a:r>
                <a:r>
                  <a:rPr lang="en-ID" sz="2800" b="0" i="1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centroid yang </a:t>
                </a:r>
                <a:r>
                  <a:rPr lang="en-ID" sz="2800" b="0" i="1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sudah</a:t>
                </a:r>
                <a:r>
                  <a:rPr lang="en-ID" sz="2800" b="0" i="1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ID" sz="2800" b="0" i="1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dipilih</a:t>
                </a:r>
                <a:r>
                  <a:rPr lang="en-ID" sz="2800" b="0" i="1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ID" sz="2800" b="0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Untuk</a:t>
                </a:r>
                <a:r>
                  <a:rPr lang="en-ID" sz="2800" b="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ID" sz="2800" b="0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menghitung</a:t>
                </a:r>
                <a:r>
                  <a:rPr lang="en-ID" sz="2800" b="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ID" sz="2800" b="0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probabilitasnya</a:t>
                </a:r>
                <a:r>
                  <a:rPr lang="en-ID" sz="2800" b="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, </a:t>
                </a:r>
                <a:r>
                  <a:rPr lang="en-ID" sz="2800" b="0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kita</a:t>
                </a:r>
                <a:r>
                  <a:rPr lang="en-ID" sz="2800" b="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ID" sz="2800" b="0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hitung</a:t>
                </a:r>
                <a:r>
                  <a:rPr lang="en-ID" sz="2800" b="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total </a:t>
                </a:r>
                <a:r>
                  <a:rPr lang="en-ID" sz="2800" b="0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jarak</a:t>
                </a:r>
                <a:r>
                  <a:rPr lang="en-ID" sz="2800" b="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ID" sz="2800" b="0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kuadrat</a:t>
                </a:r>
                <a:r>
                  <a:rPr lang="en-ID" sz="2800" b="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ID" sz="2800" b="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Total </a:t>
                </a:r>
                <a:r>
                  <a:rPr lang="en-ID" sz="2800" b="0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jarak</a:t>
                </a:r>
                <a:r>
                  <a:rPr lang="en-ID" sz="2800" b="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 </a:t>
                </a:r>
                <a:r>
                  <a:rPr lang="en-ID" sz="2800" b="0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kuadrat</a:t>
                </a:r>
                <a:r>
                  <a:rPr lang="en-ID" sz="2800" b="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= 1,41</a:t>
                </a:r>
                <a:r>
                  <a:rPr lang="en-ID" sz="2800" b="0" i="0" u="none" strike="noStrike" baseline="30000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2</a:t>
                </a:r>
                <a:r>
                  <a:rPr lang="en-ID" sz="2800" b="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+ 4,24</a:t>
                </a:r>
                <a:r>
                  <a:rPr lang="en-ID" sz="2800" b="0" i="0" u="none" strike="noStrike" baseline="30000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2</a:t>
                </a:r>
                <a:r>
                  <a:rPr lang="en-ID" sz="2800" b="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+7,81</a:t>
                </a:r>
                <a:r>
                  <a:rPr lang="en-ID" sz="2800" b="0" i="0" u="none" strike="noStrike" baseline="30000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2</a:t>
                </a:r>
                <a:r>
                  <a:rPr lang="en-ID" sz="2800" b="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+8,48</a:t>
                </a:r>
                <a:r>
                  <a:rPr lang="en-ID" sz="2800" b="0" i="0" u="none" strike="noStrike" baseline="30000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2 </a:t>
                </a:r>
                <a:r>
                  <a:rPr lang="en-ID" sz="2800" b="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=152,87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ID" sz="2800" b="0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Sekarang</a:t>
                </a:r>
                <a:r>
                  <a:rPr lang="en-ID" sz="2800" b="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ID" sz="2800" b="0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kita</a:t>
                </a:r>
                <a:r>
                  <a:rPr lang="en-ID" sz="2800" b="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ID" sz="2800" b="0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hitung</a:t>
                </a:r>
                <a:r>
                  <a:rPr lang="en-ID" sz="2800" b="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ID" sz="2800" b="0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probabilitas</a:t>
                </a:r>
                <a:r>
                  <a:rPr lang="en-ID" sz="2800" b="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ID" sz="2800" b="0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untuk</a:t>
                </a:r>
                <a:r>
                  <a:rPr lang="en-ID" sz="2800" b="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ID" sz="2800" b="0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setiap</a:t>
                </a:r>
                <a:r>
                  <a:rPr lang="en-ID" sz="2800" b="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 </a:t>
                </a:r>
                <a:r>
                  <a:rPr lang="en-ID" sz="2800" b="0" i="0" u="none" strike="noStrike" dirty="0" err="1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titik</a:t>
                </a:r>
                <a:r>
                  <a:rPr lang="en-ID" sz="2800" b="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ID" sz="28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P(3,4)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1,41</m:t>
                        </m:r>
                        <m:r>
                          <a:rPr lang="en-US" sz="2800" b="0" i="1" baseline="300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152,87</m:t>
                        </m:r>
                      </m:den>
                    </m:f>
                  </m:oMath>
                </a14:m>
                <a:r>
                  <a:rPr lang="en-ID" sz="2800" b="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= 0,0125			</a:t>
                </a:r>
                <a:r>
                  <a:rPr lang="en-ID" sz="28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P(5,6)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  <m:r>
                          <a:rPr lang="en-US" sz="2800" i="1" baseline="30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152,87</m:t>
                        </m:r>
                      </m:den>
                    </m:f>
                  </m:oMath>
                </a14:m>
                <a:r>
                  <a:rPr lang="en-ID" sz="28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= 0,118</a:t>
                </a:r>
                <a:endParaRPr lang="en-ID" sz="2800" b="0" i="0" u="none" strike="noStrike" dirty="0">
                  <a:solidFill>
                    <a:srgbClr val="000000"/>
                  </a:solidFill>
                  <a:effectLst/>
                  <a:latin typeface="Candara" panose="020E0502030303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ID" sz="28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P(7,8)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baseline="300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152,87</m:t>
                        </m:r>
                      </m:den>
                    </m:f>
                  </m:oMath>
                </a14:m>
                <a:r>
                  <a:rPr lang="en-ID" sz="2800" b="0" i="0" u="none" strike="noStrike" dirty="0">
                    <a:solidFill>
                      <a:srgbClr val="000000"/>
                    </a:solidFill>
                    <a:effectLst/>
                    <a:latin typeface="Candara" panose="020E0502030303020204" pitchFamily="34" charset="0"/>
                  </a:rPr>
                  <a:t>= 0,399			</a:t>
                </a:r>
                <a:r>
                  <a:rPr lang="en-ID" sz="28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P(8,9)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,4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2800" i="1" baseline="30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152,87</m:t>
                        </m:r>
                      </m:den>
                    </m:f>
                  </m:oMath>
                </a14:m>
                <a:r>
                  <a:rPr lang="en-ID" sz="28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= 0,470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ID" sz="28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Karena P(8.9) paling </a:t>
                </a:r>
                <a:r>
                  <a:rPr lang="en-ID" sz="2800" dirty="0" err="1">
                    <a:solidFill>
                      <a:srgbClr val="000000"/>
                    </a:solidFill>
                    <a:latin typeface="Candara" panose="020E0502030303020204" pitchFamily="34" charset="0"/>
                  </a:rPr>
                  <a:t>besar</a:t>
                </a:r>
                <a:r>
                  <a:rPr lang="en-ID" sz="28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 </a:t>
                </a:r>
                <a:r>
                  <a:rPr lang="en-ID" sz="2800" dirty="0" err="1">
                    <a:solidFill>
                      <a:srgbClr val="000000"/>
                    </a:solidFill>
                    <a:latin typeface="Candara" panose="020E0502030303020204" pitchFamily="34" charset="0"/>
                  </a:rPr>
                  <a:t>sehingga</a:t>
                </a:r>
                <a:r>
                  <a:rPr lang="en-ID" sz="28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 </a:t>
                </a:r>
                <a:r>
                  <a:rPr lang="en-ID" sz="2800" dirty="0" err="1">
                    <a:solidFill>
                      <a:srgbClr val="000000"/>
                    </a:solidFill>
                    <a:latin typeface="Candara" panose="020E0502030303020204" pitchFamily="34" charset="0"/>
                  </a:rPr>
                  <a:t>titik</a:t>
                </a:r>
                <a:r>
                  <a:rPr lang="en-ID" sz="28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 (8,9) </a:t>
                </a:r>
                <a:r>
                  <a:rPr lang="en-ID" sz="2800" dirty="0" err="1">
                    <a:solidFill>
                      <a:srgbClr val="000000"/>
                    </a:solidFill>
                    <a:latin typeface="Candara" panose="020E0502030303020204" pitchFamily="34" charset="0"/>
                  </a:rPr>
                  <a:t>dipilih</a:t>
                </a:r>
                <a:r>
                  <a:rPr lang="en-ID" sz="28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 </a:t>
                </a:r>
                <a:r>
                  <a:rPr lang="en-ID" sz="2800" dirty="0" err="1">
                    <a:solidFill>
                      <a:srgbClr val="000000"/>
                    </a:solidFill>
                    <a:latin typeface="Candara" panose="020E0502030303020204" pitchFamily="34" charset="0"/>
                  </a:rPr>
                  <a:t>sebagai</a:t>
                </a:r>
                <a:r>
                  <a:rPr lang="en-ID" sz="2800" dirty="0">
                    <a:solidFill>
                      <a:srgbClr val="000000"/>
                    </a:solidFill>
                    <a:latin typeface="Candara" panose="020E0502030303020204" pitchFamily="34" charset="0"/>
                  </a:rPr>
                  <a:t> centroid C2.</a:t>
                </a:r>
              </a:p>
              <a:p>
                <a:pPr algn="just">
                  <a:lnSpc>
                    <a:spcPct val="150000"/>
                  </a:lnSpc>
                </a:pPr>
                <a:endParaRPr lang="en-ID" sz="2800" b="0" i="0" u="none" strike="noStrike" dirty="0">
                  <a:solidFill>
                    <a:srgbClr val="000000"/>
                  </a:solidFill>
                  <a:effectLst/>
                  <a:latin typeface="Candara" panose="020E050203030302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AD7BF0D-04E7-55B2-3850-9C88A8D6A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1843243"/>
                <a:ext cx="16192500" cy="7560916"/>
              </a:xfrm>
              <a:prstGeom prst="rect">
                <a:avLst/>
              </a:prstGeom>
              <a:blipFill>
                <a:blip r:embed="rId8"/>
                <a:stretch>
                  <a:fillRect l="-784" t="-670" r="-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64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4572000" y="9407098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028700" y="599709"/>
            <a:ext cx="10553700" cy="10822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1 – </a:t>
            </a:r>
            <a:r>
              <a:rPr lang="en-US" sz="6399" b="1" i="1" dirty="0" err="1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Algoritma</a:t>
            </a:r>
            <a:r>
              <a:rPr lang="en-US" sz="6399" b="1" i="1" dirty="0">
                <a:solidFill>
                  <a:srgbClr val="0F4662"/>
                </a:solidFill>
                <a:latin typeface="Candara" panose="020E0502030303020204" pitchFamily="34" charset="0"/>
                <a:ea typeface="Cormorant Garamond Bold Italics"/>
                <a:cs typeface="Cormorant Garamond Bold Italics"/>
                <a:sym typeface="Cormorant Garamond Bold Italics"/>
              </a:rPr>
              <a:t> K-Means</a:t>
            </a:r>
          </a:p>
        </p:txBody>
      </p:sp>
      <p:sp>
        <p:nvSpPr>
          <p:cNvPr id="7" name="Freeform 7"/>
          <p:cNvSpPr/>
          <p:nvPr/>
        </p:nvSpPr>
        <p:spPr>
          <a:xfrm>
            <a:off x="11357845" y="9282148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AD7BF0D-04E7-55B2-3850-9C88A8D6A75F}"/>
              </a:ext>
            </a:extLst>
          </p:cNvPr>
          <p:cNvSpPr txBox="1"/>
          <p:nvPr/>
        </p:nvSpPr>
        <p:spPr>
          <a:xfrm>
            <a:off x="1028700" y="1843243"/>
            <a:ext cx="16192500" cy="5925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3. </a:t>
            </a:r>
            <a:r>
              <a:rPr lang="en-ID" sz="3200" b="1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Pemilihan</a:t>
            </a: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1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Titik</a:t>
            </a: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1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Ekstrem</a:t>
            </a: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(Max-Min Distance)</a:t>
            </a:r>
          </a:p>
          <a:p>
            <a:pPr algn="just">
              <a:lnSpc>
                <a:spcPct val="150000"/>
              </a:lnSpc>
            </a:pP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Metode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ini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bekerja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dengan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memilih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titik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yang paling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jauh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dari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centroid yang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sudah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dipilih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Langkah-</a:t>
            </a:r>
            <a:r>
              <a:rPr lang="en-ID" sz="3200" b="1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langkah</a:t>
            </a: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:</a:t>
            </a:r>
            <a:endParaRPr lang="en-ID" sz="3200" b="0" i="0" u="none" strike="noStrike" dirty="0">
              <a:solidFill>
                <a:srgbClr val="000000"/>
              </a:solidFill>
              <a:effectLst/>
              <a:latin typeface="Candara" panose="020E0502030303020204" pitchFamily="34" charset="0"/>
            </a:endParaRP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Pilih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satu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titik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secara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acak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sebagai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centroid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awal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Untuk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setiap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centroid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berikutnya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,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pilih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titik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yang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memiliki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jarak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paling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jauh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dari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centroid yang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sudah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dipilih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Ulangi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sampai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semua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centroid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dipilih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3200" b="1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Keuntungan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: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Memastikan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bahwa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centroid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awal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tersebar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lebih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luas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0346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11106</TotalTime>
  <Words>2091</Words>
  <Application>Microsoft Macintosh PowerPoint</Application>
  <PresentationFormat>Custom</PresentationFormat>
  <Paragraphs>362</Paragraphs>
  <Slides>29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Quicksand</vt:lpstr>
      <vt:lpstr>Cambria Math</vt:lpstr>
      <vt:lpstr>Calibri</vt:lpstr>
      <vt:lpstr>Wingdings</vt:lpstr>
      <vt:lpstr>Arial</vt:lpstr>
      <vt:lpstr>Candara</vt:lpstr>
      <vt:lpstr>Cormorant Garamond Bold Italics</vt:lpstr>
      <vt:lpstr>-webkit-standard</vt:lpstr>
      <vt:lpstr>Beirut</vt:lpstr>
      <vt:lpstr>Annai MN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Modern Business Infographic Presentation</dc:title>
  <cp:lastModifiedBy>Microsoft Office User</cp:lastModifiedBy>
  <cp:revision>36</cp:revision>
  <dcterms:created xsi:type="dcterms:W3CDTF">2006-08-16T00:00:00Z</dcterms:created>
  <dcterms:modified xsi:type="dcterms:W3CDTF">2024-10-19T03:09:35Z</dcterms:modified>
  <dc:identifier>DAGQsQo1AXU</dc:identifier>
</cp:coreProperties>
</file>