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1"/>
  </p:notesMasterIdLst>
  <p:sldIdLst>
    <p:sldId id="358" r:id="rId4"/>
    <p:sldId id="311" r:id="rId5"/>
    <p:sldId id="259" r:id="rId6"/>
    <p:sldId id="298" r:id="rId7"/>
    <p:sldId id="309" r:id="rId8"/>
    <p:sldId id="323" r:id="rId9"/>
    <p:sldId id="34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86F4C07-E00D-48E6-B67E-3E0D413CD695}"/>
              </a:ext>
            </a:extLst>
          </p:cNvPr>
          <p:cNvSpPr txBox="1"/>
          <p:nvPr/>
        </p:nvSpPr>
        <p:spPr>
          <a:xfrm>
            <a:off x="7255418" y="3622591"/>
            <a:ext cx="451961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KURIKULUM MERDEKA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2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A78A0-2AD0-4170-B866-58A684F85E3B}"/>
              </a:ext>
            </a:extLst>
          </p:cNvPr>
          <p:cNvSpPr/>
          <p:nvPr/>
        </p:nvSpPr>
        <p:spPr>
          <a:xfrm>
            <a:off x="0" y="0"/>
            <a:ext cx="12192000" cy="13620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013EC-4E48-4A91-A2A2-32E845D3F41F}"/>
              </a:ext>
            </a:extLst>
          </p:cNvPr>
          <p:cNvSpPr/>
          <p:nvPr/>
        </p:nvSpPr>
        <p:spPr>
          <a:xfrm>
            <a:off x="0" y="5257801"/>
            <a:ext cx="12192000" cy="16002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12E2E-07D5-4D5C-81CE-9F8682B63004}"/>
              </a:ext>
            </a:extLst>
          </p:cNvPr>
          <p:cNvSpPr txBox="1"/>
          <p:nvPr/>
        </p:nvSpPr>
        <p:spPr>
          <a:xfrm flipH="1">
            <a:off x="0" y="20791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5400" spc="3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Pengertian</a:t>
            </a:r>
            <a:r>
              <a:rPr lang="en-US" altLang="ko-KR" sz="5400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spc="3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Kurikulum</a:t>
            </a:r>
            <a:endParaRPr lang="en-US" altLang="ko-KR" sz="5400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D416CA-A2FD-4F17-BF2D-BA4EB44B0051}"/>
              </a:ext>
            </a:extLst>
          </p:cNvPr>
          <p:cNvSpPr txBox="1"/>
          <p:nvPr/>
        </p:nvSpPr>
        <p:spPr>
          <a:xfrm>
            <a:off x="574146" y="5642402"/>
            <a:ext cx="1104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Kurikulum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(curriculum)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berasal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kata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curir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berarti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pelari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curere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berarti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berpacu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Pada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awalnya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istilah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curriculum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digunakan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dunia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olahraga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sehingga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istilah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memiliki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arti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jarak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harus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ditempuh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seorang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pelari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start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hingga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finish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memperoleh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medali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ID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penghargaan</a:t>
            </a:r>
            <a:r>
              <a:rPr lang="en-ID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ko-KR" altLang="en-US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Sejarah </a:t>
            </a:r>
            <a:r>
              <a:rPr lang="en-US" dirty="0" err="1"/>
              <a:t>Kurikulum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F7E229-3A94-40A3-9B88-271E7B48261E}"/>
              </a:ext>
            </a:extLst>
          </p:cNvPr>
          <p:cNvGrpSpPr/>
          <p:nvPr/>
        </p:nvGrpSpPr>
        <p:grpSpPr>
          <a:xfrm>
            <a:off x="3067387" y="3103367"/>
            <a:ext cx="2003963" cy="1713018"/>
            <a:chOff x="1344125" y="1848265"/>
            <a:chExt cx="2210987" cy="18899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6CB43D-F799-4CA2-9D6B-A6596883C01C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565D78A-7E71-4E27-8C6E-198B7FD5F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50B96-4543-4832-828F-60FD75459B22}"/>
              </a:ext>
            </a:extLst>
          </p:cNvPr>
          <p:cNvGrpSpPr/>
          <p:nvPr/>
        </p:nvGrpSpPr>
        <p:grpSpPr>
          <a:xfrm>
            <a:off x="5116686" y="3120635"/>
            <a:ext cx="2003963" cy="1713018"/>
            <a:chOff x="1344125" y="1848265"/>
            <a:chExt cx="2210987" cy="188998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6EC94B-F4E6-4B7E-A03A-54EDE1E586EA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A12684A-BF7E-4004-9C6C-04CE016F5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706B37-4402-4B9B-988C-CECD18758421}"/>
              </a:ext>
            </a:extLst>
          </p:cNvPr>
          <p:cNvGrpSpPr/>
          <p:nvPr/>
        </p:nvGrpSpPr>
        <p:grpSpPr>
          <a:xfrm>
            <a:off x="7309462" y="3120635"/>
            <a:ext cx="2003963" cy="1713018"/>
            <a:chOff x="1344125" y="1848265"/>
            <a:chExt cx="2210987" cy="188998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17B0E5-F76F-40D6-9B00-35EBC833F0BB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01E2E6C-1D0B-41EF-B795-8B6DB6752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8C2FA5-9369-4CF4-B67F-BE16B40326E2}"/>
              </a:ext>
            </a:extLst>
          </p:cNvPr>
          <p:cNvGrpSpPr/>
          <p:nvPr/>
        </p:nvGrpSpPr>
        <p:grpSpPr>
          <a:xfrm>
            <a:off x="9502237" y="3120635"/>
            <a:ext cx="2003963" cy="1713018"/>
            <a:chOff x="1344125" y="1848265"/>
            <a:chExt cx="2210987" cy="18899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DA6012-7656-4C1B-B3B1-562487025D92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A3AE671-83A1-4B77-BB94-5C86DD181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00B45-3BFD-479B-94FB-8230D4C9A91D}"/>
              </a:ext>
            </a:extLst>
          </p:cNvPr>
          <p:cNvGrpSpPr/>
          <p:nvPr/>
        </p:nvGrpSpPr>
        <p:grpSpPr>
          <a:xfrm>
            <a:off x="874612" y="3120634"/>
            <a:ext cx="2003963" cy="1713018"/>
            <a:chOff x="1344125" y="1848265"/>
            <a:chExt cx="2210987" cy="188998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94A25C-EA1C-4344-B31D-0AC84EC502FE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8A017E6-09B9-45DE-B5F7-19A9B263E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0442376D-6A31-42BA-AA41-D4D2F694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56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2004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id="{B6B58760-DB17-40CB-8510-D51D2AFBA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428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1984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0C6DD0F2-5595-4E5E-8EF2-2C7126C8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642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1994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FCE389B6-9360-4765-9752-4A3847FC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14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1975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3AB9A622-D216-4A17-BF2E-05C68B41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00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1947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5FC59A-91F3-414B-89DE-E093AF378C61}"/>
              </a:ext>
            </a:extLst>
          </p:cNvPr>
          <p:cNvSpPr txBox="1"/>
          <p:nvPr/>
        </p:nvSpPr>
        <p:spPr>
          <a:xfrm>
            <a:off x="874612" y="4827212"/>
            <a:ext cx="1419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Asas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pendidikan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ditetapkan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masis MT Pro" panose="020405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Pancasila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DA8D3-B39D-41A9-AAE4-81909357248B}"/>
              </a:ext>
            </a:extLst>
          </p:cNvPr>
          <p:cNvSpPr txBox="1"/>
          <p:nvPr/>
        </p:nvSpPr>
        <p:spPr>
          <a:xfrm>
            <a:off x="1097547" y="2452296"/>
            <a:ext cx="127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Rencana</a:t>
            </a:r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Pelajaran 1947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C7320C-8DA8-4AC3-A37C-E22BD4DAABB8}"/>
              </a:ext>
            </a:extLst>
          </p:cNvPr>
          <p:cNvSpPr txBox="1"/>
          <p:nvPr/>
        </p:nvSpPr>
        <p:spPr>
          <a:xfrm>
            <a:off x="3290323" y="2436765"/>
            <a:ext cx="153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Kurikulum</a:t>
            </a:r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1975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0817DC-A4A3-41F5-9F95-4986B8AF5309}"/>
              </a:ext>
            </a:extLst>
          </p:cNvPr>
          <p:cNvSpPr txBox="1"/>
          <p:nvPr/>
        </p:nvSpPr>
        <p:spPr>
          <a:xfrm>
            <a:off x="5483098" y="2436765"/>
            <a:ext cx="153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Kurikulum</a:t>
            </a:r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1984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9BFB22-4028-498B-B334-013DA5C301AF}"/>
              </a:ext>
            </a:extLst>
          </p:cNvPr>
          <p:cNvSpPr txBox="1"/>
          <p:nvPr/>
        </p:nvSpPr>
        <p:spPr>
          <a:xfrm>
            <a:off x="7601493" y="2436765"/>
            <a:ext cx="150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Kurikulum</a:t>
            </a:r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1994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C525CA-073C-4FDD-AAAF-38D02BC02732}"/>
              </a:ext>
            </a:extLst>
          </p:cNvPr>
          <p:cNvSpPr txBox="1"/>
          <p:nvPr/>
        </p:nvSpPr>
        <p:spPr>
          <a:xfrm>
            <a:off x="9864298" y="2219780"/>
            <a:ext cx="1279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Kurikulum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Berbasis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Kompetensi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Tahun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2004)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55DAB-1394-4B6E-A437-ADC9FE7EB446}"/>
              </a:ext>
            </a:extLst>
          </p:cNvPr>
          <p:cNvSpPr txBox="1"/>
          <p:nvPr/>
        </p:nvSpPr>
        <p:spPr>
          <a:xfrm>
            <a:off x="2932957" y="4623155"/>
            <a:ext cx="1945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Tujuan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pendidikan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dijabarkan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pada</a:t>
            </a:r>
          </a:p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tujuan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instruksional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umum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tujuan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instruksional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khusus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, dan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berbagai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rincian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masis MT Pro" panose="020405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lainnya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sehingga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jelas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apa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dicapai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melalui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kurikulum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tersebut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masis MT Pro" panose="02040504050005020304" pitchFamily="18" charset="0"/>
              <a:cs typeface="ADLaM Display" panose="0201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4AC7F7-F9E8-49D5-AD15-F3FDD9B07A1C}"/>
              </a:ext>
            </a:extLst>
          </p:cNvPr>
          <p:cNvSpPr txBox="1"/>
          <p:nvPr/>
        </p:nvSpPr>
        <p:spPr>
          <a:xfrm>
            <a:off x="5148715" y="4765499"/>
            <a:ext cx="17812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Ciri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khas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dari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masis MT Pro" panose="020F05020202040302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pelaksanaan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kurikulum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1984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adalah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adanya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CBSA (Cara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Belajar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Siswa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Aktif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sistem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spiral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masis MT Pro" panose="020F0502020204030204" pitchFamily="18" charset="0"/>
              <a:cs typeface="ADLaM Display" panose="0201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DA01A7-7A0E-406C-B53E-064D2AF3773C}"/>
              </a:ext>
            </a:extLst>
          </p:cNvPr>
          <p:cNvSpPr txBox="1"/>
          <p:nvPr/>
        </p:nvSpPr>
        <p:spPr>
          <a:xfrm>
            <a:off x="7448411" y="4871191"/>
            <a:ext cx="16560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Kurikulum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bersifat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 objective based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kurikulum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Mempergunakan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sistem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caturwulan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masis MT Pro" panose="02040504050005020304" pitchFamily="18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7B4B94-2EF7-4FA1-937B-56F8020CAF84}"/>
              </a:ext>
            </a:extLst>
          </p:cNvPr>
          <p:cNvSpPr txBox="1"/>
          <p:nvPr/>
        </p:nvSpPr>
        <p:spPr>
          <a:xfrm>
            <a:off x="9403587" y="4547675"/>
            <a:ext cx="2493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Kurikulum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bertujuan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agar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siswa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mengikuti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sekolah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kompetensi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</a:t>
            </a:r>
          </a:p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diinginkan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konsentrasi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kompetensi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perpaduan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antara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pengetahuan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keterampilan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sikap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ditunjukkan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kebiasaan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berpikir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bertindak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Isosceles Triangle 51">
            <a:extLst>
              <a:ext uri="{FF2B5EF4-FFF2-40B4-BE49-F238E27FC236}">
                <a16:creationId xmlns:a16="http://schemas.microsoft.com/office/drawing/2014/main" id="{47FF1A18-6131-4E98-9163-5ED28F49A600}"/>
              </a:ext>
            </a:extLst>
          </p:cNvPr>
          <p:cNvSpPr/>
          <p:nvPr/>
        </p:nvSpPr>
        <p:spPr>
          <a:xfrm>
            <a:off x="1566594" y="183263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2254293E-EDDF-405F-BF3B-68864ED62A0A}"/>
              </a:ext>
            </a:extLst>
          </p:cNvPr>
          <p:cNvSpPr/>
          <p:nvPr/>
        </p:nvSpPr>
        <p:spPr>
          <a:xfrm flipH="1">
            <a:off x="3731007" y="179319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ardrop 1">
            <a:extLst>
              <a:ext uri="{FF2B5EF4-FFF2-40B4-BE49-F238E27FC236}">
                <a16:creationId xmlns:a16="http://schemas.microsoft.com/office/drawing/2014/main" id="{B78D7919-B03C-485D-945A-00773EC81DE4}"/>
              </a:ext>
            </a:extLst>
          </p:cNvPr>
          <p:cNvSpPr/>
          <p:nvPr/>
        </p:nvSpPr>
        <p:spPr>
          <a:xfrm rot="18805991">
            <a:off x="5952094" y="176828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130">
            <a:extLst>
              <a:ext uri="{FF2B5EF4-FFF2-40B4-BE49-F238E27FC236}">
                <a16:creationId xmlns:a16="http://schemas.microsoft.com/office/drawing/2014/main" id="{EA3C895C-CD66-45FB-94BE-463DC13E7CAC}"/>
              </a:ext>
            </a:extLst>
          </p:cNvPr>
          <p:cNvSpPr/>
          <p:nvPr/>
        </p:nvSpPr>
        <p:spPr>
          <a:xfrm>
            <a:off x="8158361" y="178478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18E47E46-8491-4D77-9C9C-2361743131DB}"/>
              </a:ext>
            </a:extLst>
          </p:cNvPr>
          <p:cNvSpPr/>
          <p:nvPr/>
        </p:nvSpPr>
        <p:spPr>
          <a:xfrm>
            <a:off x="10328130" y="180278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Sejarah </a:t>
            </a:r>
            <a:r>
              <a:rPr lang="en-US" dirty="0" err="1"/>
              <a:t>Kurikulum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3FF302-89D8-41D2-9E5F-C2B546485789}"/>
              </a:ext>
            </a:extLst>
          </p:cNvPr>
          <p:cNvGrpSpPr/>
          <p:nvPr/>
        </p:nvGrpSpPr>
        <p:grpSpPr>
          <a:xfrm>
            <a:off x="4356674" y="1754526"/>
            <a:ext cx="3486149" cy="2833560"/>
            <a:chOff x="2676526" y="2041913"/>
            <a:chExt cx="3486148" cy="28335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72ECBA-4BCD-4D2F-ACEC-AA624F54B3EC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8FEC67EF-D015-4232-980E-54E1C2B8567A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EDA3C4BB-B683-413D-9323-9DF4F98B3510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2E77B9DC-491C-44D2-9ED8-82344ADF457A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5ABF13FF-1CF7-4947-A9D2-5729DE5DFAC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9FBA9DC7-4DAC-4D74-8A55-D60B7CAD20CB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9FBDBD02-BC5C-4B69-846D-EFD2D7C50125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220A4A9-B6B2-40C6-86FB-5EF7FF666916}"/>
              </a:ext>
            </a:extLst>
          </p:cNvPr>
          <p:cNvSpPr/>
          <p:nvPr/>
        </p:nvSpPr>
        <p:spPr>
          <a:xfrm>
            <a:off x="0" y="2277516"/>
            <a:ext cx="42240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05450-EA47-47B3-8181-71B7232429D2}"/>
              </a:ext>
            </a:extLst>
          </p:cNvPr>
          <p:cNvSpPr/>
          <p:nvPr/>
        </p:nvSpPr>
        <p:spPr>
          <a:xfrm>
            <a:off x="7968003" y="2277516"/>
            <a:ext cx="4223999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7907D-E596-4E8F-94B8-F9CD580155E2}"/>
              </a:ext>
            </a:extLst>
          </p:cNvPr>
          <p:cNvSpPr/>
          <p:nvPr/>
        </p:nvSpPr>
        <p:spPr>
          <a:xfrm>
            <a:off x="3341105" y="2877685"/>
            <a:ext cx="504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FB69C-2B69-41F7-B771-DCA9EE84E053}"/>
              </a:ext>
            </a:extLst>
          </p:cNvPr>
          <p:cNvSpPr txBox="1"/>
          <p:nvPr/>
        </p:nvSpPr>
        <p:spPr>
          <a:xfrm>
            <a:off x="478970" y="2806520"/>
            <a:ext cx="277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Adanya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perubahan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kebijakan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peraturan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6D0E2-B2FC-43DC-A38E-AA8AC028C92C}"/>
              </a:ext>
            </a:extLst>
          </p:cNvPr>
          <p:cNvSpPr/>
          <p:nvPr/>
        </p:nvSpPr>
        <p:spPr>
          <a:xfrm>
            <a:off x="8326613" y="2877685"/>
            <a:ext cx="504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66DE5-1BE3-498A-8E05-425D90A05C28}"/>
              </a:ext>
            </a:extLst>
          </p:cNvPr>
          <p:cNvSpPr txBox="1"/>
          <p:nvPr/>
        </p:nvSpPr>
        <p:spPr>
          <a:xfrm>
            <a:off x="8940744" y="2806520"/>
            <a:ext cx="277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Disesuaikan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perkembangan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jaman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E2D4CEC0-02AA-471D-A6C2-E6F8EA7907AB}"/>
              </a:ext>
            </a:extLst>
          </p:cNvPr>
          <p:cNvSpPr>
            <a:spLocks noChangeAspect="1"/>
          </p:cNvSpPr>
          <p:nvPr/>
        </p:nvSpPr>
        <p:spPr>
          <a:xfrm>
            <a:off x="3431106" y="2967685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54BA4F2-E187-4F73-A753-F88726D57C74}"/>
              </a:ext>
            </a:extLst>
          </p:cNvPr>
          <p:cNvSpPr>
            <a:spLocks noChangeAspect="1"/>
          </p:cNvSpPr>
          <p:nvPr/>
        </p:nvSpPr>
        <p:spPr>
          <a:xfrm>
            <a:off x="8429565" y="2967685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F123F5-0F30-4DBA-BDB8-EF220E4BAF40}"/>
              </a:ext>
            </a:extLst>
          </p:cNvPr>
          <p:cNvGrpSpPr/>
          <p:nvPr/>
        </p:nvGrpSpPr>
        <p:grpSpPr>
          <a:xfrm>
            <a:off x="3529465" y="4730109"/>
            <a:ext cx="5840777" cy="1745073"/>
            <a:chOff x="1251917" y="4671731"/>
            <a:chExt cx="5840777" cy="174507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F60980-0E16-447A-AAFB-CE1B07EE20A5}"/>
                </a:ext>
              </a:extLst>
            </p:cNvPr>
            <p:cNvSpPr/>
            <p:nvPr/>
          </p:nvSpPr>
          <p:spPr>
            <a:xfrm>
              <a:off x="1431154" y="4671731"/>
              <a:ext cx="1159992" cy="610352"/>
            </a:xfrm>
            <a:prstGeom prst="rect">
              <a:avLst/>
            </a:prstGeom>
            <a:solidFill>
              <a:schemeClr val="accent1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5D2974-A114-4A7D-9739-97D3CAF1EDB7}"/>
                </a:ext>
              </a:extLst>
            </p:cNvPr>
            <p:cNvSpPr/>
            <p:nvPr/>
          </p:nvSpPr>
          <p:spPr>
            <a:xfrm>
              <a:off x="3614004" y="4695260"/>
              <a:ext cx="785442" cy="610352"/>
            </a:xfrm>
            <a:prstGeom prst="rect">
              <a:avLst/>
            </a:pr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E13622-E5C1-4420-9EC8-ABA813917A61}"/>
                </a:ext>
              </a:extLst>
            </p:cNvPr>
            <p:cNvSpPr/>
            <p:nvPr/>
          </p:nvSpPr>
          <p:spPr>
            <a:xfrm>
              <a:off x="5564713" y="4685000"/>
              <a:ext cx="988352" cy="610352"/>
            </a:xfrm>
            <a:prstGeom prst="rect">
              <a:avLst/>
            </a:prstGeom>
            <a:solidFill>
              <a:schemeClr val="accent3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58F1FD-2E87-4DE3-B0A6-C754331F5188}"/>
                </a:ext>
              </a:extLst>
            </p:cNvPr>
            <p:cNvSpPr txBox="1"/>
            <p:nvPr/>
          </p:nvSpPr>
          <p:spPr>
            <a:xfrm rot="10800000" flipV="1">
              <a:off x="1657202" y="4759343"/>
              <a:ext cx="87989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2006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F9043D-B83B-4C5F-8439-97234A0FC595}"/>
                </a:ext>
              </a:extLst>
            </p:cNvPr>
            <p:cNvSpPr txBox="1"/>
            <p:nvPr/>
          </p:nvSpPr>
          <p:spPr>
            <a:xfrm>
              <a:off x="3570137" y="4746075"/>
              <a:ext cx="869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2013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069889-2343-4257-8D40-3E054AC57F18}"/>
                </a:ext>
              </a:extLst>
            </p:cNvPr>
            <p:cNvSpPr txBox="1"/>
            <p:nvPr/>
          </p:nvSpPr>
          <p:spPr>
            <a:xfrm>
              <a:off x="5564711" y="4746075"/>
              <a:ext cx="869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87AC10-184B-40FA-B4AB-DF81DB2B5032}"/>
                </a:ext>
              </a:extLst>
            </p:cNvPr>
            <p:cNvSpPr txBox="1"/>
            <p:nvPr/>
          </p:nvSpPr>
          <p:spPr>
            <a:xfrm>
              <a:off x="1251917" y="5585807"/>
              <a:ext cx="1583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/>
                <a:t>Kurikulum Tingkat Satuan Pendidikan (Tahun 2006) (KTSP)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CD99E7-F8F3-443B-A95F-6B672A056A5F}"/>
                </a:ext>
              </a:extLst>
            </p:cNvPr>
            <p:cNvSpPr txBox="1"/>
            <p:nvPr/>
          </p:nvSpPr>
          <p:spPr>
            <a:xfrm>
              <a:off x="3496678" y="5563728"/>
              <a:ext cx="15832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 err="1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Kurikulum</a:t>
              </a:r>
              <a:r>
                <a:rPr lang="en-ID" sz="20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2013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ACD1AC-9535-479A-B374-7C361A6692A7}"/>
                </a:ext>
              </a:extLst>
            </p:cNvPr>
            <p:cNvSpPr txBox="1"/>
            <p:nvPr/>
          </p:nvSpPr>
          <p:spPr>
            <a:xfrm>
              <a:off x="5509435" y="5566238"/>
              <a:ext cx="1583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Kurikulum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Merdeka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err="1"/>
              <a:t>merdeka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E081C6-6676-4835-A733-E630F41C8CE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id="{1A4A7728-9CCB-488E-81A2-9ECC9116C5EF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D8A313-C781-4072-832F-F9F626059C92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3" name="Isosceles Triangle 48">
            <a:extLst>
              <a:ext uri="{FF2B5EF4-FFF2-40B4-BE49-F238E27FC236}">
                <a16:creationId xmlns:a16="http://schemas.microsoft.com/office/drawing/2014/main" id="{63D23495-2154-4751-9D09-7857A3A9E9B3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8627D-44FE-4D05-AF63-CB44FD60B1F4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5" name="Isosceles Triangle 49">
            <a:extLst>
              <a:ext uri="{FF2B5EF4-FFF2-40B4-BE49-F238E27FC236}">
                <a16:creationId xmlns:a16="http://schemas.microsoft.com/office/drawing/2014/main" id="{AE8B6F3B-AD1B-4293-A785-231B56E826E6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48DD25-2B10-4647-81E2-4411DAC947F7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7" name="Isosceles Triangle 50">
            <a:extLst>
              <a:ext uri="{FF2B5EF4-FFF2-40B4-BE49-F238E27FC236}">
                <a16:creationId xmlns:a16="http://schemas.microsoft.com/office/drawing/2014/main" id="{6246A2EB-3616-4C71-8FC1-3789770697BC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D84698-0377-4EE3-95A9-ED17DC97C0D9}"/>
              </a:ext>
            </a:extLst>
          </p:cNvPr>
          <p:cNvGrpSpPr/>
          <p:nvPr/>
        </p:nvGrpSpPr>
        <p:grpSpPr>
          <a:xfrm>
            <a:off x="1057410" y="3116587"/>
            <a:ext cx="3483040" cy="3495618"/>
            <a:chOff x="1130676" y="2793247"/>
            <a:chExt cx="3431456" cy="3443848"/>
          </a:xfrm>
        </p:grpSpPr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A136CB49-16CB-4702-88EB-B05E33D878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Rounded Rectangle 18">
              <a:extLst>
                <a:ext uri="{FF2B5EF4-FFF2-40B4-BE49-F238E27FC236}">
                  <a16:creationId xmlns:a16="http://schemas.microsoft.com/office/drawing/2014/main" id="{2B5D3EFA-0406-45A9-B4E1-E1C8A22E7C0B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C1F8CC5F-CC5A-4FF8-8968-D73CBB1E0E96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F19EEB1-97B4-40E2-A83F-16B4119868A5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1B103A9A-380A-4D50-B1B9-48DA1AA9C58B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FACA3C0E-0B06-43D5-A58E-D00A6EF0A284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08286C7-A018-4876-921B-27818911B1A8}"/>
              </a:ext>
            </a:extLst>
          </p:cNvPr>
          <p:cNvSpPr txBox="1"/>
          <p:nvPr/>
        </p:nvSpPr>
        <p:spPr>
          <a:xfrm>
            <a:off x="623695" y="1425531"/>
            <a:ext cx="4120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Kurikulum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Merdeka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mengusung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“Merdeka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Balajar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”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memberikan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kebebasan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bagi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sekolah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, guru,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peserta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didik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bebas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masis MT Pro" panose="020405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berinovasi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belajar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mandiri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,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kreatif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masis MT Pro" panose="02040504050005020304" pitchFamily="18" charset="0"/>
              <a:ea typeface="+mj-ea"/>
              <a:cs typeface="ADLaM Display" panose="0201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DDF003-F5D2-43D3-A9E4-8C00BCB08EDE}"/>
              </a:ext>
            </a:extLst>
          </p:cNvPr>
          <p:cNvSpPr txBox="1"/>
          <p:nvPr/>
        </p:nvSpPr>
        <p:spPr>
          <a:xfrm>
            <a:off x="7364156" y="2050491"/>
            <a:ext cx="36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Kebebasan</a:t>
            </a:r>
            <a:r>
              <a:rPr lang="en-US" altLang="ko-KR" sz="14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tersebut</a:t>
            </a:r>
            <a:r>
              <a:rPr lang="en-US" altLang="ko-KR" sz="14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dimulai</a:t>
            </a:r>
            <a:r>
              <a:rPr lang="en-US" altLang="ko-KR" sz="14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dari</a:t>
            </a:r>
            <a:r>
              <a:rPr lang="en-US" altLang="ko-KR" sz="1400" dirty="0">
                <a:solidFill>
                  <a:schemeClr val="bg1"/>
                </a:solidFill>
                <a:ea typeface="+mj-ea"/>
                <a:cs typeface="Arial" pitchFamily="34" charset="0"/>
              </a:rPr>
              <a:t> guru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ea typeface="+mj-ea"/>
                <a:cs typeface="Arial" pitchFamily="34" charset="0"/>
              </a:rPr>
              <a:t>yang </a:t>
            </a:r>
            <a:r>
              <a:rPr lang="en-US" altLang="ko-KR" sz="14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memiliki</a:t>
            </a:r>
            <a:r>
              <a:rPr lang="en-US" altLang="ko-KR" sz="14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peran</a:t>
            </a:r>
            <a:r>
              <a:rPr lang="en-US" altLang="ko-KR" sz="14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sebagai</a:t>
            </a:r>
            <a:r>
              <a:rPr lang="en-US" altLang="ko-KR" sz="1400" dirty="0">
                <a:solidFill>
                  <a:schemeClr val="bg1"/>
                </a:solidFill>
                <a:ea typeface="+mj-ea"/>
                <a:cs typeface="Arial" pitchFamily="34" charset="0"/>
              </a:rPr>
              <a:t> motor </a:t>
            </a:r>
            <a:r>
              <a:rPr lang="en-US" altLang="ko-KR" sz="14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atau</a:t>
            </a:r>
            <a:r>
              <a:rPr lang="en-US" altLang="ko-KR" sz="14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penggerak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2891BC-9504-4012-B1AF-D81983F68CC8}"/>
              </a:ext>
            </a:extLst>
          </p:cNvPr>
          <p:cNvSpPr txBox="1"/>
          <p:nvPr/>
        </p:nvSpPr>
        <p:spPr>
          <a:xfrm>
            <a:off x="7334857" y="3262848"/>
            <a:ext cx="367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altLang="ko-KR" sz="1600" dirty="0">
                <a:solidFill>
                  <a:schemeClr val="bg1"/>
                </a:solidFill>
                <a:ea typeface="+mj-ea"/>
                <a:cs typeface="Arial" pitchFamily="34" charset="0"/>
              </a:rPr>
              <a:t>tidak ada tuntutan ketercapaian nilai ketuntasan minimal (KKM)</a:t>
            </a:r>
            <a:r>
              <a:rPr lang="en-US" altLang="ko-KR" sz="1600" dirty="0">
                <a:solidFill>
                  <a:schemeClr val="bg1"/>
                </a:solidFill>
                <a:ea typeface="+mj-ea"/>
                <a:cs typeface="Arial" pitchFamily="34" charset="0"/>
              </a:rPr>
              <a:t>     </a:t>
            </a:r>
            <a:endParaRPr lang="ko-KR" altLang="en-US" sz="16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718E77-D954-4A09-8F54-CB9796D55F98}"/>
              </a:ext>
            </a:extLst>
          </p:cNvPr>
          <p:cNvGrpSpPr/>
          <p:nvPr/>
        </p:nvGrpSpPr>
        <p:grpSpPr>
          <a:xfrm>
            <a:off x="6859518" y="3995349"/>
            <a:ext cx="4145653" cy="954107"/>
            <a:chOff x="536896" y="3209302"/>
            <a:chExt cx="2326401" cy="95410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502F3C-720A-4E39-B146-6CDB1307A3DB}"/>
                </a:ext>
              </a:extLst>
            </p:cNvPr>
            <p:cNvSpPr txBox="1"/>
            <p:nvPr/>
          </p:nvSpPr>
          <p:spPr>
            <a:xfrm>
              <a:off x="536896" y="3209302"/>
              <a:ext cx="22723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fleksibilitas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</a:t>
              </a:r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bagi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guru </a:t>
              </a:r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dalam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</a:t>
              </a:r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melakukan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</a:t>
              </a:r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pembelajaran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yang </a:t>
              </a:r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terdiferensiasi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</a:t>
              </a:r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sesuai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</a:t>
              </a:r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dengan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</a:t>
              </a:r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kemampuan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</a:t>
              </a:r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peserta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</a:t>
              </a:r>
              <a:r>
                <a:rPr lang="en-ID" sz="1400" dirty="0" err="1">
                  <a:solidFill>
                    <a:schemeClr val="bg1"/>
                  </a:solidFill>
                  <a:latin typeface="Amasis MT Pro" panose="02040504050005020304" pitchFamily="18" charset="0"/>
                </a:rPr>
                <a:t>didik</a:t>
              </a:r>
              <a:r>
                <a:rPr lang="en-ID" sz="1400" dirty="0">
                  <a:solidFill>
                    <a:schemeClr val="bg1"/>
                  </a:solidFill>
                  <a:latin typeface="Amasis MT Pro" panose="02040504050005020304" pitchFamily="18" charset="0"/>
                </a:rPr>
                <a:t> (teaching at the right level</a:t>
              </a:r>
              <a:r>
                <a:rPr lang="en-ID" sz="1400" dirty="0">
                  <a:solidFill>
                    <a:schemeClr val="bg1"/>
                  </a:solidFill>
                </a:rPr>
                <a:t>)</a:t>
              </a:r>
              <a:r>
                <a:rPr lang="en-US" altLang="ko-KR" sz="1400" dirty="0">
                  <a:solidFill>
                    <a:schemeClr val="bg1"/>
                  </a:solidFill>
                  <a:latin typeface="Amasis MT Pro" panose="02040504050005020304" pitchFamily="18" charset="0"/>
                  <a:ea typeface="+mj-ea"/>
                  <a:cs typeface="Arial" pitchFamily="34" charset="0"/>
                </a:rPr>
                <a:t>.      </a:t>
              </a:r>
              <a:endParaRPr lang="ko-KR" altLang="en-US" sz="1400" dirty="0">
                <a:solidFill>
                  <a:schemeClr val="bg1"/>
                </a:solidFill>
                <a:latin typeface="Amasis MT Pro" panose="02040504050005020304" pitchFamily="18" charset="0"/>
                <a:ea typeface="+mj-ea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74FED1-B649-4468-8CC1-640A21BC540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85A8F0C-0798-4F2F-8560-EBEE91CF5611}"/>
              </a:ext>
            </a:extLst>
          </p:cNvPr>
          <p:cNvSpPr txBox="1"/>
          <p:nvPr/>
        </p:nvSpPr>
        <p:spPr>
          <a:xfrm>
            <a:off x="7265845" y="5268127"/>
            <a:ext cx="367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Pembelajaran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berbasis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projek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pengembangan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soft skill dan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karakter</a:t>
            </a:r>
            <a:endParaRPr lang="en-US" altLang="ko-KR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  <a:p>
            <a:pPr algn="r"/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sesuai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profil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pelajar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Pancasila.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60" name="Rounded Rectangle 1">
            <a:extLst>
              <a:ext uri="{FF2B5EF4-FFF2-40B4-BE49-F238E27FC236}">
                <a16:creationId xmlns:a16="http://schemas.microsoft.com/office/drawing/2014/main" id="{CFEA3D81-60EC-4BA3-9F5B-CBA49F213CE6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3CFC5711-D020-4E3B-9E9B-08923E86394C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36268439-D577-44DA-887F-21ADCD262285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0A6F8A46-5F6B-48AE-8625-31018BB0E955}"/>
              </a:ext>
            </a:extLst>
          </p:cNvPr>
          <p:cNvSpPr/>
          <p:nvPr/>
        </p:nvSpPr>
        <p:spPr>
          <a:xfrm rot="5400000">
            <a:off x="1428748" y="-1428750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FDF17FB-2099-49CD-B357-A59D8F83C5CE}"/>
              </a:ext>
            </a:extLst>
          </p:cNvPr>
          <p:cNvSpPr/>
          <p:nvPr/>
        </p:nvSpPr>
        <p:spPr>
          <a:xfrm rot="16200000">
            <a:off x="6562724" y="1228725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F5414-6A57-4F96-A4F9-4AC237222729}"/>
              </a:ext>
            </a:extLst>
          </p:cNvPr>
          <p:cNvSpPr txBox="1"/>
          <p:nvPr/>
        </p:nvSpPr>
        <p:spPr>
          <a:xfrm>
            <a:off x="625218" y="710054"/>
            <a:ext cx="2903792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Kelebihan</a:t>
            </a: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Kurikulum</a:t>
            </a: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 Merdeka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895E0-630F-4509-848A-A79C307DB9C7}"/>
              </a:ext>
            </a:extLst>
          </p:cNvPr>
          <p:cNvSpPr txBox="1"/>
          <p:nvPr/>
        </p:nvSpPr>
        <p:spPr>
          <a:xfrm>
            <a:off x="9029700" y="4443221"/>
            <a:ext cx="264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40613-33B2-4F4E-9F91-06AFEBBF60E4}"/>
              </a:ext>
            </a:extLst>
          </p:cNvPr>
          <p:cNvSpPr txBox="1"/>
          <p:nvPr/>
        </p:nvSpPr>
        <p:spPr>
          <a:xfrm>
            <a:off x="8491503" y="4443221"/>
            <a:ext cx="3700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>
                <a:solidFill>
                  <a:schemeClr val="bg1"/>
                </a:solidFill>
              </a:rPr>
              <a:t>Kurikulum Merdeka sebagai pengembangan</a:t>
            </a:r>
          </a:p>
          <a:p>
            <a:pPr algn="r"/>
            <a:r>
              <a:rPr lang="en-US" altLang="ko-KR" sz="1600" b="1">
                <a:solidFill>
                  <a:schemeClr val="bg1"/>
                </a:solidFill>
              </a:rPr>
              <a:t>dan inovasi pembelajaran menawarkan konsep belajar yaitu merdeka berpikir,</a:t>
            </a:r>
          </a:p>
          <a:p>
            <a:pPr algn="r"/>
            <a:r>
              <a:rPr lang="en-US" altLang="ko-KR" sz="1600" b="1">
                <a:solidFill>
                  <a:schemeClr val="bg1"/>
                </a:solidFill>
              </a:rPr>
              <a:t>merdeka berinovasi, merdeka belajar mandiri dan kreatif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04A1285-9BB8-4D24-BDC4-C49C2D33C862}"/>
              </a:ext>
            </a:extLst>
          </p:cNvPr>
          <p:cNvGrpSpPr/>
          <p:nvPr/>
        </p:nvGrpSpPr>
        <p:grpSpPr>
          <a:xfrm>
            <a:off x="7246710" y="4093801"/>
            <a:ext cx="4538627" cy="1188906"/>
            <a:chOff x="6665542" y="2703436"/>
            <a:chExt cx="4797245" cy="11889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1209D1-D6D2-4A73-B72D-BA783EBA6C35}"/>
                </a:ext>
              </a:extLst>
            </p:cNvPr>
            <p:cNvSpPr txBox="1"/>
            <p:nvPr/>
          </p:nvSpPr>
          <p:spPr>
            <a:xfrm>
              <a:off x="6665542" y="2703436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B9087-3465-4062-8B6C-3AE83F35A6A8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318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ADLaM Display</vt:lpstr>
      <vt:lpstr>Aharoni</vt:lpstr>
      <vt:lpstr>Amasis MT Pro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Rosita Dwi FerdianiR</cp:lastModifiedBy>
  <cp:revision>68</cp:revision>
  <dcterms:created xsi:type="dcterms:W3CDTF">2020-01-20T05:08:25Z</dcterms:created>
  <dcterms:modified xsi:type="dcterms:W3CDTF">2024-10-23T01:19:25Z</dcterms:modified>
</cp:coreProperties>
</file>