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2" y="13447"/>
            <a:ext cx="1246095" cy="131151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44" r="12954" b="17871"/>
          <a:stretch/>
        </p:blipFill>
        <p:spPr>
          <a:xfrm>
            <a:off x="10602132" y="84138"/>
            <a:ext cx="1486776" cy="1038225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Pembelajaran Daring Kolaboratif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9824446" y="6440674"/>
            <a:ext cx="2264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Pembelajaran Daring </a:t>
            </a:r>
            <a:r>
              <a:rPr lang="en-US" sz="1200" dirty="0" err="1"/>
              <a:t>Kolaboratif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02438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64D7-E6DD-475E-B897-2E12B674F99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E17E23-B289-46E1-922A-CF6925F6C6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9824446" y="6440674"/>
            <a:ext cx="2264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Pembelajaran Daring </a:t>
            </a:r>
            <a:r>
              <a:rPr lang="en-US" sz="1200" dirty="0" err="1"/>
              <a:t>Kolaboratif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14823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64D7-E6DD-475E-B897-2E12B674F99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E17E23-B289-46E1-922A-CF6925F6C6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9824446" y="6440674"/>
            <a:ext cx="2264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Pembelajaran Daring </a:t>
            </a:r>
            <a:r>
              <a:rPr lang="en-US" sz="1200" dirty="0" err="1"/>
              <a:t>Kolaboratif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14251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Pembelajaran Daring Kolaboratif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Pembelajaran Daring </a:t>
            </a:r>
            <a:r>
              <a:rPr lang="en-US" dirty="0" err="1"/>
              <a:t>Kolaboratif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9824446" y="6440674"/>
            <a:ext cx="2264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Pembelajaran Daring </a:t>
            </a:r>
            <a:r>
              <a:rPr lang="en-US" sz="1200" dirty="0" err="1"/>
              <a:t>Kolaboratif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2577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64D7-E6DD-475E-B897-2E12B674F99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Pembelajaran Daring </a:t>
            </a:r>
            <a:r>
              <a:rPr lang="en-US" dirty="0" err="1"/>
              <a:t>Kolaboratif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E17E23-B289-46E1-922A-CF6925F6C6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9824446" y="6440674"/>
            <a:ext cx="2264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Pembelajaran Daring </a:t>
            </a:r>
            <a:r>
              <a:rPr lang="en-US" sz="1200" dirty="0" err="1"/>
              <a:t>Kolaboratif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3291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64D7-E6DD-475E-B897-2E12B674F99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Pembelajaran Daring </a:t>
            </a:r>
            <a:r>
              <a:rPr lang="en-US" dirty="0" err="1"/>
              <a:t>Kolaboratif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E17E23-B289-46E1-922A-CF6925F6C6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9824446" y="6440674"/>
            <a:ext cx="2264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Pembelajaran Daring </a:t>
            </a:r>
            <a:r>
              <a:rPr lang="en-US" sz="1200" dirty="0" err="1"/>
              <a:t>Kolaboratif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02522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64D7-E6DD-475E-B897-2E12B674F99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Pembelajaran Daring </a:t>
            </a:r>
            <a:r>
              <a:rPr lang="en-US" dirty="0" err="1"/>
              <a:t>Kolaboratif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E17E23-B289-46E1-922A-CF6925F6C65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9824446" y="6440674"/>
            <a:ext cx="2264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Pembelajaran Daring </a:t>
            </a:r>
            <a:r>
              <a:rPr lang="en-US" sz="1200" dirty="0" err="1"/>
              <a:t>Kolaboratif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5255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64D7-E6DD-475E-B897-2E12B674F99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E17E23-B289-46E1-922A-CF6925F6C65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9824446" y="6440674"/>
            <a:ext cx="2264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Pembelajaran Daring </a:t>
            </a:r>
            <a:r>
              <a:rPr lang="en-US" sz="1200" dirty="0" err="1"/>
              <a:t>Kolaboratif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86059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64D7-E6DD-475E-B897-2E12B674F99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E17E23-B289-46E1-922A-CF6925F6C65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9824446" y="6440674"/>
            <a:ext cx="2264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Pembelajaran Daring </a:t>
            </a:r>
            <a:r>
              <a:rPr lang="en-US" sz="1200" dirty="0" err="1"/>
              <a:t>Kolaboratif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87419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64D7-E6DD-475E-B897-2E12B674F99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E17E23-B289-46E1-922A-CF6925F6C6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9824446" y="6440674"/>
            <a:ext cx="2264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Pembelajaran Daring </a:t>
            </a:r>
            <a:r>
              <a:rPr lang="en-US" sz="1200" dirty="0" err="1"/>
              <a:t>Kolaboratif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53121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64D7-E6DD-475E-B897-2E12B674F994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E17E23-B289-46E1-922A-CF6925F6C6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9824446" y="6440674"/>
            <a:ext cx="22644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Pembelajaran Daring </a:t>
            </a:r>
            <a:r>
              <a:rPr lang="en-US" sz="1200" dirty="0" err="1"/>
              <a:t>Kolaboratif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8519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6266" y="67235"/>
            <a:ext cx="1047657" cy="11026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0953" y="67235"/>
            <a:ext cx="1972236" cy="103542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61" t="20208" r="13139" b="19227"/>
          <a:stretch/>
        </p:blipFill>
        <p:spPr>
          <a:xfrm>
            <a:off x="11037204" y="67235"/>
            <a:ext cx="1008530" cy="847165"/>
          </a:xfrm>
          <a:prstGeom prst="rect">
            <a:avLst/>
          </a:prstGeom>
        </p:spPr>
      </p:pic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Pembelajaran Daring </a:t>
            </a:r>
            <a:r>
              <a:rPr lang="en-US" dirty="0" err="1"/>
              <a:t>Kolaboratif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45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9237" y="826942"/>
            <a:ext cx="3962400" cy="1086265"/>
          </a:xfrm>
        </p:spPr>
        <p:txBody>
          <a:bodyPr/>
          <a:lstStyle/>
          <a:p>
            <a:r>
              <a:rPr lang="en-US" dirty="0"/>
              <a:t>BAB 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447778"/>
            <a:ext cx="9144000" cy="2810022"/>
          </a:xfrm>
        </p:spPr>
        <p:txBody>
          <a:bodyPr>
            <a:normAutofit/>
          </a:bodyPr>
          <a:lstStyle/>
          <a:p>
            <a:r>
              <a:rPr lang="en-US" sz="4800" dirty="0"/>
              <a:t>INCENTIVIZING AND COMPLEMENTARY COMPENSATION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03917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E2681-AA54-F2F3-3F9D-A97B9267C00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228299" y="1839273"/>
            <a:ext cx="5181600" cy="435133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Thank you….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26557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Money's Role in Motivation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4566"/>
            <a:ext cx="10515600" cy="4812397"/>
          </a:xfrm>
        </p:spPr>
        <p:txBody>
          <a:bodyPr>
            <a:normAutofit/>
          </a:bodyPr>
          <a:lstStyle/>
          <a:p>
            <a:r>
              <a:rPr lang="en-US" dirty="0">
                <a:latin typeface="Google Sans"/>
              </a:rPr>
              <a:t>Money can be an important factor in motivating people, especially in the world of work</a:t>
            </a:r>
            <a:r>
              <a:rPr lang="en-US" dirty="0" smtClean="0">
                <a:latin typeface="Google Sans"/>
              </a:rPr>
              <a:t>:</a:t>
            </a:r>
          </a:p>
          <a:p>
            <a:pPr marL="900113" indent="-514350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Attracts interest</a:t>
            </a:r>
          </a:p>
          <a:p>
            <a:pPr marL="900113" indent="-514350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Fulfills </a:t>
            </a:r>
            <a:r>
              <a:rPr lang="en-US" dirty="0">
                <a:latin typeface="Google Sans"/>
              </a:rPr>
              <a:t>a </a:t>
            </a:r>
            <a:r>
              <a:rPr lang="en-US" dirty="0" smtClean="0">
                <a:latin typeface="Google Sans"/>
              </a:rPr>
              <a:t>need</a:t>
            </a:r>
          </a:p>
          <a:p>
            <a:pPr marL="900113" indent="-514350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Increases motivation</a:t>
            </a:r>
          </a:p>
          <a:p>
            <a:pPr marL="900113" indent="-514350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Incentives</a:t>
            </a:r>
          </a:p>
          <a:p>
            <a:r>
              <a:rPr lang="en-US" dirty="0" smtClean="0">
                <a:latin typeface="Google Sans"/>
              </a:rPr>
              <a:t>Apart </a:t>
            </a:r>
            <a:r>
              <a:rPr lang="en-US" dirty="0">
                <a:latin typeface="Google Sans"/>
              </a:rPr>
              <a:t>from money, facilities can also be one of the factors that motivate employees. Facilities can increase employee morale, as well as maintain and improve their physical and mental condition.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261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865" y="604913"/>
            <a:ext cx="9170280" cy="520502"/>
          </a:xfrm>
        </p:spPr>
        <p:txBody>
          <a:bodyPr>
            <a:noAutofit/>
          </a:bodyPr>
          <a:lstStyle/>
          <a:p>
            <a:r>
              <a:rPr lang="en-US" sz="2800" b="1" dirty="0"/>
              <a:t>Individual Incentive and Recognition Program for Employees</a:t>
            </a:r>
            <a:endParaRPr lang="en-US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91177"/>
            <a:ext cx="10515600" cy="4951826"/>
          </a:xfrm>
        </p:spPr>
        <p:txBody>
          <a:bodyPr>
            <a:normAutofit fontScale="62500" lnSpcReduction="20000"/>
          </a:bodyPr>
          <a:lstStyle/>
          <a:p>
            <a:pPr algn="just" fontAlgn="ctr"/>
            <a:r>
              <a:rPr lang="en-US" sz="4000" dirty="0">
                <a:solidFill>
                  <a:schemeClr val="tx1"/>
                </a:solidFill>
                <a:latin typeface="Google Sans"/>
              </a:rPr>
              <a:t>Individual incentive and recognition programs for employees are programs that reward and motivate employees based on their performance, </a:t>
            </a:r>
            <a:r>
              <a:rPr lang="en-US" sz="4000" dirty="0" smtClean="0">
                <a:solidFill>
                  <a:schemeClr val="tx1"/>
                </a:solidFill>
                <a:latin typeface="Google Sans"/>
              </a:rPr>
              <a:t>productivity, </a:t>
            </a:r>
            <a:r>
              <a:rPr lang="en-US" sz="4000" dirty="0">
                <a:solidFill>
                  <a:schemeClr val="tx1"/>
                </a:solidFill>
                <a:latin typeface="Google Sans"/>
              </a:rPr>
              <a:t>and achievements. </a:t>
            </a:r>
            <a:endParaRPr lang="en-US" sz="4000" dirty="0" smtClean="0">
              <a:solidFill>
                <a:schemeClr val="tx1"/>
              </a:solidFill>
              <a:latin typeface="Google Sans"/>
            </a:endParaRPr>
          </a:p>
          <a:p>
            <a:pPr algn="just" fontAlgn="ctr"/>
            <a:r>
              <a:rPr lang="en-US" sz="4000" dirty="0" smtClean="0">
                <a:solidFill>
                  <a:schemeClr val="tx1"/>
                </a:solidFill>
                <a:latin typeface="Google Sans"/>
              </a:rPr>
              <a:t>Some </a:t>
            </a:r>
            <a:r>
              <a:rPr lang="en-US" sz="4000" dirty="0">
                <a:solidFill>
                  <a:schemeClr val="tx1"/>
                </a:solidFill>
                <a:latin typeface="Google Sans"/>
              </a:rPr>
              <a:t>examples of incentives that can be given to employees include</a:t>
            </a:r>
            <a:r>
              <a:rPr lang="en-US" sz="4000" dirty="0" smtClean="0">
                <a:solidFill>
                  <a:schemeClr val="tx1"/>
                </a:solidFill>
                <a:latin typeface="Google Sans"/>
              </a:rPr>
              <a:t>:</a:t>
            </a:r>
          </a:p>
          <a:p>
            <a:pPr marL="900113" indent="-355600" algn="just" fontAlgn="ctr">
              <a:buFont typeface="+mj-lt"/>
              <a:buAutoNum type="arabicPeriod"/>
            </a:pPr>
            <a:r>
              <a:rPr lang="en-US" sz="4000" dirty="0" smtClean="0">
                <a:solidFill>
                  <a:schemeClr val="tx1"/>
                </a:solidFill>
                <a:latin typeface="Google Sans"/>
              </a:rPr>
              <a:t>Cash bonuses</a:t>
            </a:r>
          </a:p>
          <a:p>
            <a:pPr marL="900113" indent="-355600" algn="just" fontAlgn="ctr">
              <a:buFont typeface="+mj-lt"/>
              <a:buAutoNum type="arabicPeriod"/>
            </a:pPr>
            <a:r>
              <a:rPr lang="en-US" sz="4000" dirty="0" smtClean="0">
                <a:solidFill>
                  <a:schemeClr val="tx1"/>
                </a:solidFill>
                <a:latin typeface="Google Sans"/>
              </a:rPr>
              <a:t>Salary increases</a:t>
            </a:r>
          </a:p>
          <a:p>
            <a:pPr marL="900113" indent="-355600" algn="just" fontAlgn="ctr">
              <a:buFont typeface="+mj-lt"/>
              <a:buAutoNum type="arabicPeriod"/>
            </a:pPr>
            <a:r>
              <a:rPr lang="en-US" sz="4000" dirty="0" smtClean="0">
                <a:solidFill>
                  <a:schemeClr val="tx1"/>
                </a:solidFill>
                <a:latin typeface="Google Sans"/>
              </a:rPr>
              <a:t>Additional </a:t>
            </a:r>
            <a:r>
              <a:rPr lang="en-US" sz="4000" dirty="0">
                <a:solidFill>
                  <a:schemeClr val="tx1"/>
                </a:solidFill>
                <a:latin typeface="Google Sans"/>
              </a:rPr>
              <a:t>vacation </a:t>
            </a:r>
            <a:r>
              <a:rPr lang="en-US" sz="4000" dirty="0" smtClean="0">
                <a:solidFill>
                  <a:schemeClr val="tx1"/>
                </a:solidFill>
                <a:latin typeface="Google Sans"/>
              </a:rPr>
              <a:t>days</a:t>
            </a:r>
          </a:p>
          <a:p>
            <a:pPr marL="900113" indent="-355600" algn="just" fontAlgn="ctr">
              <a:buFont typeface="+mj-lt"/>
              <a:buAutoNum type="arabicPeriod"/>
            </a:pPr>
            <a:r>
              <a:rPr lang="en-US" sz="4000" dirty="0" smtClean="0">
                <a:solidFill>
                  <a:schemeClr val="tx1"/>
                </a:solidFill>
                <a:latin typeface="Google Sans"/>
              </a:rPr>
              <a:t>Public recognition</a:t>
            </a:r>
          </a:p>
          <a:p>
            <a:pPr marL="900113" indent="-355600" algn="just" fontAlgn="ctr">
              <a:buFont typeface="+mj-lt"/>
              <a:buAutoNum type="arabicPeriod"/>
            </a:pPr>
            <a:r>
              <a:rPr lang="en-US" sz="4000" dirty="0" smtClean="0">
                <a:solidFill>
                  <a:schemeClr val="tx1"/>
                </a:solidFill>
                <a:latin typeface="Google Sans"/>
              </a:rPr>
              <a:t>Health </a:t>
            </a:r>
            <a:r>
              <a:rPr lang="en-US" sz="4000" dirty="0">
                <a:solidFill>
                  <a:schemeClr val="tx1"/>
                </a:solidFill>
                <a:latin typeface="Google Sans"/>
              </a:rPr>
              <a:t>and fitness </a:t>
            </a:r>
            <a:r>
              <a:rPr lang="en-US" sz="4000" dirty="0" smtClean="0">
                <a:solidFill>
                  <a:schemeClr val="tx1"/>
                </a:solidFill>
                <a:latin typeface="Google Sans"/>
              </a:rPr>
              <a:t>reimbursement</a:t>
            </a:r>
          </a:p>
          <a:p>
            <a:pPr marL="900113" indent="-355600" algn="just" fontAlgn="ctr">
              <a:buFont typeface="+mj-lt"/>
              <a:buAutoNum type="arabicPeriod"/>
            </a:pPr>
            <a:r>
              <a:rPr lang="en-US" sz="4000" dirty="0" smtClean="0">
                <a:solidFill>
                  <a:schemeClr val="tx1"/>
                </a:solidFill>
                <a:latin typeface="Google Sans"/>
              </a:rPr>
              <a:t>Referral bonus</a:t>
            </a:r>
          </a:p>
          <a:p>
            <a:pPr marL="900113" indent="-355600" algn="just" fontAlgn="ctr">
              <a:buFont typeface="+mj-lt"/>
              <a:buAutoNum type="arabicPeriod"/>
            </a:pPr>
            <a:r>
              <a:rPr lang="en-US" sz="4000" dirty="0" smtClean="0">
                <a:solidFill>
                  <a:schemeClr val="tx1"/>
                </a:solidFill>
                <a:latin typeface="Google Sans"/>
              </a:rPr>
              <a:t>Professional </a:t>
            </a:r>
            <a:r>
              <a:rPr lang="en-US" sz="4000" dirty="0">
                <a:solidFill>
                  <a:schemeClr val="tx1"/>
                </a:solidFill>
                <a:latin typeface="Google Sans"/>
              </a:rPr>
              <a:t>development </a:t>
            </a:r>
            <a:r>
              <a:rPr lang="en-US" sz="4000" dirty="0" smtClean="0">
                <a:solidFill>
                  <a:schemeClr val="tx1"/>
                </a:solidFill>
                <a:latin typeface="Google Sans"/>
              </a:rPr>
              <a:t>opportunities</a:t>
            </a:r>
          </a:p>
          <a:p>
            <a:pPr marL="900113" indent="-355600" algn="just" fontAlgn="ctr">
              <a:buFont typeface="+mj-lt"/>
              <a:buAutoNum type="arabicPeriod"/>
            </a:pPr>
            <a:r>
              <a:rPr lang="en-US" sz="4000" dirty="0" smtClean="0">
                <a:solidFill>
                  <a:schemeClr val="tx1"/>
                </a:solidFill>
                <a:latin typeface="Google Sans"/>
              </a:rPr>
              <a:t>Tuition </a:t>
            </a:r>
            <a:r>
              <a:rPr lang="en-US" sz="4000" dirty="0">
                <a:solidFill>
                  <a:schemeClr val="tx1"/>
                </a:solidFill>
                <a:latin typeface="Google Sans"/>
              </a:rPr>
              <a:t>reimbursement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965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25415"/>
            <a:ext cx="5181600" cy="5051548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Google Sans"/>
              </a:rPr>
              <a:t>Meanwhile, some examples of recognition that can be given to employees include</a:t>
            </a:r>
            <a:r>
              <a:rPr lang="en-US" dirty="0" smtClean="0">
                <a:latin typeface="Google Sans"/>
              </a:rPr>
              <a:t>:</a:t>
            </a:r>
          </a:p>
          <a:p>
            <a:pPr marL="627063" indent="-354013" algn="just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Shouting </a:t>
            </a:r>
            <a:r>
              <a:rPr lang="en-US" dirty="0">
                <a:latin typeface="Google Sans"/>
              </a:rPr>
              <a:t>out </a:t>
            </a:r>
            <a:r>
              <a:rPr lang="en-US" dirty="0" smtClean="0">
                <a:latin typeface="Google Sans"/>
              </a:rPr>
              <a:t>coworkers </a:t>
            </a:r>
            <a:r>
              <a:rPr lang="en-US" dirty="0">
                <a:latin typeface="Google Sans"/>
              </a:rPr>
              <a:t>on a company-wide </a:t>
            </a:r>
            <a:r>
              <a:rPr lang="en-US" dirty="0" smtClean="0">
                <a:latin typeface="Google Sans"/>
              </a:rPr>
              <a:t>Slack channel</a:t>
            </a:r>
          </a:p>
          <a:p>
            <a:pPr marL="627063" indent="-354013" algn="just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Sending </a:t>
            </a:r>
            <a:r>
              <a:rPr lang="en-US" dirty="0">
                <a:latin typeface="Google Sans"/>
              </a:rPr>
              <a:t>a direct email to express gratitude to an </a:t>
            </a:r>
            <a:r>
              <a:rPr lang="en-US" dirty="0" smtClean="0">
                <a:latin typeface="Google Sans"/>
              </a:rPr>
              <a:t>employee</a:t>
            </a:r>
          </a:p>
          <a:p>
            <a:pPr marL="627063" indent="-354013" algn="just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Awarding </a:t>
            </a:r>
            <a:r>
              <a:rPr lang="en-US" dirty="0">
                <a:latin typeface="Google Sans"/>
              </a:rPr>
              <a:t>the employee of the month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125415"/>
            <a:ext cx="5181600" cy="5051548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Google Sans"/>
              </a:rPr>
              <a:t>Incentives can provide various benefits to the company, such as: </a:t>
            </a:r>
            <a:endParaRPr lang="en-US" dirty="0" smtClean="0">
              <a:latin typeface="Google Sans"/>
            </a:endParaRPr>
          </a:p>
          <a:p>
            <a:pPr marL="627063" indent="-354013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Employee </a:t>
            </a:r>
            <a:r>
              <a:rPr lang="en-US" dirty="0">
                <a:latin typeface="Google Sans"/>
              </a:rPr>
              <a:t>performance increases</a:t>
            </a:r>
            <a:r>
              <a:rPr lang="en-US" dirty="0" smtClean="0">
                <a:latin typeface="Google Sans"/>
              </a:rPr>
              <a:t>,</a:t>
            </a:r>
          </a:p>
          <a:p>
            <a:pPr marL="627063" indent="-354013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Employees </a:t>
            </a:r>
            <a:r>
              <a:rPr lang="en-US" dirty="0">
                <a:latin typeface="Google Sans"/>
              </a:rPr>
              <a:t>are more active and disciplined, </a:t>
            </a:r>
            <a:endParaRPr lang="en-US" dirty="0" smtClean="0">
              <a:latin typeface="Google Sans"/>
            </a:endParaRPr>
          </a:p>
          <a:p>
            <a:pPr marL="627063" indent="-354013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Employees </a:t>
            </a:r>
            <a:r>
              <a:rPr lang="en-US" dirty="0">
                <a:latin typeface="Google Sans"/>
              </a:rPr>
              <a:t>increasingly respect the leadership, </a:t>
            </a:r>
            <a:endParaRPr lang="en-US" dirty="0" smtClean="0">
              <a:latin typeface="Google Sans"/>
            </a:endParaRPr>
          </a:p>
          <a:p>
            <a:pPr marL="627063" indent="-354013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Increase </a:t>
            </a:r>
            <a:r>
              <a:rPr lang="en-US" dirty="0">
                <a:latin typeface="Google Sans"/>
              </a:rPr>
              <a:t>employees' sense of belonging to the company</a:t>
            </a:r>
            <a:r>
              <a:rPr lang="en-US" dirty="0" smtClean="0">
                <a:latin typeface="Google Sans"/>
              </a:rPr>
              <a:t>,</a:t>
            </a:r>
          </a:p>
          <a:p>
            <a:pPr marL="627063" indent="-354013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Reducing </a:t>
            </a:r>
            <a:r>
              <a:rPr lang="en-US" dirty="0">
                <a:latin typeface="Google Sans"/>
              </a:rPr>
              <a:t>the number of employees who resign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472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631E2-F516-634D-E47A-5B243F961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Incentives for Salesperson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5FB2C-281F-71A3-985E-1D3E852EF6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223483"/>
          </a:xfrm>
        </p:spPr>
        <p:txBody>
          <a:bodyPr>
            <a:noAutofit/>
          </a:bodyPr>
          <a:lstStyle/>
          <a:p>
            <a:r>
              <a:rPr lang="en-US" sz="3200" dirty="0">
                <a:latin typeface="Google Sans"/>
              </a:rPr>
              <a:t>Sales incentives are rewards or compensation given to salespeople for achieving certain targets, such as selling certain goods or services. </a:t>
            </a:r>
            <a:endParaRPr lang="en-US" sz="3200" dirty="0" smtClean="0">
              <a:latin typeface="Google Sans"/>
            </a:endParaRPr>
          </a:p>
          <a:p>
            <a:r>
              <a:rPr lang="en-US" sz="3200" dirty="0" smtClean="0">
                <a:latin typeface="Google Sans"/>
              </a:rPr>
              <a:t>These </a:t>
            </a:r>
            <a:r>
              <a:rPr lang="en-US" sz="3200" dirty="0">
                <a:latin typeface="Google Sans"/>
              </a:rPr>
              <a:t>incentives can be monetary or non-cash.</a:t>
            </a:r>
            <a:endParaRPr lang="en-US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3779BB-673D-1097-F6F6-BB6F09688D5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 fontAlgn="ctr">
              <a:buNone/>
            </a:pPr>
            <a:r>
              <a:rPr lang="en-US" dirty="0">
                <a:latin typeface="Google Sans"/>
              </a:rPr>
              <a:t>Sales incentives can be given in the form of: </a:t>
            </a:r>
            <a:endParaRPr lang="en-US" dirty="0" smtClean="0">
              <a:latin typeface="Google Sans"/>
            </a:endParaRPr>
          </a:p>
          <a:p>
            <a:pPr marL="514350" indent="-514350" algn="just" fontAlgn="ctr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Cash </a:t>
            </a:r>
            <a:r>
              <a:rPr lang="en-US" dirty="0">
                <a:latin typeface="Google Sans"/>
              </a:rPr>
              <a:t>incentives: The most common form of incentives, such as salaries, commissions, and bonuses</a:t>
            </a:r>
            <a:r>
              <a:rPr lang="en-US" dirty="0" smtClean="0">
                <a:latin typeface="Google Sans"/>
              </a:rPr>
              <a:t>.</a:t>
            </a:r>
          </a:p>
          <a:p>
            <a:pPr marL="514350" indent="-514350" algn="just" fontAlgn="ctr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 </a:t>
            </a:r>
            <a:r>
              <a:rPr lang="en-US" dirty="0">
                <a:latin typeface="Google Sans"/>
              </a:rPr>
              <a:t>Non-cash incentives: Other forms of incentives, such as loans, additional benefits, or promotions. </a:t>
            </a:r>
            <a:endParaRPr lang="en-US" dirty="0" smtClean="0">
              <a:latin typeface="Google Sans"/>
            </a:endParaRPr>
          </a:p>
          <a:p>
            <a:pPr marL="514350" indent="-514350" algn="just" fontAlgn="ctr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Public </a:t>
            </a:r>
            <a:r>
              <a:rPr lang="en-US" dirty="0">
                <a:latin typeface="Google Sans"/>
              </a:rPr>
              <a:t>recognition: A form of incentive that can be provided by inviting salespeople to attend special events, making announcements on company channels, or recognizing them in front of the entire team.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123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9913-62E6-D65C-D18B-C3B4CBE5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Manager and Executive Incentives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BD14D-7686-59D9-DE7B-E8B4CA15CB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50498"/>
            <a:ext cx="5181600" cy="4826465"/>
          </a:xfrm>
        </p:spPr>
        <p:txBody>
          <a:bodyPr/>
          <a:lstStyle/>
          <a:p>
            <a:r>
              <a:rPr lang="en-US" dirty="0">
                <a:solidFill>
                  <a:srgbClr val="001D35"/>
                </a:solidFill>
                <a:latin typeface="Google Sans"/>
              </a:rPr>
              <a:t>Incentives for managers and executives can be both short-term and long-term. </a:t>
            </a:r>
            <a:endParaRPr lang="en-US" dirty="0" smtClean="0">
              <a:solidFill>
                <a:srgbClr val="001D35"/>
              </a:solidFill>
              <a:latin typeface="Google Sans"/>
            </a:endParaRPr>
          </a:p>
          <a:p>
            <a:r>
              <a:rPr lang="en-US" dirty="0" smtClean="0">
                <a:solidFill>
                  <a:srgbClr val="001D35"/>
                </a:solidFill>
                <a:latin typeface="Google Sans"/>
              </a:rPr>
              <a:t>Short-term </a:t>
            </a:r>
            <a:r>
              <a:rPr lang="en-US" dirty="0">
                <a:solidFill>
                  <a:srgbClr val="001D35"/>
                </a:solidFill>
                <a:latin typeface="Google Sans"/>
              </a:rPr>
              <a:t>incentives aim to motivate short-term performance, while long-term incentives aim to encourage executives to stay with the company.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C9E055-6ED9-C6CF-4D78-89B45A82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50498"/>
            <a:ext cx="5181600" cy="4826465"/>
          </a:xfrm>
        </p:spPr>
        <p:txBody>
          <a:bodyPr/>
          <a:lstStyle/>
          <a:p>
            <a:r>
              <a:rPr lang="en-US" dirty="0">
                <a:solidFill>
                  <a:srgbClr val="001D35"/>
                </a:solidFill>
                <a:latin typeface="Google Sans"/>
              </a:rPr>
              <a:t>Some things to consider in incentive programs for managers and executives: </a:t>
            </a:r>
            <a:endParaRPr lang="en-US" dirty="0" smtClean="0">
              <a:solidFill>
                <a:srgbClr val="001D35"/>
              </a:solidFill>
              <a:latin typeface="Google Sans"/>
            </a:endParaRPr>
          </a:p>
          <a:p>
            <a:pPr marL="514350" indent="-336550">
              <a:buFont typeface="+mj-lt"/>
              <a:buAutoNum type="arabicPeriod"/>
            </a:pPr>
            <a:r>
              <a:rPr lang="en-US" dirty="0" smtClean="0">
                <a:solidFill>
                  <a:srgbClr val="001D35"/>
                </a:solidFill>
                <a:latin typeface="Google Sans"/>
              </a:rPr>
              <a:t>Award </a:t>
            </a:r>
            <a:r>
              <a:rPr lang="en-US" dirty="0">
                <a:solidFill>
                  <a:srgbClr val="001D35"/>
                </a:solidFill>
                <a:latin typeface="Google Sans"/>
              </a:rPr>
              <a:t>criteria should be clear, </a:t>
            </a:r>
            <a:endParaRPr lang="en-US" dirty="0" smtClean="0">
              <a:solidFill>
                <a:srgbClr val="001D35"/>
              </a:solidFill>
              <a:latin typeface="Google Sans"/>
            </a:endParaRPr>
          </a:p>
          <a:p>
            <a:pPr marL="514350" indent="-336550">
              <a:buFont typeface="+mj-lt"/>
              <a:buAutoNum type="arabicPeriod"/>
            </a:pPr>
            <a:r>
              <a:rPr lang="en-US" dirty="0" smtClean="0">
                <a:solidFill>
                  <a:srgbClr val="001D35"/>
                </a:solidFill>
                <a:latin typeface="Google Sans"/>
              </a:rPr>
              <a:t>The </a:t>
            </a:r>
            <a:r>
              <a:rPr lang="en-US" dirty="0">
                <a:solidFill>
                  <a:srgbClr val="001D35"/>
                </a:solidFill>
                <a:latin typeface="Google Sans"/>
              </a:rPr>
              <a:t>term of the award should be reasonable, </a:t>
            </a:r>
            <a:endParaRPr lang="en-US" dirty="0" smtClean="0">
              <a:solidFill>
                <a:srgbClr val="001D35"/>
              </a:solidFill>
              <a:latin typeface="Google Sans"/>
            </a:endParaRPr>
          </a:p>
          <a:p>
            <a:pPr marL="514350" indent="-336550">
              <a:buFont typeface="+mj-lt"/>
              <a:buAutoNum type="arabicPeriod"/>
            </a:pPr>
            <a:r>
              <a:rPr lang="en-US" dirty="0" smtClean="0">
                <a:solidFill>
                  <a:srgbClr val="001D35"/>
                </a:solidFill>
                <a:latin typeface="Google Sans"/>
              </a:rPr>
              <a:t>Employees </a:t>
            </a:r>
            <a:r>
              <a:rPr lang="en-US" dirty="0">
                <a:solidFill>
                  <a:srgbClr val="001D35"/>
                </a:solidFill>
                <a:latin typeface="Google Sans"/>
              </a:rPr>
              <a:t>should be able to track their progress in achieving goals.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179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90C58-8A9E-63AE-D362-B64D24CA9B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872198"/>
            <a:ext cx="5181600" cy="530476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1D35"/>
                </a:solidFill>
                <a:latin typeface="Google Sans"/>
              </a:rPr>
              <a:t>Incentives can include: </a:t>
            </a:r>
            <a:endParaRPr lang="en-US" dirty="0" smtClean="0">
              <a:solidFill>
                <a:srgbClr val="001D35"/>
              </a:solidFill>
              <a:latin typeface="Google Sans"/>
            </a:endParaRPr>
          </a:p>
          <a:p>
            <a:pPr marL="627063" indent="-336550">
              <a:buFont typeface="+mj-lt"/>
              <a:buAutoNum type="arabicPeriod"/>
            </a:pPr>
            <a:r>
              <a:rPr lang="en-US" dirty="0" smtClean="0">
                <a:solidFill>
                  <a:srgbClr val="001D35"/>
                </a:solidFill>
                <a:latin typeface="Google Sans"/>
              </a:rPr>
              <a:t>Annual </a:t>
            </a:r>
            <a:r>
              <a:rPr lang="en-US" dirty="0">
                <a:solidFill>
                  <a:srgbClr val="001D35"/>
                </a:solidFill>
                <a:latin typeface="Google Sans"/>
              </a:rPr>
              <a:t>bonus, </a:t>
            </a:r>
            <a:endParaRPr lang="en-US" dirty="0" smtClean="0">
              <a:solidFill>
                <a:srgbClr val="001D35"/>
              </a:solidFill>
              <a:latin typeface="Google Sans"/>
            </a:endParaRPr>
          </a:p>
          <a:p>
            <a:pPr marL="627063" indent="-336550">
              <a:buFont typeface="+mj-lt"/>
              <a:buAutoNum type="arabicPeriod"/>
            </a:pPr>
            <a:r>
              <a:rPr lang="en-US" dirty="0" smtClean="0">
                <a:solidFill>
                  <a:srgbClr val="001D35"/>
                </a:solidFill>
                <a:latin typeface="Google Sans"/>
              </a:rPr>
              <a:t>Options </a:t>
            </a:r>
            <a:r>
              <a:rPr lang="en-US" dirty="0">
                <a:solidFill>
                  <a:srgbClr val="001D35"/>
                </a:solidFill>
                <a:latin typeface="Google Sans"/>
              </a:rPr>
              <a:t>to buy company shares, </a:t>
            </a:r>
            <a:endParaRPr lang="en-US" dirty="0" smtClean="0">
              <a:solidFill>
                <a:srgbClr val="001D35"/>
              </a:solidFill>
              <a:latin typeface="Google Sans"/>
            </a:endParaRPr>
          </a:p>
          <a:p>
            <a:pPr marL="627063" indent="-336550">
              <a:buFont typeface="+mj-lt"/>
              <a:buAutoNum type="arabicPeriod"/>
            </a:pPr>
            <a:r>
              <a:rPr lang="en-US" dirty="0" smtClean="0">
                <a:solidFill>
                  <a:srgbClr val="001D35"/>
                </a:solidFill>
                <a:latin typeface="Google Sans"/>
              </a:rPr>
              <a:t>Additional </a:t>
            </a:r>
            <a:r>
              <a:rPr lang="en-US" dirty="0">
                <a:solidFill>
                  <a:srgbClr val="001D35"/>
                </a:solidFill>
                <a:latin typeface="Google Sans"/>
              </a:rPr>
              <a:t>salary, </a:t>
            </a:r>
            <a:endParaRPr lang="en-US" dirty="0" smtClean="0">
              <a:solidFill>
                <a:srgbClr val="001D35"/>
              </a:solidFill>
              <a:latin typeface="Google Sans"/>
            </a:endParaRPr>
          </a:p>
          <a:p>
            <a:pPr marL="627063" indent="-336550">
              <a:buFont typeface="+mj-lt"/>
              <a:buAutoNum type="arabicPeriod"/>
            </a:pPr>
            <a:r>
              <a:rPr lang="en-US" dirty="0" smtClean="0">
                <a:solidFill>
                  <a:srgbClr val="001D35"/>
                </a:solidFill>
                <a:latin typeface="Google Sans"/>
              </a:rPr>
              <a:t>Additional </a:t>
            </a:r>
            <a:r>
              <a:rPr lang="en-US" dirty="0">
                <a:solidFill>
                  <a:srgbClr val="001D35"/>
                </a:solidFill>
                <a:latin typeface="Google Sans"/>
              </a:rPr>
              <a:t>time off, </a:t>
            </a:r>
            <a:endParaRPr lang="en-US" dirty="0" smtClean="0">
              <a:solidFill>
                <a:srgbClr val="001D35"/>
              </a:solidFill>
              <a:latin typeface="Google Sans"/>
            </a:endParaRPr>
          </a:p>
          <a:p>
            <a:pPr marL="627063" indent="-336550">
              <a:buFont typeface="+mj-lt"/>
              <a:buAutoNum type="arabicPeriod"/>
            </a:pPr>
            <a:r>
              <a:rPr lang="en-US" dirty="0" smtClean="0">
                <a:solidFill>
                  <a:srgbClr val="001D35"/>
                </a:solidFill>
                <a:latin typeface="Google Sans"/>
              </a:rPr>
              <a:t>Gifts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55D4E3-623A-FA68-2929-89F94B56B8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872197"/>
            <a:ext cx="5181600" cy="5304766"/>
          </a:xfrm>
        </p:spPr>
        <p:txBody>
          <a:bodyPr>
            <a:normAutofit/>
          </a:bodyPr>
          <a:lstStyle/>
          <a:p>
            <a:r>
              <a:rPr lang="en-US" sz="3300" dirty="0">
                <a:solidFill>
                  <a:srgbClr val="001D35"/>
                </a:solidFill>
                <a:latin typeface="Google Sans"/>
              </a:rPr>
              <a:t>Incentives can be divided into two types, namely</a:t>
            </a:r>
            <a:r>
              <a:rPr lang="en-US" sz="3300" dirty="0" smtClean="0">
                <a:solidFill>
                  <a:srgbClr val="001D35"/>
                </a:solidFill>
                <a:latin typeface="Google Sans"/>
              </a:rPr>
              <a:t>:</a:t>
            </a:r>
          </a:p>
          <a:p>
            <a:r>
              <a:rPr lang="en-US" sz="3300" dirty="0" smtClean="0">
                <a:solidFill>
                  <a:srgbClr val="001D35"/>
                </a:solidFill>
                <a:latin typeface="Google Sans"/>
              </a:rPr>
              <a:t>Financial </a:t>
            </a:r>
            <a:r>
              <a:rPr lang="en-US" sz="3300" dirty="0">
                <a:solidFill>
                  <a:srgbClr val="001D35"/>
                </a:solidFill>
                <a:latin typeface="Google Sans"/>
              </a:rPr>
              <a:t>incentives, in the form of cash or </a:t>
            </a:r>
            <a:r>
              <a:rPr lang="en-US" sz="3300" dirty="0" smtClean="0">
                <a:solidFill>
                  <a:srgbClr val="001D35"/>
                </a:solidFill>
                <a:latin typeface="Google Sans"/>
              </a:rPr>
              <a:t>digital</a:t>
            </a:r>
          </a:p>
          <a:p>
            <a:r>
              <a:rPr lang="en-US" sz="3300" dirty="0" smtClean="0">
                <a:solidFill>
                  <a:srgbClr val="001D35"/>
                </a:solidFill>
                <a:latin typeface="Google Sans"/>
              </a:rPr>
              <a:t>Non-financial </a:t>
            </a:r>
            <a:r>
              <a:rPr lang="en-US" sz="3300" dirty="0">
                <a:solidFill>
                  <a:srgbClr val="001D35"/>
                </a:solidFill>
                <a:latin typeface="Google Sans"/>
              </a:rPr>
              <a:t>incentives, in the form of something other than money </a:t>
            </a:r>
            <a:endParaRPr lang="en-US" sz="3300" dirty="0" smtClean="0">
              <a:solidFill>
                <a:srgbClr val="001D35"/>
              </a:solidFill>
              <a:latin typeface="Google Sans"/>
            </a:endParaRPr>
          </a:p>
          <a:p>
            <a:r>
              <a:rPr lang="en-US" sz="3300" dirty="0" smtClean="0">
                <a:solidFill>
                  <a:srgbClr val="001D35"/>
                </a:solidFill>
                <a:latin typeface="Google Sans"/>
              </a:rPr>
              <a:t>Incentives </a:t>
            </a:r>
            <a:r>
              <a:rPr lang="en-US" sz="3300" dirty="0">
                <a:solidFill>
                  <a:srgbClr val="001D35"/>
                </a:solidFill>
                <a:latin typeface="Google Sans"/>
              </a:rPr>
              <a:t>are a worker's right and are not included in basic salary.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5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CBA7C-8E29-CF47-3D1B-9064DE2FE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Team and Organization-wide Incentive Plans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E0617-E8AD-F2D9-FF08-83387146308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>
                <a:latin typeface="Google Sans"/>
              </a:rPr>
              <a:t>It is a reward program given by the company to its employees to improve performance and work culture. </a:t>
            </a:r>
            <a:endParaRPr lang="en-US" dirty="0" smtClean="0">
              <a:latin typeface="Google Sans"/>
            </a:endParaRPr>
          </a:p>
          <a:p>
            <a:pPr algn="just"/>
            <a:r>
              <a:rPr lang="en-US" dirty="0" smtClean="0">
                <a:latin typeface="Google Sans"/>
              </a:rPr>
              <a:t>This </a:t>
            </a:r>
            <a:r>
              <a:rPr lang="en-US" dirty="0">
                <a:latin typeface="Google Sans"/>
              </a:rPr>
              <a:t>incentive plan can be given to employees individually or in groups.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C7E3A8-1076-A516-FEC8-1C512F94D86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just" fontAlgn="ctr"/>
            <a:r>
              <a:rPr lang="en-US" dirty="0">
                <a:latin typeface="Google Sans"/>
              </a:rPr>
              <a:t>Here are some things to consider in team and organization-wide incentive plans: </a:t>
            </a:r>
            <a:endParaRPr lang="en-US" dirty="0" smtClean="0">
              <a:latin typeface="Google Sans"/>
            </a:endParaRPr>
          </a:p>
          <a:p>
            <a:pPr algn="just" fontAlgn="ctr"/>
            <a:r>
              <a:rPr lang="en-US" dirty="0" smtClean="0">
                <a:latin typeface="Google Sans"/>
              </a:rPr>
              <a:t>Goals </a:t>
            </a:r>
            <a:r>
              <a:rPr lang="en-US" dirty="0">
                <a:latin typeface="Google Sans"/>
              </a:rPr>
              <a:t>:The incentive plan should align individual and organizational goals. That way, individual and team efforts will be directed towards a common goal</a:t>
            </a:r>
            <a:r>
              <a:rPr lang="en-US" dirty="0" smtClean="0">
                <a:latin typeface="Google Sans"/>
              </a:rPr>
              <a:t>.</a:t>
            </a:r>
          </a:p>
          <a:p>
            <a:pPr algn="just" fontAlgn="ctr"/>
            <a:r>
              <a:rPr lang="en-US" dirty="0" smtClean="0">
                <a:latin typeface="Google Sans"/>
              </a:rPr>
              <a:t>Rewards</a:t>
            </a:r>
            <a:r>
              <a:rPr lang="en-US" dirty="0">
                <a:latin typeface="Google Sans"/>
              </a:rPr>
              <a:t>: Rewards can be in the form of bonuses, recognition, perks, or other non-monetary rewards.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139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83D99-1E48-27A3-303D-F7D6AA6E0D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08295"/>
            <a:ext cx="5181600" cy="48686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>
                <a:latin typeface="Google Sans"/>
              </a:rPr>
              <a:t>Frequency :Team incentives are usually given quarterly, semi-annually or annually</a:t>
            </a:r>
            <a:r>
              <a:rPr lang="en-US" dirty="0" smtClean="0">
                <a:latin typeface="Google Sans"/>
              </a:rPr>
              <a:t>.</a:t>
            </a:r>
          </a:p>
          <a:p>
            <a:pPr algn="just"/>
            <a:r>
              <a:rPr lang="en-US" dirty="0" smtClean="0">
                <a:latin typeface="Google Sans"/>
              </a:rPr>
              <a:t>Motivation </a:t>
            </a:r>
            <a:r>
              <a:rPr lang="en-US" dirty="0">
                <a:latin typeface="Google Sans"/>
              </a:rPr>
              <a:t>:The incentive plan must be able to motivate employees to continue to achieve the set targets. </a:t>
            </a:r>
            <a:endParaRPr lang="en-US" dirty="0" smtClean="0">
              <a:latin typeface="Google Sans"/>
            </a:endParaRPr>
          </a:p>
          <a:p>
            <a:pPr algn="just"/>
            <a:r>
              <a:rPr lang="en-US" dirty="0" smtClean="0">
                <a:latin typeface="Google Sans"/>
              </a:rPr>
              <a:t>Understanding </a:t>
            </a:r>
            <a:r>
              <a:rPr lang="en-US" dirty="0">
                <a:latin typeface="Google Sans"/>
              </a:rPr>
              <a:t>: Everyone should understand the goals of the organization so they know how to earn incentives.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DC0CE8-F28E-D5B0-1C2C-22843E381A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252022"/>
            <a:ext cx="5181600" cy="486866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1D35"/>
                </a:solidFill>
                <a:latin typeface="Google Sans"/>
              </a:rPr>
              <a:t>Examples of common incentives given to employees include</a:t>
            </a:r>
            <a:r>
              <a:rPr lang="en-US" dirty="0" smtClean="0">
                <a:solidFill>
                  <a:srgbClr val="001D35"/>
                </a:solidFill>
                <a:latin typeface="Google Sans"/>
              </a:rPr>
              <a:t>:</a:t>
            </a:r>
          </a:p>
          <a:p>
            <a:pPr marL="514350" indent="-241300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Cash bonuses</a:t>
            </a:r>
          </a:p>
          <a:p>
            <a:pPr marL="514350" indent="-241300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Salary increase</a:t>
            </a:r>
          </a:p>
          <a:p>
            <a:pPr marL="514350" indent="-241300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Additional </a:t>
            </a:r>
            <a:r>
              <a:rPr lang="en-US" dirty="0">
                <a:latin typeface="Google Sans"/>
              </a:rPr>
              <a:t>vacation </a:t>
            </a:r>
            <a:r>
              <a:rPr lang="en-US" dirty="0" smtClean="0">
                <a:latin typeface="Google Sans"/>
              </a:rPr>
              <a:t>days</a:t>
            </a:r>
          </a:p>
          <a:p>
            <a:pPr marL="514350" indent="-241300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Public recognition</a:t>
            </a:r>
          </a:p>
          <a:p>
            <a:pPr marL="514350" indent="-241300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Health </a:t>
            </a:r>
            <a:r>
              <a:rPr lang="en-US" dirty="0">
                <a:latin typeface="Google Sans"/>
              </a:rPr>
              <a:t>and fitness </a:t>
            </a:r>
            <a:r>
              <a:rPr lang="en-US" dirty="0" smtClean="0">
                <a:latin typeface="Google Sans"/>
              </a:rPr>
              <a:t>reimbursement</a:t>
            </a:r>
          </a:p>
          <a:p>
            <a:pPr marL="514350" indent="-241300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Referral bonus</a:t>
            </a:r>
          </a:p>
          <a:p>
            <a:pPr marL="514350" indent="-241300">
              <a:buFont typeface="+mj-lt"/>
              <a:buAutoNum type="arabicPeriod"/>
            </a:pPr>
            <a:r>
              <a:rPr lang="en-US" dirty="0" smtClean="0">
                <a:latin typeface="Google Sans"/>
              </a:rPr>
              <a:t>Professional </a:t>
            </a:r>
            <a:r>
              <a:rPr lang="en-US" dirty="0">
                <a:latin typeface="Google Sans"/>
              </a:rPr>
              <a:t>development opportunities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E02C2C8-5DEA-6154-BB55-07BF1F42D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147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 err="1"/>
              <a:t>Lanjutan</a:t>
            </a:r>
            <a:r>
              <a:rPr lang="en-US" b="1" dirty="0"/>
              <a:t>….</a:t>
            </a: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86469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54</TotalTime>
  <Words>650</Words>
  <Application>Microsoft Office PowerPoint</Application>
  <PresentationFormat>Widescreen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Google Sans</vt:lpstr>
      <vt:lpstr>Office Theme</vt:lpstr>
      <vt:lpstr>BAB 9</vt:lpstr>
      <vt:lpstr>Money's Role in Motivation</vt:lpstr>
      <vt:lpstr>Individual Incentive and Recognition Program for Employees</vt:lpstr>
      <vt:lpstr>PowerPoint Presentation</vt:lpstr>
      <vt:lpstr>Incentives for Salesperson</vt:lpstr>
      <vt:lpstr>Manager and Executive Incentives</vt:lpstr>
      <vt:lpstr>PowerPoint Presentation</vt:lpstr>
      <vt:lpstr>Team and Organization-wide Incentive Plans</vt:lpstr>
      <vt:lpstr> Lanjutan….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Litka Tiadoraria Br Ginting</dc:creator>
  <cp:lastModifiedBy>Litka Tiadoraria Br Ginting</cp:lastModifiedBy>
  <cp:revision>7</cp:revision>
  <dcterms:created xsi:type="dcterms:W3CDTF">2024-08-12T07:57:50Z</dcterms:created>
  <dcterms:modified xsi:type="dcterms:W3CDTF">2024-10-01T02:59:28Z</dcterms:modified>
</cp:coreProperties>
</file>