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68" r:id="rId5"/>
    <p:sldId id="269" r:id="rId6"/>
    <p:sldId id="260" r:id="rId7"/>
    <p:sldId id="264" r:id="rId8"/>
    <p:sldId id="259" r:id="rId9"/>
    <p:sldId id="261" r:id="rId10"/>
    <p:sldId id="265" r:id="rId11"/>
    <p:sldId id="262" r:id="rId12"/>
    <p:sldId id="263" r:id="rId13"/>
    <p:sldId id="266" r:id="rId14"/>
    <p:sldId id="267" r:id="rId15"/>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League Spartan" panose="020B0604020202020204" charset="0"/>
      <p:regular r:id="rId20"/>
    </p:embeddedFont>
    <p:embeddedFont>
      <p:font typeface="Libre Franklin" pitchFamily="2" charset="0"/>
      <p:regular r:id="rId21"/>
      <p:bold r:id="rId22"/>
      <p:italic r:id="rId23"/>
      <p:boldItalic r:id="rId24"/>
    </p:embeddedFont>
    <p:embeddedFont>
      <p:font typeface="Open Sans Bold" panose="020B0604020202020204" charset="0"/>
      <p:regular r:id="rId25"/>
      <p:bold r:id="rId26"/>
    </p:embeddedFont>
    <p:embeddedFont>
      <p:font typeface="Poppins" panose="00000500000000000000" pitchFamily="2" charset="0"/>
      <p:regular r:id="rId27"/>
      <p:bold r:id="rId28"/>
      <p:italic r:id="rId29"/>
      <p:boldItalic r:id="rId30"/>
    </p:embeddedFont>
    <p:embeddedFont>
      <p:font typeface="Poppins Bold" panose="00000800000000000000" charset="0"/>
      <p:regular r:id="rId31"/>
    </p:embeddedFont>
    <p:embeddedFont>
      <p:font typeface="Poppins Semi-Bold" panose="020B060402020202020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85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font" Target="fonts/font14.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openxmlformats.org/officeDocument/2006/relationships/font" Target="fonts/font1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8.fntdata"/><Relationship Id="rId28" Type="http://schemas.openxmlformats.org/officeDocument/2006/relationships/font" Target="fonts/font13.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31" Type="http://schemas.openxmlformats.org/officeDocument/2006/relationships/font" Target="fonts/font16.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font" Target="fonts/font12.fntdata"/><Relationship Id="rId30" Type="http://schemas.openxmlformats.org/officeDocument/2006/relationships/font" Target="fonts/font15.fntdata"/><Relationship Id="rId35" Type="http://schemas.openxmlformats.org/officeDocument/2006/relationships/theme" Target="theme/theme1.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11/4/2024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6.sv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4.svg"/></Relationships>
</file>

<file path=ppt/slides/_rels/slide11.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9.png"/><Relationship Id="rId7" Type="http://schemas.openxmlformats.org/officeDocument/2006/relationships/image" Target="../media/image15.png"/><Relationship Id="rId2" Type="http://schemas.openxmlformats.org/officeDocument/2006/relationships/image" Target="../media/image34.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35.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36.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svg"/></Relationships>
</file>

<file path=ppt/slides/_rels/slide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6.svg"/><Relationship Id="rId4" Type="http://schemas.openxmlformats.org/officeDocument/2006/relationships/image" Target="../media/image10.svg"/><Relationship Id="rId9"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9.png"/><Relationship Id="rId7"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6.svg"/><Relationship Id="rId5" Type="http://schemas.openxmlformats.org/officeDocument/2006/relationships/image" Target="../media/image11.png"/><Relationship Id="rId10" Type="http://schemas.openxmlformats.org/officeDocument/2006/relationships/image" Target="../media/image15.png"/><Relationship Id="rId4" Type="http://schemas.openxmlformats.org/officeDocument/2006/relationships/image" Target="../media/image10.svg"/><Relationship Id="rId9" Type="http://schemas.openxmlformats.org/officeDocument/2006/relationships/image" Target="../media/image14.svg"/></Relationships>
</file>

<file path=ppt/slides/_rels/slide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2.sv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16.svg"/><Relationship Id="rId3" Type="http://schemas.openxmlformats.org/officeDocument/2006/relationships/image" Target="../media/image10.svg"/><Relationship Id="rId7"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12.svg"/><Relationship Id="rId10" Type="http://schemas.openxmlformats.org/officeDocument/2006/relationships/image" Target="../media/image14.svg"/><Relationship Id="rId4" Type="http://schemas.openxmlformats.org/officeDocument/2006/relationships/image" Target="../media/image11.png"/><Relationship Id="rId9" Type="http://schemas.openxmlformats.org/officeDocument/2006/relationships/image" Target="../media/image13.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13" Type="http://schemas.openxmlformats.org/officeDocument/2006/relationships/image" Target="../media/image26.png"/><Relationship Id="rId3" Type="http://schemas.openxmlformats.org/officeDocument/2006/relationships/image" Target="../media/image10.svg"/><Relationship Id="rId7" Type="http://schemas.openxmlformats.org/officeDocument/2006/relationships/image" Target="../media/image13.png"/><Relationship Id="rId12" Type="http://schemas.openxmlformats.org/officeDocument/2006/relationships/image" Target="../media/image16.svg"/><Relationship Id="rId2" Type="http://schemas.openxmlformats.org/officeDocument/2006/relationships/image" Target="../media/image9.png"/><Relationship Id="rId16" Type="http://schemas.openxmlformats.org/officeDocument/2006/relationships/image" Target="../media/image29.svg"/><Relationship Id="rId1" Type="http://schemas.openxmlformats.org/officeDocument/2006/relationships/slideLayout" Target="../slideLayouts/slideLayout7.xml"/><Relationship Id="rId6" Type="http://schemas.openxmlformats.org/officeDocument/2006/relationships/image" Target="../media/image23.jpeg"/><Relationship Id="rId11" Type="http://schemas.openxmlformats.org/officeDocument/2006/relationships/image" Target="../media/image15.png"/><Relationship Id="rId5" Type="http://schemas.openxmlformats.org/officeDocument/2006/relationships/image" Target="../media/image12.svg"/><Relationship Id="rId15" Type="http://schemas.openxmlformats.org/officeDocument/2006/relationships/image" Target="../media/image28.png"/><Relationship Id="rId10" Type="http://schemas.openxmlformats.org/officeDocument/2006/relationships/image" Target="../media/image25.svg"/><Relationship Id="rId4" Type="http://schemas.openxmlformats.org/officeDocument/2006/relationships/image" Target="../media/image11.png"/><Relationship Id="rId9" Type="http://schemas.openxmlformats.org/officeDocument/2006/relationships/image" Target="../media/image24.png"/><Relationship Id="rId14"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2.svg"/><Relationship Id="rId11" Type="http://schemas.openxmlformats.org/officeDocument/2006/relationships/image" Target="../media/image14.svg"/><Relationship Id="rId5" Type="http://schemas.openxmlformats.org/officeDocument/2006/relationships/image" Target="../media/image11.png"/><Relationship Id="rId10" Type="http://schemas.openxmlformats.org/officeDocument/2006/relationships/image" Target="../media/image13.png"/><Relationship Id="rId4" Type="http://schemas.openxmlformats.org/officeDocument/2006/relationships/image" Target="../media/image10.svg"/><Relationship Id="rId9"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0" y="-231171"/>
            <a:ext cx="7277752" cy="10518171"/>
            <a:chOff x="0" y="0"/>
            <a:chExt cx="606592" cy="876677"/>
          </a:xfrm>
        </p:grpSpPr>
        <p:sp>
          <p:nvSpPr>
            <p:cNvPr id="3" name="Freeform 3"/>
            <p:cNvSpPr/>
            <p:nvPr/>
          </p:nvSpPr>
          <p:spPr>
            <a:xfrm>
              <a:off x="0" y="0"/>
              <a:ext cx="606592" cy="876677"/>
            </a:xfrm>
            <a:custGeom>
              <a:avLst/>
              <a:gdLst/>
              <a:ahLst/>
              <a:cxnLst/>
              <a:rect l="l" t="t" r="r" b="b"/>
              <a:pathLst>
                <a:path w="606592" h="876677">
                  <a:moveTo>
                    <a:pt x="24467" y="0"/>
                  </a:moveTo>
                  <a:lnTo>
                    <a:pt x="582125" y="0"/>
                  </a:lnTo>
                  <a:cubicBezTo>
                    <a:pt x="588614" y="0"/>
                    <a:pt x="594837" y="2578"/>
                    <a:pt x="599426" y="7166"/>
                  </a:cubicBezTo>
                  <a:cubicBezTo>
                    <a:pt x="604014" y="11755"/>
                    <a:pt x="606592" y="17978"/>
                    <a:pt x="606592" y="24467"/>
                  </a:cubicBezTo>
                  <a:lnTo>
                    <a:pt x="606592" y="852210"/>
                  </a:lnTo>
                  <a:cubicBezTo>
                    <a:pt x="606592" y="858699"/>
                    <a:pt x="604014" y="864922"/>
                    <a:pt x="599426" y="869510"/>
                  </a:cubicBezTo>
                  <a:cubicBezTo>
                    <a:pt x="594837" y="874099"/>
                    <a:pt x="588614" y="876677"/>
                    <a:pt x="582125" y="876677"/>
                  </a:cubicBezTo>
                  <a:lnTo>
                    <a:pt x="24467" y="876677"/>
                  </a:lnTo>
                  <a:cubicBezTo>
                    <a:pt x="10954" y="876677"/>
                    <a:pt x="0" y="865722"/>
                    <a:pt x="0" y="852210"/>
                  </a:cubicBezTo>
                  <a:lnTo>
                    <a:pt x="0" y="24467"/>
                  </a:lnTo>
                  <a:cubicBezTo>
                    <a:pt x="0" y="10954"/>
                    <a:pt x="10954" y="0"/>
                    <a:pt x="24467" y="0"/>
                  </a:cubicBezTo>
                  <a:close/>
                </a:path>
              </a:pathLst>
            </a:custGeom>
            <a:blipFill>
              <a:blip r:embed="rId2"/>
              <a:stretch>
                <a:fillRect l="-58461" r="-58461"/>
              </a:stretch>
            </a:blipFill>
          </p:spPr>
        </p:sp>
      </p:grpSp>
      <p:grpSp>
        <p:nvGrpSpPr>
          <p:cNvPr id="4" name="Group 4"/>
          <p:cNvGrpSpPr/>
          <p:nvPr/>
        </p:nvGrpSpPr>
        <p:grpSpPr>
          <a:xfrm>
            <a:off x="10227980" y="7439046"/>
            <a:ext cx="4668945" cy="675041"/>
            <a:chOff x="0" y="0"/>
            <a:chExt cx="1229681" cy="177789"/>
          </a:xfrm>
        </p:grpSpPr>
        <p:sp>
          <p:nvSpPr>
            <p:cNvPr id="5" name="Freeform 5"/>
            <p:cNvSpPr/>
            <p:nvPr/>
          </p:nvSpPr>
          <p:spPr>
            <a:xfrm>
              <a:off x="0" y="0"/>
              <a:ext cx="1229681" cy="177789"/>
            </a:xfrm>
            <a:custGeom>
              <a:avLst/>
              <a:gdLst/>
              <a:ahLst/>
              <a:cxnLst/>
              <a:rect l="l" t="t" r="r" b="b"/>
              <a:pathLst>
                <a:path w="1229681" h="177789">
                  <a:moveTo>
                    <a:pt x="54720" y="0"/>
                  </a:moveTo>
                  <a:lnTo>
                    <a:pt x="1174961" y="0"/>
                  </a:lnTo>
                  <a:cubicBezTo>
                    <a:pt x="1189474" y="0"/>
                    <a:pt x="1203392" y="5765"/>
                    <a:pt x="1213654" y="16027"/>
                  </a:cubicBezTo>
                  <a:cubicBezTo>
                    <a:pt x="1223916" y="26289"/>
                    <a:pt x="1229681" y="40207"/>
                    <a:pt x="1229681" y="54720"/>
                  </a:cubicBezTo>
                  <a:lnTo>
                    <a:pt x="1229681" y="123069"/>
                  </a:lnTo>
                  <a:cubicBezTo>
                    <a:pt x="1229681" y="153290"/>
                    <a:pt x="1205182" y="177789"/>
                    <a:pt x="1174961" y="177789"/>
                  </a:cubicBezTo>
                  <a:lnTo>
                    <a:pt x="54720" y="177789"/>
                  </a:lnTo>
                  <a:cubicBezTo>
                    <a:pt x="40207" y="177789"/>
                    <a:pt x="26289" y="172023"/>
                    <a:pt x="16027" y="161761"/>
                  </a:cubicBezTo>
                  <a:cubicBezTo>
                    <a:pt x="5765" y="151500"/>
                    <a:pt x="0" y="137581"/>
                    <a:pt x="0" y="123069"/>
                  </a:cubicBezTo>
                  <a:lnTo>
                    <a:pt x="0" y="54720"/>
                  </a:lnTo>
                  <a:cubicBezTo>
                    <a:pt x="0" y="24499"/>
                    <a:pt x="24499" y="0"/>
                    <a:pt x="54720" y="0"/>
                  </a:cubicBezTo>
                  <a:close/>
                </a:path>
              </a:pathLst>
            </a:custGeom>
            <a:solidFill>
              <a:srgbClr val="1B8895"/>
            </a:solidFill>
          </p:spPr>
        </p:sp>
        <p:sp>
          <p:nvSpPr>
            <p:cNvPr id="6" name="TextBox 6"/>
            <p:cNvSpPr txBox="1"/>
            <p:nvPr/>
          </p:nvSpPr>
          <p:spPr>
            <a:xfrm>
              <a:off x="0" y="-38100"/>
              <a:ext cx="1229681" cy="215889"/>
            </a:xfrm>
            <a:prstGeom prst="rect">
              <a:avLst/>
            </a:prstGeom>
          </p:spPr>
          <p:txBody>
            <a:bodyPr lIns="50800" tIns="50800" rIns="50800" bIns="50800" rtlCol="0" anchor="ctr"/>
            <a:lstStyle/>
            <a:p>
              <a:pPr algn="ctr">
                <a:lnSpc>
                  <a:spcPts val="2793"/>
                </a:lnSpc>
              </a:pPr>
              <a:endParaRPr/>
            </a:p>
          </p:txBody>
        </p:sp>
      </p:grpSp>
      <p:sp>
        <p:nvSpPr>
          <p:cNvPr id="7" name="Freeform 7"/>
          <p:cNvSpPr/>
          <p:nvPr/>
        </p:nvSpPr>
        <p:spPr>
          <a:xfrm rot="-5400000">
            <a:off x="968513" y="2111513"/>
            <a:ext cx="10518171" cy="5832804"/>
          </a:xfrm>
          <a:custGeom>
            <a:avLst/>
            <a:gdLst/>
            <a:ahLst/>
            <a:cxnLst/>
            <a:rect l="l" t="t" r="r" b="b"/>
            <a:pathLst>
              <a:path w="10518171" h="5832804">
                <a:moveTo>
                  <a:pt x="0" y="0"/>
                </a:moveTo>
                <a:lnTo>
                  <a:pt x="10518170" y="0"/>
                </a:lnTo>
                <a:lnTo>
                  <a:pt x="10518170" y="5832804"/>
                </a:lnTo>
                <a:lnTo>
                  <a:pt x="0" y="5832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grpSp>
        <p:nvGrpSpPr>
          <p:cNvPr id="8" name="Group 8"/>
          <p:cNvGrpSpPr/>
          <p:nvPr/>
        </p:nvGrpSpPr>
        <p:grpSpPr>
          <a:xfrm>
            <a:off x="9397731" y="7439046"/>
            <a:ext cx="675041" cy="675041"/>
            <a:chOff x="0" y="0"/>
            <a:chExt cx="812800" cy="812800"/>
          </a:xfrm>
        </p:grpSpPr>
        <p:sp>
          <p:nvSpPr>
            <p:cNvPr id="9" name="Freeform 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8895"/>
            </a:solidFill>
          </p:spPr>
        </p:sp>
        <p:sp>
          <p:nvSpPr>
            <p:cNvPr id="10" name="TextBox 10"/>
            <p:cNvSpPr txBox="1"/>
            <p:nvPr/>
          </p:nvSpPr>
          <p:spPr>
            <a:xfrm>
              <a:off x="76200" y="38100"/>
              <a:ext cx="660400" cy="698500"/>
            </a:xfrm>
            <a:prstGeom prst="rect">
              <a:avLst/>
            </a:prstGeom>
          </p:spPr>
          <p:txBody>
            <a:bodyPr lIns="50800" tIns="50800" rIns="50800" bIns="50800" rtlCol="0" anchor="ctr"/>
            <a:lstStyle/>
            <a:p>
              <a:pPr algn="ctr">
                <a:lnSpc>
                  <a:spcPts val="2793"/>
                </a:lnSpc>
              </a:pPr>
              <a:endParaRPr/>
            </a:p>
          </p:txBody>
        </p:sp>
      </p:grpSp>
      <p:grpSp>
        <p:nvGrpSpPr>
          <p:cNvPr id="11" name="Group 11"/>
          <p:cNvGrpSpPr/>
          <p:nvPr/>
        </p:nvGrpSpPr>
        <p:grpSpPr>
          <a:xfrm rot="5400000">
            <a:off x="9615276" y="7643251"/>
            <a:ext cx="304721" cy="266631"/>
            <a:chOff x="0" y="0"/>
            <a:chExt cx="812800" cy="711200"/>
          </a:xfrm>
        </p:grpSpPr>
        <p:sp>
          <p:nvSpPr>
            <p:cNvPr id="12" name="Freeform 12"/>
            <p:cNvSpPr/>
            <p:nvPr/>
          </p:nvSpPr>
          <p:spPr>
            <a:xfrm>
              <a:off x="0" y="0"/>
              <a:ext cx="812800" cy="711200"/>
            </a:xfrm>
            <a:custGeom>
              <a:avLst/>
              <a:gdLst/>
              <a:ahLst/>
              <a:cxnLst/>
              <a:rect l="l" t="t" r="r" b="b"/>
              <a:pathLst>
                <a:path w="812800" h="711200">
                  <a:moveTo>
                    <a:pt x="406400" y="0"/>
                  </a:moveTo>
                  <a:lnTo>
                    <a:pt x="812800" y="711200"/>
                  </a:lnTo>
                  <a:lnTo>
                    <a:pt x="0" y="711200"/>
                  </a:lnTo>
                  <a:lnTo>
                    <a:pt x="406400" y="0"/>
                  </a:lnTo>
                  <a:close/>
                </a:path>
              </a:pathLst>
            </a:custGeom>
            <a:solidFill>
              <a:srgbClr val="FFFFFF"/>
            </a:solidFill>
          </p:spPr>
        </p:sp>
        <p:sp>
          <p:nvSpPr>
            <p:cNvPr id="13" name="TextBox 13"/>
            <p:cNvSpPr txBox="1"/>
            <p:nvPr/>
          </p:nvSpPr>
          <p:spPr>
            <a:xfrm>
              <a:off x="127000" y="292100"/>
              <a:ext cx="558800" cy="368300"/>
            </a:xfrm>
            <a:prstGeom prst="rect">
              <a:avLst/>
            </a:prstGeom>
          </p:spPr>
          <p:txBody>
            <a:bodyPr lIns="50800" tIns="50800" rIns="50800" bIns="50800" rtlCol="0" anchor="ctr"/>
            <a:lstStyle/>
            <a:p>
              <a:pPr algn="ctr">
                <a:lnSpc>
                  <a:spcPts val="2793"/>
                </a:lnSpc>
              </a:pPr>
              <a:endParaRPr/>
            </a:p>
          </p:txBody>
        </p:sp>
      </p:grpSp>
      <p:sp>
        <p:nvSpPr>
          <p:cNvPr id="14" name="TextBox 14"/>
          <p:cNvSpPr txBox="1"/>
          <p:nvPr/>
        </p:nvSpPr>
        <p:spPr>
          <a:xfrm>
            <a:off x="9397731" y="4084797"/>
            <a:ext cx="8358190" cy="1434463"/>
          </a:xfrm>
          <a:prstGeom prst="rect">
            <a:avLst/>
          </a:prstGeom>
        </p:spPr>
        <p:txBody>
          <a:bodyPr lIns="0" tIns="0" rIns="0" bIns="0" rtlCol="0" anchor="t">
            <a:spAutoFit/>
          </a:bodyPr>
          <a:lstStyle/>
          <a:p>
            <a:pPr algn="l">
              <a:lnSpc>
                <a:spcPts val="11760"/>
              </a:lnSpc>
            </a:pPr>
            <a:r>
              <a:rPr lang="en-US" sz="8400">
                <a:solidFill>
                  <a:srgbClr val="231F20"/>
                </a:solidFill>
                <a:latin typeface="League Spartan"/>
                <a:ea typeface="League Spartan"/>
                <a:cs typeface="League Spartan"/>
                <a:sym typeface="League Spartan"/>
              </a:rPr>
              <a:t>DI ERA DIGITAL</a:t>
            </a:r>
          </a:p>
        </p:txBody>
      </p:sp>
      <p:sp>
        <p:nvSpPr>
          <p:cNvPr id="15" name="TextBox 15"/>
          <p:cNvSpPr txBox="1"/>
          <p:nvPr/>
        </p:nvSpPr>
        <p:spPr>
          <a:xfrm>
            <a:off x="9397731" y="3180362"/>
            <a:ext cx="8094791" cy="920102"/>
          </a:xfrm>
          <a:prstGeom prst="rect">
            <a:avLst/>
          </a:prstGeom>
        </p:spPr>
        <p:txBody>
          <a:bodyPr lIns="0" tIns="0" rIns="0" bIns="0" rtlCol="0" anchor="t">
            <a:spAutoFit/>
          </a:bodyPr>
          <a:lstStyle/>
          <a:p>
            <a:pPr algn="l">
              <a:lnSpc>
                <a:spcPts val="7560"/>
              </a:lnSpc>
            </a:pPr>
            <a:r>
              <a:rPr lang="en-US" sz="5400">
                <a:solidFill>
                  <a:srgbClr val="1B8895"/>
                </a:solidFill>
                <a:latin typeface="League Spartan"/>
                <a:ea typeface="League Spartan"/>
                <a:cs typeface="League Spartan"/>
                <a:sym typeface="League Spartan"/>
              </a:rPr>
              <a:t>TECHNOPRENEURSHIP</a:t>
            </a:r>
          </a:p>
        </p:txBody>
      </p:sp>
      <p:sp>
        <p:nvSpPr>
          <p:cNvPr id="16" name="TextBox 16"/>
          <p:cNvSpPr txBox="1"/>
          <p:nvPr/>
        </p:nvSpPr>
        <p:spPr>
          <a:xfrm>
            <a:off x="9397731" y="5905881"/>
            <a:ext cx="7221067" cy="1555954"/>
          </a:xfrm>
          <a:prstGeom prst="rect">
            <a:avLst/>
          </a:prstGeom>
        </p:spPr>
        <p:txBody>
          <a:bodyPr lIns="0" tIns="0" rIns="0" bIns="0" rtlCol="0" anchor="t">
            <a:spAutoFit/>
          </a:bodyPr>
          <a:lstStyle/>
          <a:p>
            <a:pPr algn="l">
              <a:lnSpc>
                <a:spcPts val="4113"/>
              </a:lnSpc>
            </a:pPr>
            <a:r>
              <a:rPr lang="en-US" sz="2938">
                <a:solidFill>
                  <a:srgbClr val="231F20"/>
                </a:solidFill>
                <a:latin typeface="Poppins Semi-Bold"/>
                <a:ea typeface="Poppins Semi-Bold"/>
                <a:cs typeface="Poppins Semi-Bold"/>
                <a:sym typeface="Poppins Semi-Bold"/>
              </a:rPr>
              <a:t>Technopreneurship</a:t>
            </a:r>
          </a:p>
          <a:p>
            <a:pPr algn="l">
              <a:lnSpc>
                <a:spcPts val="4113"/>
              </a:lnSpc>
            </a:pPr>
            <a:r>
              <a:rPr lang="en-US" sz="2938">
                <a:solidFill>
                  <a:srgbClr val="231F20"/>
                </a:solidFill>
                <a:latin typeface="Poppins Semi-Bold"/>
                <a:ea typeface="Poppins Semi-Bold"/>
                <a:cs typeface="Poppins Semi-Bold"/>
                <a:sym typeface="Poppins Semi-Bold"/>
              </a:rPr>
              <a:t> - Pertemuan  3 -</a:t>
            </a:r>
          </a:p>
          <a:p>
            <a:pPr algn="l">
              <a:lnSpc>
                <a:spcPts val="4113"/>
              </a:lnSpc>
            </a:pPr>
            <a:endParaRPr lang="en-US" sz="2938">
              <a:solidFill>
                <a:srgbClr val="231F20"/>
              </a:solidFill>
              <a:latin typeface="Poppins Semi-Bold"/>
              <a:ea typeface="Poppins Semi-Bold"/>
              <a:cs typeface="Poppins Semi-Bold"/>
              <a:sym typeface="Poppins Semi-Bold"/>
            </a:endParaRPr>
          </a:p>
        </p:txBody>
      </p:sp>
      <p:sp>
        <p:nvSpPr>
          <p:cNvPr id="17" name="TextBox 17"/>
          <p:cNvSpPr txBox="1"/>
          <p:nvPr/>
        </p:nvSpPr>
        <p:spPr>
          <a:xfrm>
            <a:off x="10478193" y="7522566"/>
            <a:ext cx="4146949" cy="441325"/>
          </a:xfrm>
          <a:prstGeom prst="rect">
            <a:avLst/>
          </a:prstGeom>
        </p:spPr>
        <p:txBody>
          <a:bodyPr lIns="0" tIns="0" rIns="0" bIns="0" rtlCol="0" anchor="t">
            <a:spAutoFit/>
          </a:bodyPr>
          <a:lstStyle/>
          <a:p>
            <a:pPr algn="ctr">
              <a:lnSpc>
                <a:spcPts val="3499"/>
              </a:lnSpc>
            </a:pPr>
            <a:r>
              <a:rPr lang="en-US" sz="2499">
                <a:solidFill>
                  <a:srgbClr val="FFFFFF"/>
                </a:solidFill>
                <a:latin typeface="Poppins Bold"/>
                <a:ea typeface="Poppins Bold"/>
                <a:cs typeface="Poppins Bold"/>
                <a:sym typeface="Poppins Bold"/>
              </a:rPr>
              <a:t>HENI SUSILOWATI, M.M</a:t>
            </a:r>
          </a:p>
        </p:txBody>
      </p:sp>
      <p:grpSp>
        <p:nvGrpSpPr>
          <p:cNvPr id="18" name="Group 18"/>
          <p:cNvGrpSpPr/>
          <p:nvPr/>
        </p:nvGrpSpPr>
        <p:grpSpPr>
          <a:xfrm>
            <a:off x="10215305" y="605542"/>
            <a:ext cx="7540616" cy="1631844"/>
            <a:chOff x="0" y="0"/>
            <a:chExt cx="10054155" cy="2175792"/>
          </a:xfrm>
        </p:grpSpPr>
        <p:sp>
          <p:nvSpPr>
            <p:cNvPr id="19" name="Freeform 19"/>
            <p:cNvSpPr/>
            <p:nvPr/>
          </p:nvSpPr>
          <p:spPr>
            <a:xfrm>
              <a:off x="0" y="131552"/>
              <a:ext cx="1787412" cy="1810545"/>
            </a:xfrm>
            <a:custGeom>
              <a:avLst/>
              <a:gdLst/>
              <a:ahLst/>
              <a:cxnLst/>
              <a:rect l="l" t="t" r="r" b="b"/>
              <a:pathLst>
                <a:path w="1787412" h="1810545">
                  <a:moveTo>
                    <a:pt x="0" y="0"/>
                  </a:moveTo>
                  <a:lnTo>
                    <a:pt x="1787412" y="0"/>
                  </a:lnTo>
                  <a:lnTo>
                    <a:pt x="1787412" y="1810545"/>
                  </a:lnTo>
                  <a:lnTo>
                    <a:pt x="0" y="1810545"/>
                  </a:lnTo>
                  <a:lnTo>
                    <a:pt x="0" y="0"/>
                  </a:lnTo>
                  <a:close/>
                </a:path>
              </a:pathLst>
            </a:custGeom>
            <a:blipFill>
              <a:blip r:embed="rId5"/>
              <a:stretch>
                <a:fillRect/>
              </a:stretch>
            </a:blipFill>
          </p:spPr>
        </p:sp>
        <p:sp>
          <p:nvSpPr>
            <p:cNvPr id="20" name="Freeform 20"/>
            <p:cNvSpPr/>
            <p:nvPr/>
          </p:nvSpPr>
          <p:spPr>
            <a:xfrm>
              <a:off x="2092212" y="131552"/>
              <a:ext cx="1971667" cy="1810545"/>
            </a:xfrm>
            <a:custGeom>
              <a:avLst/>
              <a:gdLst/>
              <a:ahLst/>
              <a:cxnLst/>
              <a:rect l="l" t="t" r="r" b="b"/>
              <a:pathLst>
                <a:path w="1971667" h="1810545">
                  <a:moveTo>
                    <a:pt x="0" y="0"/>
                  </a:moveTo>
                  <a:lnTo>
                    <a:pt x="1971667" y="0"/>
                  </a:lnTo>
                  <a:lnTo>
                    <a:pt x="1971667" y="1810545"/>
                  </a:lnTo>
                  <a:lnTo>
                    <a:pt x="0" y="1810545"/>
                  </a:lnTo>
                  <a:lnTo>
                    <a:pt x="0" y="0"/>
                  </a:lnTo>
                  <a:close/>
                </a:path>
              </a:pathLst>
            </a:custGeom>
            <a:blipFill>
              <a:blip r:embed="rId6"/>
              <a:stretch>
                <a:fillRect/>
              </a:stretch>
            </a:blipFill>
          </p:spPr>
        </p:sp>
        <p:sp>
          <p:nvSpPr>
            <p:cNvPr id="21" name="Freeform 21"/>
            <p:cNvSpPr/>
            <p:nvPr/>
          </p:nvSpPr>
          <p:spPr>
            <a:xfrm>
              <a:off x="4228979" y="0"/>
              <a:ext cx="2259992" cy="2175792"/>
            </a:xfrm>
            <a:custGeom>
              <a:avLst/>
              <a:gdLst/>
              <a:ahLst/>
              <a:cxnLst/>
              <a:rect l="l" t="t" r="r" b="b"/>
              <a:pathLst>
                <a:path w="2259992" h="2175792">
                  <a:moveTo>
                    <a:pt x="0" y="0"/>
                  </a:moveTo>
                  <a:lnTo>
                    <a:pt x="2259992" y="0"/>
                  </a:lnTo>
                  <a:lnTo>
                    <a:pt x="2259992" y="2175792"/>
                  </a:lnTo>
                  <a:lnTo>
                    <a:pt x="0" y="2175792"/>
                  </a:lnTo>
                  <a:lnTo>
                    <a:pt x="0" y="0"/>
                  </a:lnTo>
                  <a:close/>
                </a:path>
              </a:pathLst>
            </a:custGeom>
            <a:blipFill>
              <a:blip r:embed="rId7"/>
              <a:stretch>
                <a:fillRect/>
              </a:stretch>
            </a:blipFill>
          </p:spPr>
        </p:sp>
        <p:sp>
          <p:nvSpPr>
            <p:cNvPr id="22" name="Freeform 22"/>
            <p:cNvSpPr/>
            <p:nvPr/>
          </p:nvSpPr>
          <p:spPr>
            <a:xfrm>
              <a:off x="6654071" y="131552"/>
              <a:ext cx="3400084" cy="1810545"/>
            </a:xfrm>
            <a:custGeom>
              <a:avLst/>
              <a:gdLst/>
              <a:ahLst/>
              <a:cxnLst/>
              <a:rect l="l" t="t" r="r" b="b"/>
              <a:pathLst>
                <a:path w="3400084" h="1810545">
                  <a:moveTo>
                    <a:pt x="0" y="0"/>
                  </a:moveTo>
                  <a:lnTo>
                    <a:pt x="3400084" y="0"/>
                  </a:lnTo>
                  <a:lnTo>
                    <a:pt x="3400084" y="1810545"/>
                  </a:lnTo>
                  <a:lnTo>
                    <a:pt x="0" y="1810545"/>
                  </a:lnTo>
                  <a:lnTo>
                    <a:pt x="0" y="0"/>
                  </a:lnTo>
                  <a:close/>
                </a:path>
              </a:pathLst>
            </a:custGeom>
            <a:blipFill>
              <a:blip r:embed="rId8"/>
              <a:stretch>
                <a:fillRect/>
              </a:stretch>
            </a:blipFill>
          </p:spPr>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48859" y="4968240"/>
            <a:ext cx="8010566" cy="5412771"/>
            <a:chOff x="0" y="0"/>
            <a:chExt cx="667671" cy="451148"/>
          </a:xfrm>
        </p:grpSpPr>
        <p:sp>
          <p:nvSpPr>
            <p:cNvPr id="3" name="Freeform 3"/>
            <p:cNvSpPr/>
            <p:nvPr/>
          </p:nvSpPr>
          <p:spPr>
            <a:xfrm>
              <a:off x="0" y="0"/>
              <a:ext cx="667671" cy="451148"/>
            </a:xfrm>
            <a:custGeom>
              <a:avLst/>
              <a:gdLst/>
              <a:ahLst/>
              <a:cxnLst/>
              <a:rect l="l" t="t" r="r" b="b"/>
              <a:pathLst>
                <a:path w="667671" h="451148">
                  <a:moveTo>
                    <a:pt x="22229" y="0"/>
                  </a:moveTo>
                  <a:lnTo>
                    <a:pt x="645442" y="0"/>
                  </a:lnTo>
                  <a:cubicBezTo>
                    <a:pt x="651338" y="0"/>
                    <a:pt x="656992" y="2342"/>
                    <a:pt x="661160" y="6511"/>
                  </a:cubicBezTo>
                  <a:cubicBezTo>
                    <a:pt x="665329" y="10679"/>
                    <a:pt x="667671" y="16333"/>
                    <a:pt x="667671" y="22229"/>
                  </a:cubicBezTo>
                  <a:lnTo>
                    <a:pt x="667671" y="428919"/>
                  </a:lnTo>
                  <a:cubicBezTo>
                    <a:pt x="667671" y="441196"/>
                    <a:pt x="657719" y="451148"/>
                    <a:pt x="645442" y="451148"/>
                  </a:cubicBezTo>
                  <a:lnTo>
                    <a:pt x="22229" y="451148"/>
                  </a:lnTo>
                  <a:cubicBezTo>
                    <a:pt x="9952" y="451148"/>
                    <a:pt x="0" y="441196"/>
                    <a:pt x="0" y="428919"/>
                  </a:cubicBezTo>
                  <a:lnTo>
                    <a:pt x="0" y="22229"/>
                  </a:lnTo>
                  <a:cubicBezTo>
                    <a:pt x="0" y="9952"/>
                    <a:pt x="9952" y="0"/>
                    <a:pt x="22229" y="0"/>
                  </a:cubicBezTo>
                  <a:close/>
                </a:path>
              </a:pathLst>
            </a:custGeom>
            <a:blipFill>
              <a:blip r:embed="rId2"/>
              <a:stretch>
                <a:fillRect l="-677" r="-677"/>
              </a:stretch>
            </a:blipFill>
          </p:spPr>
        </p:sp>
      </p:grpSp>
      <p:sp>
        <p:nvSpPr>
          <p:cNvPr id="4" name="Freeform 4"/>
          <p:cNvSpPr/>
          <p:nvPr/>
        </p:nvSpPr>
        <p:spPr>
          <a:xfrm>
            <a:off x="-98750" y="8251802"/>
            <a:ext cx="18485501" cy="2554360"/>
          </a:xfrm>
          <a:custGeom>
            <a:avLst/>
            <a:gdLst/>
            <a:ahLst/>
            <a:cxnLst/>
            <a:rect l="l" t="t" r="r" b="b"/>
            <a:pathLst>
              <a:path w="18485501" h="2554360">
                <a:moveTo>
                  <a:pt x="0" y="0"/>
                </a:moveTo>
                <a:lnTo>
                  <a:pt x="18485500" y="0"/>
                </a:lnTo>
                <a:lnTo>
                  <a:pt x="18485500" y="2554361"/>
                </a:lnTo>
                <a:lnTo>
                  <a:pt x="0" y="2554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8750" y="8570618"/>
            <a:ext cx="18485501" cy="2554360"/>
          </a:xfrm>
          <a:custGeom>
            <a:avLst/>
            <a:gdLst/>
            <a:ahLst/>
            <a:cxnLst/>
            <a:rect l="l" t="t" r="r" b="b"/>
            <a:pathLst>
              <a:path w="18485501" h="2554360">
                <a:moveTo>
                  <a:pt x="0" y="0"/>
                </a:moveTo>
                <a:lnTo>
                  <a:pt x="18485500" y="0"/>
                </a:lnTo>
                <a:lnTo>
                  <a:pt x="18485500" y="2554360"/>
                </a:lnTo>
                <a:lnTo>
                  <a:pt x="0" y="2554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10248859" y="0"/>
            <a:ext cx="8010566" cy="4224051"/>
            <a:chOff x="0" y="0"/>
            <a:chExt cx="667671" cy="352069"/>
          </a:xfrm>
        </p:grpSpPr>
        <p:sp>
          <p:nvSpPr>
            <p:cNvPr id="7" name="Freeform 7"/>
            <p:cNvSpPr/>
            <p:nvPr/>
          </p:nvSpPr>
          <p:spPr>
            <a:xfrm>
              <a:off x="0" y="0"/>
              <a:ext cx="667671" cy="352069"/>
            </a:xfrm>
            <a:custGeom>
              <a:avLst/>
              <a:gdLst/>
              <a:ahLst/>
              <a:cxnLst/>
              <a:rect l="l" t="t" r="r" b="b"/>
              <a:pathLst>
                <a:path w="667671" h="352069">
                  <a:moveTo>
                    <a:pt x="22229" y="0"/>
                  </a:moveTo>
                  <a:lnTo>
                    <a:pt x="645442" y="0"/>
                  </a:lnTo>
                  <a:cubicBezTo>
                    <a:pt x="651338" y="0"/>
                    <a:pt x="656992" y="2342"/>
                    <a:pt x="661160" y="6511"/>
                  </a:cubicBezTo>
                  <a:cubicBezTo>
                    <a:pt x="665329" y="10679"/>
                    <a:pt x="667671" y="16333"/>
                    <a:pt x="667671" y="22229"/>
                  </a:cubicBezTo>
                  <a:lnTo>
                    <a:pt x="667671" y="329841"/>
                  </a:lnTo>
                  <a:cubicBezTo>
                    <a:pt x="667671" y="342117"/>
                    <a:pt x="657719" y="352069"/>
                    <a:pt x="645442" y="352069"/>
                  </a:cubicBezTo>
                  <a:lnTo>
                    <a:pt x="22229" y="352069"/>
                  </a:lnTo>
                  <a:cubicBezTo>
                    <a:pt x="9952" y="352069"/>
                    <a:pt x="0" y="342117"/>
                    <a:pt x="0" y="329841"/>
                  </a:cubicBezTo>
                  <a:lnTo>
                    <a:pt x="0" y="22229"/>
                  </a:lnTo>
                  <a:cubicBezTo>
                    <a:pt x="0" y="9952"/>
                    <a:pt x="9952" y="0"/>
                    <a:pt x="22229" y="0"/>
                  </a:cubicBezTo>
                  <a:close/>
                </a:path>
              </a:pathLst>
            </a:custGeom>
            <a:blipFill>
              <a:blip r:embed="rId7"/>
              <a:stretch>
                <a:fillRect t="-27647" b="-27647"/>
              </a:stretch>
            </a:blipFill>
          </p:spPr>
        </p:sp>
      </p:grpSp>
      <p:sp>
        <p:nvSpPr>
          <p:cNvPr id="8" name="Freeform 8"/>
          <p:cNvSpPr/>
          <p:nvPr/>
        </p:nvSpPr>
        <p:spPr>
          <a:xfrm>
            <a:off x="10248859" y="2800108"/>
            <a:ext cx="5778164" cy="1423943"/>
          </a:xfrm>
          <a:custGeom>
            <a:avLst/>
            <a:gdLst/>
            <a:ahLst/>
            <a:cxnLst/>
            <a:rect l="l" t="t" r="r" b="b"/>
            <a:pathLst>
              <a:path w="5778164" h="1423943">
                <a:moveTo>
                  <a:pt x="0" y="0"/>
                </a:moveTo>
                <a:lnTo>
                  <a:pt x="5778164" y="0"/>
                </a:lnTo>
                <a:lnTo>
                  <a:pt x="5778164" y="1423943"/>
                </a:lnTo>
                <a:lnTo>
                  <a:pt x="0" y="1423943"/>
                </a:lnTo>
                <a:lnTo>
                  <a:pt x="0" y="0"/>
                </a:lnTo>
                <a:close/>
              </a:path>
            </a:pathLst>
          </a:custGeom>
          <a:blipFill>
            <a:blip r:embed="rId8">
              <a:extLst>
                <a:ext uri="{96DAC541-7B7A-43D3-8B79-37D633B846F1}">
                  <asvg:svgBlip xmlns:asvg="http://schemas.microsoft.com/office/drawing/2016/SVG/main" r:embed="rId9"/>
                </a:ext>
              </a:extLst>
            </a:blip>
            <a:stretch>
              <a:fillRect r="-148449" b="-39311"/>
            </a:stretch>
          </a:blipFill>
        </p:spPr>
      </p:sp>
      <p:sp>
        <p:nvSpPr>
          <p:cNvPr id="9" name="Freeform 9"/>
          <p:cNvSpPr/>
          <p:nvPr/>
        </p:nvSpPr>
        <p:spPr>
          <a:xfrm flipH="1" flipV="1">
            <a:off x="12509836" y="4968240"/>
            <a:ext cx="5778164" cy="1423943"/>
          </a:xfrm>
          <a:custGeom>
            <a:avLst/>
            <a:gdLst/>
            <a:ahLst/>
            <a:cxnLst/>
            <a:rect l="l" t="t" r="r" b="b"/>
            <a:pathLst>
              <a:path w="5778164" h="1423943">
                <a:moveTo>
                  <a:pt x="5778164" y="1423943"/>
                </a:moveTo>
                <a:lnTo>
                  <a:pt x="0" y="1423943"/>
                </a:lnTo>
                <a:lnTo>
                  <a:pt x="0" y="0"/>
                </a:lnTo>
                <a:lnTo>
                  <a:pt x="5778164" y="0"/>
                </a:lnTo>
                <a:lnTo>
                  <a:pt x="5778164" y="1423943"/>
                </a:lnTo>
                <a:close/>
              </a:path>
            </a:pathLst>
          </a:custGeom>
          <a:blipFill>
            <a:blip r:embed="rId10">
              <a:extLst>
                <a:ext uri="{96DAC541-7B7A-43D3-8B79-37D633B846F1}">
                  <asvg:svgBlip xmlns:asvg="http://schemas.microsoft.com/office/drawing/2016/SVG/main" r:embed="rId11"/>
                </a:ext>
              </a:extLst>
            </a:blip>
            <a:stretch>
              <a:fillRect r="-148449" b="-39311"/>
            </a:stretch>
          </a:blipFill>
        </p:spPr>
      </p:sp>
      <p:grpSp>
        <p:nvGrpSpPr>
          <p:cNvPr id="10" name="Group 10"/>
          <p:cNvGrpSpPr/>
          <p:nvPr/>
        </p:nvGrpSpPr>
        <p:grpSpPr>
          <a:xfrm>
            <a:off x="310539" y="1028700"/>
            <a:ext cx="9547326" cy="7785163"/>
            <a:chOff x="0" y="0"/>
            <a:chExt cx="12729767" cy="10380218"/>
          </a:xfrm>
        </p:grpSpPr>
        <p:grpSp>
          <p:nvGrpSpPr>
            <p:cNvPr id="11" name="Group 11"/>
            <p:cNvGrpSpPr/>
            <p:nvPr/>
          </p:nvGrpSpPr>
          <p:grpSpPr>
            <a:xfrm>
              <a:off x="0" y="2681638"/>
              <a:ext cx="379830" cy="326259"/>
              <a:chOff x="0" y="0"/>
              <a:chExt cx="946259" cy="812800"/>
            </a:xfrm>
          </p:grpSpPr>
          <p:sp>
            <p:nvSpPr>
              <p:cNvPr id="12" name="Freeform 12"/>
              <p:cNvSpPr/>
              <p:nvPr/>
            </p:nvSpPr>
            <p:spPr>
              <a:xfrm>
                <a:off x="0" y="0"/>
                <a:ext cx="946259" cy="812800"/>
              </a:xfrm>
              <a:custGeom>
                <a:avLst/>
                <a:gdLst/>
                <a:ahLst/>
                <a:cxnLst/>
                <a:rect l="l" t="t" r="r" b="b"/>
                <a:pathLst>
                  <a:path w="946259" h="812800">
                    <a:moveTo>
                      <a:pt x="473130" y="0"/>
                    </a:moveTo>
                    <a:cubicBezTo>
                      <a:pt x="211827" y="0"/>
                      <a:pt x="0" y="181951"/>
                      <a:pt x="0" y="406400"/>
                    </a:cubicBezTo>
                    <a:cubicBezTo>
                      <a:pt x="0" y="630849"/>
                      <a:pt x="211827" y="812800"/>
                      <a:pt x="473130" y="812800"/>
                    </a:cubicBezTo>
                    <a:cubicBezTo>
                      <a:pt x="734432" y="812800"/>
                      <a:pt x="946259" y="630849"/>
                      <a:pt x="946259" y="406400"/>
                    </a:cubicBezTo>
                    <a:cubicBezTo>
                      <a:pt x="946259" y="181951"/>
                      <a:pt x="734432" y="0"/>
                      <a:pt x="473130" y="0"/>
                    </a:cubicBezTo>
                    <a:close/>
                  </a:path>
                </a:pathLst>
              </a:custGeom>
              <a:solidFill>
                <a:srgbClr val="1B8895"/>
              </a:solidFill>
            </p:spPr>
          </p:sp>
          <p:sp>
            <p:nvSpPr>
              <p:cNvPr id="13" name="TextBox 13"/>
              <p:cNvSpPr txBox="1"/>
              <p:nvPr/>
            </p:nvSpPr>
            <p:spPr>
              <a:xfrm>
                <a:off x="88712" y="38100"/>
                <a:ext cx="768836" cy="698500"/>
              </a:xfrm>
              <a:prstGeom prst="rect">
                <a:avLst/>
              </a:prstGeom>
            </p:spPr>
            <p:txBody>
              <a:bodyPr lIns="50800" tIns="50800" rIns="50800" bIns="50800" rtlCol="0" anchor="ctr"/>
              <a:lstStyle/>
              <a:p>
                <a:pPr algn="ctr">
                  <a:lnSpc>
                    <a:spcPts val="2793"/>
                  </a:lnSpc>
                </a:pPr>
                <a:endParaRPr/>
              </a:p>
            </p:txBody>
          </p:sp>
        </p:grpSp>
        <p:sp>
          <p:nvSpPr>
            <p:cNvPr id="14" name="TextBox 14"/>
            <p:cNvSpPr txBox="1"/>
            <p:nvPr/>
          </p:nvSpPr>
          <p:spPr>
            <a:xfrm>
              <a:off x="829927" y="1189143"/>
              <a:ext cx="11899840" cy="1151043"/>
            </a:xfrm>
            <a:prstGeom prst="rect">
              <a:avLst/>
            </a:prstGeom>
          </p:spPr>
          <p:txBody>
            <a:bodyPr lIns="0" tIns="0" rIns="0" bIns="0" rtlCol="0" anchor="t">
              <a:spAutoFit/>
            </a:bodyPr>
            <a:lstStyle/>
            <a:p>
              <a:pPr algn="l">
                <a:lnSpc>
                  <a:spcPts val="7280"/>
                </a:lnSpc>
              </a:pPr>
              <a:r>
                <a:rPr lang="en-US" sz="5200">
                  <a:solidFill>
                    <a:srgbClr val="231F20"/>
                  </a:solidFill>
                  <a:latin typeface="League Spartan"/>
                  <a:ea typeface="League Spartan"/>
                  <a:cs typeface="League Spartan"/>
                  <a:sym typeface="League Spartan"/>
                </a:rPr>
                <a:t>KEBIJAKAN PEMERINTAH</a:t>
              </a:r>
            </a:p>
          </p:txBody>
        </p:sp>
        <p:sp>
          <p:nvSpPr>
            <p:cNvPr id="15" name="TextBox 15"/>
            <p:cNvSpPr txBox="1"/>
            <p:nvPr/>
          </p:nvSpPr>
          <p:spPr>
            <a:xfrm>
              <a:off x="829927" y="49266"/>
              <a:ext cx="10784049" cy="1204383"/>
            </a:xfrm>
            <a:prstGeom prst="rect">
              <a:avLst/>
            </a:prstGeom>
          </p:spPr>
          <p:txBody>
            <a:bodyPr lIns="0" tIns="0" rIns="0" bIns="0" rtlCol="0" anchor="t">
              <a:spAutoFit/>
            </a:bodyPr>
            <a:lstStyle/>
            <a:p>
              <a:pPr algn="l">
                <a:lnSpc>
                  <a:spcPts val="7699"/>
                </a:lnSpc>
              </a:pPr>
              <a:r>
                <a:rPr lang="en-US" sz="5499">
                  <a:solidFill>
                    <a:srgbClr val="1B8895"/>
                  </a:solidFill>
                  <a:latin typeface="League Spartan"/>
                  <a:ea typeface="League Spartan"/>
                  <a:cs typeface="League Spartan"/>
                  <a:sym typeface="League Spartan"/>
                </a:rPr>
                <a:t>PROGRAM</a:t>
              </a:r>
            </a:p>
          </p:txBody>
        </p:sp>
        <p:sp>
          <p:nvSpPr>
            <p:cNvPr id="16" name="TextBox 16"/>
            <p:cNvSpPr txBox="1"/>
            <p:nvPr/>
          </p:nvSpPr>
          <p:spPr>
            <a:xfrm>
              <a:off x="652381" y="2509640"/>
              <a:ext cx="12077386" cy="481331"/>
            </a:xfrm>
            <a:prstGeom prst="rect">
              <a:avLst/>
            </a:prstGeom>
          </p:spPr>
          <p:txBody>
            <a:bodyPr lIns="0" tIns="0" rIns="0" bIns="0" rtlCol="0" anchor="t">
              <a:spAutoFit/>
            </a:bodyPr>
            <a:lstStyle/>
            <a:p>
              <a:pPr algn="just">
                <a:lnSpc>
                  <a:spcPts val="2939"/>
                </a:lnSpc>
              </a:pPr>
              <a:r>
                <a:rPr lang="en-US" sz="2099">
                  <a:solidFill>
                    <a:srgbClr val="231F20"/>
                  </a:solidFill>
                  <a:latin typeface="Poppins Semi-Bold"/>
                  <a:ea typeface="Poppins Semi-Bold"/>
                  <a:cs typeface="Poppins Semi-Bold"/>
                  <a:sym typeface="Poppins Semi-Bold"/>
                </a:rPr>
                <a:t>Pendidikan</a:t>
              </a:r>
            </a:p>
          </p:txBody>
        </p:sp>
        <p:sp>
          <p:nvSpPr>
            <p:cNvPr id="17" name="TextBox 17"/>
            <p:cNvSpPr txBox="1"/>
            <p:nvPr/>
          </p:nvSpPr>
          <p:spPr>
            <a:xfrm>
              <a:off x="652381" y="4825660"/>
              <a:ext cx="12002926" cy="481331"/>
            </a:xfrm>
            <a:prstGeom prst="rect">
              <a:avLst/>
            </a:prstGeom>
          </p:spPr>
          <p:txBody>
            <a:bodyPr lIns="0" tIns="0" rIns="0" bIns="0" rtlCol="0" anchor="t">
              <a:spAutoFit/>
            </a:bodyPr>
            <a:lstStyle/>
            <a:p>
              <a:pPr algn="just">
                <a:lnSpc>
                  <a:spcPts val="2939"/>
                </a:lnSpc>
              </a:pPr>
              <a:r>
                <a:rPr lang="en-US" sz="2099">
                  <a:solidFill>
                    <a:srgbClr val="231F20"/>
                  </a:solidFill>
                  <a:latin typeface="Poppins Semi-Bold"/>
                  <a:ea typeface="Poppins Semi-Bold"/>
                  <a:cs typeface="Poppins Semi-Bold"/>
                  <a:sym typeface="Poppins Semi-Bold"/>
                </a:rPr>
                <a:t>Infrastruktur internet</a:t>
              </a:r>
            </a:p>
          </p:txBody>
        </p:sp>
        <p:grpSp>
          <p:nvGrpSpPr>
            <p:cNvPr id="18" name="Group 18"/>
            <p:cNvGrpSpPr/>
            <p:nvPr/>
          </p:nvGrpSpPr>
          <p:grpSpPr>
            <a:xfrm>
              <a:off x="0" y="4931770"/>
              <a:ext cx="379830" cy="326259"/>
              <a:chOff x="0" y="0"/>
              <a:chExt cx="946259" cy="812800"/>
            </a:xfrm>
          </p:grpSpPr>
          <p:sp>
            <p:nvSpPr>
              <p:cNvPr id="19" name="Freeform 19"/>
              <p:cNvSpPr/>
              <p:nvPr/>
            </p:nvSpPr>
            <p:spPr>
              <a:xfrm>
                <a:off x="0" y="0"/>
                <a:ext cx="946259" cy="812800"/>
              </a:xfrm>
              <a:custGeom>
                <a:avLst/>
                <a:gdLst/>
                <a:ahLst/>
                <a:cxnLst/>
                <a:rect l="l" t="t" r="r" b="b"/>
                <a:pathLst>
                  <a:path w="946259" h="812800">
                    <a:moveTo>
                      <a:pt x="473130" y="0"/>
                    </a:moveTo>
                    <a:cubicBezTo>
                      <a:pt x="211827" y="0"/>
                      <a:pt x="0" y="181951"/>
                      <a:pt x="0" y="406400"/>
                    </a:cubicBezTo>
                    <a:cubicBezTo>
                      <a:pt x="0" y="630849"/>
                      <a:pt x="211827" y="812800"/>
                      <a:pt x="473130" y="812800"/>
                    </a:cubicBezTo>
                    <a:cubicBezTo>
                      <a:pt x="734432" y="812800"/>
                      <a:pt x="946259" y="630849"/>
                      <a:pt x="946259" y="406400"/>
                    </a:cubicBezTo>
                    <a:cubicBezTo>
                      <a:pt x="946259" y="181951"/>
                      <a:pt x="734432" y="0"/>
                      <a:pt x="473130" y="0"/>
                    </a:cubicBezTo>
                    <a:close/>
                  </a:path>
                </a:pathLst>
              </a:custGeom>
              <a:solidFill>
                <a:srgbClr val="FFB236"/>
              </a:solidFill>
            </p:spPr>
          </p:sp>
          <p:sp>
            <p:nvSpPr>
              <p:cNvPr id="20" name="TextBox 20"/>
              <p:cNvSpPr txBox="1"/>
              <p:nvPr/>
            </p:nvSpPr>
            <p:spPr>
              <a:xfrm>
                <a:off x="88712" y="38100"/>
                <a:ext cx="768836" cy="698500"/>
              </a:xfrm>
              <a:prstGeom prst="rect">
                <a:avLst/>
              </a:prstGeom>
            </p:spPr>
            <p:txBody>
              <a:bodyPr lIns="50800" tIns="50800" rIns="50800" bIns="50800" rtlCol="0" anchor="ctr"/>
              <a:lstStyle/>
              <a:p>
                <a:pPr algn="ctr">
                  <a:lnSpc>
                    <a:spcPts val="2793"/>
                  </a:lnSpc>
                </a:pPr>
                <a:endParaRPr/>
              </a:p>
            </p:txBody>
          </p:sp>
        </p:grpSp>
        <p:grpSp>
          <p:nvGrpSpPr>
            <p:cNvPr id="21" name="Group 21"/>
            <p:cNvGrpSpPr/>
            <p:nvPr/>
          </p:nvGrpSpPr>
          <p:grpSpPr>
            <a:xfrm>
              <a:off x="0" y="6782584"/>
              <a:ext cx="379830" cy="326259"/>
              <a:chOff x="0" y="0"/>
              <a:chExt cx="946259" cy="812800"/>
            </a:xfrm>
          </p:grpSpPr>
          <p:sp>
            <p:nvSpPr>
              <p:cNvPr id="22" name="Freeform 22"/>
              <p:cNvSpPr/>
              <p:nvPr/>
            </p:nvSpPr>
            <p:spPr>
              <a:xfrm>
                <a:off x="0" y="0"/>
                <a:ext cx="946259" cy="812800"/>
              </a:xfrm>
              <a:custGeom>
                <a:avLst/>
                <a:gdLst/>
                <a:ahLst/>
                <a:cxnLst/>
                <a:rect l="l" t="t" r="r" b="b"/>
                <a:pathLst>
                  <a:path w="946259" h="812800">
                    <a:moveTo>
                      <a:pt x="473130" y="0"/>
                    </a:moveTo>
                    <a:cubicBezTo>
                      <a:pt x="211827" y="0"/>
                      <a:pt x="0" y="181951"/>
                      <a:pt x="0" y="406400"/>
                    </a:cubicBezTo>
                    <a:cubicBezTo>
                      <a:pt x="0" y="630849"/>
                      <a:pt x="211827" y="812800"/>
                      <a:pt x="473130" y="812800"/>
                    </a:cubicBezTo>
                    <a:cubicBezTo>
                      <a:pt x="734432" y="812800"/>
                      <a:pt x="946259" y="630849"/>
                      <a:pt x="946259" y="406400"/>
                    </a:cubicBezTo>
                    <a:cubicBezTo>
                      <a:pt x="946259" y="181951"/>
                      <a:pt x="734432" y="0"/>
                      <a:pt x="473130" y="0"/>
                    </a:cubicBezTo>
                    <a:close/>
                  </a:path>
                </a:pathLst>
              </a:custGeom>
              <a:solidFill>
                <a:srgbClr val="1B8895"/>
              </a:solidFill>
            </p:spPr>
          </p:sp>
          <p:sp>
            <p:nvSpPr>
              <p:cNvPr id="23" name="TextBox 23"/>
              <p:cNvSpPr txBox="1"/>
              <p:nvPr/>
            </p:nvSpPr>
            <p:spPr>
              <a:xfrm>
                <a:off x="88712" y="38100"/>
                <a:ext cx="768836" cy="698500"/>
              </a:xfrm>
              <a:prstGeom prst="rect">
                <a:avLst/>
              </a:prstGeom>
            </p:spPr>
            <p:txBody>
              <a:bodyPr lIns="50800" tIns="50800" rIns="50800" bIns="50800" rtlCol="0" anchor="ctr"/>
              <a:lstStyle/>
              <a:p>
                <a:pPr algn="ctr">
                  <a:lnSpc>
                    <a:spcPts val="2793"/>
                  </a:lnSpc>
                </a:pPr>
                <a:endParaRPr/>
              </a:p>
            </p:txBody>
          </p:sp>
        </p:grpSp>
        <p:sp>
          <p:nvSpPr>
            <p:cNvPr id="24" name="TextBox 24"/>
            <p:cNvSpPr txBox="1"/>
            <p:nvPr/>
          </p:nvSpPr>
          <p:spPr>
            <a:xfrm>
              <a:off x="652381" y="6676473"/>
              <a:ext cx="12077386" cy="481331"/>
            </a:xfrm>
            <a:prstGeom prst="rect">
              <a:avLst/>
            </a:prstGeom>
          </p:spPr>
          <p:txBody>
            <a:bodyPr lIns="0" tIns="0" rIns="0" bIns="0" rtlCol="0" anchor="t">
              <a:spAutoFit/>
            </a:bodyPr>
            <a:lstStyle/>
            <a:p>
              <a:pPr algn="just">
                <a:lnSpc>
                  <a:spcPts val="2939"/>
                </a:lnSpc>
              </a:pPr>
              <a:r>
                <a:rPr lang="en-US" sz="2099">
                  <a:solidFill>
                    <a:srgbClr val="231F20"/>
                  </a:solidFill>
                  <a:latin typeface="Poppins Semi-Bold"/>
                  <a:ea typeface="Poppins Semi-Bold"/>
                  <a:cs typeface="Poppins Semi-Bold"/>
                  <a:sym typeface="Poppins Semi-Bold"/>
                </a:rPr>
                <a:t>Perpajakan</a:t>
              </a:r>
            </a:p>
          </p:txBody>
        </p:sp>
        <p:sp>
          <p:nvSpPr>
            <p:cNvPr id="25" name="TextBox 25"/>
            <p:cNvSpPr txBox="1"/>
            <p:nvPr/>
          </p:nvSpPr>
          <p:spPr>
            <a:xfrm>
              <a:off x="6653844" y="-95250"/>
              <a:ext cx="651321" cy="1151043"/>
            </a:xfrm>
            <a:prstGeom prst="rect">
              <a:avLst/>
            </a:prstGeom>
          </p:spPr>
          <p:txBody>
            <a:bodyPr lIns="0" tIns="0" rIns="0" bIns="0" rtlCol="0" anchor="t">
              <a:spAutoFit/>
            </a:bodyPr>
            <a:lstStyle/>
            <a:p>
              <a:pPr algn="ctr">
                <a:lnSpc>
                  <a:spcPts val="7279"/>
                </a:lnSpc>
              </a:pPr>
              <a:r>
                <a:rPr lang="en-US" sz="5199">
                  <a:solidFill>
                    <a:srgbClr val="FFB236"/>
                  </a:solidFill>
                  <a:latin typeface="Open Sans Bold"/>
                  <a:ea typeface="Open Sans Bold"/>
                  <a:cs typeface="Open Sans Bold"/>
                  <a:sym typeface="Open Sans Bold"/>
                </a:rPr>
                <a:t>&amp;</a:t>
              </a:r>
            </a:p>
          </p:txBody>
        </p:sp>
        <p:sp>
          <p:nvSpPr>
            <p:cNvPr id="26" name="TextBox 26"/>
            <p:cNvSpPr txBox="1"/>
            <p:nvPr/>
          </p:nvSpPr>
          <p:spPr>
            <a:xfrm>
              <a:off x="652381" y="2966168"/>
              <a:ext cx="11681500" cy="1878542"/>
            </a:xfrm>
            <a:prstGeom prst="rect">
              <a:avLst/>
            </a:prstGeom>
          </p:spPr>
          <p:txBody>
            <a:bodyPr lIns="0" tIns="0" rIns="0" bIns="0" rtlCol="0" anchor="t">
              <a:spAutoFit/>
            </a:bodyPr>
            <a:lstStyle/>
            <a:p>
              <a:pPr algn="l">
                <a:lnSpc>
                  <a:spcPts val="2800"/>
                </a:lnSpc>
              </a:pPr>
              <a:r>
                <a:rPr lang="en-US" sz="2000">
                  <a:solidFill>
                    <a:srgbClr val="252525"/>
                  </a:solidFill>
                  <a:latin typeface="Poppins"/>
                  <a:ea typeface="Poppins"/>
                  <a:cs typeface="Poppins"/>
                  <a:sym typeface="Poppins"/>
                </a:rPr>
                <a:t>Pemerintah mendukung pertumbuhan perusahaan berbasis teknologi dengan meningkatkan kualitas sumber daya manusia (SDM) melalui pendidikan dengan memberikan beasiswa, pendidikan vokasi, dan penelitian pengembangan (Anggit, 2019)</a:t>
              </a:r>
            </a:p>
          </p:txBody>
        </p:sp>
        <p:sp>
          <p:nvSpPr>
            <p:cNvPr id="27" name="TextBox 27"/>
            <p:cNvSpPr txBox="1"/>
            <p:nvPr/>
          </p:nvSpPr>
          <p:spPr>
            <a:xfrm>
              <a:off x="652381" y="5278415"/>
              <a:ext cx="11681500" cy="1408642"/>
            </a:xfrm>
            <a:prstGeom prst="rect">
              <a:avLst/>
            </a:prstGeom>
          </p:spPr>
          <p:txBody>
            <a:bodyPr lIns="0" tIns="0" rIns="0" bIns="0" rtlCol="0" anchor="t">
              <a:spAutoFit/>
            </a:bodyPr>
            <a:lstStyle/>
            <a:p>
              <a:pPr algn="l">
                <a:lnSpc>
                  <a:spcPts val="2800"/>
                </a:lnSpc>
              </a:pPr>
              <a:r>
                <a:rPr lang="en-US" sz="2000">
                  <a:solidFill>
                    <a:srgbClr val="252525"/>
                  </a:solidFill>
                  <a:latin typeface="Poppins"/>
                  <a:ea typeface="Poppins"/>
                  <a:cs typeface="Poppins"/>
                  <a:sym typeface="Poppins"/>
                </a:rPr>
                <a:t>Pembangunan infrastruktur untuk konektivitas digital sambungan internet cepat diperlukan dengan mengembangkan jaringan satelit Palapa Ring (Anggit, 2019)</a:t>
              </a:r>
            </a:p>
          </p:txBody>
        </p:sp>
        <p:sp>
          <p:nvSpPr>
            <p:cNvPr id="28" name="TextBox 28"/>
            <p:cNvSpPr txBox="1"/>
            <p:nvPr/>
          </p:nvSpPr>
          <p:spPr>
            <a:xfrm>
              <a:off x="652381" y="7116529"/>
              <a:ext cx="11681500" cy="938742"/>
            </a:xfrm>
            <a:prstGeom prst="rect">
              <a:avLst/>
            </a:prstGeom>
          </p:spPr>
          <p:txBody>
            <a:bodyPr lIns="0" tIns="0" rIns="0" bIns="0" rtlCol="0" anchor="t">
              <a:spAutoFit/>
            </a:bodyPr>
            <a:lstStyle/>
            <a:p>
              <a:pPr algn="l">
                <a:lnSpc>
                  <a:spcPts val="2800"/>
                </a:lnSpc>
              </a:pPr>
              <a:r>
                <a:rPr lang="en-US" sz="2000">
                  <a:solidFill>
                    <a:srgbClr val="252525"/>
                  </a:solidFill>
                  <a:latin typeface="Poppins"/>
                  <a:ea typeface="Poppins"/>
                  <a:cs typeface="Poppins"/>
                  <a:sym typeface="Poppins"/>
                </a:rPr>
                <a:t>Dukungan keringanan pajak sesuai kebutuhan dan strategi</a:t>
              </a:r>
            </a:p>
            <a:p>
              <a:pPr algn="l">
                <a:lnSpc>
                  <a:spcPts val="2800"/>
                </a:lnSpc>
              </a:pPr>
              <a:r>
                <a:rPr lang="en-US" sz="2000">
                  <a:solidFill>
                    <a:srgbClr val="252525"/>
                  </a:solidFill>
                  <a:latin typeface="Poppins"/>
                  <a:ea typeface="Poppins"/>
                  <a:cs typeface="Poppins"/>
                  <a:sym typeface="Poppins"/>
                </a:rPr>
                <a:t>pemenrintah (Anggit, 2019)</a:t>
              </a:r>
            </a:p>
          </p:txBody>
        </p:sp>
        <p:sp>
          <p:nvSpPr>
            <p:cNvPr id="29" name="TextBox 29"/>
            <p:cNvSpPr txBox="1"/>
            <p:nvPr/>
          </p:nvSpPr>
          <p:spPr>
            <a:xfrm>
              <a:off x="652381" y="8048920"/>
              <a:ext cx="12002926" cy="481331"/>
            </a:xfrm>
            <a:prstGeom prst="rect">
              <a:avLst/>
            </a:prstGeom>
          </p:spPr>
          <p:txBody>
            <a:bodyPr lIns="0" tIns="0" rIns="0" bIns="0" rtlCol="0" anchor="t">
              <a:spAutoFit/>
            </a:bodyPr>
            <a:lstStyle/>
            <a:p>
              <a:pPr algn="just">
                <a:lnSpc>
                  <a:spcPts val="2939"/>
                </a:lnSpc>
              </a:pPr>
              <a:r>
                <a:rPr lang="en-US" sz="2099">
                  <a:solidFill>
                    <a:srgbClr val="231F20"/>
                  </a:solidFill>
                  <a:latin typeface="Poppins Semi-Bold"/>
                  <a:ea typeface="Poppins Semi-Bold"/>
                  <a:cs typeface="Poppins Semi-Bold"/>
                  <a:sym typeface="Poppins Semi-Bold"/>
                </a:rPr>
                <a:t>Permodalan</a:t>
              </a:r>
            </a:p>
          </p:txBody>
        </p:sp>
        <p:grpSp>
          <p:nvGrpSpPr>
            <p:cNvPr id="30" name="Group 30"/>
            <p:cNvGrpSpPr/>
            <p:nvPr/>
          </p:nvGrpSpPr>
          <p:grpSpPr>
            <a:xfrm>
              <a:off x="0" y="8155031"/>
              <a:ext cx="379830" cy="326259"/>
              <a:chOff x="0" y="0"/>
              <a:chExt cx="946259" cy="812800"/>
            </a:xfrm>
          </p:grpSpPr>
          <p:sp>
            <p:nvSpPr>
              <p:cNvPr id="31" name="Freeform 31"/>
              <p:cNvSpPr/>
              <p:nvPr/>
            </p:nvSpPr>
            <p:spPr>
              <a:xfrm>
                <a:off x="0" y="0"/>
                <a:ext cx="946259" cy="812800"/>
              </a:xfrm>
              <a:custGeom>
                <a:avLst/>
                <a:gdLst/>
                <a:ahLst/>
                <a:cxnLst/>
                <a:rect l="l" t="t" r="r" b="b"/>
                <a:pathLst>
                  <a:path w="946259" h="812800">
                    <a:moveTo>
                      <a:pt x="473130" y="0"/>
                    </a:moveTo>
                    <a:cubicBezTo>
                      <a:pt x="211827" y="0"/>
                      <a:pt x="0" y="181951"/>
                      <a:pt x="0" y="406400"/>
                    </a:cubicBezTo>
                    <a:cubicBezTo>
                      <a:pt x="0" y="630849"/>
                      <a:pt x="211827" y="812800"/>
                      <a:pt x="473130" y="812800"/>
                    </a:cubicBezTo>
                    <a:cubicBezTo>
                      <a:pt x="734432" y="812800"/>
                      <a:pt x="946259" y="630849"/>
                      <a:pt x="946259" y="406400"/>
                    </a:cubicBezTo>
                    <a:cubicBezTo>
                      <a:pt x="946259" y="181951"/>
                      <a:pt x="734432" y="0"/>
                      <a:pt x="473130" y="0"/>
                    </a:cubicBezTo>
                    <a:close/>
                  </a:path>
                </a:pathLst>
              </a:custGeom>
              <a:solidFill>
                <a:srgbClr val="FFB236"/>
              </a:solidFill>
            </p:spPr>
          </p:sp>
          <p:sp>
            <p:nvSpPr>
              <p:cNvPr id="32" name="TextBox 32"/>
              <p:cNvSpPr txBox="1"/>
              <p:nvPr/>
            </p:nvSpPr>
            <p:spPr>
              <a:xfrm>
                <a:off x="88712" y="38100"/>
                <a:ext cx="768836" cy="698500"/>
              </a:xfrm>
              <a:prstGeom prst="rect">
                <a:avLst/>
              </a:prstGeom>
            </p:spPr>
            <p:txBody>
              <a:bodyPr lIns="50800" tIns="50800" rIns="50800" bIns="50800" rtlCol="0" anchor="ctr"/>
              <a:lstStyle/>
              <a:p>
                <a:pPr algn="ctr">
                  <a:lnSpc>
                    <a:spcPts val="2793"/>
                  </a:lnSpc>
                </a:pPr>
                <a:endParaRPr/>
              </a:p>
            </p:txBody>
          </p:sp>
        </p:grpSp>
        <p:sp>
          <p:nvSpPr>
            <p:cNvPr id="33" name="TextBox 33"/>
            <p:cNvSpPr txBox="1"/>
            <p:nvPr/>
          </p:nvSpPr>
          <p:spPr>
            <a:xfrm>
              <a:off x="652381" y="8501676"/>
              <a:ext cx="11681500" cy="1878542"/>
            </a:xfrm>
            <a:prstGeom prst="rect">
              <a:avLst/>
            </a:prstGeom>
          </p:spPr>
          <p:txBody>
            <a:bodyPr lIns="0" tIns="0" rIns="0" bIns="0" rtlCol="0" anchor="t">
              <a:spAutoFit/>
            </a:bodyPr>
            <a:lstStyle/>
            <a:p>
              <a:pPr algn="l">
                <a:lnSpc>
                  <a:spcPts val="2800"/>
                </a:lnSpc>
              </a:pPr>
              <a:r>
                <a:rPr lang="en-US" sz="2000">
                  <a:solidFill>
                    <a:srgbClr val="252525"/>
                  </a:solidFill>
                  <a:latin typeface="Poppins"/>
                  <a:ea typeface="Poppins"/>
                  <a:cs typeface="Poppins"/>
                  <a:sym typeface="Poppins"/>
                </a:rPr>
                <a:t>Pemerintah melalui beberapa program memberikan bantuan permodalan. Bekraf dengan bantuan insentif pemerintah (BIP) menyediakan anggaran hingga Rp200 juta untuk satu industry perusahaan pemula (Noveria, 2018)</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2999" y="4697208"/>
            <a:ext cx="18375248" cy="5417302"/>
            <a:chOff x="0" y="0"/>
            <a:chExt cx="1585362" cy="464264"/>
          </a:xfrm>
        </p:grpSpPr>
        <p:sp>
          <p:nvSpPr>
            <p:cNvPr id="3" name="Freeform 3"/>
            <p:cNvSpPr/>
            <p:nvPr/>
          </p:nvSpPr>
          <p:spPr>
            <a:xfrm>
              <a:off x="0" y="0"/>
              <a:ext cx="1585362" cy="464264"/>
            </a:xfrm>
            <a:custGeom>
              <a:avLst/>
              <a:gdLst/>
              <a:ahLst/>
              <a:cxnLst/>
              <a:rect l="l" t="t" r="r" b="b"/>
              <a:pathLst>
                <a:path w="1585362" h="464264">
                  <a:moveTo>
                    <a:pt x="9362" y="0"/>
                  </a:moveTo>
                  <a:lnTo>
                    <a:pt x="1576000" y="0"/>
                  </a:lnTo>
                  <a:cubicBezTo>
                    <a:pt x="1581170" y="0"/>
                    <a:pt x="1585362" y="4191"/>
                    <a:pt x="1585362" y="9362"/>
                  </a:cubicBezTo>
                  <a:lnTo>
                    <a:pt x="1585362" y="454903"/>
                  </a:lnTo>
                  <a:cubicBezTo>
                    <a:pt x="1585362" y="457385"/>
                    <a:pt x="1584375" y="459767"/>
                    <a:pt x="1582620" y="461522"/>
                  </a:cubicBezTo>
                  <a:cubicBezTo>
                    <a:pt x="1580864" y="463278"/>
                    <a:pt x="1578483" y="464264"/>
                    <a:pt x="1576000" y="464264"/>
                  </a:cubicBezTo>
                  <a:lnTo>
                    <a:pt x="9362" y="464264"/>
                  </a:lnTo>
                  <a:cubicBezTo>
                    <a:pt x="4191" y="464264"/>
                    <a:pt x="0" y="460073"/>
                    <a:pt x="0" y="454903"/>
                  </a:cubicBezTo>
                  <a:lnTo>
                    <a:pt x="0" y="9362"/>
                  </a:lnTo>
                  <a:cubicBezTo>
                    <a:pt x="0" y="6879"/>
                    <a:pt x="986" y="4498"/>
                    <a:pt x="2742" y="2742"/>
                  </a:cubicBezTo>
                  <a:cubicBezTo>
                    <a:pt x="4498" y="986"/>
                    <a:pt x="6879" y="0"/>
                    <a:pt x="9362" y="0"/>
                  </a:cubicBezTo>
                  <a:close/>
                </a:path>
              </a:pathLst>
            </a:custGeom>
            <a:blipFill>
              <a:blip r:embed="rId2"/>
              <a:stretch>
                <a:fillRect t="-94945" b="-32564"/>
              </a:stretch>
            </a:blipFill>
          </p:spPr>
        </p:sp>
      </p:grpSp>
      <p:sp>
        <p:nvSpPr>
          <p:cNvPr id="4" name="Freeform 4"/>
          <p:cNvSpPr/>
          <p:nvPr/>
        </p:nvSpPr>
        <p:spPr>
          <a:xfrm>
            <a:off x="-98750" y="8251802"/>
            <a:ext cx="18485501" cy="2554360"/>
          </a:xfrm>
          <a:custGeom>
            <a:avLst/>
            <a:gdLst/>
            <a:ahLst/>
            <a:cxnLst/>
            <a:rect l="l" t="t" r="r" b="b"/>
            <a:pathLst>
              <a:path w="18485501" h="2554360">
                <a:moveTo>
                  <a:pt x="0" y="0"/>
                </a:moveTo>
                <a:lnTo>
                  <a:pt x="18485500" y="0"/>
                </a:lnTo>
                <a:lnTo>
                  <a:pt x="18485500" y="2554361"/>
                </a:lnTo>
                <a:lnTo>
                  <a:pt x="0" y="2554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8750" y="8093515"/>
            <a:ext cx="18485501" cy="2554360"/>
          </a:xfrm>
          <a:custGeom>
            <a:avLst/>
            <a:gdLst/>
            <a:ahLst/>
            <a:cxnLst/>
            <a:rect l="l" t="t" r="r" b="b"/>
            <a:pathLst>
              <a:path w="18485501" h="2554360">
                <a:moveTo>
                  <a:pt x="0" y="0"/>
                </a:moveTo>
                <a:lnTo>
                  <a:pt x="18485500" y="0"/>
                </a:lnTo>
                <a:lnTo>
                  <a:pt x="18485500" y="2554360"/>
                </a:lnTo>
                <a:lnTo>
                  <a:pt x="0" y="2554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540709" y="2112529"/>
            <a:ext cx="8516491" cy="1898650"/>
          </a:xfrm>
          <a:prstGeom prst="rect">
            <a:avLst/>
          </a:prstGeom>
        </p:spPr>
        <p:txBody>
          <a:bodyPr lIns="0" tIns="0" rIns="0" bIns="0" rtlCol="0" anchor="t">
            <a:spAutoFit/>
          </a:bodyPr>
          <a:lstStyle/>
          <a:p>
            <a:pPr algn="l">
              <a:lnSpc>
                <a:spcPts val="7699"/>
              </a:lnSpc>
            </a:pPr>
            <a:r>
              <a:rPr lang="en-US" sz="5499" dirty="0">
                <a:solidFill>
                  <a:srgbClr val="231F20"/>
                </a:solidFill>
                <a:latin typeface="League Spartan"/>
                <a:ea typeface="League Spartan"/>
                <a:cs typeface="League Spartan"/>
                <a:sym typeface="League Spartan"/>
              </a:rPr>
              <a:t>KARAKTER TECHNOPRENEURSHIP</a:t>
            </a:r>
          </a:p>
        </p:txBody>
      </p:sp>
      <p:sp>
        <p:nvSpPr>
          <p:cNvPr id="7" name="TextBox 7"/>
          <p:cNvSpPr txBox="1"/>
          <p:nvPr/>
        </p:nvSpPr>
        <p:spPr>
          <a:xfrm>
            <a:off x="540709" y="1106055"/>
            <a:ext cx="8603291" cy="927100"/>
          </a:xfrm>
          <a:prstGeom prst="rect">
            <a:avLst/>
          </a:prstGeom>
        </p:spPr>
        <p:txBody>
          <a:bodyPr lIns="0" tIns="0" rIns="0" bIns="0" rtlCol="0" anchor="t">
            <a:spAutoFit/>
          </a:bodyPr>
          <a:lstStyle/>
          <a:p>
            <a:pPr algn="l">
              <a:lnSpc>
                <a:spcPts val="7699"/>
              </a:lnSpc>
            </a:pPr>
            <a:r>
              <a:rPr lang="en-US" sz="5499" dirty="0">
                <a:solidFill>
                  <a:srgbClr val="1B8895"/>
                </a:solidFill>
                <a:latin typeface="League Spartan"/>
                <a:ea typeface="League Spartan"/>
                <a:cs typeface="League Spartan"/>
                <a:sym typeface="League Spartan"/>
              </a:rPr>
              <a:t>ASPEK PEMBENTUKAN</a:t>
            </a:r>
          </a:p>
        </p:txBody>
      </p:sp>
      <p:sp>
        <p:nvSpPr>
          <p:cNvPr id="8" name="TextBox 8"/>
          <p:cNvSpPr txBox="1"/>
          <p:nvPr/>
        </p:nvSpPr>
        <p:spPr>
          <a:xfrm>
            <a:off x="9833651" y="2312554"/>
            <a:ext cx="7861564" cy="2130425"/>
          </a:xfrm>
          <a:prstGeom prst="rect">
            <a:avLst/>
          </a:prstGeom>
        </p:spPr>
        <p:txBody>
          <a:bodyPr lIns="0" tIns="0" rIns="0" bIns="0" rtlCol="0" anchor="t">
            <a:spAutoFit/>
          </a:bodyPr>
          <a:lstStyle/>
          <a:p>
            <a:pPr algn="l">
              <a:lnSpc>
                <a:spcPts val="2800"/>
              </a:lnSpc>
            </a:pPr>
            <a:r>
              <a:rPr lang="en-US" sz="2000" dirty="0">
                <a:solidFill>
                  <a:srgbClr val="252525"/>
                </a:solidFill>
                <a:latin typeface="Poppins"/>
                <a:ea typeface="Poppins"/>
                <a:cs typeface="Poppins"/>
                <a:sym typeface="Poppins"/>
              </a:rPr>
              <a:t>F (Focus) </a:t>
            </a:r>
            <a:r>
              <a:rPr lang="en-US" sz="2000" dirty="0" err="1">
                <a:solidFill>
                  <a:srgbClr val="252525"/>
                </a:solidFill>
                <a:latin typeface="Poppins"/>
                <a:ea typeface="Poppins"/>
                <a:cs typeface="Poppins"/>
                <a:sym typeface="Poppins"/>
              </a:rPr>
              <a:t>untuk</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fokus</a:t>
            </a:r>
            <a:r>
              <a:rPr lang="en-US" sz="2000" dirty="0">
                <a:solidFill>
                  <a:srgbClr val="252525"/>
                </a:solidFill>
                <a:latin typeface="Poppins"/>
                <a:ea typeface="Poppins"/>
                <a:cs typeface="Poppins"/>
                <a:sym typeface="Poppins"/>
              </a:rPr>
              <a:t>,</a:t>
            </a:r>
          </a:p>
          <a:p>
            <a:pPr algn="l">
              <a:lnSpc>
                <a:spcPts val="2800"/>
              </a:lnSpc>
            </a:pPr>
            <a:r>
              <a:rPr lang="en-US" sz="2000" dirty="0">
                <a:solidFill>
                  <a:srgbClr val="252525"/>
                </a:solidFill>
                <a:latin typeface="Poppins"/>
                <a:ea typeface="Poppins"/>
                <a:cs typeface="Poppins"/>
                <a:sym typeface="Poppins"/>
              </a:rPr>
              <a:t>A (Advantage) </a:t>
            </a:r>
            <a:r>
              <a:rPr lang="en-US" sz="2000" dirty="0" err="1">
                <a:solidFill>
                  <a:srgbClr val="252525"/>
                </a:solidFill>
                <a:latin typeface="Poppins"/>
                <a:ea typeface="Poppins"/>
                <a:cs typeface="Poppins"/>
                <a:sym typeface="Poppins"/>
              </a:rPr>
              <a:t>untuk</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keuntungan</a:t>
            </a:r>
            <a:r>
              <a:rPr lang="en-US" sz="2000" dirty="0">
                <a:solidFill>
                  <a:srgbClr val="252525"/>
                </a:solidFill>
                <a:latin typeface="Poppins"/>
                <a:ea typeface="Poppins"/>
                <a:cs typeface="Poppins"/>
                <a:sym typeface="Poppins"/>
              </a:rPr>
              <a:t>, </a:t>
            </a:r>
          </a:p>
          <a:p>
            <a:pPr algn="l">
              <a:lnSpc>
                <a:spcPts val="2800"/>
              </a:lnSpc>
            </a:pPr>
            <a:r>
              <a:rPr lang="en-US" sz="2000" dirty="0">
                <a:solidFill>
                  <a:srgbClr val="252525"/>
                </a:solidFill>
                <a:latin typeface="Poppins"/>
                <a:ea typeface="Poppins"/>
                <a:cs typeface="Poppins"/>
                <a:sym typeface="Poppins"/>
              </a:rPr>
              <a:t>C (Creativity) </a:t>
            </a:r>
            <a:r>
              <a:rPr lang="en-US" sz="2000" dirty="0" err="1">
                <a:solidFill>
                  <a:srgbClr val="252525"/>
                </a:solidFill>
                <a:latin typeface="Poppins"/>
                <a:ea typeface="Poppins"/>
                <a:cs typeface="Poppins"/>
                <a:sym typeface="Poppins"/>
              </a:rPr>
              <a:t>untuk</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kreativitas</a:t>
            </a:r>
            <a:r>
              <a:rPr lang="en-US" sz="2000" dirty="0">
                <a:solidFill>
                  <a:srgbClr val="252525"/>
                </a:solidFill>
                <a:latin typeface="Poppins"/>
                <a:ea typeface="Poppins"/>
                <a:cs typeface="Poppins"/>
                <a:sym typeface="Poppins"/>
              </a:rPr>
              <a:t>, </a:t>
            </a:r>
          </a:p>
          <a:p>
            <a:pPr algn="l">
              <a:lnSpc>
                <a:spcPts val="2800"/>
              </a:lnSpc>
            </a:pPr>
            <a:r>
              <a:rPr lang="en-US" sz="2000" dirty="0">
                <a:solidFill>
                  <a:srgbClr val="252525"/>
                </a:solidFill>
                <a:latin typeface="Poppins"/>
                <a:ea typeface="Poppins"/>
                <a:cs typeface="Poppins"/>
                <a:sym typeface="Poppins"/>
              </a:rPr>
              <a:t>E (Ego) </a:t>
            </a:r>
            <a:r>
              <a:rPr lang="en-US" sz="2000" dirty="0" err="1">
                <a:solidFill>
                  <a:srgbClr val="252525"/>
                </a:solidFill>
                <a:latin typeface="Poppins"/>
                <a:ea typeface="Poppins"/>
                <a:cs typeface="Poppins"/>
                <a:sym typeface="Poppins"/>
              </a:rPr>
              <a:t>untuk</a:t>
            </a:r>
            <a:r>
              <a:rPr lang="en-US" sz="2000" dirty="0">
                <a:solidFill>
                  <a:srgbClr val="252525"/>
                </a:solidFill>
                <a:latin typeface="Poppins"/>
                <a:ea typeface="Poppins"/>
                <a:cs typeface="Poppins"/>
                <a:sym typeface="Poppins"/>
              </a:rPr>
              <a:t> ego, </a:t>
            </a:r>
          </a:p>
          <a:p>
            <a:pPr algn="l">
              <a:lnSpc>
                <a:spcPts val="2800"/>
              </a:lnSpc>
            </a:pPr>
            <a:r>
              <a:rPr lang="en-US" sz="2000" dirty="0">
                <a:solidFill>
                  <a:srgbClr val="252525"/>
                </a:solidFill>
                <a:latin typeface="Poppins"/>
                <a:ea typeface="Poppins"/>
                <a:cs typeface="Poppins"/>
                <a:sym typeface="Poppins"/>
              </a:rPr>
              <a:t>T (Team) </a:t>
            </a:r>
            <a:r>
              <a:rPr lang="en-US" sz="2000" dirty="0" err="1">
                <a:solidFill>
                  <a:srgbClr val="252525"/>
                </a:solidFill>
                <a:latin typeface="Poppins"/>
                <a:ea typeface="Poppins"/>
                <a:cs typeface="Poppins"/>
                <a:sym typeface="Poppins"/>
              </a:rPr>
              <a:t>untuk</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tim</a:t>
            </a:r>
            <a:r>
              <a:rPr lang="en-US" sz="2000" dirty="0">
                <a:solidFill>
                  <a:srgbClr val="252525"/>
                </a:solidFill>
                <a:latin typeface="Poppins"/>
                <a:ea typeface="Poppins"/>
                <a:cs typeface="Poppins"/>
                <a:sym typeface="Poppins"/>
              </a:rPr>
              <a:t>, </a:t>
            </a:r>
          </a:p>
          <a:p>
            <a:pPr algn="l">
              <a:lnSpc>
                <a:spcPts val="2800"/>
              </a:lnSpc>
            </a:pPr>
            <a:r>
              <a:rPr lang="en-US" sz="2000" dirty="0">
                <a:solidFill>
                  <a:srgbClr val="252525"/>
                </a:solidFill>
                <a:latin typeface="Poppins"/>
                <a:ea typeface="Poppins"/>
                <a:cs typeface="Poppins"/>
                <a:sym typeface="Poppins"/>
              </a:rPr>
              <a:t>S (Social) </a:t>
            </a:r>
            <a:r>
              <a:rPr lang="en-US" sz="2000" dirty="0" err="1">
                <a:solidFill>
                  <a:srgbClr val="252525"/>
                </a:solidFill>
                <a:latin typeface="Poppins"/>
                <a:ea typeface="Poppins"/>
                <a:cs typeface="Poppins"/>
                <a:sym typeface="Poppins"/>
              </a:rPr>
              <a:t>untuk</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sosial</a:t>
            </a:r>
            <a:endParaRPr lang="en-US" sz="2000" dirty="0">
              <a:solidFill>
                <a:srgbClr val="252525"/>
              </a:solidFill>
              <a:latin typeface="Poppins"/>
              <a:ea typeface="Poppins"/>
              <a:cs typeface="Poppins"/>
              <a:sym typeface="Poppins"/>
            </a:endParaRPr>
          </a:p>
        </p:txBody>
      </p:sp>
      <p:sp>
        <p:nvSpPr>
          <p:cNvPr id="9" name="TextBox 9"/>
          <p:cNvSpPr txBox="1"/>
          <p:nvPr/>
        </p:nvSpPr>
        <p:spPr>
          <a:xfrm>
            <a:off x="9833651" y="587375"/>
            <a:ext cx="5352369" cy="441325"/>
          </a:xfrm>
          <a:prstGeom prst="rect">
            <a:avLst/>
          </a:prstGeom>
        </p:spPr>
        <p:txBody>
          <a:bodyPr lIns="0" tIns="0" rIns="0" bIns="0" rtlCol="0" anchor="t">
            <a:spAutoFit/>
          </a:bodyPr>
          <a:lstStyle/>
          <a:p>
            <a:pPr algn="l">
              <a:lnSpc>
                <a:spcPts val="3499"/>
              </a:lnSpc>
            </a:pPr>
            <a:r>
              <a:rPr lang="en-US" sz="2499" dirty="0">
                <a:solidFill>
                  <a:srgbClr val="231F20"/>
                </a:solidFill>
                <a:latin typeface="Poppins Semi-Bold"/>
                <a:ea typeface="Poppins Semi-Bold"/>
                <a:cs typeface="Poppins Semi-Bold"/>
                <a:sym typeface="Poppins Semi-Bold"/>
              </a:rPr>
              <a:t>1. </a:t>
            </a:r>
            <a:r>
              <a:rPr lang="en-US" sz="2499" dirty="0" err="1">
                <a:solidFill>
                  <a:srgbClr val="231F20"/>
                </a:solidFill>
                <a:latin typeface="Poppins Semi-Bold"/>
                <a:ea typeface="Poppins Semi-Bold"/>
                <a:cs typeface="Poppins Semi-Bold"/>
                <a:sym typeface="Poppins Semi-Bold"/>
              </a:rPr>
              <a:t>Menggali</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diri</a:t>
            </a:r>
            <a:endParaRPr lang="en-US" sz="2499" dirty="0">
              <a:solidFill>
                <a:srgbClr val="231F20"/>
              </a:solidFill>
              <a:latin typeface="Poppins Semi-Bold"/>
              <a:ea typeface="Poppins Semi-Bold"/>
              <a:cs typeface="Poppins Semi-Bold"/>
              <a:sym typeface="Poppins Semi-Bold"/>
            </a:endParaRPr>
          </a:p>
        </p:txBody>
      </p:sp>
      <p:sp>
        <p:nvSpPr>
          <p:cNvPr id="10" name="Freeform 10"/>
          <p:cNvSpPr/>
          <p:nvPr/>
        </p:nvSpPr>
        <p:spPr>
          <a:xfrm flipH="1" flipV="1">
            <a:off x="12509836" y="4697207"/>
            <a:ext cx="5778164" cy="1423943"/>
          </a:xfrm>
          <a:custGeom>
            <a:avLst/>
            <a:gdLst/>
            <a:ahLst/>
            <a:cxnLst/>
            <a:rect l="l" t="t" r="r" b="b"/>
            <a:pathLst>
              <a:path w="5778164" h="1423943">
                <a:moveTo>
                  <a:pt x="5778164" y="1423943"/>
                </a:moveTo>
                <a:lnTo>
                  <a:pt x="0" y="1423943"/>
                </a:lnTo>
                <a:lnTo>
                  <a:pt x="0" y="0"/>
                </a:lnTo>
                <a:lnTo>
                  <a:pt x="5778164" y="0"/>
                </a:lnTo>
                <a:lnTo>
                  <a:pt x="5778164" y="1423943"/>
                </a:lnTo>
                <a:close/>
              </a:path>
            </a:pathLst>
          </a:custGeom>
          <a:blipFill>
            <a:blip r:embed="rId7">
              <a:extLst>
                <a:ext uri="{96DAC541-7B7A-43D3-8B79-37D633B846F1}">
                  <asvg:svgBlip xmlns:asvg="http://schemas.microsoft.com/office/drawing/2016/SVG/main" r:embed="rId8"/>
                </a:ext>
              </a:extLst>
            </a:blip>
            <a:stretch>
              <a:fillRect r="-148449" b="-39311"/>
            </a:stretch>
          </a:blipFill>
        </p:spPr>
      </p:sp>
      <p:sp>
        <p:nvSpPr>
          <p:cNvPr id="11" name="TextBox 11"/>
          <p:cNvSpPr txBox="1"/>
          <p:nvPr/>
        </p:nvSpPr>
        <p:spPr>
          <a:xfrm>
            <a:off x="9833651" y="1134630"/>
            <a:ext cx="7263131" cy="1073150"/>
          </a:xfrm>
          <a:prstGeom prst="rect">
            <a:avLst/>
          </a:prstGeom>
        </p:spPr>
        <p:txBody>
          <a:bodyPr lIns="0" tIns="0" rIns="0" bIns="0" rtlCol="0" anchor="t">
            <a:spAutoFit/>
          </a:bodyPr>
          <a:lstStyle/>
          <a:p>
            <a:pPr algn="l">
              <a:lnSpc>
                <a:spcPts val="2800"/>
              </a:lnSpc>
            </a:pPr>
            <a:r>
              <a:rPr lang="en-US" sz="2000" dirty="0" err="1">
                <a:solidFill>
                  <a:srgbClr val="252525"/>
                </a:solidFill>
                <a:latin typeface="Poppins Bold"/>
                <a:ea typeface="Poppins Bold"/>
                <a:cs typeface="Poppins Bold"/>
                <a:sym typeface="Poppins Bold"/>
              </a:rPr>
              <a:t>Melihat</a:t>
            </a:r>
            <a:r>
              <a:rPr lang="en-US" sz="2000" dirty="0">
                <a:solidFill>
                  <a:srgbClr val="252525"/>
                </a:solidFill>
                <a:latin typeface="Poppins Bold"/>
                <a:ea typeface="Poppins Bold"/>
                <a:cs typeface="Poppins Bold"/>
                <a:sym typeface="Poppins Bold"/>
              </a:rPr>
              <a:t> </a:t>
            </a:r>
            <a:r>
              <a:rPr lang="en-US" sz="2000" dirty="0" err="1">
                <a:solidFill>
                  <a:srgbClr val="252525"/>
                </a:solidFill>
                <a:latin typeface="Poppins Bold"/>
                <a:ea typeface="Poppins Bold"/>
                <a:cs typeface="Poppins Bold"/>
                <a:sym typeface="Poppins Bold"/>
              </a:rPr>
              <a:t>karakter</a:t>
            </a:r>
            <a:r>
              <a:rPr lang="en-US" sz="2000" dirty="0">
                <a:solidFill>
                  <a:srgbClr val="252525"/>
                </a:solidFill>
                <a:latin typeface="Poppins Bold"/>
                <a:ea typeface="Poppins Bold"/>
                <a:cs typeface="Poppins Bold"/>
                <a:sym typeface="Poppins Bold"/>
              </a:rPr>
              <a:t> </a:t>
            </a:r>
            <a:r>
              <a:rPr lang="en-US" sz="2000" dirty="0" err="1">
                <a:solidFill>
                  <a:srgbClr val="252525"/>
                </a:solidFill>
                <a:latin typeface="Poppins Bold"/>
                <a:ea typeface="Poppins Bold"/>
                <a:cs typeface="Poppins Bold"/>
                <a:sym typeface="Poppins Bold"/>
              </a:rPr>
              <a:t>seseorang</a:t>
            </a:r>
            <a:r>
              <a:rPr lang="en-US" sz="2000" dirty="0">
                <a:solidFill>
                  <a:srgbClr val="252525"/>
                </a:solidFill>
                <a:latin typeface="Poppins Bold"/>
                <a:ea typeface="Poppins Bold"/>
                <a:cs typeface="Poppins Bold"/>
                <a:sym typeface="Poppins Bold"/>
              </a:rPr>
              <a:t>, </a:t>
            </a:r>
            <a:r>
              <a:rPr lang="en-US" sz="2000" dirty="0" err="1">
                <a:solidFill>
                  <a:srgbClr val="252525"/>
                </a:solidFill>
                <a:latin typeface="Poppins Bold"/>
                <a:ea typeface="Poppins Bold"/>
                <a:cs typeface="Poppins Bold"/>
                <a:sym typeface="Poppins Bold"/>
              </a:rPr>
              <a:t>khususnya</a:t>
            </a:r>
            <a:r>
              <a:rPr lang="en-US" sz="2000" dirty="0">
                <a:solidFill>
                  <a:srgbClr val="252525"/>
                </a:solidFill>
                <a:latin typeface="Poppins Bold"/>
                <a:ea typeface="Poppins Bold"/>
                <a:cs typeface="Poppins Bold"/>
                <a:sym typeface="Poppins Bold"/>
              </a:rPr>
              <a:t> pada </a:t>
            </a:r>
            <a:r>
              <a:rPr lang="en-US" sz="2000" dirty="0" err="1">
                <a:solidFill>
                  <a:srgbClr val="252525"/>
                </a:solidFill>
                <a:latin typeface="Poppins Bold"/>
                <a:ea typeface="Poppins Bold"/>
                <a:cs typeface="Poppins Bold"/>
                <a:sym typeface="Poppins Bold"/>
              </a:rPr>
              <a:t>hal-hal</a:t>
            </a:r>
            <a:r>
              <a:rPr lang="en-US" sz="2000" dirty="0">
                <a:solidFill>
                  <a:srgbClr val="252525"/>
                </a:solidFill>
                <a:latin typeface="Poppins Bold"/>
                <a:ea typeface="Poppins Bold"/>
                <a:cs typeface="Poppins Bold"/>
                <a:sym typeface="Poppins Bold"/>
              </a:rPr>
              <a:t> yang </a:t>
            </a:r>
            <a:r>
              <a:rPr lang="en-US" sz="2000" dirty="0" err="1">
                <a:solidFill>
                  <a:srgbClr val="252525"/>
                </a:solidFill>
                <a:latin typeface="Poppins Bold"/>
                <a:ea typeface="Poppins Bold"/>
                <a:cs typeface="Poppins Bold"/>
                <a:sym typeface="Poppins Bold"/>
              </a:rPr>
              <a:t>menjadi</a:t>
            </a:r>
            <a:r>
              <a:rPr lang="en-US" sz="2000" dirty="0">
                <a:solidFill>
                  <a:srgbClr val="252525"/>
                </a:solidFill>
                <a:latin typeface="Poppins Bold"/>
                <a:ea typeface="Poppins Bold"/>
                <a:cs typeface="Poppins Bold"/>
                <a:sym typeface="Poppins Bold"/>
              </a:rPr>
              <a:t> </a:t>
            </a:r>
            <a:r>
              <a:rPr lang="en-US" sz="2000" dirty="0" err="1">
                <a:solidFill>
                  <a:srgbClr val="252525"/>
                </a:solidFill>
                <a:latin typeface="Poppins Bold"/>
                <a:ea typeface="Poppins Bold"/>
                <a:cs typeface="Poppins Bold"/>
                <a:sym typeface="Poppins Bold"/>
              </a:rPr>
              <a:t>kebiasaan</a:t>
            </a:r>
            <a:r>
              <a:rPr lang="en-US" sz="2000" dirty="0">
                <a:solidFill>
                  <a:srgbClr val="252525"/>
                </a:solidFill>
                <a:latin typeface="Poppins Bold"/>
                <a:ea typeface="Poppins Bold"/>
                <a:cs typeface="Poppins Bold"/>
                <a:sym typeface="Poppins Bold"/>
              </a:rPr>
              <a:t>, </a:t>
            </a:r>
            <a:r>
              <a:rPr lang="en-US" sz="2000" dirty="0" err="1">
                <a:solidFill>
                  <a:srgbClr val="252525"/>
                </a:solidFill>
                <a:latin typeface="Poppins Bold"/>
                <a:ea typeface="Poppins Bold"/>
                <a:cs typeface="Poppins Bold"/>
                <a:sym typeface="Poppins Bold"/>
              </a:rPr>
              <a:t>alami</a:t>
            </a:r>
            <a:r>
              <a:rPr lang="en-US" sz="2000" dirty="0">
                <a:solidFill>
                  <a:srgbClr val="252525"/>
                </a:solidFill>
                <a:latin typeface="Poppins Bold"/>
                <a:ea typeface="Poppins Bold"/>
                <a:cs typeface="Poppins Bold"/>
                <a:sym typeface="Poppins Bold"/>
              </a:rPr>
              <a:t> dan </a:t>
            </a:r>
            <a:r>
              <a:rPr lang="en-US" sz="2000" dirty="0" err="1">
                <a:solidFill>
                  <a:srgbClr val="252525"/>
                </a:solidFill>
                <a:latin typeface="Poppins Bold"/>
                <a:ea typeface="Poppins Bold"/>
                <a:cs typeface="Poppins Bold"/>
                <a:sym typeface="Poppins Bold"/>
              </a:rPr>
              <a:t>dilakukan</a:t>
            </a:r>
            <a:r>
              <a:rPr lang="en-US" sz="2000" dirty="0">
                <a:solidFill>
                  <a:srgbClr val="252525"/>
                </a:solidFill>
                <a:latin typeface="Poppins Bold"/>
                <a:ea typeface="Poppins Bold"/>
                <a:cs typeface="Poppins Bold"/>
                <a:sym typeface="Poppins Bold"/>
              </a:rPr>
              <a:t> </a:t>
            </a:r>
            <a:r>
              <a:rPr lang="en-US" sz="2000" dirty="0" err="1">
                <a:solidFill>
                  <a:srgbClr val="252525"/>
                </a:solidFill>
                <a:latin typeface="Poppins Bold"/>
                <a:ea typeface="Poppins Bold"/>
                <a:cs typeface="Poppins Bold"/>
                <a:sym typeface="Poppins Bold"/>
              </a:rPr>
              <a:t>dengan</a:t>
            </a:r>
            <a:r>
              <a:rPr lang="en-US" sz="2000" dirty="0">
                <a:solidFill>
                  <a:srgbClr val="252525"/>
                </a:solidFill>
                <a:latin typeface="Poppins Bold"/>
                <a:ea typeface="Poppins Bold"/>
                <a:cs typeface="Poppins Bold"/>
                <a:sym typeface="Poppins Bold"/>
              </a:rPr>
              <a:t> </a:t>
            </a:r>
            <a:r>
              <a:rPr lang="en-US" sz="2000" dirty="0" err="1">
                <a:solidFill>
                  <a:srgbClr val="252525"/>
                </a:solidFill>
                <a:latin typeface="Poppins Bold"/>
                <a:ea typeface="Poppins Bold"/>
                <a:cs typeface="Poppins Bold"/>
                <a:sym typeface="Poppins Bold"/>
              </a:rPr>
              <a:t>baik</a:t>
            </a:r>
            <a:r>
              <a:rPr lang="en-US" sz="2000" dirty="0">
                <a:solidFill>
                  <a:srgbClr val="252525"/>
                </a:solidFill>
                <a:latin typeface="Poppins Bold"/>
                <a:ea typeface="Poppins Bold"/>
                <a:cs typeface="Poppins Bold"/>
                <a:sym typeface="Poppins Bold"/>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5143500"/>
            <a:ext cx="9242750" cy="5143500"/>
            <a:chOff x="0" y="0"/>
            <a:chExt cx="770372" cy="428704"/>
          </a:xfrm>
        </p:grpSpPr>
        <p:sp>
          <p:nvSpPr>
            <p:cNvPr id="3" name="Freeform 3"/>
            <p:cNvSpPr/>
            <p:nvPr/>
          </p:nvSpPr>
          <p:spPr>
            <a:xfrm>
              <a:off x="0" y="0"/>
              <a:ext cx="770372" cy="428704"/>
            </a:xfrm>
            <a:custGeom>
              <a:avLst/>
              <a:gdLst/>
              <a:ahLst/>
              <a:cxnLst/>
              <a:rect l="l" t="t" r="r" b="b"/>
              <a:pathLst>
                <a:path w="770372" h="428704">
                  <a:moveTo>
                    <a:pt x="19265" y="0"/>
                  </a:moveTo>
                  <a:lnTo>
                    <a:pt x="751107" y="0"/>
                  </a:lnTo>
                  <a:cubicBezTo>
                    <a:pt x="761747" y="0"/>
                    <a:pt x="770372" y="8625"/>
                    <a:pt x="770372" y="19265"/>
                  </a:cubicBezTo>
                  <a:lnTo>
                    <a:pt x="770372" y="409439"/>
                  </a:lnTo>
                  <a:cubicBezTo>
                    <a:pt x="770372" y="420079"/>
                    <a:pt x="761747" y="428704"/>
                    <a:pt x="751107" y="428704"/>
                  </a:cubicBezTo>
                  <a:lnTo>
                    <a:pt x="19265" y="428704"/>
                  </a:lnTo>
                  <a:cubicBezTo>
                    <a:pt x="8625" y="428704"/>
                    <a:pt x="0" y="420079"/>
                    <a:pt x="0" y="409439"/>
                  </a:cubicBezTo>
                  <a:lnTo>
                    <a:pt x="0" y="19265"/>
                  </a:lnTo>
                  <a:cubicBezTo>
                    <a:pt x="0" y="8625"/>
                    <a:pt x="8625" y="0"/>
                    <a:pt x="19265" y="0"/>
                  </a:cubicBezTo>
                  <a:close/>
                </a:path>
              </a:pathLst>
            </a:custGeom>
            <a:blipFill>
              <a:blip r:embed="rId2"/>
              <a:stretch>
                <a:fillRect t="-9861" b="-9861"/>
              </a:stretch>
            </a:blipFill>
          </p:spPr>
        </p:sp>
      </p:grpSp>
      <p:sp>
        <p:nvSpPr>
          <p:cNvPr id="4" name="Freeform 4"/>
          <p:cNvSpPr/>
          <p:nvPr/>
        </p:nvSpPr>
        <p:spPr>
          <a:xfrm>
            <a:off x="-98750" y="8251802"/>
            <a:ext cx="18485501" cy="2554360"/>
          </a:xfrm>
          <a:custGeom>
            <a:avLst/>
            <a:gdLst/>
            <a:ahLst/>
            <a:cxnLst/>
            <a:rect l="l" t="t" r="r" b="b"/>
            <a:pathLst>
              <a:path w="18485501" h="2554360">
                <a:moveTo>
                  <a:pt x="0" y="0"/>
                </a:moveTo>
                <a:lnTo>
                  <a:pt x="18485500" y="0"/>
                </a:lnTo>
                <a:lnTo>
                  <a:pt x="18485500" y="2554361"/>
                </a:lnTo>
                <a:lnTo>
                  <a:pt x="0" y="2554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8750" y="8570618"/>
            <a:ext cx="18485501" cy="2554360"/>
          </a:xfrm>
          <a:custGeom>
            <a:avLst/>
            <a:gdLst/>
            <a:ahLst/>
            <a:cxnLst/>
            <a:rect l="l" t="t" r="r" b="b"/>
            <a:pathLst>
              <a:path w="18485501" h="2554360">
                <a:moveTo>
                  <a:pt x="0" y="0"/>
                </a:moveTo>
                <a:lnTo>
                  <a:pt x="18485500" y="0"/>
                </a:lnTo>
                <a:lnTo>
                  <a:pt x="18485500" y="2554360"/>
                </a:lnTo>
                <a:lnTo>
                  <a:pt x="0" y="2554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flipH="1" flipV="1">
            <a:off x="12528886" y="5149028"/>
            <a:ext cx="5778164" cy="1423943"/>
          </a:xfrm>
          <a:custGeom>
            <a:avLst/>
            <a:gdLst/>
            <a:ahLst/>
            <a:cxnLst/>
            <a:rect l="l" t="t" r="r" b="b"/>
            <a:pathLst>
              <a:path w="5778164" h="1423943">
                <a:moveTo>
                  <a:pt x="5778164" y="1423943"/>
                </a:moveTo>
                <a:lnTo>
                  <a:pt x="0" y="1423943"/>
                </a:lnTo>
                <a:lnTo>
                  <a:pt x="0" y="0"/>
                </a:lnTo>
                <a:lnTo>
                  <a:pt x="5778164" y="0"/>
                </a:lnTo>
                <a:lnTo>
                  <a:pt x="5778164" y="1423943"/>
                </a:lnTo>
                <a:close/>
              </a:path>
            </a:pathLst>
          </a:custGeom>
          <a:blipFill>
            <a:blip r:embed="rId7">
              <a:extLst>
                <a:ext uri="{96DAC541-7B7A-43D3-8B79-37D633B846F1}">
                  <asvg:svgBlip xmlns:asvg="http://schemas.microsoft.com/office/drawing/2016/SVG/main" r:embed="rId8"/>
                </a:ext>
              </a:extLst>
            </a:blip>
            <a:stretch>
              <a:fillRect r="-148449" b="-39311"/>
            </a:stretch>
          </a:blipFill>
        </p:spPr>
      </p:sp>
      <p:sp>
        <p:nvSpPr>
          <p:cNvPr id="7" name="TextBox 7"/>
          <p:cNvSpPr txBox="1"/>
          <p:nvPr/>
        </p:nvSpPr>
        <p:spPr>
          <a:xfrm>
            <a:off x="540709" y="2112529"/>
            <a:ext cx="8516491" cy="1898650"/>
          </a:xfrm>
          <a:prstGeom prst="rect">
            <a:avLst/>
          </a:prstGeom>
        </p:spPr>
        <p:txBody>
          <a:bodyPr lIns="0" tIns="0" rIns="0" bIns="0" rtlCol="0" anchor="t">
            <a:spAutoFit/>
          </a:bodyPr>
          <a:lstStyle/>
          <a:p>
            <a:pPr algn="l">
              <a:lnSpc>
                <a:spcPts val="7699"/>
              </a:lnSpc>
            </a:pPr>
            <a:r>
              <a:rPr lang="en-US" sz="5499">
                <a:solidFill>
                  <a:srgbClr val="231F20"/>
                </a:solidFill>
                <a:latin typeface="League Spartan"/>
                <a:ea typeface="League Spartan"/>
                <a:cs typeface="League Spartan"/>
                <a:sym typeface="League Spartan"/>
              </a:rPr>
              <a:t>KARAKTER TECHNOPRENEURSHIP</a:t>
            </a:r>
          </a:p>
        </p:txBody>
      </p:sp>
      <p:sp>
        <p:nvSpPr>
          <p:cNvPr id="8" name="TextBox 8"/>
          <p:cNvSpPr txBox="1"/>
          <p:nvPr/>
        </p:nvSpPr>
        <p:spPr>
          <a:xfrm>
            <a:off x="540709" y="1106055"/>
            <a:ext cx="8603291" cy="927100"/>
          </a:xfrm>
          <a:prstGeom prst="rect">
            <a:avLst/>
          </a:prstGeom>
        </p:spPr>
        <p:txBody>
          <a:bodyPr lIns="0" tIns="0" rIns="0" bIns="0" rtlCol="0" anchor="t">
            <a:spAutoFit/>
          </a:bodyPr>
          <a:lstStyle/>
          <a:p>
            <a:pPr algn="l">
              <a:lnSpc>
                <a:spcPts val="7699"/>
              </a:lnSpc>
            </a:pPr>
            <a:r>
              <a:rPr lang="en-US" sz="5499">
                <a:solidFill>
                  <a:srgbClr val="1B8895"/>
                </a:solidFill>
                <a:latin typeface="League Spartan"/>
                <a:ea typeface="League Spartan"/>
                <a:cs typeface="League Spartan"/>
                <a:sym typeface="League Spartan"/>
              </a:rPr>
              <a:t>ASPEK PEMBENTUKAN</a:t>
            </a:r>
          </a:p>
        </p:txBody>
      </p:sp>
      <p:sp>
        <p:nvSpPr>
          <p:cNvPr id="9" name="TextBox 9"/>
          <p:cNvSpPr txBox="1"/>
          <p:nvPr/>
        </p:nvSpPr>
        <p:spPr>
          <a:xfrm>
            <a:off x="540709" y="5261114"/>
            <a:ext cx="7861564" cy="3892550"/>
          </a:xfrm>
          <a:prstGeom prst="rect">
            <a:avLst/>
          </a:prstGeom>
        </p:spPr>
        <p:txBody>
          <a:bodyPr lIns="0" tIns="0" rIns="0" bIns="0" rtlCol="0" anchor="t">
            <a:spAutoFit/>
          </a:bodyPr>
          <a:lstStyle/>
          <a:p>
            <a:pPr marL="431801" lvl="1" indent="-215900" algn="l">
              <a:lnSpc>
                <a:spcPts val="2800"/>
              </a:lnSpc>
              <a:buFont typeface="Arial"/>
              <a:buChar char="•"/>
            </a:pPr>
            <a:r>
              <a:rPr lang="en-US" sz="2000">
                <a:solidFill>
                  <a:srgbClr val="252525"/>
                </a:solidFill>
                <a:latin typeface="Poppins Bold"/>
                <a:ea typeface="Poppins Bold"/>
                <a:cs typeface="Poppins Bold"/>
                <a:sym typeface="Poppins Bold"/>
              </a:rPr>
              <a:t>Keterampilan teknis</a:t>
            </a:r>
            <a:r>
              <a:rPr lang="en-US" sz="2000">
                <a:solidFill>
                  <a:srgbClr val="252525"/>
                </a:solidFill>
                <a:latin typeface="Poppins"/>
                <a:ea typeface="Poppins"/>
                <a:cs typeface="Poppins"/>
                <a:sym typeface="Poppins"/>
              </a:rPr>
              <a:t> (menulis, mendengarkan, presentasi lisan, pengorganisasian, pembinaan, bekerja dalam tim, dan teknis tahu-bagaimana(know-how), </a:t>
            </a:r>
          </a:p>
          <a:p>
            <a:pPr marL="431801" lvl="1" indent="-215900" algn="l">
              <a:lnSpc>
                <a:spcPts val="2800"/>
              </a:lnSpc>
              <a:buFont typeface="Arial"/>
              <a:buChar char="•"/>
            </a:pPr>
            <a:r>
              <a:rPr lang="en-US" sz="2000">
                <a:solidFill>
                  <a:srgbClr val="252525"/>
                </a:solidFill>
                <a:latin typeface="Poppins Bold"/>
                <a:ea typeface="Poppins Bold"/>
                <a:cs typeface="Poppins Bold"/>
                <a:sym typeface="Poppins Bold"/>
              </a:rPr>
              <a:t>Keterampilan manajemen usaha</a:t>
            </a:r>
            <a:r>
              <a:rPr lang="en-US" sz="2000">
                <a:solidFill>
                  <a:srgbClr val="252525"/>
                </a:solidFill>
                <a:latin typeface="Poppins"/>
                <a:ea typeface="Poppins"/>
                <a:cs typeface="Poppins"/>
                <a:sym typeface="Poppins"/>
              </a:rPr>
              <a:t> (memulai, mengembangkan, dan mengelola perusahaa). </a:t>
            </a:r>
          </a:p>
          <a:p>
            <a:pPr marL="431801" lvl="1" indent="-215900" algn="l">
              <a:lnSpc>
                <a:spcPts val="2800"/>
              </a:lnSpc>
              <a:buFont typeface="Arial"/>
              <a:buChar char="•"/>
            </a:pPr>
            <a:r>
              <a:rPr lang="en-US" sz="2000">
                <a:solidFill>
                  <a:srgbClr val="252525"/>
                </a:solidFill>
                <a:latin typeface="Poppins Bold"/>
                <a:ea typeface="Poppins Bold"/>
                <a:cs typeface="Poppins Bold"/>
                <a:sym typeface="Poppins Bold"/>
              </a:rPr>
              <a:t>Keterampilan membuat keputusan</a:t>
            </a:r>
            <a:r>
              <a:rPr lang="en-US" sz="2000">
                <a:solidFill>
                  <a:srgbClr val="252525"/>
                </a:solidFill>
                <a:latin typeface="Poppins"/>
                <a:ea typeface="Poppins"/>
                <a:cs typeface="Poppins"/>
                <a:sym typeface="Poppins"/>
              </a:rPr>
              <a:t> (pemasaran, manajemen, pembiayaan, akuntansi, produksi, kontrol, dan negosiasi )</a:t>
            </a:r>
          </a:p>
          <a:p>
            <a:pPr marL="431801" lvl="1" indent="-215900" algn="l">
              <a:lnSpc>
                <a:spcPts val="2800"/>
              </a:lnSpc>
              <a:buFont typeface="Arial"/>
              <a:buChar char="•"/>
            </a:pPr>
            <a:r>
              <a:rPr lang="en-US" sz="2000">
                <a:solidFill>
                  <a:srgbClr val="252525"/>
                </a:solidFill>
                <a:latin typeface="Poppins Bold"/>
                <a:ea typeface="Poppins Bold"/>
                <a:cs typeface="Poppins Bold"/>
                <a:sym typeface="Poppins Bold"/>
              </a:rPr>
              <a:t>Keterampilan kewirausahaan</a:t>
            </a:r>
            <a:r>
              <a:rPr lang="en-US" sz="2000">
                <a:solidFill>
                  <a:srgbClr val="252525"/>
                </a:solidFill>
                <a:latin typeface="Poppins"/>
                <a:ea typeface="Poppins"/>
                <a:cs typeface="Poppins"/>
                <a:sym typeface="Poppins"/>
              </a:rPr>
              <a:t> ( disiplin, pengambil risiko, inovatif, teguh, kepemimpinan visioner, dan yang berorientasi perubahan.</a:t>
            </a:r>
          </a:p>
        </p:txBody>
      </p:sp>
      <p:sp>
        <p:nvSpPr>
          <p:cNvPr id="10" name="TextBox 10"/>
          <p:cNvSpPr txBox="1"/>
          <p:nvPr/>
        </p:nvSpPr>
        <p:spPr>
          <a:xfrm>
            <a:off x="540709" y="4715014"/>
            <a:ext cx="7861564" cy="441325"/>
          </a:xfrm>
          <a:prstGeom prst="rect">
            <a:avLst/>
          </a:prstGeom>
        </p:spPr>
        <p:txBody>
          <a:bodyPr lIns="0" tIns="0" rIns="0" bIns="0" rtlCol="0" anchor="t">
            <a:spAutoFit/>
          </a:bodyPr>
          <a:lstStyle/>
          <a:p>
            <a:pPr algn="l">
              <a:lnSpc>
                <a:spcPts val="3499"/>
              </a:lnSpc>
            </a:pPr>
            <a:r>
              <a:rPr lang="en-US" sz="2499">
                <a:solidFill>
                  <a:srgbClr val="231F20"/>
                </a:solidFill>
                <a:latin typeface="Poppins Semi-Bold"/>
                <a:ea typeface="Poppins Semi-Bold"/>
                <a:cs typeface="Poppins Semi-Bold"/>
                <a:sym typeface="Poppins Semi-Bold"/>
              </a:rPr>
              <a:t>2.Kemampuan yang Diperlukan</a:t>
            </a:r>
          </a:p>
        </p:txBody>
      </p:sp>
      <p:sp>
        <p:nvSpPr>
          <p:cNvPr id="11" name="TextBox 11"/>
          <p:cNvSpPr txBox="1"/>
          <p:nvPr/>
        </p:nvSpPr>
        <p:spPr>
          <a:xfrm>
            <a:off x="9833651" y="1134630"/>
            <a:ext cx="7861564" cy="3540125"/>
          </a:xfrm>
          <a:prstGeom prst="rect">
            <a:avLst/>
          </a:prstGeom>
        </p:spPr>
        <p:txBody>
          <a:bodyPr lIns="0" tIns="0" rIns="0" bIns="0" rtlCol="0" anchor="t">
            <a:spAutoFit/>
          </a:bodyPr>
          <a:lstStyle/>
          <a:p>
            <a:pPr marL="431801" lvl="1" indent="-215900" algn="l">
              <a:lnSpc>
                <a:spcPts val="2800"/>
              </a:lnSpc>
              <a:buFont typeface="Arial"/>
              <a:buChar char="•"/>
            </a:pPr>
            <a:r>
              <a:rPr lang="en-US" sz="2000" dirty="0" err="1">
                <a:solidFill>
                  <a:srgbClr val="252525"/>
                </a:solidFill>
                <a:latin typeface="Poppins Bold"/>
                <a:ea typeface="Poppins Bold"/>
                <a:cs typeface="Poppins Bold"/>
                <a:sym typeface="Poppins Bold"/>
              </a:rPr>
              <a:t>Penemu</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mendefinisikan</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konsep</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unik</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baru</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penemuan</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atau</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metodologi</a:t>
            </a:r>
            <a:endParaRPr lang="en-US" sz="2000" dirty="0">
              <a:solidFill>
                <a:srgbClr val="252525"/>
              </a:solidFill>
              <a:latin typeface="Poppins"/>
              <a:ea typeface="Poppins"/>
              <a:cs typeface="Poppins"/>
              <a:sym typeface="Poppins"/>
            </a:endParaRPr>
          </a:p>
          <a:p>
            <a:pPr marL="431801" lvl="1" indent="-215900" algn="l">
              <a:lnSpc>
                <a:spcPts val="2800"/>
              </a:lnSpc>
              <a:buFont typeface="Arial"/>
              <a:buChar char="•"/>
            </a:pPr>
            <a:r>
              <a:rPr lang="en-US" sz="2000" dirty="0" err="1">
                <a:solidFill>
                  <a:srgbClr val="252525"/>
                </a:solidFill>
                <a:latin typeface="Poppins Bold"/>
                <a:ea typeface="Poppins Bold"/>
                <a:cs typeface="Poppins Bold"/>
                <a:sym typeface="Poppins Bold"/>
              </a:rPr>
              <a:t>Inovator</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menerapkan</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sebuah</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teknologi</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baru</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atau</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metodologi</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untuk</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memecahkan</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masalah</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baru</a:t>
            </a:r>
            <a:r>
              <a:rPr lang="en-US" sz="2000" dirty="0">
                <a:solidFill>
                  <a:srgbClr val="252525"/>
                </a:solidFill>
                <a:latin typeface="Poppins"/>
                <a:ea typeface="Poppins"/>
                <a:cs typeface="Poppins"/>
                <a:sym typeface="Poppins"/>
              </a:rPr>
              <a:t>. </a:t>
            </a:r>
          </a:p>
          <a:p>
            <a:pPr marL="431801" lvl="1" indent="-215900" algn="l">
              <a:lnSpc>
                <a:spcPts val="2800"/>
              </a:lnSpc>
              <a:buFont typeface="Arial"/>
              <a:buChar char="•"/>
            </a:pPr>
            <a:r>
              <a:rPr lang="en-US" sz="2000" dirty="0">
                <a:solidFill>
                  <a:srgbClr val="252525"/>
                </a:solidFill>
                <a:latin typeface="Poppins Bold"/>
                <a:ea typeface="Poppins Bold"/>
                <a:cs typeface="Poppins Bold"/>
                <a:sym typeface="Poppins Bold"/>
              </a:rPr>
              <a:t>Marketer</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mengidentifikasi</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kebutuhan</a:t>
            </a:r>
            <a:r>
              <a:rPr lang="en-US" sz="2000" dirty="0">
                <a:solidFill>
                  <a:srgbClr val="252525"/>
                </a:solidFill>
                <a:latin typeface="Poppins"/>
                <a:ea typeface="Poppins"/>
                <a:cs typeface="Poppins"/>
                <a:sym typeface="Poppins"/>
              </a:rPr>
              <a:t> di pasar dan </a:t>
            </a:r>
            <a:r>
              <a:rPr lang="en-US" sz="2000" dirty="0" err="1">
                <a:solidFill>
                  <a:srgbClr val="252525"/>
                </a:solidFill>
                <a:latin typeface="Poppins"/>
                <a:ea typeface="Poppins"/>
                <a:cs typeface="Poppins"/>
                <a:sym typeface="Poppins"/>
              </a:rPr>
              <a:t>memenuhinya</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dengan</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produk</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baru</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atau</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produk</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substitusi</a:t>
            </a:r>
            <a:r>
              <a:rPr lang="en-US" sz="2000" dirty="0">
                <a:solidFill>
                  <a:srgbClr val="252525"/>
                </a:solidFill>
                <a:latin typeface="Poppins"/>
                <a:ea typeface="Poppins"/>
                <a:cs typeface="Poppins"/>
                <a:sym typeface="Poppins"/>
              </a:rPr>
              <a:t> yang </a:t>
            </a:r>
            <a:r>
              <a:rPr lang="en-US" sz="2000" dirty="0" err="1">
                <a:solidFill>
                  <a:srgbClr val="252525"/>
                </a:solidFill>
                <a:latin typeface="Poppins"/>
                <a:ea typeface="Poppins"/>
                <a:cs typeface="Poppins"/>
                <a:sym typeface="Poppins"/>
              </a:rPr>
              <a:t>lebih</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efisien</a:t>
            </a:r>
            <a:r>
              <a:rPr lang="en-US" sz="2000" dirty="0">
                <a:solidFill>
                  <a:srgbClr val="252525"/>
                </a:solidFill>
                <a:latin typeface="Poppins"/>
                <a:ea typeface="Poppins"/>
                <a:cs typeface="Poppins"/>
                <a:sym typeface="Poppins"/>
              </a:rPr>
              <a:t>.</a:t>
            </a:r>
          </a:p>
          <a:p>
            <a:pPr marL="431801" lvl="1" indent="-215900" algn="l">
              <a:lnSpc>
                <a:spcPts val="2800"/>
              </a:lnSpc>
              <a:buFont typeface="Arial"/>
              <a:buChar char="•"/>
            </a:pPr>
            <a:r>
              <a:rPr lang="en-US" sz="2000" dirty="0" err="1">
                <a:solidFill>
                  <a:srgbClr val="252525"/>
                </a:solidFill>
                <a:latin typeface="Poppins Bold"/>
                <a:ea typeface="Poppins Bold"/>
                <a:cs typeface="Poppins Bold"/>
                <a:sym typeface="Poppins Bold"/>
              </a:rPr>
              <a:t>Oportunis</a:t>
            </a:r>
            <a:r>
              <a:rPr lang="en-US" sz="2000" dirty="0">
                <a:solidFill>
                  <a:srgbClr val="252525"/>
                </a:solidFill>
                <a:latin typeface="Poppins"/>
                <a:ea typeface="Poppins"/>
                <a:cs typeface="Poppins"/>
                <a:sym typeface="Poppins"/>
              </a:rPr>
              <a:t>, pada </a:t>
            </a:r>
            <a:r>
              <a:rPr lang="en-US" sz="2000" dirty="0" err="1">
                <a:solidFill>
                  <a:srgbClr val="252525"/>
                </a:solidFill>
                <a:latin typeface="Poppins"/>
                <a:ea typeface="Poppins"/>
                <a:cs typeface="Poppins"/>
                <a:sym typeface="Poppins"/>
              </a:rPr>
              <a:t>dasarnya</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sebuah</a:t>
            </a:r>
            <a:r>
              <a:rPr lang="en-US" sz="2000" dirty="0">
                <a:solidFill>
                  <a:srgbClr val="252525"/>
                </a:solidFill>
                <a:latin typeface="Poppins"/>
                <a:ea typeface="Poppins"/>
                <a:cs typeface="Poppins"/>
                <a:sym typeface="Poppins"/>
              </a:rPr>
              <a:t> broker, </a:t>
            </a:r>
            <a:r>
              <a:rPr lang="en-US" sz="2000" dirty="0" err="1">
                <a:solidFill>
                  <a:srgbClr val="252525"/>
                </a:solidFill>
                <a:latin typeface="Poppins"/>
                <a:ea typeface="Poppins"/>
                <a:cs typeface="Poppins"/>
                <a:sym typeface="Poppins"/>
              </a:rPr>
              <a:t>pialang</a:t>
            </a:r>
            <a:r>
              <a:rPr lang="en-US" sz="2000" dirty="0">
                <a:solidFill>
                  <a:srgbClr val="252525"/>
                </a:solidFill>
                <a:latin typeface="Poppins"/>
                <a:ea typeface="Poppins"/>
                <a:cs typeface="Poppins"/>
                <a:sym typeface="Poppins"/>
              </a:rPr>
              <a:t>, yang </a:t>
            </a:r>
            <a:r>
              <a:rPr lang="en-US" sz="2000" dirty="0" err="1">
                <a:solidFill>
                  <a:srgbClr val="252525"/>
                </a:solidFill>
                <a:latin typeface="Poppins"/>
                <a:ea typeface="Poppins"/>
                <a:cs typeface="Poppins"/>
                <a:sym typeface="Poppins"/>
              </a:rPr>
              <a:t>menyesuaikan</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antara</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kebutuhan</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dengan</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jasa</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diberikan</a:t>
            </a:r>
            <a:r>
              <a:rPr lang="en-US" sz="2000" dirty="0">
                <a:solidFill>
                  <a:srgbClr val="252525"/>
                </a:solidFill>
                <a:latin typeface="Poppins"/>
                <a:ea typeface="Poppins"/>
                <a:cs typeface="Poppins"/>
                <a:sym typeface="Poppins"/>
              </a:rPr>
              <a:t> dan </a:t>
            </a:r>
            <a:r>
              <a:rPr lang="en-US" sz="2000" dirty="0" err="1">
                <a:solidFill>
                  <a:srgbClr val="252525"/>
                </a:solidFill>
                <a:latin typeface="Poppins"/>
                <a:ea typeface="Poppins"/>
                <a:cs typeface="Poppins"/>
                <a:sym typeface="Poppins"/>
              </a:rPr>
              <a:t>komisi</a:t>
            </a:r>
            <a:r>
              <a:rPr lang="en-US" sz="2000" dirty="0">
                <a:solidFill>
                  <a:srgbClr val="252525"/>
                </a:solidFill>
                <a:latin typeface="Poppins"/>
                <a:ea typeface="Poppins"/>
                <a:cs typeface="Poppins"/>
                <a:sym typeface="Poppins"/>
              </a:rPr>
              <a:t>.</a:t>
            </a:r>
          </a:p>
        </p:txBody>
      </p:sp>
      <p:sp>
        <p:nvSpPr>
          <p:cNvPr id="12" name="TextBox 12"/>
          <p:cNvSpPr txBox="1"/>
          <p:nvPr/>
        </p:nvSpPr>
        <p:spPr>
          <a:xfrm>
            <a:off x="9833651" y="587375"/>
            <a:ext cx="5352369" cy="441325"/>
          </a:xfrm>
          <a:prstGeom prst="rect">
            <a:avLst/>
          </a:prstGeom>
        </p:spPr>
        <p:txBody>
          <a:bodyPr lIns="0" tIns="0" rIns="0" bIns="0" rtlCol="0" anchor="t">
            <a:spAutoFit/>
          </a:bodyPr>
          <a:lstStyle/>
          <a:p>
            <a:pPr algn="l">
              <a:lnSpc>
                <a:spcPts val="3499"/>
              </a:lnSpc>
            </a:pPr>
            <a:r>
              <a:rPr lang="en-US" sz="2499">
                <a:solidFill>
                  <a:srgbClr val="231F20"/>
                </a:solidFill>
                <a:latin typeface="Poppins Semi-Bold"/>
                <a:ea typeface="Poppins Semi-Bold"/>
                <a:cs typeface="Poppins Semi-Bold"/>
                <a:sym typeface="Poppins Semi-Bold"/>
              </a:rPr>
              <a:t>3.Memulai usaha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242744" y="2014525"/>
            <a:ext cx="10102586" cy="6077869"/>
            <a:chOff x="0" y="0"/>
            <a:chExt cx="842038" cy="506583"/>
          </a:xfrm>
        </p:grpSpPr>
        <p:sp>
          <p:nvSpPr>
            <p:cNvPr id="3" name="Freeform 3"/>
            <p:cNvSpPr/>
            <p:nvPr/>
          </p:nvSpPr>
          <p:spPr>
            <a:xfrm>
              <a:off x="0" y="0"/>
              <a:ext cx="842038" cy="506583"/>
            </a:xfrm>
            <a:custGeom>
              <a:avLst/>
              <a:gdLst/>
              <a:ahLst/>
              <a:cxnLst/>
              <a:rect l="l" t="t" r="r" b="b"/>
              <a:pathLst>
                <a:path w="842038" h="506583">
                  <a:moveTo>
                    <a:pt x="17626" y="0"/>
                  </a:moveTo>
                  <a:lnTo>
                    <a:pt x="824413" y="0"/>
                  </a:lnTo>
                  <a:cubicBezTo>
                    <a:pt x="829087" y="0"/>
                    <a:pt x="833570" y="1857"/>
                    <a:pt x="836876" y="5162"/>
                  </a:cubicBezTo>
                  <a:cubicBezTo>
                    <a:pt x="840181" y="8468"/>
                    <a:pt x="842038" y="12951"/>
                    <a:pt x="842038" y="17626"/>
                  </a:cubicBezTo>
                  <a:lnTo>
                    <a:pt x="842038" y="488957"/>
                  </a:lnTo>
                  <a:cubicBezTo>
                    <a:pt x="842038" y="498692"/>
                    <a:pt x="834147" y="506583"/>
                    <a:pt x="824413" y="506583"/>
                  </a:cubicBezTo>
                  <a:lnTo>
                    <a:pt x="17626" y="506583"/>
                  </a:lnTo>
                  <a:cubicBezTo>
                    <a:pt x="12951" y="506583"/>
                    <a:pt x="8468" y="504726"/>
                    <a:pt x="5162" y="501421"/>
                  </a:cubicBezTo>
                  <a:cubicBezTo>
                    <a:pt x="1857" y="498115"/>
                    <a:pt x="0" y="493632"/>
                    <a:pt x="0" y="488957"/>
                  </a:cubicBezTo>
                  <a:lnTo>
                    <a:pt x="0" y="17626"/>
                  </a:lnTo>
                  <a:cubicBezTo>
                    <a:pt x="0" y="12951"/>
                    <a:pt x="1857" y="8468"/>
                    <a:pt x="5162" y="5162"/>
                  </a:cubicBezTo>
                  <a:cubicBezTo>
                    <a:pt x="8468" y="1857"/>
                    <a:pt x="12951" y="0"/>
                    <a:pt x="17626" y="0"/>
                  </a:cubicBezTo>
                  <a:close/>
                </a:path>
              </a:pathLst>
            </a:custGeom>
            <a:blipFill>
              <a:blip r:embed="rId2"/>
              <a:stretch>
                <a:fillRect t="-5371" b="-5371"/>
              </a:stretch>
            </a:blipFill>
          </p:spPr>
        </p:sp>
      </p:grpSp>
      <p:sp>
        <p:nvSpPr>
          <p:cNvPr id="4" name="Freeform 4"/>
          <p:cNvSpPr/>
          <p:nvPr/>
        </p:nvSpPr>
        <p:spPr>
          <a:xfrm>
            <a:off x="-98750" y="8251802"/>
            <a:ext cx="18485501" cy="2554360"/>
          </a:xfrm>
          <a:custGeom>
            <a:avLst/>
            <a:gdLst/>
            <a:ahLst/>
            <a:cxnLst/>
            <a:rect l="l" t="t" r="r" b="b"/>
            <a:pathLst>
              <a:path w="18485501" h="2554360">
                <a:moveTo>
                  <a:pt x="0" y="0"/>
                </a:moveTo>
                <a:lnTo>
                  <a:pt x="18485500" y="0"/>
                </a:lnTo>
                <a:lnTo>
                  <a:pt x="18485500" y="2554361"/>
                </a:lnTo>
                <a:lnTo>
                  <a:pt x="0" y="2554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8750" y="8570618"/>
            <a:ext cx="18485501" cy="2554360"/>
          </a:xfrm>
          <a:custGeom>
            <a:avLst/>
            <a:gdLst/>
            <a:ahLst/>
            <a:cxnLst/>
            <a:rect l="l" t="t" r="r" b="b"/>
            <a:pathLst>
              <a:path w="18485501" h="2554360">
                <a:moveTo>
                  <a:pt x="0" y="0"/>
                </a:moveTo>
                <a:lnTo>
                  <a:pt x="18485500" y="0"/>
                </a:lnTo>
                <a:lnTo>
                  <a:pt x="18485500" y="2554360"/>
                </a:lnTo>
                <a:lnTo>
                  <a:pt x="0" y="2554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flipH="1">
            <a:off x="13237067" y="6872926"/>
            <a:ext cx="5079508" cy="1251770"/>
          </a:xfrm>
          <a:custGeom>
            <a:avLst/>
            <a:gdLst/>
            <a:ahLst/>
            <a:cxnLst/>
            <a:rect l="l" t="t" r="r" b="b"/>
            <a:pathLst>
              <a:path w="5079508" h="1251770">
                <a:moveTo>
                  <a:pt x="5079508" y="0"/>
                </a:moveTo>
                <a:lnTo>
                  <a:pt x="0" y="0"/>
                </a:lnTo>
                <a:lnTo>
                  <a:pt x="0" y="1251770"/>
                </a:lnTo>
                <a:lnTo>
                  <a:pt x="5079508" y="1251770"/>
                </a:lnTo>
                <a:lnTo>
                  <a:pt x="5079508" y="0"/>
                </a:lnTo>
                <a:close/>
              </a:path>
            </a:pathLst>
          </a:custGeom>
          <a:blipFill>
            <a:blip r:embed="rId7">
              <a:extLst>
                <a:ext uri="{96DAC541-7B7A-43D3-8B79-37D633B846F1}">
                  <asvg:svgBlip xmlns:asvg="http://schemas.microsoft.com/office/drawing/2016/SVG/main" r:embed="rId8"/>
                </a:ext>
              </a:extLst>
            </a:blip>
            <a:stretch>
              <a:fillRect r="-148449" b="-39311"/>
            </a:stretch>
          </a:blipFill>
        </p:spPr>
      </p:sp>
      <p:sp>
        <p:nvSpPr>
          <p:cNvPr id="7" name="Freeform 7"/>
          <p:cNvSpPr/>
          <p:nvPr/>
        </p:nvSpPr>
        <p:spPr>
          <a:xfrm flipV="1">
            <a:off x="8499738" y="2097534"/>
            <a:ext cx="5778164" cy="1423943"/>
          </a:xfrm>
          <a:custGeom>
            <a:avLst/>
            <a:gdLst/>
            <a:ahLst/>
            <a:cxnLst/>
            <a:rect l="l" t="t" r="r" b="b"/>
            <a:pathLst>
              <a:path w="5778164" h="1423943">
                <a:moveTo>
                  <a:pt x="0" y="1423943"/>
                </a:moveTo>
                <a:lnTo>
                  <a:pt x="5778165" y="1423943"/>
                </a:lnTo>
                <a:lnTo>
                  <a:pt x="5778165" y="0"/>
                </a:lnTo>
                <a:lnTo>
                  <a:pt x="0" y="0"/>
                </a:lnTo>
                <a:lnTo>
                  <a:pt x="0" y="1423943"/>
                </a:lnTo>
                <a:close/>
              </a:path>
            </a:pathLst>
          </a:custGeom>
          <a:blipFill>
            <a:blip r:embed="rId9">
              <a:extLst>
                <a:ext uri="{96DAC541-7B7A-43D3-8B79-37D633B846F1}">
                  <asvg:svgBlip xmlns:asvg="http://schemas.microsoft.com/office/drawing/2016/SVG/main" r:embed="rId10"/>
                </a:ext>
              </a:extLst>
            </a:blip>
            <a:stretch>
              <a:fillRect r="-148449" b="-39311"/>
            </a:stretch>
          </a:blipFill>
        </p:spPr>
      </p:sp>
      <p:sp>
        <p:nvSpPr>
          <p:cNvPr id="8" name="TextBox 8"/>
          <p:cNvSpPr txBox="1"/>
          <p:nvPr/>
        </p:nvSpPr>
        <p:spPr>
          <a:xfrm>
            <a:off x="467039" y="2971776"/>
            <a:ext cx="7454606" cy="894476"/>
          </a:xfrm>
          <a:prstGeom prst="rect">
            <a:avLst/>
          </a:prstGeom>
        </p:spPr>
        <p:txBody>
          <a:bodyPr lIns="0" tIns="0" rIns="0" bIns="0" rtlCol="0" anchor="t">
            <a:spAutoFit/>
          </a:bodyPr>
          <a:lstStyle/>
          <a:p>
            <a:pPr algn="l">
              <a:lnSpc>
                <a:spcPts val="7699"/>
              </a:lnSpc>
            </a:pPr>
            <a:r>
              <a:rPr lang="en-US" sz="4000" dirty="0">
                <a:solidFill>
                  <a:srgbClr val="231F20"/>
                </a:solidFill>
                <a:latin typeface="League Spartan"/>
                <a:ea typeface="League Spartan"/>
                <a:cs typeface="League Spartan"/>
                <a:sym typeface="League Spartan"/>
              </a:rPr>
              <a:t>KITA MEMULAI BISNIS?</a:t>
            </a:r>
          </a:p>
        </p:txBody>
      </p:sp>
      <p:sp>
        <p:nvSpPr>
          <p:cNvPr id="9" name="TextBox 9"/>
          <p:cNvSpPr txBox="1"/>
          <p:nvPr/>
        </p:nvSpPr>
        <p:spPr>
          <a:xfrm>
            <a:off x="446911" y="910855"/>
            <a:ext cx="7454606" cy="1898650"/>
          </a:xfrm>
          <a:prstGeom prst="rect">
            <a:avLst/>
          </a:prstGeom>
        </p:spPr>
        <p:txBody>
          <a:bodyPr lIns="0" tIns="0" rIns="0" bIns="0" rtlCol="0" anchor="t">
            <a:spAutoFit/>
          </a:bodyPr>
          <a:lstStyle/>
          <a:p>
            <a:pPr algn="l">
              <a:lnSpc>
                <a:spcPts val="7699"/>
              </a:lnSpc>
            </a:pPr>
            <a:r>
              <a:rPr lang="en-US" sz="4400" dirty="0">
                <a:solidFill>
                  <a:srgbClr val="1B8895"/>
                </a:solidFill>
                <a:latin typeface="League Spartan"/>
                <a:ea typeface="League Spartan"/>
                <a:cs typeface="League Spartan"/>
                <a:sym typeface="League Spartan"/>
              </a:rPr>
              <a:t>PADA USIA BERAPA SEBAIKNYA</a:t>
            </a:r>
          </a:p>
        </p:txBody>
      </p:sp>
      <p:sp>
        <p:nvSpPr>
          <p:cNvPr id="10" name="TextBox 10"/>
          <p:cNvSpPr txBox="1"/>
          <p:nvPr/>
        </p:nvSpPr>
        <p:spPr>
          <a:xfrm>
            <a:off x="446911" y="4411920"/>
            <a:ext cx="7454606" cy="3931846"/>
          </a:xfrm>
          <a:prstGeom prst="rect">
            <a:avLst/>
          </a:prstGeom>
        </p:spPr>
        <p:txBody>
          <a:bodyPr lIns="0" tIns="0" rIns="0" bIns="0" rtlCol="0" anchor="t">
            <a:spAutoFit/>
          </a:bodyPr>
          <a:lstStyle/>
          <a:p>
            <a:pPr marL="431801" lvl="1" indent="-215900" algn="l">
              <a:lnSpc>
                <a:spcPts val="2800"/>
              </a:lnSpc>
              <a:buFont typeface="Arial"/>
              <a:buChar char="•"/>
            </a:pPr>
            <a:r>
              <a:rPr lang="en-US" sz="2000" b="1" dirty="0">
                <a:solidFill>
                  <a:srgbClr val="252525"/>
                </a:solidFill>
                <a:latin typeface="Poppins"/>
                <a:ea typeface="Poppins"/>
                <a:cs typeface="Poppins"/>
                <a:sym typeface="Poppins"/>
              </a:rPr>
              <a:t>Kolonel Harland David Sanders</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pendiri</a:t>
            </a:r>
            <a:r>
              <a:rPr lang="en-US" sz="2000" dirty="0">
                <a:solidFill>
                  <a:srgbClr val="252525"/>
                </a:solidFill>
                <a:latin typeface="Poppins"/>
                <a:ea typeface="Poppins"/>
                <a:cs typeface="Poppins"/>
                <a:sym typeface="Poppins"/>
              </a:rPr>
              <a:t> Kentucky Fried Chicken (KFC) yang </a:t>
            </a:r>
            <a:r>
              <a:rPr lang="en-US" sz="2000" dirty="0" err="1">
                <a:solidFill>
                  <a:srgbClr val="252525"/>
                </a:solidFill>
                <a:latin typeface="Poppins"/>
                <a:ea typeface="Poppins"/>
                <a:cs typeface="Poppins"/>
                <a:sym typeface="Poppins"/>
              </a:rPr>
              <a:t>baru</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memulai</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usahanya</a:t>
            </a:r>
            <a:r>
              <a:rPr lang="en-US" sz="2000" dirty="0">
                <a:solidFill>
                  <a:srgbClr val="252525"/>
                </a:solidFill>
                <a:latin typeface="Poppins"/>
                <a:ea typeface="Poppins"/>
                <a:cs typeface="Poppins"/>
                <a:sym typeface="Poppins"/>
              </a:rPr>
              <a:t> pada </a:t>
            </a:r>
            <a:r>
              <a:rPr lang="en-US" sz="2000" dirty="0" err="1">
                <a:solidFill>
                  <a:srgbClr val="252525"/>
                </a:solidFill>
                <a:latin typeface="Poppins"/>
                <a:ea typeface="Poppins"/>
                <a:cs typeface="Poppins"/>
                <a:sym typeface="Poppins"/>
              </a:rPr>
              <a:t>usia</a:t>
            </a:r>
            <a:r>
              <a:rPr lang="en-US" sz="2000" dirty="0">
                <a:solidFill>
                  <a:srgbClr val="252525"/>
                </a:solidFill>
                <a:latin typeface="Poppins"/>
                <a:ea typeface="Poppins"/>
                <a:cs typeface="Poppins"/>
                <a:sym typeface="Poppins"/>
              </a:rPr>
              <a:t> 66 </a:t>
            </a:r>
            <a:r>
              <a:rPr lang="en-US" sz="2000" dirty="0" err="1">
                <a:solidFill>
                  <a:srgbClr val="252525"/>
                </a:solidFill>
                <a:latin typeface="Poppins"/>
                <a:ea typeface="Poppins"/>
                <a:cs typeface="Poppins"/>
                <a:sym typeface="Poppins"/>
              </a:rPr>
              <a:t>tahun</a:t>
            </a:r>
            <a:endParaRPr lang="en-US" sz="2000" dirty="0">
              <a:solidFill>
                <a:srgbClr val="252525"/>
              </a:solidFill>
              <a:latin typeface="Poppins"/>
              <a:ea typeface="Poppins"/>
              <a:cs typeface="Poppins"/>
              <a:sym typeface="Poppins"/>
            </a:endParaRPr>
          </a:p>
          <a:p>
            <a:pPr marL="431801" lvl="1" indent="-215900" algn="l">
              <a:lnSpc>
                <a:spcPts val="2800"/>
              </a:lnSpc>
              <a:buFont typeface="Arial"/>
              <a:buChar char="•"/>
            </a:pPr>
            <a:r>
              <a:rPr lang="en-US" sz="2000" b="1" dirty="0">
                <a:solidFill>
                  <a:srgbClr val="252525"/>
                </a:solidFill>
                <a:latin typeface="Poppins"/>
                <a:ea typeface="Poppins"/>
                <a:cs typeface="Poppins"/>
                <a:sym typeface="Poppins"/>
              </a:rPr>
              <a:t>Mark Zuckerberg </a:t>
            </a:r>
            <a:r>
              <a:rPr lang="en-US" sz="2000" dirty="0">
                <a:solidFill>
                  <a:srgbClr val="252525"/>
                </a:solidFill>
                <a:latin typeface="Poppins"/>
                <a:ea typeface="Poppins"/>
                <a:cs typeface="Poppins"/>
                <a:sym typeface="Poppins"/>
              </a:rPr>
              <a:t>(</a:t>
            </a:r>
            <a:r>
              <a:rPr lang="en-US" sz="2000" dirty="0" err="1">
                <a:solidFill>
                  <a:srgbClr val="252525"/>
                </a:solidFill>
                <a:latin typeface="Poppins"/>
                <a:ea typeface="Poppins"/>
                <a:cs typeface="Poppins"/>
                <a:sym typeface="Poppins"/>
              </a:rPr>
              <a:t>pendiri</a:t>
            </a:r>
            <a:r>
              <a:rPr lang="en-US" sz="2000" dirty="0">
                <a:solidFill>
                  <a:srgbClr val="252525"/>
                </a:solidFill>
                <a:latin typeface="Poppins"/>
                <a:ea typeface="Poppins"/>
                <a:cs typeface="Poppins"/>
                <a:sym typeface="Poppins"/>
              </a:rPr>
              <a:t> Facebook), Steve Jobs (</a:t>
            </a:r>
            <a:r>
              <a:rPr lang="en-US" sz="2000" dirty="0" err="1">
                <a:solidFill>
                  <a:srgbClr val="252525"/>
                </a:solidFill>
                <a:latin typeface="Poppins"/>
                <a:ea typeface="Poppins"/>
                <a:cs typeface="Poppins"/>
                <a:sym typeface="Poppins"/>
              </a:rPr>
              <a:t>pendiri</a:t>
            </a:r>
            <a:r>
              <a:rPr lang="en-US" sz="2000" dirty="0">
                <a:solidFill>
                  <a:srgbClr val="252525"/>
                </a:solidFill>
                <a:latin typeface="Poppins"/>
                <a:ea typeface="Poppins"/>
                <a:cs typeface="Poppins"/>
                <a:sym typeface="Poppins"/>
              </a:rPr>
              <a:t> Apple), dan Bill Gates (</a:t>
            </a:r>
            <a:r>
              <a:rPr lang="en-US" sz="2000" dirty="0" err="1">
                <a:solidFill>
                  <a:srgbClr val="252525"/>
                </a:solidFill>
                <a:latin typeface="Poppins"/>
                <a:ea typeface="Poppins"/>
                <a:cs typeface="Poppins"/>
                <a:sym typeface="Poppins"/>
              </a:rPr>
              <a:t>pendiri</a:t>
            </a:r>
            <a:r>
              <a:rPr lang="en-US" sz="2000" dirty="0">
                <a:solidFill>
                  <a:srgbClr val="252525"/>
                </a:solidFill>
                <a:latin typeface="Poppins"/>
                <a:ea typeface="Poppins"/>
                <a:cs typeface="Poppins"/>
                <a:sym typeface="Poppins"/>
              </a:rPr>
              <a:t> Microsoft) </a:t>
            </a:r>
            <a:r>
              <a:rPr lang="en-US" sz="2000" dirty="0" err="1">
                <a:solidFill>
                  <a:srgbClr val="252525"/>
                </a:solidFill>
                <a:latin typeface="Poppins"/>
                <a:ea typeface="Poppins"/>
                <a:cs typeface="Poppins"/>
                <a:sym typeface="Poppins"/>
              </a:rPr>
              <a:t>adalah</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pebisnis-pebisnis</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tangguh</a:t>
            </a:r>
            <a:r>
              <a:rPr lang="en-US" sz="2000" dirty="0">
                <a:solidFill>
                  <a:srgbClr val="252525"/>
                </a:solidFill>
                <a:latin typeface="Poppins"/>
                <a:ea typeface="Poppins"/>
                <a:cs typeface="Poppins"/>
                <a:sym typeface="Poppins"/>
              </a:rPr>
              <a:t> yang </a:t>
            </a:r>
            <a:r>
              <a:rPr lang="en-US" sz="2000" dirty="0" err="1">
                <a:solidFill>
                  <a:srgbClr val="252525"/>
                </a:solidFill>
                <a:latin typeface="Poppins"/>
                <a:ea typeface="Poppins"/>
                <a:cs typeface="Poppins"/>
                <a:sym typeface="Poppins"/>
              </a:rPr>
              <a:t>membangun</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usaha</a:t>
            </a:r>
            <a:r>
              <a:rPr lang="en-US" sz="2000" dirty="0">
                <a:solidFill>
                  <a:srgbClr val="252525"/>
                </a:solidFill>
                <a:latin typeface="Poppins"/>
                <a:ea typeface="Poppins"/>
                <a:cs typeface="Poppins"/>
                <a:sym typeface="Poppins"/>
              </a:rPr>
              <a:t> di </a:t>
            </a:r>
            <a:r>
              <a:rPr lang="en-US" sz="2000" dirty="0" err="1">
                <a:solidFill>
                  <a:srgbClr val="252525"/>
                </a:solidFill>
                <a:latin typeface="Poppins"/>
                <a:ea typeface="Poppins"/>
                <a:cs typeface="Poppins"/>
                <a:sym typeface="Poppins"/>
              </a:rPr>
              <a:t>usia</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muda</a:t>
            </a:r>
            <a:r>
              <a:rPr lang="en-US" sz="2000" dirty="0">
                <a:solidFill>
                  <a:srgbClr val="252525"/>
                </a:solidFill>
                <a:latin typeface="Poppins"/>
                <a:ea typeface="Poppins"/>
                <a:cs typeface="Poppins"/>
                <a:sym typeface="Poppins"/>
              </a:rPr>
              <a:t>, di </a:t>
            </a:r>
            <a:r>
              <a:rPr lang="en-US" sz="2000" dirty="0" err="1">
                <a:solidFill>
                  <a:srgbClr val="252525"/>
                </a:solidFill>
                <a:latin typeface="Poppins"/>
                <a:ea typeface="Poppins"/>
                <a:cs typeface="Poppins"/>
                <a:sym typeface="Poppins"/>
              </a:rPr>
              <a:t>bawah</a:t>
            </a:r>
            <a:r>
              <a:rPr lang="en-US" sz="2000" dirty="0">
                <a:solidFill>
                  <a:srgbClr val="252525"/>
                </a:solidFill>
                <a:latin typeface="Poppins"/>
                <a:ea typeface="Poppins"/>
                <a:cs typeface="Poppins"/>
                <a:sym typeface="Poppins"/>
              </a:rPr>
              <a:t> 25 </a:t>
            </a:r>
            <a:r>
              <a:rPr lang="en-US" sz="2000" dirty="0" err="1">
                <a:solidFill>
                  <a:srgbClr val="252525"/>
                </a:solidFill>
                <a:latin typeface="Poppins"/>
                <a:ea typeface="Poppins"/>
                <a:cs typeface="Poppins"/>
                <a:sym typeface="Poppins"/>
              </a:rPr>
              <a:t>tahun</a:t>
            </a:r>
            <a:endParaRPr lang="en-US" sz="2000" dirty="0">
              <a:solidFill>
                <a:srgbClr val="252525"/>
              </a:solidFill>
              <a:latin typeface="Poppins"/>
              <a:ea typeface="Poppins"/>
              <a:cs typeface="Poppins"/>
              <a:sym typeface="Poppins"/>
            </a:endParaRPr>
          </a:p>
          <a:p>
            <a:pPr marL="431801" lvl="1" indent="-215900">
              <a:lnSpc>
                <a:spcPts val="2800"/>
              </a:lnSpc>
              <a:buFont typeface="Arial"/>
              <a:buChar char="•"/>
            </a:pPr>
            <a:r>
              <a:rPr lang="en-ID" sz="2000" b="1" i="0" dirty="0">
                <a:solidFill>
                  <a:srgbClr val="192C4B"/>
                </a:solidFill>
                <a:effectLst/>
                <a:latin typeface="Libre Franklin" pitchFamily="2" charset="0"/>
              </a:rPr>
              <a:t>James </a:t>
            </a:r>
            <a:r>
              <a:rPr lang="en-ID" sz="2000" b="1" i="0" dirty="0" err="1">
                <a:solidFill>
                  <a:srgbClr val="192C4B"/>
                </a:solidFill>
                <a:effectLst/>
                <a:latin typeface="Libre Franklin" pitchFamily="2" charset="0"/>
              </a:rPr>
              <a:t>Prananto</a:t>
            </a:r>
            <a:r>
              <a:rPr lang="en-ID" sz="2000" b="1" i="0" dirty="0">
                <a:solidFill>
                  <a:srgbClr val="192C4B"/>
                </a:solidFill>
                <a:effectLst/>
                <a:latin typeface="Libre Franklin" pitchFamily="2" charset="0"/>
              </a:rPr>
              <a:t>, </a:t>
            </a:r>
            <a:r>
              <a:rPr lang="en-ID" sz="2000" b="1" i="0" dirty="0">
                <a:solidFill>
                  <a:srgbClr val="333E4F"/>
                </a:solidFill>
                <a:effectLst/>
                <a:latin typeface="Libre Franklin" pitchFamily="2" charset="0"/>
              </a:rPr>
              <a:t>Cynthia </a:t>
            </a:r>
            <a:r>
              <a:rPr lang="en-ID" sz="2000" b="1" i="0" dirty="0" err="1">
                <a:solidFill>
                  <a:srgbClr val="333E4F"/>
                </a:solidFill>
                <a:effectLst/>
                <a:latin typeface="Libre Franklin" pitchFamily="2" charset="0"/>
              </a:rPr>
              <a:t>Chaerunnisa</a:t>
            </a:r>
            <a:r>
              <a:rPr lang="en-ID" sz="2000" b="1" i="0" dirty="0">
                <a:solidFill>
                  <a:srgbClr val="333E4F"/>
                </a:solidFill>
                <a:effectLst/>
                <a:latin typeface="Libre Franklin" pitchFamily="2" charset="0"/>
              </a:rPr>
              <a:t> dan Edward </a:t>
            </a:r>
            <a:r>
              <a:rPr lang="en-ID" sz="2000" b="1" i="0" dirty="0" err="1">
                <a:solidFill>
                  <a:srgbClr val="333E4F"/>
                </a:solidFill>
                <a:effectLst/>
                <a:latin typeface="Libre Franklin" pitchFamily="2" charset="0"/>
              </a:rPr>
              <a:t>Tirtanata</a:t>
            </a:r>
            <a:r>
              <a:rPr lang="en-ID" sz="2000" b="0" i="0" dirty="0">
                <a:solidFill>
                  <a:srgbClr val="333E4F"/>
                </a:solidFill>
                <a:effectLst/>
                <a:latin typeface="Libre Franklin" pitchFamily="2" charset="0"/>
              </a:rPr>
              <a:t>. </a:t>
            </a:r>
            <a:r>
              <a:rPr lang="en-ID" sz="2000" b="1" i="0" dirty="0">
                <a:solidFill>
                  <a:srgbClr val="192C4B"/>
                </a:solidFill>
                <a:effectLst/>
                <a:latin typeface="Libre Franklin" pitchFamily="2" charset="0"/>
              </a:rPr>
              <a:t> (Kopi </a:t>
            </a:r>
            <a:r>
              <a:rPr lang="en-ID" sz="2000" b="1" i="0" dirty="0" err="1">
                <a:solidFill>
                  <a:srgbClr val="192C4B"/>
                </a:solidFill>
                <a:effectLst/>
                <a:latin typeface="Libre Franklin" pitchFamily="2" charset="0"/>
              </a:rPr>
              <a:t>Kenangan</a:t>
            </a:r>
            <a:r>
              <a:rPr lang="en-ID" sz="2000" b="1" i="0" dirty="0">
                <a:solidFill>
                  <a:srgbClr val="192C4B"/>
                </a:solidFill>
                <a:effectLst/>
                <a:latin typeface="Libre Franklin" pitchFamily="2" charset="0"/>
              </a:rPr>
              <a:t>)</a:t>
            </a:r>
            <a:endParaRPr lang="en-ID" sz="2000" b="0" i="0" dirty="0">
              <a:solidFill>
                <a:srgbClr val="192C4B"/>
              </a:solidFill>
              <a:effectLst/>
              <a:latin typeface="Libre Franklin" pitchFamily="2" charset="0"/>
            </a:endParaRPr>
          </a:p>
          <a:p>
            <a:pPr marL="431801" lvl="1" indent="-215900">
              <a:lnSpc>
                <a:spcPts val="2800"/>
              </a:lnSpc>
              <a:buFont typeface="Arial"/>
              <a:buChar char="•"/>
            </a:pPr>
            <a:r>
              <a:rPr lang="en-ID" sz="2000" b="1" i="0" dirty="0" err="1">
                <a:solidFill>
                  <a:srgbClr val="192C4B"/>
                </a:solidFill>
                <a:effectLst/>
                <a:latin typeface="Libre Franklin" pitchFamily="2" charset="0"/>
              </a:rPr>
              <a:t>Shinta</a:t>
            </a:r>
            <a:r>
              <a:rPr lang="en-ID" sz="2000" b="1" i="0" dirty="0">
                <a:solidFill>
                  <a:srgbClr val="192C4B"/>
                </a:solidFill>
                <a:effectLst/>
                <a:latin typeface="Libre Franklin" pitchFamily="2" charset="0"/>
              </a:rPr>
              <a:t> </a:t>
            </a:r>
            <a:r>
              <a:rPr lang="en-ID" sz="2000" b="1" i="0" dirty="0" err="1">
                <a:solidFill>
                  <a:srgbClr val="192C4B"/>
                </a:solidFill>
                <a:effectLst/>
                <a:latin typeface="Libre Franklin" pitchFamily="2" charset="0"/>
              </a:rPr>
              <a:t>Nurfauzia</a:t>
            </a:r>
            <a:r>
              <a:rPr lang="en-ID" sz="2000" b="1" i="0" dirty="0">
                <a:solidFill>
                  <a:srgbClr val="192C4B"/>
                </a:solidFill>
                <a:effectLst/>
                <a:latin typeface="Libre Franklin" pitchFamily="2" charset="0"/>
              </a:rPr>
              <a:t> (</a:t>
            </a:r>
            <a:r>
              <a:rPr lang="en-ID" sz="2000" b="1" i="0" dirty="0" err="1">
                <a:solidFill>
                  <a:srgbClr val="192C4B"/>
                </a:solidFill>
                <a:effectLst/>
                <a:latin typeface="Libre Franklin" pitchFamily="2" charset="0"/>
              </a:rPr>
              <a:t>Lemonilo</a:t>
            </a:r>
            <a:r>
              <a:rPr lang="en-ID" sz="2000" b="1" i="0" dirty="0">
                <a:solidFill>
                  <a:srgbClr val="192C4B"/>
                </a:solidFill>
                <a:effectLst/>
                <a:latin typeface="Libre Franklin" pitchFamily="2" charset="0"/>
              </a:rPr>
              <a:t>)</a:t>
            </a:r>
            <a:endParaRPr lang="en-ID" sz="2000" b="0" i="0" dirty="0">
              <a:solidFill>
                <a:srgbClr val="192C4B"/>
              </a:solidFill>
              <a:effectLst/>
              <a:latin typeface="Libre Franklin" pitchFamily="2" charset="0"/>
            </a:endParaRPr>
          </a:p>
          <a:p>
            <a:pPr marL="431801" lvl="1" indent="-215900" algn="l">
              <a:lnSpc>
                <a:spcPts val="2800"/>
              </a:lnSpc>
              <a:buFont typeface="Arial"/>
              <a:buChar char="•"/>
            </a:pPr>
            <a:endParaRPr lang="en-US" sz="2000" dirty="0">
              <a:solidFill>
                <a:srgbClr val="252525"/>
              </a:solidFill>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492858" y="-231171"/>
            <a:ext cx="7795142" cy="10518171"/>
            <a:chOff x="0" y="0"/>
            <a:chExt cx="649716" cy="876677"/>
          </a:xfrm>
        </p:grpSpPr>
        <p:sp>
          <p:nvSpPr>
            <p:cNvPr id="3" name="Freeform 3"/>
            <p:cNvSpPr/>
            <p:nvPr/>
          </p:nvSpPr>
          <p:spPr>
            <a:xfrm>
              <a:off x="0" y="0"/>
              <a:ext cx="649716" cy="876677"/>
            </a:xfrm>
            <a:custGeom>
              <a:avLst/>
              <a:gdLst/>
              <a:ahLst/>
              <a:cxnLst/>
              <a:rect l="l" t="t" r="r" b="b"/>
              <a:pathLst>
                <a:path w="649716" h="876677">
                  <a:moveTo>
                    <a:pt x="22843" y="0"/>
                  </a:moveTo>
                  <a:lnTo>
                    <a:pt x="626873" y="0"/>
                  </a:lnTo>
                  <a:cubicBezTo>
                    <a:pt x="632931" y="0"/>
                    <a:pt x="638741" y="2407"/>
                    <a:pt x="643025" y="6691"/>
                  </a:cubicBezTo>
                  <a:cubicBezTo>
                    <a:pt x="647309" y="10974"/>
                    <a:pt x="649716" y="16785"/>
                    <a:pt x="649716" y="22843"/>
                  </a:cubicBezTo>
                  <a:lnTo>
                    <a:pt x="649716" y="853834"/>
                  </a:lnTo>
                  <a:cubicBezTo>
                    <a:pt x="649716" y="866449"/>
                    <a:pt x="639488" y="876677"/>
                    <a:pt x="626873" y="876677"/>
                  </a:cubicBezTo>
                  <a:lnTo>
                    <a:pt x="22843" y="876677"/>
                  </a:lnTo>
                  <a:cubicBezTo>
                    <a:pt x="10227" y="876677"/>
                    <a:pt x="0" y="866449"/>
                    <a:pt x="0" y="853834"/>
                  </a:cubicBezTo>
                  <a:lnTo>
                    <a:pt x="0" y="22843"/>
                  </a:lnTo>
                  <a:cubicBezTo>
                    <a:pt x="0" y="10227"/>
                    <a:pt x="10227" y="0"/>
                    <a:pt x="22843" y="0"/>
                  </a:cubicBezTo>
                  <a:close/>
                </a:path>
              </a:pathLst>
            </a:custGeom>
            <a:blipFill>
              <a:blip r:embed="rId2"/>
              <a:stretch>
                <a:fillRect l="-62385" r="-78046" b="-18717"/>
              </a:stretch>
            </a:blipFill>
          </p:spPr>
        </p:sp>
      </p:grpSp>
      <p:sp>
        <p:nvSpPr>
          <p:cNvPr id="4" name="Freeform 4"/>
          <p:cNvSpPr/>
          <p:nvPr/>
        </p:nvSpPr>
        <p:spPr>
          <a:xfrm rot="-5400000">
            <a:off x="4264656" y="2342683"/>
            <a:ext cx="10518171" cy="5832804"/>
          </a:xfrm>
          <a:custGeom>
            <a:avLst/>
            <a:gdLst/>
            <a:ahLst/>
            <a:cxnLst/>
            <a:rect l="l" t="t" r="r" b="b"/>
            <a:pathLst>
              <a:path w="10518171" h="5832804">
                <a:moveTo>
                  <a:pt x="0" y="0"/>
                </a:moveTo>
                <a:lnTo>
                  <a:pt x="10518171" y="0"/>
                </a:lnTo>
                <a:lnTo>
                  <a:pt x="10518171" y="5832804"/>
                </a:lnTo>
                <a:lnTo>
                  <a:pt x="0" y="583280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TextBox 5"/>
          <p:cNvSpPr txBox="1"/>
          <p:nvPr/>
        </p:nvSpPr>
        <p:spPr>
          <a:xfrm>
            <a:off x="1028700" y="4603923"/>
            <a:ext cx="6178941" cy="1744893"/>
          </a:xfrm>
          <a:prstGeom prst="rect">
            <a:avLst/>
          </a:prstGeom>
        </p:spPr>
        <p:txBody>
          <a:bodyPr lIns="0" tIns="0" rIns="0" bIns="0" rtlCol="0" anchor="t">
            <a:spAutoFit/>
          </a:bodyPr>
          <a:lstStyle/>
          <a:p>
            <a:pPr algn="l">
              <a:lnSpc>
                <a:spcPts val="14262"/>
              </a:lnSpc>
            </a:pPr>
            <a:r>
              <a:rPr lang="en-US" sz="10187">
                <a:solidFill>
                  <a:srgbClr val="231F20"/>
                </a:solidFill>
                <a:latin typeface="League Spartan"/>
                <a:ea typeface="League Spartan"/>
                <a:cs typeface="League Spartan"/>
                <a:sym typeface="League Spartan"/>
              </a:rPr>
              <a:t>KASIH</a:t>
            </a:r>
          </a:p>
        </p:txBody>
      </p:sp>
      <p:sp>
        <p:nvSpPr>
          <p:cNvPr id="6" name="TextBox 6"/>
          <p:cNvSpPr txBox="1"/>
          <p:nvPr/>
        </p:nvSpPr>
        <p:spPr>
          <a:xfrm>
            <a:off x="1028700" y="3059055"/>
            <a:ext cx="6178941" cy="1744893"/>
          </a:xfrm>
          <a:prstGeom prst="rect">
            <a:avLst/>
          </a:prstGeom>
        </p:spPr>
        <p:txBody>
          <a:bodyPr lIns="0" tIns="0" rIns="0" bIns="0" rtlCol="0" anchor="t">
            <a:spAutoFit/>
          </a:bodyPr>
          <a:lstStyle/>
          <a:p>
            <a:pPr algn="l">
              <a:lnSpc>
                <a:spcPts val="14262"/>
              </a:lnSpc>
            </a:pPr>
            <a:r>
              <a:rPr lang="en-US" sz="10187">
                <a:solidFill>
                  <a:srgbClr val="1B8895"/>
                </a:solidFill>
                <a:latin typeface="League Spartan"/>
                <a:ea typeface="League Spartan"/>
                <a:cs typeface="League Spartan"/>
                <a:sym typeface="League Spartan"/>
              </a:rPr>
              <a:t>TERIMA</a:t>
            </a:r>
          </a:p>
        </p:txBody>
      </p:sp>
      <p:grpSp>
        <p:nvGrpSpPr>
          <p:cNvPr id="7" name="Group 7"/>
          <p:cNvGrpSpPr/>
          <p:nvPr/>
        </p:nvGrpSpPr>
        <p:grpSpPr>
          <a:xfrm>
            <a:off x="1028700" y="7288703"/>
            <a:ext cx="4668945" cy="675041"/>
            <a:chOff x="0" y="0"/>
            <a:chExt cx="1229681" cy="177789"/>
          </a:xfrm>
        </p:grpSpPr>
        <p:sp>
          <p:nvSpPr>
            <p:cNvPr id="8" name="Freeform 8"/>
            <p:cNvSpPr/>
            <p:nvPr/>
          </p:nvSpPr>
          <p:spPr>
            <a:xfrm>
              <a:off x="0" y="0"/>
              <a:ext cx="1229681" cy="177789"/>
            </a:xfrm>
            <a:custGeom>
              <a:avLst/>
              <a:gdLst/>
              <a:ahLst/>
              <a:cxnLst/>
              <a:rect l="l" t="t" r="r" b="b"/>
              <a:pathLst>
                <a:path w="1229681" h="177789">
                  <a:moveTo>
                    <a:pt x="54720" y="0"/>
                  </a:moveTo>
                  <a:lnTo>
                    <a:pt x="1174961" y="0"/>
                  </a:lnTo>
                  <a:cubicBezTo>
                    <a:pt x="1189474" y="0"/>
                    <a:pt x="1203392" y="5765"/>
                    <a:pt x="1213654" y="16027"/>
                  </a:cubicBezTo>
                  <a:cubicBezTo>
                    <a:pt x="1223916" y="26289"/>
                    <a:pt x="1229681" y="40207"/>
                    <a:pt x="1229681" y="54720"/>
                  </a:cubicBezTo>
                  <a:lnTo>
                    <a:pt x="1229681" y="123069"/>
                  </a:lnTo>
                  <a:cubicBezTo>
                    <a:pt x="1229681" y="153290"/>
                    <a:pt x="1205182" y="177789"/>
                    <a:pt x="1174961" y="177789"/>
                  </a:cubicBezTo>
                  <a:lnTo>
                    <a:pt x="54720" y="177789"/>
                  </a:lnTo>
                  <a:cubicBezTo>
                    <a:pt x="40207" y="177789"/>
                    <a:pt x="26289" y="172023"/>
                    <a:pt x="16027" y="161761"/>
                  </a:cubicBezTo>
                  <a:cubicBezTo>
                    <a:pt x="5765" y="151500"/>
                    <a:pt x="0" y="137581"/>
                    <a:pt x="0" y="123069"/>
                  </a:cubicBezTo>
                  <a:lnTo>
                    <a:pt x="0" y="54720"/>
                  </a:lnTo>
                  <a:cubicBezTo>
                    <a:pt x="0" y="24499"/>
                    <a:pt x="24499" y="0"/>
                    <a:pt x="54720" y="0"/>
                  </a:cubicBezTo>
                  <a:close/>
                </a:path>
              </a:pathLst>
            </a:custGeom>
            <a:solidFill>
              <a:srgbClr val="1B8895"/>
            </a:solidFill>
          </p:spPr>
        </p:sp>
        <p:sp>
          <p:nvSpPr>
            <p:cNvPr id="9" name="TextBox 9"/>
            <p:cNvSpPr txBox="1"/>
            <p:nvPr/>
          </p:nvSpPr>
          <p:spPr>
            <a:xfrm>
              <a:off x="0" y="-38100"/>
              <a:ext cx="1229681" cy="215889"/>
            </a:xfrm>
            <a:prstGeom prst="rect">
              <a:avLst/>
            </a:prstGeom>
          </p:spPr>
          <p:txBody>
            <a:bodyPr lIns="50800" tIns="50800" rIns="50800" bIns="50800" rtlCol="0" anchor="ctr"/>
            <a:lstStyle/>
            <a:p>
              <a:pPr algn="ctr">
                <a:lnSpc>
                  <a:spcPts val="2793"/>
                </a:lnSpc>
              </a:pPr>
              <a:endParaRPr/>
            </a:p>
          </p:txBody>
        </p:sp>
      </p:grpSp>
      <p:sp>
        <p:nvSpPr>
          <p:cNvPr id="10" name="TextBox 10"/>
          <p:cNvSpPr txBox="1"/>
          <p:nvPr/>
        </p:nvSpPr>
        <p:spPr>
          <a:xfrm>
            <a:off x="1278913" y="7372223"/>
            <a:ext cx="4146949" cy="441325"/>
          </a:xfrm>
          <a:prstGeom prst="rect">
            <a:avLst/>
          </a:prstGeom>
        </p:spPr>
        <p:txBody>
          <a:bodyPr lIns="0" tIns="0" rIns="0" bIns="0" rtlCol="0" anchor="t">
            <a:spAutoFit/>
          </a:bodyPr>
          <a:lstStyle/>
          <a:p>
            <a:pPr algn="ctr">
              <a:lnSpc>
                <a:spcPts val="3499"/>
              </a:lnSpc>
            </a:pPr>
            <a:r>
              <a:rPr lang="en-US" sz="2499">
                <a:solidFill>
                  <a:srgbClr val="FFFFFF"/>
                </a:solidFill>
                <a:latin typeface="Poppins Bold"/>
                <a:ea typeface="Poppins Bold"/>
                <a:cs typeface="Poppins Bold"/>
                <a:sym typeface="Poppins Bold"/>
              </a:rPr>
              <a:t>HENI SUSILOWATI, M.M</a:t>
            </a:r>
          </a:p>
        </p:txBody>
      </p:sp>
      <p:grpSp>
        <p:nvGrpSpPr>
          <p:cNvPr id="11" name="Group 11"/>
          <p:cNvGrpSpPr/>
          <p:nvPr/>
        </p:nvGrpSpPr>
        <p:grpSpPr>
          <a:xfrm>
            <a:off x="347862" y="541386"/>
            <a:ext cx="7540616" cy="1631844"/>
            <a:chOff x="0" y="0"/>
            <a:chExt cx="10054155" cy="2175792"/>
          </a:xfrm>
        </p:grpSpPr>
        <p:sp>
          <p:nvSpPr>
            <p:cNvPr id="12" name="Freeform 12"/>
            <p:cNvSpPr/>
            <p:nvPr/>
          </p:nvSpPr>
          <p:spPr>
            <a:xfrm>
              <a:off x="0" y="131552"/>
              <a:ext cx="1787412" cy="1810545"/>
            </a:xfrm>
            <a:custGeom>
              <a:avLst/>
              <a:gdLst/>
              <a:ahLst/>
              <a:cxnLst/>
              <a:rect l="l" t="t" r="r" b="b"/>
              <a:pathLst>
                <a:path w="1787412" h="1810545">
                  <a:moveTo>
                    <a:pt x="0" y="0"/>
                  </a:moveTo>
                  <a:lnTo>
                    <a:pt x="1787412" y="0"/>
                  </a:lnTo>
                  <a:lnTo>
                    <a:pt x="1787412" y="1810545"/>
                  </a:lnTo>
                  <a:lnTo>
                    <a:pt x="0" y="1810545"/>
                  </a:lnTo>
                  <a:lnTo>
                    <a:pt x="0" y="0"/>
                  </a:lnTo>
                  <a:close/>
                </a:path>
              </a:pathLst>
            </a:custGeom>
            <a:blipFill>
              <a:blip r:embed="rId5"/>
              <a:stretch>
                <a:fillRect/>
              </a:stretch>
            </a:blipFill>
          </p:spPr>
        </p:sp>
        <p:sp>
          <p:nvSpPr>
            <p:cNvPr id="13" name="Freeform 13"/>
            <p:cNvSpPr/>
            <p:nvPr/>
          </p:nvSpPr>
          <p:spPr>
            <a:xfrm>
              <a:off x="2092212" y="131552"/>
              <a:ext cx="1971667" cy="1810545"/>
            </a:xfrm>
            <a:custGeom>
              <a:avLst/>
              <a:gdLst/>
              <a:ahLst/>
              <a:cxnLst/>
              <a:rect l="l" t="t" r="r" b="b"/>
              <a:pathLst>
                <a:path w="1971667" h="1810545">
                  <a:moveTo>
                    <a:pt x="0" y="0"/>
                  </a:moveTo>
                  <a:lnTo>
                    <a:pt x="1971667" y="0"/>
                  </a:lnTo>
                  <a:lnTo>
                    <a:pt x="1971667" y="1810545"/>
                  </a:lnTo>
                  <a:lnTo>
                    <a:pt x="0" y="1810545"/>
                  </a:lnTo>
                  <a:lnTo>
                    <a:pt x="0" y="0"/>
                  </a:lnTo>
                  <a:close/>
                </a:path>
              </a:pathLst>
            </a:custGeom>
            <a:blipFill>
              <a:blip r:embed="rId6"/>
              <a:stretch>
                <a:fillRect/>
              </a:stretch>
            </a:blipFill>
          </p:spPr>
        </p:sp>
        <p:sp>
          <p:nvSpPr>
            <p:cNvPr id="14" name="Freeform 14"/>
            <p:cNvSpPr/>
            <p:nvPr/>
          </p:nvSpPr>
          <p:spPr>
            <a:xfrm>
              <a:off x="4228979" y="0"/>
              <a:ext cx="2259992" cy="2175792"/>
            </a:xfrm>
            <a:custGeom>
              <a:avLst/>
              <a:gdLst/>
              <a:ahLst/>
              <a:cxnLst/>
              <a:rect l="l" t="t" r="r" b="b"/>
              <a:pathLst>
                <a:path w="2259992" h="2175792">
                  <a:moveTo>
                    <a:pt x="0" y="0"/>
                  </a:moveTo>
                  <a:lnTo>
                    <a:pt x="2259992" y="0"/>
                  </a:lnTo>
                  <a:lnTo>
                    <a:pt x="2259992" y="2175792"/>
                  </a:lnTo>
                  <a:lnTo>
                    <a:pt x="0" y="2175792"/>
                  </a:lnTo>
                  <a:lnTo>
                    <a:pt x="0" y="0"/>
                  </a:lnTo>
                  <a:close/>
                </a:path>
              </a:pathLst>
            </a:custGeom>
            <a:blipFill>
              <a:blip r:embed="rId7"/>
              <a:stretch>
                <a:fillRect/>
              </a:stretch>
            </a:blipFill>
          </p:spPr>
        </p:sp>
        <p:sp>
          <p:nvSpPr>
            <p:cNvPr id="15" name="Freeform 15"/>
            <p:cNvSpPr/>
            <p:nvPr/>
          </p:nvSpPr>
          <p:spPr>
            <a:xfrm>
              <a:off x="6654071" y="131552"/>
              <a:ext cx="3400084" cy="1810545"/>
            </a:xfrm>
            <a:custGeom>
              <a:avLst/>
              <a:gdLst/>
              <a:ahLst/>
              <a:cxnLst/>
              <a:rect l="l" t="t" r="r" b="b"/>
              <a:pathLst>
                <a:path w="3400084" h="1810545">
                  <a:moveTo>
                    <a:pt x="0" y="0"/>
                  </a:moveTo>
                  <a:lnTo>
                    <a:pt x="3400084" y="0"/>
                  </a:lnTo>
                  <a:lnTo>
                    <a:pt x="3400084" y="1810545"/>
                  </a:lnTo>
                  <a:lnTo>
                    <a:pt x="0" y="1810545"/>
                  </a:lnTo>
                  <a:lnTo>
                    <a:pt x="0" y="0"/>
                  </a:lnTo>
                  <a:close/>
                </a:path>
              </a:pathLst>
            </a:custGeom>
            <a:blipFill>
              <a:blip r:embed="rId8"/>
              <a:stretch>
                <a:fillRect/>
              </a:stretch>
            </a:blipFill>
          </p:spPr>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28313" y="2104565"/>
            <a:ext cx="10102586" cy="6077869"/>
            <a:chOff x="0" y="0"/>
            <a:chExt cx="842038" cy="506583"/>
          </a:xfrm>
        </p:grpSpPr>
        <p:sp>
          <p:nvSpPr>
            <p:cNvPr id="3" name="Freeform 3"/>
            <p:cNvSpPr/>
            <p:nvPr/>
          </p:nvSpPr>
          <p:spPr>
            <a:xfrm>
              <a:off x="0" y="0"/>
              <a:ext cx="842038" cy="506583"/>
            </a:xfrm>
            <a:custGeom>
              <a:avLst/>
              <a:gdLst/>
              <a:ahLst/>
              <a:cxnLst/>
              <a:rect l="l" t="t" r="r" b="b"/>
              <a:pathLst>
                <a:path w="842038" h="506583">
                  <a:moveTo>
                    <a:pt x="17626" y="0"/>
                  </a:moveTo>
                  <a:lnTo>
                    <a:pt x="824413" y="0"/>
                  </a:lnTo>
                  <a:cubicBezTo>
                    <a:pt x="829087" y="0"/>
                    <a:pt x="833570" y="1857"/>
                    <a:pt x="836876" y="5162"/>
                  </a:cubicBezTo>
                  <a:cubicBezTo>
                    <a:pt x="840181" y="8468"/>
                    <a:pt x="842038" y="12951"/>
                    <a:pt x="842038" y="17626"/>
                  </a:cubicBezTo>
                  <a:lnTo>
                    <a:pt x="842038" y="488957"/>
                  </a:lnTo>
                  <a:cubicBezTo>
                    <a:pt x="842038" y="498692"/>
                    <a:pt x="834147" y="506583"/>
                    <a:pt x="824413" y="506583"/>
                  </a:cubicBezTo>
                  <a:lnTo>
                    <a:pt x="17626" y="506583"/>
                  </a:lnTo>
                  <a:cubicBezTo>
                    <a:pt x="12951" y="506583"/>
                    <a:pt x="8468" y="504726"/>
                    <a:pt x="5162" y="501421"/>
                  </a:cubicBezTo>
                  <a:cubicBezTo>
                    <a:pt x="1857" y="498115"/>
                    <a:pt x="0" y="493632"/>
                    <a:pt x="0" y="488957"/>
                  </a:cubicBezTo>
                  <a:lnTo>
                    <a:pt x="0" y="17626"/>
                  </a:lnTo>
                  <a:cubicBezTo>
                    <a:pt x="0" y="12951"/>
                    <a:pt x="1857" y="8468"/>
                    <a:pt x="5162" y="5162"/>
                  </a:cubicBezTo>
                  <a:cubicBezTo>
                    <a:pt x="8468" y="1857"/>
                    <a:pt x="12951" y="0"/>
                    <a:pt x="17626" y="0"/>
                  </a:cubicBezTo>
                  <a:close/>
                </a:path>
              </a:pathLst>
            </a:custGeom>
            <a:blipFill>
              <a:blip r:embed="rId2"/>
              <a:stretch>
                <a:fillRect t="-5371" b="-5371"/>
              </a:stretch>
            </a:blipFill>
          </p:spPr>
        </p:sp>
      </p:grpSp>
      <p:sp>
        <p:nvSpPr>
          <p:cNvPr id="4" name="Freeform 4"/>
          <p:cNvSpPr/>
          <p:nvPr/>
        </p:nvSpPr>
        <p:spPr>
          <a:xfrm>
            <a:off x="-98750" y="8251802"/>
            <a:ext cx="18485501" cy="2554360"/>
          </a:xfrm>
          <a:custGeom>
            <a:avLst/>
            <a:gdLst/>
            <a:ahLst/>
            <a:cxnLst/>
            <a:rect l="l" t="t" r="r" b="b"/>
            <a:pathLst>
              <a:path w="18485501" h="2554360">
                <a:moveTo>
                  <a:pt x="0" y="0"/>
                </a:moveTo>
                <a:lnTo>
                  <a:pt x="18485500" y="0"/>
                </a:lnTo>
                <a:lnTo>
                  <a:pt x="18485500" y="2554361"/>
                </a:lnTo>
                <a:lnTo>
                  <a:pt x="0" y="2554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8750" y="8570618"/>
            <a:ext cx="18485501" cy="2554360"/>
          </a:xfrm>
          <a:custGeom>
            <a:avLst/>
            <a:gdLst/>
            <a:ahLst/>
            <a:cxnLst/>
            <a:rect l="l" t="t" r="r" b="b"/>
            <a:pathLst>
              <a:path w="18485501" h="2554360">
                <a:moveTo>
                  <a:pt x="0" y="0"/>
                </a:moveTo>
                <a:lnTo>
                  <a:pt x="18485500" y="0"/>
                </a:lnTo>
                <a:lnTo>
                  <a:pt x="18485500" y="2554360"/>
                </a:lnTo>
                <a:lnTo>
                  <a:pt x="0" y="2554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flipH="1">
            <a:off x="13237067" y="6872926"/>
            <a:ext cx="5079508" cy="1251770"/>
          </a:xfrm>
          <a:custGeom>
            <a:avLst/>
            <a:gdLst/>
            <a:ahLst/>
            <a:cxnLst/>
            <a:rect l="l" t="t" r="r" b="b"/>
            <a:pathLst>
              <a:path w="5079508" h="1251770">
                <a:moveTo>
                  <a:pt x="5079508" y="0"/>
                </a:moveTo>
                <a:lnTo>
                  <a:pt x="0" y="0"/>
                </a:lnTo>
                <a:lnTo>
                  <a:pt x="0" y="1251770"/>
                </a:lnTo>
                <a:lnTo>
                  <a:pt x="5079508" y="1251770"/>
                </a:lnTo>
                <a:lnTo>
                  <a:pt x="5079508" y="0"/>
                </a:lnTo>
                <a:close/>
              </a:path>
            </a:pathLst>
          </a:custGeom>
          <a:blipFill>
            <a:blip r:embed="rId7">
              <a:extLst>
                <a:ext uri="{96DAC541-7B7A-43D3-8B79-37D633B846F1}">
                  <asvg:svgBlip xmlns:asvg="http://schemas.microsoft.com/office/drawing/2016/SVG/main" r:embed="rId8"/>
                </a:ext>
              </a:extLst>
            </a:blip>
            <a:stretch>
              <a:fillRect r="-148449" b="-39311"/>
            </a:stretch>
          </a:blipFill>
        </p:spPr>
      </p:sp>
      <p:sp>
        <p:nvSpPr>
          <p:cNvPr id="7" name="Freeform 7"/>
          <p:cNvSpPr/>
          <p:nvPr/>
        </p:nvSpPr>
        <p:spPr>
          <a:xfrm flipV="1">
            <a:off x="8499738" y="2097534"/>
            <a:ext cx="5778164" cy="1423943"/>
          </a:xfrm>
          <a:custGeom>
            <a:avLst/>
            <a:gdLst/>
            <a:ahLst/>
            <a:cxnLst/>
            <a:rect l="l" t="t" r="r" b="b"/>
            <a:pathLst>
              <a:path w="5778164" h="1423943">
                <a:moveTo>
                  <a:pt x="0" y="1423943"/>
                </a:moveTo>
                <a:lnTo>
                  <a:pt x="5778165" y="1423943"/>
                </a:lnTo>
                <a:lnTo>
                  <a:pt x="5778165" y="0"/>
                </a:lnTo>
                <a:lnTo>
                  <a:pt x="0" y="0"/>
                </a:lnTo>
                <a:lnTo>
                  <a:pt x="0" y="1423943"/>
                </a:lnTo>
                <a:close/>
              </a:path>
            </a:pathLst>
          </a:custGeom>
          <a:blipFill>
            <a:blip r:embed="rId9">
              <a:extLst>
                <a:ext uri="{96DAC541-7B7A-43D3-8B79-37D633B846F1}">
                  <asvg:svgBlip xmlns:asvg="http://schemas.microsoft.com/office/drawing/2016/SVG/main" r:embed="rId10"/>
                </a:ext>
              </a:extLst>
            </a:blip>
            <a:stretch>
              <a:fillRect r="-148449" b="-39311"/>
            </a:stretch>
          </a:blipFill>
        </p:spPr>
      </p:sp>
      <p:sp>
        <p:nvSpPr>
          <p:cNvPr id="8" name="TextBox 8"/>
          <p:cNvSpPr txBox="1"/>
          <p:nvPr/>
        </p:nvSpPr>
        <p:spPr>
          <a:xfrm>
            <a:off x="1577340" y="3426227"/>
            <a:ext cx="6438411" cy="927100"/>
          </a:xfrm>
          <a:prstGeom prst="rect">
            <a:avLst/>
          </a:prstGeom>
        </p:spPr>
        <p:txBody>
          <a:bodyPr lIns="0" tIns="0" rIns="0" bIns="0" rtlCol="0" anchor="t">
            <a:spAutoFit/>
          </a:bodyPr>
          <a:lstStyle/>
          <a:p>
            <a:pPr algn="l">
              <a:lnSpc>
                <a:spcPts val="7699"/>
              </a:lnSpc>
            </a:pPr>
            <a:r>
              <a:rPr lang="en-US" sz="5499">
                <a:solidFill>
                  <a:srgbClr val="231F20"/>
                </a:solidFill>
                <a:latin typeface="League Spartan"/>
                <a:ea typeface="League Spartan"/>
                <a:cs typeface="League Spartan"/>
                <a:sym typeface="League Spartan"/>
              </a:rPr>
              <a:t>PEMBELAJARAN</a:t>
            </a:r>
          </a:p>
        </p:txBody>
      </p:sp>
      <p:sp>
        <p:nvSpPr>
          <p:cNvPr id="9" name="TextBox 9"/>
          <p:cNvSpPr txBox="1"/>
          <p:nvPr/>
        </p:nvSpPr>
        <p:spPr>
          <a:xfrm>
            <a:off x="1577340" y="2571319"/>
            <a:ext cx="5515174" cy="927100"/>
          </a:xfrm>
          <a:prstGeom prst="rect">
            <a:avLst/>
          </a:prstGeom>
        </p:spPr>
        <p:txBody>
          <a:bodyPr lIns="0" tIns="0" rIns="0" bIns="0" rtlCol="0" anchor="t">
            <a:spAutoFit/>
          </a:bodyPr>
          <a:lstStyle/>
          <a:p>
            <a:pPr algn="l">
              <a:lnSpc>
                <a:spcPts val="7699"/>
              </a:lnSpc>
            </a:pPr>
            <a:r>
              <a:rPr lang="en-US" sz="5499">
                <a:solidFill>
                  <a:srgbClr val="1B8895"/>
                </a:solidFill>
                <a:latin typeface="League Spartan"/>
                <a:ea typeface="League Spartan"/>
                <a:cs typeface="League Spartan"/>
                <a:sym typeface="League Spartan"/>
              </a:rPr>
              <a:t>TUJUAN</a:t>
            </a:r>
          </a:p>
        </p:txBody>
      </p:sp>
      <p:sp>
        <p:nvSpPr>
          <p:cNvPr id="10" name="TextBox 10"/>
          <p:cNvSpPr txBox="1"/>
          <p:nvPr/>
        </p:nvSpPr>
        <p:spPr>
          <a:xfrm>
            <a:off x="457200" y="4980304"/>
            <a:ext cx="7756789" cy="1777410"/>
          </a:xfrm>
          <a:prstGeom prst="rect">
            <a:avLst/>
          </a:prstGeom>
        </p:spPr>
        <p:txBody>
          <a:bodyPr wrap="square" lIns="0" tIns="0" rIns="0" bIns="0" rtlCol="0" anchor="t">
            <a:spAutoFit/>
          </a:bodyPr>
          <a:lstStyle/>
          <a:p>
            <a:pPr marL="431801" lvl="1" indent="-215900" algn="just">
              <a:lnSpc>
                <a:spcPts val="2800"/>
              </a:lnSpc>
              <a:buFont typeface="Arial"/>
              <a:buChar char="•"/>
            </a:pPr>
            <a:r>
              <a:rPr lang="en-US" sz="2000" dirty="0" err="1">
                <a:solidFill>
                  <a:srgbClr val="252525"/>
                </a:solidFill>
                <a:latin typeface="Poppins"/>
                <a:ea typeface="Poppins"/>
                <a:cs typeface="Poppins"/>
                <a:sym typeface="Poppins"/>
              </a:rPr>
              <a:t>Mengetahui</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konsumen</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konvensional</a:t>
            </a:r>
            <a:r>
              <a:rPr lang="en-US" sz="2000" dirty="0">
                <a:solidFill>
                  <a:srgbClr val="252525"/>
                </a:solidFill>
                <a:latin typeface="Poppins"/>
                <a:ea typeface="Poppins"/>
                <a:cs typeface="Poppins"/>
                <a:sym typeface="Poppins"/>
              </a:rPr>
              <a:t> dan digital</a:t>
            </a:r>
          </a:p>
          <a:p>
            <a:pPr marL="431801" lvl="1" indent="-215900" algn="just">
              <a:lnSpc>
                <a:spcPts val="2800"/>
              </a:lnSpc>
              <a:buFont typeface="Arial"/>
              <a:buChar char="•"/>
            </a:pPr>
            <a:r>
              <a:rPr lang="en-US" sz="2000" dirty="0" err="1">
                <a:solidFill>
                  <a:srgbClr val="252525"/>
                </a:solidFill>
                <a:latin typeface="Poppins"/>
                <a:ea typeface="Poppins"/>
                <a:cs typeface="Poppins"/>
                <a:sym typeface="Poppins"/>
              </a:rPr>
              <a:t>Mengetahui</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persiapan</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menjadi</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Technopreneurship</a:t>
            </a:r>
            <a:endParaRPr lang="en-US" sz="2000" dirty="0">
              <a:solidFill>
                <a:srgbClr val="252525"/>
              </a:solidFill>
              <a:latin typeface="Poppins"/>
              <a:ea typeface="Poppins"/>
              <a:cs typeface="Poppins"/>
              <a:sym typeface="Poppins"/>
            </a:endParaRPr>
          </a:p>
          <a:p>
            <a:pPr marL="431801" lvl="1" indent="-215900" algn="just">
              <a:lnSpc>
                <a:spcPts val="2800"/>
              </a:lnSpc>
              <a:buFont typeface="Arial"/>
              <a:buChar char="•"/>
            </a:pPr>
            <a:r>
              <a:rPr lang="en-US" sz="2000" dirty="0" err="1">
                <a:solidFill>
                  <a:srgbClr val="252525"/>
                </a:solidFill>
                <a:latin typeface="Poppins"/>
                <a:ea typeface="Poppins"/>
                <a:cs typeface="Poppins"/>
                <a:sym typeface="Poppins"/>
              </a:rPr>
              <a:t>Mengetahui</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Aspek</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Pembentuk</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Karakter</a:t>
            </a:r>
            <a:r>
              <a:rPr lang="en-US" sz="2000" dirty="0">
                <a:solidFill>
                  <a:srgbClr val="252525"/>
                </a:solidFill>
                <a:latin typeface="Poppins"/>
                <a:ea typeface="Poppins"/>
                <a:cs typeface="Poppins"/>
                <a:sym typeface="Poppins"/>
              </a:rPr>
              <a:t> Entrepreneurship</a:t>
            </a:r>
          </a:p>
          <a:p>
            <a:pPr marL="431801" lvl="1" indent="-215900" algn="just">
              <a:lnSpc>
                <a:spcPts val="2800"/>
              </a:lnSpc>
              <a:buFont typeface="Arial"/>
              <a:buChar char="•"/>
            </a:pPr>
            <a:r>
              <a:rPr lang="en-US" sz="2000" dirty="0" err="1">
                <a:solidFill>
                  <a:srgbClr val="252525"/>
                </a:solidFill>
                <a:latin typeface="Poppins"/>
                <a:ea typeface="Poppins"/>
                <a:cs typeface="Poppins"/>
                <a:sym typeface="Poppins"/>
              </a:rPr>
              <a:t>Mengetahui</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dampak</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Technopreurship</a:t>
            </a:r>
            <a:endParaRPr lang="en-US" sz="2000" dirty="0">
              <a:solidFill>
                <a:srgbClr val="252525"/>
              </a:solidFill>
              <a:latin typeface="Poppins"/>
              <a:ea typeface="Poppins"/>
              <a:cs typeface="Poppins"/>
              <a:sym typeface="Poppins"/>
            </a:endParaRPr>
          </a:p>
          <a:p>
            <a:pPr marL="431801" lvl="1" indent="-215900" algn="just">
              <a:lnSpc>
                <a:spcPts val="2800"/>
              </a:lnSpc>
              <a:buFont typeface="Arial"/>
              <a:buChar char="•"/>
            </a:pPr>
            <a:r>
              <a:rPr lang="en-US" sz="2000" dirty="0" err="1">
                <a:solidFill>
                  <a:srgbClr val="252525"/>
                </a:solidFill>
                <a:latin typeface="Poppins"/>
                <a:ea typeface="Poppins"/>
                <a:cs typeface="Poppins"/>
                <a:sym typeface="Poppins"/>
              </a:rPr>
              <a:t>Mengetahui</a:t>
            </a:r>
            <a:r>
              <a:rPr lang="en-US" sz="2000" dirty="0">
                <a:solidFill>
                  <a:srgbClr val="252525"/>
                </a:solidFill>
                <a:latin typeface="Poppins"/>
                <a:ea typeface="Poppins"/>
                <a:cs typeface="Poppins"/>
                <a:sym typeface="Poppins"/>
              </a:rPr>
              <a:t> Program Dan </a:t>
            </a:r>
            <a:r>
              <a:rPr lang="en-US" sz="2000" dirty="0" err="1">
                <a:solidFill>
                  <a:srgbClr val="252525"/>
                </a:solidFill>
                <a:latin typeface="Poppins"/>
                <a:ea typeface="Poppins"/>
                <a:cs typeface="Poppins"/>
                <a:sym typeface="Poppins"/>
              </a:rPr>
              <a:t>Kebijakan</a:t>
            </a:r>
            <a:r>
              <a:rPr lang="en-US" sz="2000" dirty="0">
                <a:solidFill>
                  <a:srgbClr val="252525"/>
                </a:solidFill>
                <a:latin typeface="Poppins"/>
                <a:ea typeface="Poppins"/>
                <a:cs typeface="Poppins"/>
                <a:sym typeface="Poppins"/>
              </a:rPr>
              <a:t> </a:t>
            </a:r>
            <a:r>
              <a:rPr lang="en-US" sz="2000" dirty="0" err="1">
                <a:solidFill>
                  <a:srgbClr val="252525"/>
                </a:solidFill>
                <a:latin typeface="Poppins"/>
                <a:ea typeface="Poppins"/>
                <a:cs typeface="Poppins"/>
                <a:sym typeface="Poppins"/>
              </a:rPr>
              <a:t>Pemerintah</a:t>
            </a:r>
            <a:endParaRPr lang="en-US" sz="2000" dirty="0">
              <a:solidFill>
                <a:srgbClr val="252525"/>
              </a:solidFill>
              <a:latin typeface="Poppins"/>
              <a:ea typeface="Poppins"/>
              <a:cs typeface="Poppins"/>
              <a:sym typeface="Poppi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750" y="4874229"/>
            <a:ext cx="8010566" cy="5412771"/>
            <a:chOff x="0" y="0"/>
            <a:chExt cx="667671" cy="451148"/>
          </a:xfrm>
        </p:grpSpPr>
        <p:sp>
          <p:nvSpPr>
            <p:cNvPr id="3" name="Freeform 3"/>
            <p:cNvSpPr/>
            <p:nvPr/>
          </p:nvSpPr>
          <p:spPr>
            <a:xfrm>
              <a:off x="0" y="0"/>
              <a:ext cx="667671" cy="451148"/>
            </a:xfrm>
            <a:custGeom>
              <a:avLst/>
              <a:gdLst/>
              <a:ahLst/>
              <a:cxnLst/>
              <a:rect l="l" t="t" r="r" b="b"/>
              <a:pathLst>
                <a:path w="667671" h="451148">
                  <a:moveTo>
                    <a:pt x="22229" y="0"/>
                  </a:moveTo>
                  <a:lnTo>
                    <a:pt x="645442" y="0"/>
                  </a:lnTo>
                  <a:cubicBezTo>
                    <a:pt x="651338" y="0"/>
                    <a:pt x="656992" y="2342"/>
                    <a:pt x="661160" y="6511"/>
                  </a:cubicBezTo>
                  <a:cubicBezTo>
                    <a:pt x="665329" y="10679"/>
                    <a:pt x="667671" y="16333"/>
                    <a:pt x="667671" y="22229"/>
                  </a:cubicBezTo>
                  <a:lnTo>
                    <a:pt x="667671" y="428919"/>
                  </a:lnTo>
                  <a:cubicBezTo>
                    <a:pt x="667671" y="441196"/>
                    <a:pt x="657719" y="451148"/>
                    <a:pt x="645442" y="451148"/>
                  </a:cubicBezTo>
                  <a:lnTo>
                    <a:pt x="22229" y="451148"/>
                  </a:lnTo>
                  <a:cubicBezTo>
                    <a:pt x="9952" y="451148"/>
                    <a:pt x="0" y="441196"/>
                    <a:pt x="0" y="428919"/>
                  </a:cubicBezTo>
                  <a:lnTo>
                    <a:pt x="0" y="22229"/>
                  </a:lnTo>
                  <a:cubicBezTo>
                    <a:pt x="0" y="9952"/>
                    <a:pt x="9952" y="0"/>
                    <a:pt x="22229" y="0"/>
                  </a:cubicBezTo>
                  <a:close/>
                </a:path>
              </a:pathLst>
            </a:custGeom>
            <a:blipFill>
              <a:blip r:embed="rId2"/>
              <a:stretch>
                <a:fillRect l="-661" r="-661"/>
              </a:stretch>
            </a:blipFill>
          </p:spPr>
        </p:sp>
      </p:grpSp>
      <p:sp>
        <p:nvSpPr>
          <p:cNvPr id="4" name="Freeform 4"/>
          <p:cNvSpPr/>
          <p:nvPr/>
        </p:nvSpPr>
        <p:spPr>
          <a:xfrm>
            <a:off x="-98750" y="8251802"/>
            <a:ext cx="18485501" cy="2554360"/>
          </a:xfrm>
          <a:custGeom>
            <a:avLst/>
            <a:gdLst/>
            <a:ahLst/>
            <a:cxnLst/>
            <a:rect l="l" t="t" r="r" b="b"/>
            <a:pathLst>
              <a:path w="18485501" h="2554360">
                <a:moveTo>
                  <a:pt x="0" y="0"/>
                </a:moveTo>
                <a:lnTo>
                  <a:pt x="18485500" y="0"/>
                </a:lnTo>
                <a:lnTo>
                  <a:pt x="18485500" y="2554361"/>
                </a:lnTo>
                <a:lnTo>
                  <a:pt x="0" y="2554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8750" y="8570618"/>
            <a:ext cx="18485501" cy="2554360"/>
          </a:xfrm>
          <a:custGeom>
            <a:avLst/>
            <a:gdLst/>
            <a:ahLst/>
            <a:cxnLst/>
            <a:rect l="l" t="t" r="r" b="b"/>
            <a:pathLst>
              <a:path w="18485501" h="2554360">
                <a:moveTo>
                  <a:pt x="0" y="0"/>
                </a:moveTo>
                <a:lnTo>
                  <a:pt x="18485500" y="0"/>
                </a:lnTo>
                <a:lnTo>
                  <a:pt x="18485500" y="2554360"/>
                </a:lnTo>
                <a:lnTo>
                  <a:pt x="0" y="2554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98750" y="-94011"/>
            <a:ext cx="8010566" cy="4224051"/>
            <a:chOff x="0" y="0"/>
            <a:chExt cx="667671" cy="352069"/>
          </a:xfrm>
        </p:grpSpPr>
        <p:sp>
          <p:nvSpPr>
            <p:cNvPr id="7" name="Freeform 7"/>
            <p:cNvSpPr/>
            <p:nvPr/>
          </p:nvSpPr>
          <p:spPr>
            <a:xfrm>
              <a:off x="0" y="0"/>
              <a:ext cx="667671" cy="352069"/>
            </a:xfrm>
            <a:custGeom>
              <a:avLst/>
              <a:gdLst/>
              <a:ahLst/>
              <a:cxnLst/>
              <a:rect l="l" t="t" r="r" b="b"/>
              <a:pathLst>
                <a:path w="667671" h="352069">
                  <a:moveTo>
                    <a:pt x="22229" y="0"/>
                  </a:moveTo>
                  <a:lnTo>
                    <a:pt x="645442" y="0"/>
                  </a:lnTo>
                  <a:cubicBezTo>
                    <a:pt x="651338" y="0"/>
                    <a:pt x="656992" y="2342"/>
                    <a:pt x="661160" y="6511"/>
                  </a:cubicBezTo>
                  <a:cubicBezTo>
                    <a:pt x="665329" y="10679"/>
                    <a:pt x="667671" y="16333"/>
                    <a:pt x="667671" y="22229"/>
                  </a:cubicBezTo>
                  <a:lnTo>
                    <a:pt x="667671" y="329841"/>
                  </a:lnTo>
                  <a:cubicBezTo>
                    <a:pt x="667671" y="342117"/>
                    <a:pt x="657719" y="352069"/>
                    <a:pt x="645442" y="352069"/>
                  </a:cubicBezTo>
                  <a:lnTo>
                    <a:pt x="22229" y="352069"/>
                  </a:lnTo>
                  <a:cubicBezTo>
                    <a:pt x="9952" y="352069"/>
                    <a:pt x="0" y="342117"/>
                    <a:pt x="0" y="329841"/>
                  </a:cubicBezTo>
                  <a:lnTo>
                    <a:pt x="0" y="22229"/>
                  </a:lnTo>
                  <a:cubicBezTo>
                    <a:pt x="0" y="9952"/>
                    <a:pt x="9952" y="0"/>
                    <a:pt x="22229" y="0"/>
                  </a:cubicBezTo>
                  <a:close/>
                </a:path>
              </a:pathLst>
            </a:custGeom>
            <a:blipFill>
              <a:blip r:embed="rId7"/>
              <a:stretch>
                <a:fillRect l="-190" r="-21585" b="-53958"/>
              </a:stretch>
            </a:blipFill>
          </p:spPr>
        </p:sp>
      </p:grpSp>
      <p:sp>
        <p:nvSpPr>
          <p:cNvPr id="8" name="Freeform 8"/>
          <p:cNvSpPr/>
          <p:nvPr/>
        </p:nvSpPr>
        <p:spPr>
          <a:xfrm>
            <a:off x="-98750" y="2706097"/>
            <a:ext cx="5778164" cy="1423943"/>
          </a:xfrm>
          <a:custGeom>
            <a:avLst/>
            <a:gdLst/>
            <a:ahLst/>
            <a:cxnLst/>
            <a:rect l="l" t="t" r="r" b="b"/>
            <a:pathLst>
              <a:path w="5778164" h="1423943">
                <a:moveTo>
                  <a:pt x="0" y="0"/>
                </a:moveTo>
                <a:lnTo>
                  <a:pt x="5778164" y="0"/>
                </a:lnTo>
                <a:lnTo>
                  <a:pt x="5778164" y="1423944"/>
                </a:lnTo>
                <a:lnTo>
                  <a:pt x="0" y="1423944"/>
                </a:lnTo>
                <a:lnTo>
                  <a:pt x="0" y="0"/>
                </a:lnTo>
                <a:close/>
              </a:path>
            </a:pathLst>
          </a:custGeom>
          <a:blipFill>
            <a:blip r:embed="rId8">
              <a:extLst>
                <a:ext uri="{96DAC541-7B7A-43D3-8B79-37D633B846F1}">
                  <asvg:svgBlip xmlns:asvg="http://schemas.microsoft.com/office/drawing/2016/SVG/main" r:embed="rId9"/>
                </a:ext>
              </a:extLst>
            </a:blip>
            <a:stretch>
              <a:fillRect r="-148449" b="-39311"/>
            </a:stretch>
          </a:blipFill>
        </p:spPr>
      </p:sp>
      <p:sp>
        <p:nvSpPr>
          <p:cNvPr id="9" name="Freeform 9"/>
          <p:cNvSpPr/>
          <p:nvPr/>
        </p:nvSpPr>
        <p:spPr>
          <a:xfrm flipH="1" flipV="1">
            <a:off x="2162227" y="4874229"/>
            <a:ext cx="5778164" cy="1423943"/>
          </a:xfrm>
          <a:custGeom>
            <a:avLst/>
            <a:gdLst/>
            <a:ahLst/>
            <a:cxnLst/>
            <a:rect l="l" t="t" r="r" b="b"/>
            <a:pathLst>
              <a:path w="5778164" h="1423943">
                <a:moveTo>
                  <a:pt x="5778164" y="1423943"/>
                </a:moveTo>
                <a:lnTo>
                  <a:pt x="0" y="1423943"/>
                </a:lnTo>
                <a:lnTo>
                  <a:pt x="0" y="0"/>
                </a:lnTo>
                <a:lnTo>
                  <a:pt x="5778164" y="0"/>
                </a:lnTo>
                <a:lnTo>
                  <a:pt x="5778164" y="1423943"/>
                </a:lnTo>
                <a:close/>
              </a:path>
            </a:pathLst>
          </a:custGeom>
          <a:blipFill>
            <a:blip r:embed="rId10">
              <a:extLst>
                <a:ext uri="{96DAC541-7B7A-43D3-8B79-37D633B846F1}">
                  <asvg:svgBlip xmlns:asvg="http://schemas.microsoft.com/office/drawing/2016/SVG/main" r:embed="rId11"/>
                </a:ext>
              </a:extLst>
            </a:blip>
            <a:stretch>
              <a:fillRect r="-148449" b="-39311"/>
            </a:stretch>
          </a:blipFill>
        </p:spPr>
      </p:sp>
      <p:grpSp>
        <p:nvGrpSpPr>
          <p:cNvPr id="10" name="Group 10"/>
          <p:cNvGrpSpPr/>
          <p:nvPr/>
        </p:nvGrpSpPr>
        <p:grpSpPr>
          <a:xfrm>
            <a:off x="8220215" y="2500615"/>
            <a:ext cx="288843" cy="244694"/>
            <a:chOff x="0" y="0"/>
            <a:chExt cx="959450" cy="812800"/>
          </a:xfrm>
        </p:grpSpPr>
        <p:sp>
          <p:nvSpPr>
            <p:cNvPr id="11" name="Freeform 11"/>
            <p:cNvSpPr/>
            <p:nvPr/>
          </p:nvSpPr>
          <p:spPr>
            <a:xfrm>
              <a:off x="0" y="0"/>
              <a:ext cx="959450" cy="812800"/>
            </a:xfrm>
            <a:custGeom>
              <a:avLst/>
              <a:gdLst/>
              <a:ahLst/>
              <a:cxnLst/>
              <a:rect l="l" t="t" r="r" b="b"/>
              <a:pathLst>
                <a:path w="959450" h="812800">
                  <a:moveTo>
                    <a:pt x="479725" y="0"/>
                  </a:moveTo>
                  <a:cubicBezTo>
                    <a:pt x="214780" y="0"/>
                    <a:pt x="0" y="181951"/>
                    <a:pt x="0" y="406400"/>
                  </a:cubicBezTo>
                  <a:cubicBezTo>
                    <a:pt x="0" y="630849"/>
                    <a:pt x="214780" y="812800"/>
                    <a:pt x="479725" y="812800"/>
                  </a:cubicBezTo>
                  <a:cubicBezTo>
                    <a:pt x="744670" y="812800"/>
                    <a:pt x="959450" y="630849"/>
                    <a:pt x="959450" y="406400"/>
                  </a:cubicBezTo>
                  <a:cubicBezTo>
                    <a:pt x="959450" y="181951"/>
                    <a:pt x="744670" y="0"/>
                    <a:pt x="479725" y="0"/>
                  </a:cubicBezTo>
                  <a:close/>
                </a:path>
              </a:pathLst>
            </a:custGeom>
            <a:solidFill>
              <a:srgbClr val="1B8895"/>
            </a:solidFill>
          </p:spPr>
        </p:sp>
        <p:sp>
          <p:nvSpPr>
            <p:cNvPr id="12" name="TextBox 12"/>
            <p:cNvSpPr txBox="1"/>
            <p:nvPr/>
          </p:nvSpPr>
          <p:spPr>
            <a:xfrm>
              <a:off x="89948" y="38100"/>
              <a:ext cx="779553" cy="698500"/>
            </a:xfrm>
            <a:prstGeom prst="rect">
              <a:avLst/>
            </a:prstGeom>
          </p:spPr>
          <p:txBody>
            <a:bodyPr lIns="50800" tIns="50800" rIns="50800" bIns="50800" rtlCol="0" anchor="ctr"/>
            <a:lstStyle/>
            <a:p>
              <a:pPr algn="ctr">
                <a:lnSpc>
                  <a:spcPts val="2793"/>
                </a:lnSpc>
              </a:pPr>
              <a:endParaRPr/>
            </a:p>
          </p:txBody>
        </p:sp>
      </p:grpSp>
      <p:sp>
        <p:nvSpPr>
          <p:cNvPr id="13" name="TextBox 13"/>
          <p:cNvSpPr txBox="1"/>
          <p:nvPr/>
        </p:nvSpPr>
        <p:spPr>
          <a:xfrm>
            <a:off x="8851337" y="1357432"/>
            <a:ext cx="9049291" cy="927100"/>
          </a:xfrm>
          <a:prstGeom prst="rect">
            <a:avLst/>
          </a:prstGeom>
        </p:spPr>
        <p:txBody>
          <a:bodyPr lIns="0" tIns="0" rIns="0" bIns="0" rtlCol="0" anchor="t">
            <a:spAutoFit/>
          </a:bodyPr>
          <a:lstStyle/>
          <a:p>
            <a:pPr algn="l">
              <a:lnSpc>
                <a:spcPts val="7699"/>
              </a:lnSpc>
            </a:pPr>
            <a:r>
              <a:rPr lang="en-US" sz="5499">
                <a:solidFill>
                  <a:srgbClr val="231F20"/>
                </a:solidFill>
                <a:latin typeface="League Spartan"/>
                <a:ea typeface="League Spartan"/>
                <a:cs typeface="League Spartan"/>
                <a:sym typeface="League Spartan"/>
              </a:rPr>
              <a:t>TECHNOPRENEURSHIP</a:t>
            </a:r>
          </a:p>
        </p:txBody>
      </p:sp>
      <p:sp>
        <p:nvSpPr>
          <p:cNvPr id="14" name="TextBox 14"/>
          <p:cNvSpPr txBox="1"/>
          <p:nvPr/>
        </p:nvSpPr>
        <p:spPr>
          <a:xfrm>
            <a:off x="8851337" y="502524"/>
            <a:ext cx="8200783" cy="927100"/>
          </a:xfrm>
          <a:prstGeom prst="rect">
            <a:avLst/>
          </a:prstGeom>
        </p:spPr>
        <p:txBody>
          <a:bodyPr lIns="0" tIns="0" rIns="0" bIns="0" rtlCol="0" anchor="t">
            <a:spAutoFit/>
          </a:bodyPr>
          <a:lstStyle/>
          <a:p>
            <a:pPr algn="l">
              <a:lnSpc>
                <a:spcPts val="7699"/>
              </a:lnSpc>
            </a:pPr>
            <a:r>
              <a:rPr lang="en-US" sz="5499">
                <a:solidFill>
                  <a:srgbClr val="1B8895"/>
                </a:solidFill>
                <a:latin typeface="League Spartan"/>
                <a:ea typeface="League Spartan"/>
                <a:cs typeface="League Spartan"/>
                <a:sym typeface="League Spartan"/>
              </a:rPr>
              <a:t>PENDAHULUAN</a:t>
            </a:r>
          </a:p>
        </p:txBody>
      </p:sp>
      <p:sp>
        <p:nvSpPr>
          <p:cNvPr id="15" name="TextBox 15"/>
          <p:cNvSpPr txBox="1"/>
          <p:nvPr/>
        </p:nvSpPr>
        <p:spPr>
          <a:xfrm>
            <a:off x="8716321" y="2357329"/>
            <a:ext cx="9184308" cy="1118235"/>
          </a:xfrm>
          <a:prstGeom prst="rect">
            <a:avLst/>
          </a:prstGeom>
        </p:spPr>
        <p:txBody>
          <a:bodyPr lIns="0" tIns="0" rIns="0" bIns="0" rtlCol="0" anchor="t">
            <a:spAutoFit/>
          </a:bodyPr>
          <a:lstStyle/>
          <a:p>
            <a:pPr algn="just">
              <a:lnSpc>
                <a:spcPts val="2939"/>
              </a:lnSpc>
            </a:pPr>
            <a:r>
              <a:rPr lang="en-US" sz="2099">
                <a:solidFill>
                  <a:srgbClr val="231F20"/>
                </a:solidFill>
                <a:latin typeface="Poppins Semi-Bold"/>
                <a:ea typeface="Poppins Semi-Bold"/>
                <a:cs typeface="Poppins Semi-Bold"/>
                <a:sym typeface="Poppins Semi-Bold"/>
              </a:rPr>
              <a:t>Technopreneur merupakan entrepreneur yang memanfaatkan teknologi menghasilkan inovasi yang dapat diterima oleh konsumen.</a:t>
            </a:r>
          </a:p>
        </p:txBody>
      </p:sp>
      <p:sp>
        <p:nvSpPr>
          <p:cNvPr id="16" name="TextBox 16"/>
          <p:cNvSpPr txBox="1"/>
          <p:nvPr/>
        </p:nvSpPr>
        <p:spPr>
          <a:xfrm>
            <a:off x="8716321" y="3599390"/>
            <a:ext cx="9127684" cy="1118235"/>
          </a:xfrm>
          <a:prstGeom prst="rect">
            <a:avLst/>
          </a:prstGeom>
        </p:spPr>
        <p:txBody>
          <a:bodyPr lIns="0" tIns="0" rIns="0" bIns="0" rtlCol="0" anchor="t">
            <a:spAutoFit/>
          </a:bodyPr>
          <a:lstStyle/>
          <a:p>
            <a:pPr algn="just">
              <a:lnSpc>
                <a:spcPts val="2939"/>
              </a:lnSpc>
            </a:pPr>
            <a:r>
              <a:rPr lang="en-US" sz="2099">
                <a:solidFill>
                  <a:srgbClr val="231F20"/>
                </a:solidFill>
                <a:latin typeface="Poppins Semi-Bold"/>
                <a:ea typeface="Poppins Semi-Bold"/>
                <a:cs typeface="Poppins Semi-Bold"/>
                <a:sym typeface="Poppins Semi-Bold"/>
              </a:rPr>
              <a:t>Global Enterpreneurship Index (GEI) tahun 2018 Indonesia di peringkat 94 dengan perolehan nilai GEI 21 dari 137  negara. Tahun 2019, peringkat 75 dengan perolehan GEI 26 dari 137. </a:t>
            </a:r>
          </a:p>
        </p:txBody>
      </p:sp>
      <p:grpSp>
        <p:nvGrpSpPr>
          <p:cNvPr id="17" name="Group 17"/>
          <p:cNvGrpSpPr/>
          <p:nvPr/>
        </p:nvGrpSpPr>
        <p:grpSpPr>
          <a:xfrm>
            <a:off x="8220215" y="3752703"/>
            <a:ext cx="288843" cy="244694"/>
            <a:chOff x="0" y="0"/>
            <a:chExt cx="959450" cy="812800"/>
          </a:xfrm>
        </p:grpSpPr>
        <p:sp>
          <p:nvSpPr>
            <p:cNvPr id="18" name="Freeform 18"/>
            <p:cNvSpPr/>
            <p:nvPr/>
          </p:nvSpPr>
          <p:spPr>
            <a:xfrm>
              <a:off x="0" y="0"/>
              <a:ext cx="959450" cy="812800"/>
            </a:xfrm>
            <a:custGeom>
              <a:avLst/>
              <a:gdLst/>
              <a:ahLst/>
              <a:cxnLst/>
              <a:rect l="l" t="t" r="r" b="b"/>
              <a:pathLst>
                <a:path w="959450" h="812800">
                  <a:moveTo>
                    <a:pt x="479725" y="0"/>
                  </a:moveTo>
                  <a:cubicBezTo>
                    <a:pt x="214780" y="0"/>
                    <a:pt x="0" y="181951"/>
                    <a:pt x="0" y="406400"/>
                  </a:cubicBezTo>
                  <a:cubicBezTo>
                    <a:pt x="0" y="630849"/>
                    <a:pt x="214780" y="812800"/>
                    <a:pt x="479725" y="812800"/>
                  </a:cubicBezTo>
                  <a:cubicBezTo>
                    <a:pt x="744670" y="812800"/>
                    <a:pt x="959450" y="630849"/>
                    <a:pt x="959450" y="406400"/>
                  </a:cubicBezTo>
                  <a:cubicBezTo>
                    <a:pt x="959450" y="181951"/>
                    <a:pt x="744670" y="0"/>
                    <a:pt x="479725" y="0"/>
                  </a:cubicBezTo>
                  <a:close/>
                </a:path>
              </a:pathLst>
            </a:custGeom>
            <a:solidFill>
              <a:srgbClr val="FFB236"/>
            </a:solidFill>
          </p:spPr>
        </p:sp>
        <p:sp>
          <p:nvSpPr>
            <p:cNvPr id="19" name="TextBox 19"/>
            <p:cNvSpPr txBox="1"/>
            <p:nvPr/>
          </p:nvSpPr>
          <p:spPr>
            <a:xfrm>
              <a:off x="89948" y="38100"/>
              <a:ext cx="779553" cy="698500"/>
            </a:xfrm>
            <a:prstGeom prst="rect">
              <a:avLst/>
            </a:prstGeom>
          </p:spPr>
          <p:txBody>
            <a:bodyPr lIns="50800" tIns="50800" rIns="50800" bIns="50800" rtlCol="0" anchor="ctr"/>
            <a:lstStyle/>
            <a:p>
              <a:pPr algn="ctr">
                <a:lnSpc>
                  <a:spcPts val="2793"/>
                </a:lnSpc>
              </a:pPr>
              <a:endParaRPr/>
            </a:p>
          </p:txBody>
        </p:sp>
      </p:grpSp>
      <p:grpSp>
        <p:nvGrpSpPr>
          <p:cNvPr id="20" name="Group 20"/>
          <p:cNvGrpSpPr/>
          <p:nvPr/>
        </p:nvGrpSpPr>
        <p:grpSpPr>
          <a:xfrm>
            <a:off x="8220215" y="4984736"/>
            <a:ext cx="288843" cy="244694"/>
            <a:chOff x="0" y="0"/>
            <a:chExt cx="959450" cy="812800"/>
          </a:xfrm>
        </p:grpSpPr>
        <p:sp>
          <p:nvSpPr>
            <p:cNvPr id="21" name="Freeform 21"/>
            <p:cNvSpPr/>
            <p:nvPr/>
          </p:nvSpPr>
          <p:spPr>
            <a:xfrm>
              <a:off x="0" y="0"/>
              <a:ext cx="959450" cy="812800"/>
            </a:xfrm>
            <a:custGeom>
              <a:avLst/>
              <a:gdLst/>
              <a:ahLst/>
              <a:cxnLst/>
              <a:rect l="l" t="t" r="r" b="b"/>
              <a:pathLst>
                <a:path w="959450" h="812800">
                  <a:moveTo>
                    <a:pt x="479725" y="0"/>
                  </a:moveTo>
                  <a:cubicBezTo>
                    <a:pt x="214780" y="0"/>
                    <a:pt x="0" y="181951"/>
                    <a:pt x="0" y="406400"/>
                  </a:cubicBezTo>
                  <a:cubicBezTo>
                    <a:pt x="0" y="630849"/>
                    <a:pt x="214780" y="812800"/>
                    <a:pt x="479725" y="812800"/>
                  </a:cubicBezTo>
                  <a:cubicBezTo>
                    <a:pt x="744670" y="812800"/>
                    <a:pt x="959450" y="630849"/>
                    <a:pt x="959450" y="406400"/>
                  </a:cubicBezTo>
                  <a:cubicBezTo>
                    <a:pt x="959450" y="181951"/>
                    <a:pt x="744670" y="0"/>
                    <a:pt x="479725" y="0"/>
                  </a:cubicBezTo>
                  <a:close/>
                </a:path>
              </a:pathLst>
            </a:custGeom>
            <a:solidFill>
              <a:srgbClr val="1B8895"/>
            </a:solidFill>
          </p:spPr>
        </p:sp>
        <p:sp>
          <p:nvSpPr>
            <p:cNvPr id="22" name="TextBox 22"/>
            <p:cNvSpPr txBox="1"/>
            <p:nvPr/>
          </p:nvSpPr>
          <p:spPr>
            <a:xfrm>
              <a:off x="89948" y="38100"/>
              <a:ext cx="779553" cy="698500"/>
            </a:xfrm>
            <a:prstGeom prst="rect">
              <a:avLst/>
            </a:prstGeom>
          </p:spPr>
          <p:txBody>
            <a:bodyPr lIns="50800" tIns="50800" rIns="50800" bIns="50800" rtlCol="0" anchor="ctr"/>
            <a:lstStyle/>
            <a:p>
              <a:pPr algn="ctr">
                <a:lnSpc>
                  <a:spcPts val="2793"/>
                </a:lnSpc>
              </a:pPr>
              <a:endParaRPr/>
            </a:p>
          </p:txBody>
        </p:sp>
      </p:grpSp>
      <p:sp>
        <p:nvSpPr>
          <p:cNvPr id="23" name="TextBox 23"/>
          <p:cNvSpPr txBox="1"/>
          <p:nvPr/>
        </p:nvSpPr>
        <p:spPr>
          <a:xfrm>
            <a:off x="8716321" y="4841450"/>
            <a:ext cx="9184308" cy="1489710"/>
          </a:xfrm>
          <a:prstGeom prst="rect">
            <a:avLst/>
          </a:prstGeom>
        </p:spPr>
        <p:txBody>
          <a:bodyPr lIns="0" tIns="0" rIns="0" bIns="0" rtlCol="0" anchor="t">
            <a:spAutoFit/>
          </a:bodyPr>
          <a:lstStyle/>
          <a:p>
            <a:pPr algn="just">
              <a:lnSpc>
                <a:spcPts val="2939"/>
              </a:lnSpc>
            </a:pPr>
            <a:r>
              <a:rPr lang="en-US" sz="2099">
                <a:solidFill>
                  <a:srgbClr val="231F20"/>
                </a:solidFill>
                <a:latin typeface="Poppins Semi-Bold"/>
                <a:ea typeface="Poppins Semi-Bold"/>
                <a:cs typeface="Poppins Semi-Bold"/>
                <a:sym typeface="Poppins Semi-Bold"/>
              </a:rPr>
              <a:t>BPS tahun 2019 jumlah entrepreneur Indonesia 3,1 %, meningkat dari tahun sebelumnya hanya 1,6%. Salah satu indikator kemajuan suatu negara jika negara memiliki jumlah entrepreneur minimal 2 %. </a:t>
            </a:r>
          </a:p>
        </p:txBody>
      </p:sp>
      <p:sp>
        <p:nvSpPr>
          <p:cNvPr id="24" name="TextBox 24"/>
          <p:cNvSpPr txBox="1"/>
          <p:nvPr/>
        </p:nvSpPr>
        <p:spPr>
          <a:xfrm>
            <a:off x="8716321" y="6454985"/>
            <a:ext cx="9127684" cy="2975610"/>
          </a:xfrm>
          <a:prstGeom prst="rect">
            <a:avLst/>
          </a:prstGeom>
        </p:spPr>
        <p:txBody>
          <a:bodyPr lIns="0" tIns="0" rIns="0" bIns="0" rtlCol="0" anchor="t">
            <a:spAutoFit/>
          </a:bodyPr>
          <a:lstStyle/>
          <a:p>
            <a:pPr algn="just">
              <a:lnSpc>
                <a:spcPts val="2939"/>
              </a:lnSpc>
            </a:pPr>
            <a:r>
              <a:rPr lang="en-US" sz="2099">
                <a:solidFill>
                  <a:srgbClr val="231F20"/>
                </a:solidFill>
                <a:latin typeface="Poppins Semi-Bold"/>
                <a:ea typeface="Poppins Semi-Bold"/>
                <a:cs typeface="Poppins Semi-Bold"/>
                <a:sym typeface="Poppins Semi-Bold"/>
              </a:rPr>
              <a:t>Pemerintah mencanangkan visinya untuk menjadikan Indonesia sebagai “The Digital Energy of Asia“. Para technopreneur semakin termotivasi untuk mengambil ide-ide kreatif dengan bantuan media sebagai katalisator di era revolusi industri 4.0 menuju masyarakat 5.0. sehingga peran technopreneur  muda menjadi lebih siap dalam menghadapi perkembangan teknologi dan menghasilkan berbagai inovasi yang dapat direspon dengan sangat baik oleh konsumen.</a:t>
            </a:r>
          </a:p>
        </p:txBody>
      </p:sp>
      <p:grpSp>
        <p:nvGrpSpPr>
          <p:cNvPr id="25" name="Group 25"/>
          <p:cNvGrpSpPr/>
          <p:nvPr/>
        </p:nvGrpSpPr>
        <p:grpSpPr>
          <a:xfrm>
            <a:off x="8220215" y="6588965"/>
            <a:ext cx="288843" cy="244694"/>
            <a:chOff x="0" y="0"/>
            <a:chExt cx="959450" cy="812800"/>
          </a:xfrm>
        </p:grpSpPr>
        <p:sp>
          <p:nvSpPr>
            <p:cNvPr id="26" name="Freeform 26"/>
            <p:cNvSpPr/>
            <p:nvPr/>
          </p:nvSpPr>
          <p:spPr>
            <a:xfrm>
              <a:off x="0" y="0"/>
              <a:ext cx="959450" cy="812800"/>
            </a:xfrm>
            <a:custGeom>
              <a:avLst/>
              <a:gdLst/>
              <a:ahLst/>
              <a:cxnLst/>
              <a:rect l="l" t="t" r="r" b="b"/>
              <a:pathLst>
                <a:path w="959450" h="812800">
                  <a:moveTo>
                    <a:pt x="479725" y="0"/>
                  </a:moveTo>
                  <a:cubicBezTo>
                    <a:pt x="214780" y="0"/>
                    <a:pt x="0" y="181951"/>
                    <a:pt x="0" y="406400"/>
                  </a:cubicBezTo>
                  <a:cubicBezTo>
                    <a:pt x="0" y="630849"/>
                    <a:pt x="214780" y="812800"/>
                    <a:pt x="479725" y="812800"/>
                  </a:cubicBezTo>
                  <a:cubicBezTo>
                    <a:pt x="744670" y="812800"/>
                    <a:pt x="959450" y="630849"/>
                    <a:pt x="959450" y="406400"/>
                  </a:cubicBezTo>
                  <a:cubicBezTo>
                    <a:pt x="959450" y="181951"/>
                    <a:pt x="744670" y="0"/>
                    <a:pt x="479725" y="0"/>
                  </a:cubicBezTo>
                  <a:close/>
                </a:path>
              </a:pathLst>
            </a:custGeom>
            <a:solidFill>
              <a:srgbClr val="FFB236"/>
            </a:solidFill>
          </p:spPr>
        </p:sp>
        <p:sp>
          <p:nvSpPr>
            <p:cNvPr id="27" name="TextBox 27"/>
            <p:cNvSpPr txBox="1"/>
            <p:nvPr/>
          </p:nvSpPr>
          <p:spPr>
            <a:xfrm>
              <a:off x="89948" y="38100"/>
              <a:ext cx="779553" cy="698500"/>
            </a:xfrm>
            <a:prstGeom prst="rect">
              <a:avLst/>
            </a:prstGeom>
          </p:spPr>
          <p:txBody>
            <a:bodyPr lIns="50800" tIns="50800" rIns="50800" bIns="50800" rtlCol="0" anchor="ctr"/>
            <a:lstStyle/>
            <a:p>
              <a:pPr algn="ctr">
                <a:lnSpc>
                  <a:spcPts val="2793"/>
                </a:lnSpc>
              </a:pP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98750" y="8251802"/>
            <a:ext cx="18485501" cy="2554360"/>
          </a:xfrm>
          <a:custGeom>
            <a:avLst/>
            <a:gdLst/>
            <a:ahLst/>
            <a:cxnLst/>
            <a:rect l="l" t="t" r="r" b="b"/>
            <a:pathLst>
              <a:path w="18485501" h="2554360">
                <a:moveTo>
                  <a:pt x="0" y="0"/>
                </a:moveTo>
                <a:lnTo>
                  <a:pt x="18485500" y="0"/>
                </a:lnTo>
                <a:lnTo>
                  <a:pt x="18485500" y="2554361"/>
                </a:lnTo>
                <a:lnTo>
                  <a:pt x="0" y="25543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a:off x="-98750" y="8570618"/>
            <a:ext cx="18485501" cy="2554360"/>
          </a:xfrm>
          <a:custGeom>
            <a:avLst/>
            <a:gdLst/>
            <a:ahLst/>
            <a:cxnLst/>
            <a:rect l="l" t="t" r="r" b="b"/>
            <a:pathLst>
              <a:path w="18485501" h="2554360">
                <a:moveTo>
                  <a:pt x="0" y="0"/>
                </a:moveTo>
                <a:lnTo>
                  <a:pt x="18485500" y="0"/>
                </a:lnTo>
                <a:lnTo>
                  <a:pt x="18485500" y="2554360"/>
                </a:lnTo>
                <a:lnTo>
                  <a:pt x="0" y="2554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10" name="Group 10"/>
          <p:cNvGrpSpPr/>
          <p:nvPr/>
        </p:nvGrpSpPr>
        <p:grpSpPr>
          <a:xfrm>
            <a:off x="8316024" y="2960011"/>
            <a:ext cx="288843" cy="244694"/>
            <a:chOff x="0" y="0"/>
            <a:chExt cx="959450" cy="812800"/>
          </a:xfrm>
        </p:grpSpPr>
        <p:sp>
          <p:nvSpPr>
            <p:cNvPr id="11" name="Freeform 11"/>
            <p:cNvSpPr/>
            <p:nvPr/>
          </p:nvSpPr>
          <p:spPr>
            <a:xfrm>
              <a:off x="0" y="0"/>
              <a:ext cx="959450" cy="812800"/>
            </a:xfrm>
            <a:custGeom>
              <a:avLst/>
              <a:gdLst/>
              <a:ahLst/>
              <a:cxnLst/>
              <a:rect l="l" t="t" r="r" b="b"/>
              <a:pathLst>
                <a:path w="959450" h="812800">
                  <a:moveTo>
                    <a:pt x="479725" y="0"/>
                  </a:moveTo>
                  <a:cubicBezTo>
                    <a:pt x="214780" y="0"/>
                    <a:pt x="0" y="181951"/>
                    <a:pt x="0" y="406400"/>
                  </a:cubicBezTo>
                  <a:cubicBezTo>
                    <a:pt x="0" y="630849"/>
                    <a:pt x="214780" y="812800"/>
                    <a:pt x="479725" y="812800"/>
                  </a:cubicBezTo>
                  <a:cubicBezTo>
                    <a:pt x="744670" y="812800"/>
                    <a:pt x="959450" y="630849"/>
                    <a:pt x="959450" y="406400"/>
                  </a:cubicBezTo>
                  <a:cubicBezTo>
                    <a:pt x="959450" y="181951"/>
                    <a:pt x="744670" y="0"/>
                    <a:pt x="479725" y="0"/>
                  </a:cubicBezTo>
                  <a:close/>
                </a:path>
              </a:pathLst>
            </a:custGeom>
            <a:solidFill>
              <a:srgbClr val="1B8895"/>
            </a:solidFill>
          </p:spPr>
        </p:sp>
        <p:sp>
          <p:nvSpPr>
            <p:cNvPr id="12" name="TextBox 12"/>
            <p:cNvSpPr txBox="1"/>
            <p:nvPr/>
          </p:nvSpPr>
          <p:spPr>
            <a:xfrm>
              <a:off x="89948" y="38100"/>
              <a:ext cx="779553" cy="698500"/>
            </a:xfrm>
            <a:prstGeom prst="rect">
              <a:avLst/>
            </a:prstGeom>
          </p:spPr>
          <p:txBody>
            <a:bodyPr lIns="50800" tIns="50800" rIns="50800" bIns="50800" rtlCol="0" anchor="ctr"/>
            <a:lstStyle/>
            <a:p>
              <a:pPr marL="0" marR="0" lvl="0" indent="0" algn="ctr" defTabSz="914400" rtl="0" eaLnBrk="1" fontAlgn="auto" latinLnBrk="0" hangingPunct="1">
                <a:lnSpc>
                  <a:spcPts val="279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3" name="TextBox 13"/>
          <p:cNvSpPr txBox="1"/>
          <p:nvPr/>
        </p:nvSpPr>
        <p:spPr>
          <a:xfrm>
            <a:off x="8851337" y="1187918"/>
            <a:ext cx="9049291" cy="894476"/>
          </a:xfrm>
          <a:prstGeom prst="rect">
            <a:avLst/>
          </a:prstGeom>
        </p:spPr>
        <p:txBody>
          <a:bodyPr lIns="0" tIns="0" rIns="0" bIns="0" rtlCol="0" anchor="t">
            <a:spAutoFit/>
          </a:bodyPr>
          <a:lstStyle/>
          <a:p>
            <a:pPr marL="0" marR="0" lvl="0" indent="0" algn="ctr" defTabSz="914400" rtl="0" eaLnBrk="1" fontAlgn="auto" latinLnBrk="0" hangingPunct="1">
              <a:lnSpc>
                <a:spcPts val="7699"/>
              </a:lnSpc>
              <a:spcBef>
                <a:spcPts val="0"/>
              </a:spcBef>
              <a:spcAft>
                <a:spcPts val="0"/>
              </a:spcAft>
              <a:buClrTx/>
              <a:buSzTx/>
              <a:buFontTx/>
              <a:buNone/>
              <a:tabLst/>
              <a:defRPr/>
            </a:pPr>
            <a:r>
              <a:rPr lang="en-US" sz="4000" dirty="0">
                <a:solidFill>
                  <a:srgbClr val="231F20"/>
                </a:solidFill>
                <a:latin typeface="League Spartan"/>
                <a:ea typeface="League Spartan"/>
                <a:cs typeface="League Spartan"/>
                <a:sym typeface="League Spartan"/>
              </a:rPr>
              <a:t>KONSUMEN DIGITAL</a:t>
            </a:r>
            <a:endParaRPr kumimoji="0" lang="en-US" sz="4000" b="0" i="0" u="none" strike="noStrike" kern="1200" cap="none" spc="0" normalizeH="0" baseline="0" noProof="0" dirty="0">
              <a:ln>
                <a:noFill/>
              </a:ln>
              <a:solidFill>
                <a:srgbClr val="231F20"/>
              </a:solidFill>
              <a:effectLst/>
              <a:uLnTx/>
              <a:uFillTx/>
              <a:latin typeface="League Spartan"/>
              <a:ea typeface="League Spartan"/>
              <a:cs typeface="League Spartan"/>
              <a:sym typeface="League Spartan"/>
            </a:endParaRPr>
          </a:p>
        </p:txBody>
      </p:sp>
      <p:sp>
        <p:nvSpPr>
          <p:cNvPr id="14" name="TextBox 14"/>
          <p:cNvSpPr txBox="1"/>
          <p:nvPr/>
        </p:nvSpPr>
        <p:spPr>
          <a:xfrm>
            <a:off x="8851337" y="502524"/>
            <a:ext cx="8827063" cy="894476"/>
          </a:xfrm>
          <a:prstGeom prst="rect">
            <a:avLst/>
          </a:prstGeom>
        </p:spPr>
        <p:txBody>
          <a:bodyPr wrap="square" lIns="0" tIns="0" rIns="0" bIns="0" rtlCol="0" anchor="t">
            <a:spAutoFit/>
          </a:bodyPr>
          <a:lstStyle/>
          <a:p>
            <a:pPr marL="0" marR="0" lvl="0" indent="0" algn="l" defTabSz="914400" rtl="0" eaLnBrk="1" fontAlgn="auto" latinLnBrk="0" hangingPunct="1">
              <a:lnSpc>
                <a:spcPts val="7699"/>
              </a:lnSpc>
              <a:spcBef>
                <a:spcPts val="0"/>
              </a:spcBef>
              <a:spcAft>
                <a:spcPts val="0"/>
              </a:spcAft>
              <a:buClrTx/>
              <a:buSzTx/>
              <a:buFontTx/>
              <a:buNone/>
              <a:tabLst/>
              <a:defRPr/>
            </a:pPr>
            <a:r>
              <a:rPr lang="en-US" sz="4000" dirty="0">
                <a:solidFill>
                  <a:srgbClr val="1B8895"/>
                </a:solidFill>
                <a:latin typeface="League Spartan"/>
                <a:ea typeface="League Spartan"/>
                <a:cs typeface="League Spartan"/>
                <a:sym typeface="League Spartan"/>
              </a:rPr>
              <a:t>KONSUMEN KONVENSIONAL VS</a:t>
            </a:r>
            <a:endParaRPr kumimoji="0" lang="en-US" sz="4000" b="0" i="0" u="none" strike="noStrike" kern="1200" cap="none" spc="0" normalizeH="0" baseline="0" noProof="0" dirty="0">
              <a:ln>
                <a:noFill/>
              </a:ln>
              <a:solidFill>
                <a:srgbClr val="1B8895"/>
              </a:solidFill>
              <a:effectLst/>
              <a:uLnTx/>
              <a:uFillTx/>
              <a:latin typeface="League Spartan"/>
              <a:ea typeface="League Spartan"/>
              <a:cs typeface="League Spartan"/>
              <a:sym typeface="League Spartan"/>
            </a:endParaRPr>
          </a:p>
        </p:txBody>
      </p:sp>
      <p:sp>
        <p:nvSpPr>
          <p:cNvPr id="15" name="TextBox 15"/>
          <p:cNvSpPr txBox="1"/>
          <p:nvPr/>
        </p:nvSpPr>
        <p:spPr>
          <a:xfrm>
            <a:off x="8783828" y="2884553"/>
            <a:ext cx="8759390" cy="1098058"/>
          </a:xfrm>
          <a:prstGeom prst="rect">
            <a:avLst/>
          </a:prstGeom>
        </p:spPr>
        <p:txBody>
          <a:bodyPr wrap="square" lIns="0" tIns="0" rIns="0" bIns="0" rtlCol="0" anchor="t">
            <a:spAutoFit/>
          </a:bodyPr>
          <a:lstStyle/>
          <a:p>
            <a:pPr marL="0" marR="0" lvl="0" indent="0" algn="just" defTabSz="914400" rtl="0" eaLnBrk="1" fontAlgn="auto" latinLnBrk="0" hangingPunct="1">
              <a:lnSpc>
                <a:spcPts val="2939"/>
              </a:lnSpc>
              <a:spcBef>
                <a:spcPts val="0"/>
              </a:spcBef>
              <a:spcAft>
                <a:spcPts val="0"/>
              </a:spcAft>
              <a:buClrTx/>
              <a:buSzTx/>
              <a:buFontTx/>
              <a:buNone/>
              <a:tabLst/>
              <a:defRPr/>
            </a:pPr>
            <a:r>
              <a:rPr kumimoji="0" lang="en-US" sz="2099" b="1"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Konsumsi</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sebagai</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kegiatan</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menggunakan</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mengurangi</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atau</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menghabiskan</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manfaat</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suatu</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komoditas</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barang</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atau</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jasa</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yang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tersedia</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untuk</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memenuhi</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kebutuhan</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a:t>
            </a:r>
          </a:p>
        </p:txBody>
      </p:sp>
      <p:sp>
        <p:nvSpPr>
          <p:cNvPr id="16" name="TextBox 16"/>
          <p:cNvSpPr txBox="1"/>
          <p:nvPr/>
        </p:nvSpPr>
        <p:spPr>
          <a:xfrm>
            <a:off x="8800833" y="4166335"/>
            <a:ext cx="8742385" cy="1098058"/>
          </a:xfrm>
          <a:prstGeom prst="rect">
            <a:avLst/>
          </a:prstGeom>
        </p:spPr>
        <p:txBody>
          <a:bodyPr wrap="square" lIns="0" tIns="0" rIns="0" bIns="0" rtlCol="0" anchor="t">
            <a:spAutoFit/>
          </a:bodyPr>
          <a:lstStyle/>
          <a:p>
            <a:pPr marL="0" marR="0" lvl="0" indent="0" algn="just" defTabSz="914400" rtl="0" eaLnBrk="1" fontAlgn="auto" latinLnBrk="0" hangingPunct="1">
              <a:lnSpc>
                <a:spcPts val="2939"/>
              </a:lnSpc>
              <a:spcBef>
                <a:spcPts val="0"/>
              </a:spcBef>
              <a:spcAft>
                <a:spcPts val="0"/>
              </a:spcAft>
              <a:buClrTx/>
              <a:buSzTx/>
              <a:buFontTx/>
              <a:buNone/>
              <a:tabLst/>
              <a:defRPr/>
            </a:pP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Perilaku</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konsumen</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merupakan</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tingkah</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laku</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konsumen</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dalam</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menggunakan</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barang</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atau</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jasa</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yang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bertujuan</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mencapai</a:t>
            </a:r>
            <a:r>
              <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0"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kesejahteraan</a:t>
            </a:r>
            <a:endParaRPr kumimoji="0" lang="en-US" sz="2099" b="0"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endParaRPr>
          </a:p>
        </p:txBody>
      </p:sp>
      <p:grpSp>
        <p:nvGrpSpPr>
          <p:cNvPr id="17" name="Group 17"/>
          <p:cNvGrpSpPr/>
          <p:nvPr/>
        </p:nvGrpSpPr>
        <p:grpSpPr>
          <a:xfrm>
            <a:off x="8288945" y="4191770"/>
            <a:ext cx="288843" cy="244694"/>
            <a:chOff x="0" y="0"/>
            <a:chExt cx="959450" cy="812800"/>
          </a:xfrm>
        </p:grpSpPr>
        <p:sp>
          <p:nvSpPr>
            <p:cNvPr id="18" name="Freeform 18"/>
            <p:cNvSpPr/>
            <p:nvPr/>
          </p:nvSpPr>
          <p:spPr>
            <a:xfrm>
              <a:off x="0" y="0"/>
              <a:ext cx="959450" cy="812800"/>
            </a:xfrm>
            <a:custGeom>
              <a:avLst/>
              <a:gdLst/>
              <a:ahLst/>
              <a:cxnLst/>
              <a:rect l="l" t="t" r="r" b="b"/>
              <a:pathLst>
                <a:path w="959450" h="812800">
                  <a:moveTo>
                    <a:pt x="479725" y="0"/>
                  </a:moveTo>
                  <a:cubicBezTo>
                    <a:pt x="214780" y="0"/>
                    <a:pt x="0" y="181951"/>
                    <a:pt x="0" y="406400"/>
                  </a:cubicBezTo>
                  <a:cubicBezTo>
                    <a:pt x="0" y="630849"/>
                    <a:pt x="214780" y="812800"/>
                    <a:pt x="479725" y="812800"/>
                  </a:cubicBezTo>
                  <a:cubicBezTo>
                    <a:pt x="744670" y="812800"/>
                    <a:pt x="959450" y="630849"/>
                    <a:pt x="959450" y="406400"/>
                  </a:cubicBezTo>
                  <a:cubicBezTo>
                    <a:pt x="959450" y="181951"/>
                    <a:pt x="744670" y="0"/>
                    <a:pt x="479725" y="0"/>
                  </a:cubicBezTo>
                  <a:close/>
                </a:path>
              </a:pathLst>
            </a:custGeom>
            <a:solidFill>
              <a:srgbClr val="FFB236"/>
            </a:solidFill>
          </p:spPr>
        </p:sp>
        <p:sp>
          <p:nvSpPr>
            <p:cNvPr id="19" name="TextBox 19"/>
            <p:cNvSpPr txBox="1"/>
            <p:nvPr/>
          </p:nvSpPr>
          <p:spPr>
            <a:xfrm>
              <a:off x="89948" y="38100"/>
              <a:ext cx="779553" cy="698500"/>
            </a:xfrm>
            <a:prstGeom prst="rect">
              <a:avLst/>
            </a:prstGeom>
          </p:spPr>
          <p:txBody>
            <a:bodyPr lIns="50800" tIns="50800" rIns="50800" bIns="50800" rtlCol="0" anchor="ctr"/>
            <a:lstStyle/>
            <a:p>
              <a:pPr marL="0" marR="0" lvl="0" indent="0" algn="ctr" defTabSz="914400" rtl="0" eaLnBrk="1" fontAlgn="auto" latinLnBrk="0" hangingPunct="1">
                <a:lnSpc>
                  <a:spcPts val="279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0" name="Group 20"/>
          <p:cNvGrpSpPr/>
          <p:nvPr/>
        </p:nvGrpSpPr>
        <p:grpSpPr>
          <a:xfrm>
            <a:off x="8642077" y="5882199"/>
            <a:ext cx="288843" cy="244694"/>
            <a:chOff x="0" y="0"/>
            <a:chExt cx="959450" cy="812800"/>
          </a:xfrm>
        </p:grpSpPr>
        <p:sp>
          <p:nvSpPr>
            <p:cNvPr id="21" name="Freeform 21"/>
            <p:cNvSpPr/>
            <p:nvPr/>
          </p:nvSpPr>
          <p:spPr>
            <a:xfrm>
              <a:off x="0" y="0"/>
              <a:ext cx="959450" cy="812800"/>
            </a:xfrm>
            <a:custGeom>
              <a:avLst/>
              <a:gdLst/>
              <a:ahLst/>
              <a:cxnLst/>
              <a:rect l="l" t="t" r="r" b="b"/>
              <a:pathLst>
                <a:path w="959450" h="812800">
                  <a:moveTo>
                    <a:pt x="479725" y="0"/>
                  </a:moveTo>
                  <a:cubicBezTo>
                    <a:pt x="214780" y="0"/>
                    <a:pt x="0" y="181951"/>
                    <a:pt x="0" y="406400"/>
                  </a:cubicBezTo>
                  <a:cubicBezTo>
                    <a:pt x="0" y="630849"/>
                    <a:pt x="214780" y="812800"/>
                    <a:pt x="479725" y="812800"/>
                  </a:cubicBezTo>
                  <a:cubicBezTo>
                    <a:pt x="744670" y="812800"/>
                    <a:pt x="959450" y="630849"/>
                    <a:pt x="959450" y="406400"/>
                  </a:cubicBezTo>
                  <a:cubicBezTo>
                    <a:pt x="959450" y="181951"/>
                    <a:pt x="744670" y="0"/>
                    <a:pt x="479725" y="0"/>
                  </a:cubicBezTo>
                  <a:close/>
                </a:path>
              </a:pathLst>
            </a:custGeom>
            <a:solidFill>
              <a:srgbClr val="1B8895"/>
            </a:solidFill>
          </p:spPr>
        </p:sp>
        <p:sp>
          <p:nvSpPr>
            <p:cNvPr id="22" name="TextBox 22"/>
            <p:cNvSpPr txBox="1"/>
            <p:nvPr/>
          </p:nvSpPr>
          <p:spPr>
            <a:xfrm>
              <a:off x="89948" y="38100"/>
              <a:ext cx="779553" cy="698500"/>
            </a:xfrm>
            <a:prstGeom prst="rect">
              <a:avLst/>
            </a:prstGeom>
          </p:spPr>
          <p:txBody>
            <a:bodyPr lIns="50800" tIns="50800" rIns="50800" bIns="50800" rtlCol="0" anchor="ctr"/>
            <a:lstStyle/>
            <a:p>
              <a:pPr marL="0" marR="0" lvl="0" indent="0" algn="ctr" defTabSz="914400" rtl="0" eaLnBrk="1" fontAlgn="auto" latinLnBrk="0" hangingPunct="1">
                <a:lnSpc>
                  <a:spcPts val="279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3" name="TextBox 23"/>
          <p:cNvSpPr txBox="1"/>
          <p:nvPr/>
        </p:nvSpPr>
        <p:spPr>
          <a:xfrm>
            <a:off x="556097" y="5898329"/>
            <a:ext cx="7925883" cy="1469954"/>
          </a:xfrm>
          <a:prstGeom prst="rect">
            <a:avLst/>
          </a:prstGeom>
        </p:spPr>
        <p:txBody>
          <a:bodyPr wrap="square" lIns="0" tIns="0" rIns="0" bIns="0" rtlCol="0" anchor="t">
            <a:spAutoFit/>
          </a:bodyPr>
          <a:lstStyle/>
          <a:p>
            <a:pPr marL="0" marR="0" lvl="0" indent="0" algn="just" defTabSz="914400" rtl="0" eaLnBrk="1" fontAlgn="auto" latinLnBrk="0" hangingPunct="1">
              <a:lnSpc>
                <a:spcPts val="2939"/>
              </a:lnSpc>
              <a:spcBef>
                <a:spcPts val="0"/>
              </a:spcBef>
              <a:spcAft>
                <a:spcPts val="0"/>
              </a:spcAft>
              <a:buClrTx/>
              <a:buSzTx/>
              <a:buFontTx/>
              <a:buNone/>
              <a:tabLst/>
              <a:defRPr/>
            </a:pPr>
            <a:r>
              <a:rPr kumimoji="0" lang="en-US" sz="2099"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Place: </a:t>
            </a:r>
            <a:r>
              <a:rPr kumimoji="0" lang="en-US" sz="2099"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bisnis</a:t>
            </a:r>
            <a:r>
              <a:rPr kumimoji="0" lang="en-US" sz="2099"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digital </a:t>
            </a:r>
            <a:r>
              <a:rPr kumimoji="0" lang="en-US" sz="2099"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mengandalkan</a:t>
            </a:r>
            <a:r>
              <a:rPr kumimoji="0" lang="en-US" sz="2099"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platform online. </a:t>
            </a:r>
            <a:r>
              <a:rPr kumimoji="0" lang="en-US" sz="2099"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Sedangkan</a:t>
            </a:r>
            <a:r>
              <a:rPr kumimoji="0" lang="en-US" sz="2099"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bisnis</a:t>
            </a:r>
            <a:r>
              <a:rPr kumimoji="0" lang="en-US" sz="2099"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konvensional</a:t>
            </a:r>
            <a:r>
              <a:rPr kumimoji="0" lang="en-US" sz="2099"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mengandalkan</a:t>
            </a:r>
            <a:r>
              <a:rPr kumimoji="0" lang="en-US" sz="2099"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pelayanan</a:t>
            </a:r>
            <a:r>
              <a:rPr kumimoji="0" lang="en-US" sz="2099"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penjualan</a:t>
            </a:r>
            <a:r>
              <a:rPr kumimoji="0" lang="en-US" sz="2099"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dengan</a:t>
            </a:r>
            <a:r>
              <a:rPr kumimoji="0" lang="en-US" sz="2099"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pembeli</a:t>
            </a:r>
            <a:r>
              <a:rPr kumimoji="0" lang="en-US" sz="2099"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dilakukan</a:t>
            </a:r>
            <a:r>
              <a:rPr kumimoji="0" lang="en-US" sz="2099"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pada </a:t>
            </a:r>
            <a:r>
              <a:rPr kumimoji="0" lang="en-US" sz="2099"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toko</a:t>
            </a:r>
            <a:r>
              <a:rPr kumimoji="0" lang="en-US" sz="2099"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fisik</a:t>
            </a:r>
            <a:r>
              <a:rPr kumimoji="0" lang="en-US" sz="2099"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atau</a:t>
            </a:r>
            <a:r>
              <a:rPr kumimoji="0" lang="en-US" sz="2099"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kantor</a:t>
            </a:r>
            <a:endParaRPr kumimoji="0" lang="en-US" sz="2099"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endParaRPr>
          </a:p>
        </p:txBody>
      </p:sp>
      <p:sp>
        <p:nvSpPr>
          <p:cNvPr id="24" name="TextBox 24"/>
          <p:cNvSpPr txBox="1"/>
          <p:nvPr/>
        </p:nvSpPr>
        <p:spPr>
          <a:xfrm>
            <a:off x="451429" y="7423873"/>
            <a:ext cx="7952962" cy="1098058"/>
          </a:xfrm>
          <a:prstGeom prst="rect">
            <a:avLst/>
          </a:prstGeom>
        </p:spPr>
        <p:txBody>
          <a:bodyPr wrap="square" lIns="0" tIns="0" rIns="0" bIns="0" rtlCol="0" anchor="t">
            <a:spAutoFit/>
          </a:bodyPr>
          <a:lstStyle/>
          <a:p>
            <a:pPr marL="0" marR="0" lvl="0" indent="0" algn="just" defTabSz="914400" rtl="0" eaLnBrk="1" fontAlgn="auto" latinLnBrk="0" hangingPunct="1">
              <a:lnSpc>
                <a:spcPts val="2939"/>
              </a:lnSpc>
              <a:spcBef>
                <a:spcPts val="0"/>
              </a:spcBef>
              <a:spcAft>
                <a:spcPts val="0"/>
              </a:spcAft>
              <a:buClrTx/>
              <a:buSzTx/>
              <a:buFontTx/>
              <a:buNone/>
              <a:tabLst/>
              <a:defRPr/>
            </a:pPr>
            <a:r>
              <a:rPr kumimoji="0" lang="en-US" sz="2099" b="1"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Target market, Digital </a:t>
            </a:r>
            <a:r>
              <a:rPr kumimoji="0" lang="en-US" sz="2099" b="1"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memfokuskan</a:t>
            </a:r>
            <a:r>
              <a:rPr kumimoji="0" lang="en-US" sz="2099" b="1"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target pasar </a:t>
            </a:r>
            <a:r>
              <a:rPr kumimoji="0" lang="en-US" sz="2099" b="1"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mereka</a:t>
            </a:r>
            <a:r>
              <a:rPr kumimoji="0" lang="en-US" sz="2099" b="1"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pada </a:t>
            </a:r>
            <a:r>
              <a:rPr kumimoji="0" lang="en-US" sz="2099" b="1"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tingkat</a:t>
            </a:r>
            <a:r>
              <a:rPr kumimoji="0" lang="en-US" sz="2099" b="1"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1"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nasional</a:t>
            </a:r>
            <a:r>
              <a:rPr kumimoji="0" lang="en-US" sz="2099" b="1"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1"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atau</a:t>
            </a:r>
            <a:r>
              <a:rPr kumimoji="0" lang="en-US" sz="2099" b="1"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global. </a:t>
            </a:r>
            <a:r>
              <a:rPr kumimoji="0" lang="en-US" sz="2099" b="1"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Sedangkan</a:t>
            </a:r>
            <a:r>
              <a:rPr kumimoji="0" lang="en-US" sz="2099" b="1"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1"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konvensional</a:t>
            </a:r>
            <a:r>
              <a:rPr kumimoji="0" lang="en-US" sz="2099" b="1"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a:t>
            </a:r>
            <a:r>
              <a:rPr kumimoji="0" lang="en-US" sz="2099" b="1" i="0" u="none" strike="noStrike" kern="1200" cap="none" spc="0" normalizeH="0" baseline="0" noProof="0" dirty="0" err="1">
                <a:ln>
                  <a:noFill/>
                </a:ln>
                <a:solidFill>
                  <a:srgbClr val="231F20"/>
                </a:solidFill>
                <a:effectLst/>
                <a:uLnTx/>
                <a:uFillTx/>
                <a:latin typeface="Poppins Semi-Bold"/>
                <a:ea typeface="Poppins Semi-Bold"/>
                <a:cs typeface="Poppins Semi-Bold"/>
                <a:sym typeface="Poppins Semi-Bold"/>
              </a:rPr>
              <a:t>fokus</a:t>
            </a:r>
            <a:r>
              <a:rPr kumimoji="0" lang="en-US" sz="2099" b="1" i="0" u="none" strike="noStrike" kern="1200" cap="none" spc="0" normalizeH="0" baseline="0" noProof="0" dirty="0">
                <a:ln>
                  <a:noFill/>
                </a:ln>
                <a:solidFill>
                  <a:srgbClr val="231F20"/>
                </a:solidFill>
                <a:effectLst/>
                <a:uLnTx/>
                <a:uFillTx/>
                <a:latin typeface="Poppins Semi-Bold"/>
                <a:ea typeface="Poppins Semi-Bold"/>
                <a:cs typeface="Poppins Semi-Bold"/>
                <a:sym typeface="Poppins Semi-Bold"/>
              </a:rPr>
              <a:t> pada target pasar local.</a:t>
            </a:r>
          </a:p>
        </p:txBody>
      </p:sp>
      <p:grpSp>
        <p:nvGrpSpPr>
          <p:cNvPr id="25" name="Group 25"/>
          <p:cNvGrpSpPr/>
          <p:nvPr/>
        </p:nvGrpSpPr>
        <p:grpSpPr>
          <a:xfrm>
            <a:off x="8692952" y="7521470"/>
            <a:ext cx="288843" cy="244694"/>
            <a:chOff x="0" y="0"/>
            <a:chExt cx="959450" cy="812800"/>
          </a:xfrm>
        </p:grpSpPr>
        <p:sp>
          <p:nvSpPr>
            <p:cNvPr id="26" name="Freeform 26"/>
            <p:cNvSpPr/>
            <p:nvPr/>
          </p:nvSpPr>
          <p:spPr>
            <a:xfrm>
              <a:off x="0" y="0"/>
              <a:ext cx="959450" cy="812800"/>
            </a:xfrm>
            <a:custGeom>
              <a:avLst/>
              <a:gdLst/>
              <a:ahLst/>
              <a:cxnLst/>
              <a:rect l="l" t="t" r="r" b="b"/>
              <a:pathLst>
                <a:path w="959450" h="812800">
                  <a:moveTo>
                    <a:pt x="479725" y="0"/>
                  </a:moveTo>
                  <a:cubicBezTo>
                    <a:pt x="214780" y="0"/>
                    <a:pt x="0" y="181951"/>
                    <a:pt x="0" y="406400"/>
                  </a:cubicBezTo>
                  <a:cubicBezTo>
                    <a:pt x="0" y="630849"/>
                    <a:pt x="214780" y="812800"/>
                    <a:pt x="479725" y="812800"/>
                  </a:cubicBezTo>
                  <a:cubicBezTo>
                    <a:pt x="744670" y="812800"/>
                    <a:pt x="959450" y="630849"/>
                    <a:pt x="959450" y="406400"/>
                  </a:cubicBezTo>
                  <a:cubicBezTo>
                    <a:pt x="959450" y="181951"/>
                    <a:pt x="744670" y="0"/>
                    <a:pt x="479725" y="0"/>
                  </a:cubicBezTo>
                  <a:close/>
                </a:path>
              </a:pathLst>
            </a:custGeom>
            <a:solidFill>
              <a:srgbClr val="FFB236"/>
            </a:solidFill>
          </p:spPr>
        </p:sp>
        <p:sp>
          <p:nvSpPr>
            <p:cNvPr id="27" name="TextBox 27"/>
            <p:cNvSpPr txBox="1"/>
            <p:nvPr/>
          </p:nvSpPr>
          <p:spPr>
            <a:xfrm>
              <a:off x="89948" y="38100"/>
              <a:ext cx="779553" cy="698500"/>
            </a:xfrm>
            <a:prstGeom prst="rect">
              <a:avLst/>
            </a:prstGeom>
          </p:spPr>
          <p:txBody>
            <a:bodyPr lIns="50800" tIns="50800" rIns="50800" bIns="50800" rtlCol="0" anchor="ctr"/>
            <a:lstStyle/>
            <a:p>
              <a:pPr marL="0" marR="0" lvl="0" indent="0" algn="ctr" defTabSz="914400" rtl="0" eaLnBrk="1" fontAlgn="auto" latinLnBrk="0" hangingPunct="1">
                <a:lnSpc>
                  <a:spcPts val="279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1" name="Picture 30">
            <a:extLst>
              <a:ext uri="{FF2B5EF4-FFF2-40B4-BE49-F238E27FC236}">
                <a16:creationId xmlns:a16="http://schemas.microsoft.com/office/drawing/2014/main" id="{05077605-090D-401A-8399-B33A08AEB6A6}"/>
              </a:ext>
            </a:extLst>
          </p:cNvPr>
          <p:cNvPicPr>
            <a:picLocks noChangeAspect="1"/>
          </p:cNvPicPr>
          <p:nvPr/>
        </p:nvPicPr>
        <p:blipFill>
          <a:blip r:embed="rId6"/>
          <a:stretch>
            <a:fillRect/>
          </a:stretch>
        </p:blipFill>
        <p:spPr>
          <a:xfrm>
            <a:off x="359483" y="346538"/>
            <a:ext cx="7784180" cy="4258967"/>
          </a:xfrm>
          <a:prstGeom prst="rect">
            <a:avLst/>
          </a:prstGeom>
        </p:spPr>
      </p:pic>
      <p:sp>
        <p:nvSpPr>
          <p:cNvPr id="35" name="TextBox 34">
            <a:extLst>
              <a:ext uri="{FF2B5EF4-FFF2-40B4-BE49-F238E27FC236}">
                <a16:creationId xmlns:a16="http://schemas.microsoft.com/office/drawing/2014/main" id="{99D6D81C-FA76-4AEA-B995-1EBC7981AC75}"/>
              </a:ext>
            </a:extLst>
          </p:cNvPr>
          <p:cNvSpPr txBox="1"/>
          <p:nvPr/>
        </p:nvSpPr>
        <p:spPr>
          <a:xfrm>
            <a:off x="9091017" y="5834574"/>
            <a:ext cx="8742385" cy="1384995"/>
          </a:xfrm>
          <a:prstGeom prst="rect">
            <a:avLst/>
          </a:prstGeom>
          <a:noFill/>
        </p:spPr>
        <p:txBody>
          <a:bodyPr wrap="square">
            <a:spAutoFit/>
          </a:bodyPr>
          <a:lstStyle/>
          <a:p>
            <a:pPr algn="just"/>
            <a:r>
              <a:rPr lang="en-ID" sz="2100" b="1" dirty="0" err="1">
                <a:latin typeface="Poppins" panose="00000500000000000000" pitchFamily="2" charset="0"/>
                <a:cs typeface="Poppins" panose="00000500000000000000" pitchFamily="2" charset="0"/>
              </a:rPr>
              <a:t>Promosi</a:t>
            </a:r>
            <a:r>
              <a:rPr lang="en-ID" sz="2100" b="1" dirty="0">
                <a:latin typeface="Poppins" panose="00000500000000000000" pitchFamily="2" charset="0"/>
                <a:cs typeface="Poppins" panose="00000500000000000000" pitchFamily="2" charset="0"/>
              </a:rPr>
              <a:t>, </a:t>
            </a:r>
            <a:r>
              <a:rPr lang="en-ID" sz="2100" b="1" dirty="0" err="1">
                <a:latin typeface="Poppins" panose="00000500000000000000" pitchFamily="2" charset="0"/>
                <a:cs typeface="Poppins" panose="00000500000000000000" pitchFamily="2" charset="0"/>
              </a:rPr>
              <a:t>bisnis</a:t>
            </a:r>
            <a:r>
              <a:rPr lang="en-ID" sz="2100" b="1" dirty="0">
                <a:latin typeface="Poppins" panose="00000500000000000000" pitchFamily="2" charset="0"/>
                <a:cs typeface="Poppins" panose="00000500000000000000" pitchFamily="2" charset="0"/>
              </a:rPr>
              <a:t> digital </a:t>
            </a:r>
            <a:r>
              <a:rPr lang="en-ID" sz="2100" b="1" dirty="0" err="1">
                <a:latin typeface="Poppins" panose="00000500000000000000" pitchFamily="2" charset="0"/>
                <a:cs typeface="Poppins" panose="00000500000000000000" pitchFamily="2" charset="0"/>
              </a:rPr>
              <a:t>cenderung</a:t>
            </a:r>
            <a:r>
              <a:rPr lang="en-ID" sz="2100" b="1" dirty="0">
                <a:latin typeface="Poppins" panose="00000500000000000000" pitchFamily="2" charset="0"/>
                <a:cs typeface="Poppins" panose="00000500000000000000" pitchFamily="2" charset="0"/>
              </a:rPr>
              <a:t> </a:t>
            </a:r>
            <a:r>
              <a:rPr lang="en-ID" sz="2100" b="1" dirty="0" err="1">
                <a:latin typeface="Poppins" panose="00000500000000000000" pitchFamily="2" charset="0"/>
                <a:cs typeface="Poppins" panose="00000500000000000000" pitchFamily="2" charset="0"/>
              </a:rPr>
              <a:t>menggunakan</a:t>
            </a:r>
            <a:r>
              <a:rPr lang="en-ID" sz="2100" b="1" dirty="0">
                <a:latin typeface="Poppins" panose="00000500000000000000" pitchFamily="2" charset="0"/>
                <a:cs typeface="Poppins" panose="00000500000000000000" pitchFamily="2" charset="0"/>
              </a:rPr>
              <a:t> </a:t>
            </a:r>
            <a:r>
              <a:rPr lang="en-ID" sz="2100" b="1" dirty="0" err="1">
                <a:latin typeface="Poppins" panose="00000500000000000000" pitchFamily="2" charset="0"/>
                <a:cs typeface="Poppins" panose="00000500000000000000" pitchFamily="2" charset="0"/>
              </a:rPr>
              <a:t>pemasaran</a:t>
            </a:r>
            <a:r>
              <a:rPr lang="en-ID" sz="2100" b="1" dirty="0">
                <a:latin typeface="Poppins" panose="00000500000000000000" pitchFamily="2" charset="0"/>
                <a:cs typeface="Poppins" panose="00000500000000000000" pitchFamily="2" charset="0"/>
              </a:rPr>
              <a:t> digital </a:t>
            </a:r>
            <a:r>
              <a:rPr lang="en-ID" sz="2100" b="1" dirty="0" err="1">
                <a:latin typeface="Poppins" panose="00000500000000000000" pitchFamily="2" charset="0"/>
                <a:cs typeface="Poppins" panose="00000500000000000000" pitchFamily="2" charset="0"/>
              </a:rPr>
              <a:t>melalui</a:t>
            </a:r>
            <a:r>
              <a:rPr lang="en-ID" sz="2100" b="1" dirty="0">
                <a:latin typeface="Poppins" panose="00000500000000000000" pitchFamily="2" charset="0"/>
                <a:cs typeface="Poppins" panose="00000500000000000000" pitchFamily="2" charset="0"/>
              </a:rPr>
              <a:t> </a:t>
            </a:r>
            <a:r>
              <a:rPr lang="en-ID" sz="2100" b="1" dirty="0" err="1">
                <a:latin typeface="Poppins" panose="00000500000000000000" pitchFamily="2" charset="0"/>
                <a:cs typeface="Poppins" panose="00000500000000000000" pitchFamily="2" charset="0"/>
              </a:rPr>
              <a:t>iklan</a:t>
            </a:r>
            <a:r>
              <a:rPr lang="en-ID" sz="2100" b="1" dirty="0">
                <a:latin typeface="Poppins" panose="00000500000000000000" pitchFamily="2" charset="0"/>
                <a:cs typeface="Poppins" panose="00000500000000000000" pitchFamily="2" charset="0"/>
              </a:rPr>
              <a:t> online dan media </a:t>
            </a:r>
            <a:r>
              <a:rPr lang="en-ID" sz="2100" b="1" dirty="0" err="1">
                <a:latin typeface="Poppins" panose="00000500000000000000" pitchFamily="2" charset="0"/>
                <a:cs typeface="Poppins" panose="00000500000000000000" pitchFamily="2" charset="0"/>
              </a:rPr>
              <a:t>sosial</a:t>
            </a:r>
            <a:r>
              <a:rPr lang="en-ID" sz="2100" b="1" dirty="0">
                <a:latin typeface="Poppins" panose="00000500000000000000" pitchFamily="2" charset="0"/>
                <a:cs typeface="Poppins" panose="00000500000000000000" pitchFamily="2" charset="0"/>
              </a:rPr>
              <a:t>. </a:t>
            </a:r>
            <a:r>
              <a:rPr lang="en-ID" sz="2100" b="1" dirty="0" err="1">
                <a:latin typeface="Poppins" panose="00000500000000000000" pitchFamily="2" charset="0"/>
                <a:cs typeface="Poppins" panose="00000500000000000000" pitchFamily="2" charset="0"/>
              </a:rPr>
              <a:t>Sedangkan</a:t>
            </a:r>
            <a:r>
              <a:rPr lang="en-ID" sz="2100" b="1" dirty="0">
                <a:latin typeface="Poppins" panose="00000500000000000000" pitchFamily="2" charset="0"/>
                <a:cs typeface="Poppins" panose="00000500000000000000" pitchFamily="2" charset="0"/>
              </a:rPr>
              <a:t> </a:t>
            </a:r>
            <a:r>
              <a:rPr lang="en-ID" sz="2100" b="1" dirty="0" err="1">
                <a:latin typeface="Poppins" panose="00000500000000000000" pitchFamily="2" charset="0"/>
                <a:cs typeface="Poppins" panose="00000500000000000000" pitchFamily="2" charset="0"/>
              </a:rPr>
              <a:t>konvensional</a:t>
            </a:r>
            <a:r>
              <a:rPr lang="en-ID" sz="2100" b="1" dirty="0">
                <a:latin typeface="Poppins" panose="00000500000000000000" pitchFamily="2" charset="0"/>
                <a:cs typeface="Poppins" panose="00000500000000000000" pitchFamily="2" charset="0"/>
              </a:rPr>
              <a:t> </a:t>
            </a:r>
            <a:r>
              <a:rPr lang="en-ID" sz="2100" b="1" dirty="0" err="1">
                <a:latin typeface="Poppins" panose="00000500000000000000" pitchFamily="2" charset="0"/>
                <a:cs typeface="Poppins" panose="00000500000000000000" pitchFamily="2" charset="0"/>
              </a:rPr>
              <a:t>memiliki</a:t>
            </a:r>
            <a:r>
              <a:rPr lang="en-ID" sz="2100" b="1" dirty="0">
                <a:latin typeface="Poppins" panose="00000500000000000000" pitchFamily="2" charset="0"/>
                <a:cs typeface="Poppins" panose="00000500000000000000" pitchFamily="2" charset="0"/>
              </a:rPr>
              <a:t> </a:t>
            </a:r>
            <a:r>
              <a:rPr lang="en-ID" sz="2100" b="1" dirty="0" err="1">
                <a:latin typeface="Poppins" panose="00000500000000000000" pitchFamily="2" charset="0"/>
                <a:cs typeface="Poppins" panose="00000500000000000000" pitchFamily="2" charset="0"/>
              </a:rPr>
              <a:t>konsep</a:t>
            </a:r>
            <a:r>
              <a:rPr lang="en-ID" sz="2100" b="1" dirty="0">
                <a:latin typeface="Poppins" panose="00000500000000000000" pitchFamily="2" charset="0"/>
                <a:cs typeface="Poppins" panose="00000500000000000000" pitchFamily="2" charset="0"/>
              </a:rPr>
              <a:t> </a:t>
            </a:r>
            <a:r>
              <a:rPr lang="en-ID" sz="2100" b="1" dirty="0" err="1">
                <a:latin typeface="Poppins" panose="00000500000000000000" pitchFamily="2" charset="0"/>
                <a:cs typeface="Poppins" panose="00000500000000000000" pitchFamily="2" charset="0"/>
              </a:rPr>
              <a:t>promosi</a:t>
            </a:r>
            <a:r>
              <a:rPr lang="en-ID" sz="2100" b="1" dirty="0">
                <a:latin typeface="Poppins" panose="00000500000000000000" pitchFamily="2" charset="0"/>
                <a:cs typeface="Poppins" panose="00000500000000000000" pitchFamily="2" charset="0"/>
              </a:rPr>
              <a:t> </a:t>
            </a:r>
            <a:r>
              <a:rPr lang="en-ID" sz="2100" b="1" dirty="0" err="1">
                <a:latin typeface="Poppins" panose="00000500000000000000" pitchFamily="2" charset="0"/>
                <a:cs typeface="Poppins" panose="00000500000000000000" pitchFamily="2" charset="0"/>
              </a:rPr>
              <a:t>dengan</a:t>
            </a:r>
            <a:r>
              <a:rPr lang="en-ID" sz="2100" b="1" dirty="0">
                <a:latin typeface="Poppins" panose="00000500000000000000" pitchFamily="2" charset="0"/>
                <a:cs typeface="Poppins" panose="00000500000000000000" pitchFamily="2" charset="0"/>
              </a:rPr>
              <a:t> </a:t>
            </a:r>
            <a:r>
              <a:rPr lang="en-ID" sz="2100" b="1" dirty="0" err="1">
                <a:latin typeface="Poppins" panose="00000500000000000000" pitchFamily="2" charset="0"/>
                <a:cs typeface="Poppins" panose="00000500000000000000" pitchFamily="2" charset="0"/>
              </a:rPr>
              <a:t>cara</a:t>
            </a:r>
            <a:r>
              <a:rPr lang="en-ID" sz="2100" b="1" dirty="0">
                <a:latin typeface="Poppins" panose="00000500000000000000" pitchFamily="2" charset="0"/>
                <a:cs typeface="Poppins" panose="00000500000000000000" pitchFamily="2" charset="0"/>
              </a:rPr>
              <a:t> </a:t>
            </a:r>
            <a:r>
              <a:rPr lang="en-ID" sz="2100" b="1" dirty="0" err="1">
                <a:latin typeface="Poppins" panose="00000500000000000000" pitchFamily="2" charset="0"/>
                <a:cs typeface="Poppins" panose="00000500000000000000" pitchFamily="2" charset="0"/>
              </a:rPr>
              <a:t>menyebarkan</a:t>
            </a:r>
            <a:r>
              <a:rPr lang="en-ID" sz="2100" b="1" dirty="0">
                <a:latin typeface="Poppins" panose="00000500000000000000" pitchFamily="2" charset="0"/>
                <a:cs typeface="Poppins" panose="00000500000000000000" pitchFamily="2" charset="0"/>
              </a:rPr>
              <a:t> </a:t>
            </a:r>
            <a:r>
              <a:rPr lang="en-ID" sz="2100" b="1" dirty="0" err="1">
                <a:latin typeface="Poppins" panose="00000500000000000000" pitchFamily="2" charset="0"/>
                <a:cs typeface="Poppins" panose="00000500000000000000" pitchFamily="2" charset="0"/>
              </a:rPr>
              <a:t>brosur</a:t>
            </a:r>
            <a:r>
              <a:rPr lang="en-ID" sz="2100" b="1" dirty="0">
                <a:latin typeface="Poppins" panose="00000500000000000000" pitchFamily="2" charset="0"/>
                <a:cs typeface="Poppins" panose="00000500000000000000" pitchFamily="2" charset="0"/>
              </a:rPr>
              <a:t> dan </a:t>
            </a:r>
            <a:r>
              <a:rPr lang="en-ID" sz="2100" b="1" dirty="0" err="1">
                <a:latin typeface="Poppins" panose="00000500000000000000" pitchFamily="2" charset="0"/>
                <a:cs typeface="Poppins" panose="00000500000000000000" pitchFamily="2" charset="0"/>
              </a:rPr>
              <a:t>iklan</a:t>
            </a:r>
            <a:r>
              <a:rPr lang="en-ID" sz="2100" b="1" dirty="0">
                <a:latin typeface="Poppins" panose="00000500000000000000" pitchFamily="2" charset="0"/>
                <a:cs typeface="Poppins" panose="00000500000000000000" pitchFamily="2" charset="0"/>
              </a:rPr>
              <a:t> </a:t>
            </a:r>
            <a:r>
              <a:rPr lang="en-ID" sz="2100" b="1" dirty="0" err="1">
                <a:latin typeface="Poppins" panose="00000500000000000000" pitchFamily="2" charset="0"/>
                <a:cs typeface="Poppins" panose="00000500000000000000" pitchFamily="2" charset="0"/>
              </a:rPr>
              <a:t>cetak</a:t>
            </a:r>
            <a:r>
              <a:rPr lang="en-ID" sz="2100" b="1" dirty="0">
                <a:latin typeface="Poppins" panose="00000500000000000000" pitchFamily="2" charset="0"/>
                <a:cs typeface="Poppins" panose="00000500000000000000" pitchFamily="2" charset="0"/>
              </a:rPr>
              <a:t>.</a:t>
            </a:r>
          </a:p>
        </p:txBody>
      </p:sp>
      <p:sp>
        <p:nvSpPr>
          <p:cNvPr id="37" name="TextBox 36">
            <a:extLst>
              <a:ext uri="{FF2B5EF4-FFF2-40B4-BE49-F238E27FC236}">
                <a16:creationId xmlns:a16="http://schemas.microsoft.com/office/drawing/2014/main" id="{8D5C21E0-6831-4F98-962D-6FB19A0D8454}"/>
              </a:ext>
            </a:extLst>
          </p:cNvPr>
          <p:cNvSpPr txBox="1"/>
          <p:nvPr/>
        </p:nvSpPr>
        <p:spPr>
          <a:xfrm>
            <a:off x="8989518" y="7453801"/>
            <a:ext cx="8742385" cy="1384995"/>
          </a:xfrm>
          <a:prstGeom prst="rect">
            <a:avLst/>
          </a:prstGeom>
          <a:noFill/>
        </p:spPr>
        <p:txBody>
          <a:bodyPr wrap="square">
            <a:spAutoFit/>
          </a:bodyPr>
          <a:lstStyle/>
          <a:p>
            <a:pPr algn="just"/>
            <a:r>
              <a:rPr lang="en-ID" sz="2100" b="1" i="0" dirty="0" err="1">
                <a:effectLst/>
                <a:latin typeface="Poppins" panose="00000500000000000000" pitchFamily="2" charset="0"/>
                <a:cs typeface="Poppins" panose="00000500000000000000" pitchFamily="2" charset="0"/>
              </a:rPr>
              <a:t>Analitic</a:t>
            </a:r>
            <a:r>
              <a:rPr lang="en-ID" sz="2100" b="1" i="0" dirty="0">
                <a:effectLst/>
                <a:latin typeface="Poppins" panose="00000500000000000000" pitchFamily="2" charset="0"/>
                <a:cs typeface="Poppins" panose="00000500000000000000" pitchFamily="2" charset="0"/>
              </a:rPr>
              <a:t> data, </a:t>
            </a:r>
            <a:r>
              <a:rPr lang="en-ID" sz="2100" b="1" i="0" dirty="0" err="1">
                <a:effectLst/>
                <a:latin typeface="Poppins" panose="00000500000000000000" pitchFamily="2" charset="0"/>
                <a:cs typeface="Poppins" panose="00000500000000000000" pitchFamily="2" charset="0"/>
              </a:rPr>
              <a:t>akses</a:t>
            </a:r>
            <a:r>
              <a:rPr lang="en-ID" sz="2100" b="1" i="0" dirty="0">
                <a:effectLst/>
                <a:latin typeface="Poppins" panose="00000500000000000000" pitchFamily="2" charset="0"/>
                <a:cs typeface="Poppins" panose="00000500000000000000" pitchFamily="2" charset="0"/>
              </a:rPr>
              <a:t> data </a:t>
            </a:r>
            <a:r>
              <a:rPr lang="en-ID" sz="2100" b="1" i="0" dirty="0" err="1">
                <a:effectLst/>
                <a:latin typeface="Poppins" panose="00000500000000000000" pitchFamily="2" charset="0"/>
                <a:cs typeface="Poppins" panose="00000500000000000000" pitchFamily="2" charset="0"/>
              </a:rPr>
              <a:t>mengenai</a:t>
            </a:r>
            <a:r>
              <a:rPr lang="en-ID" sz="2100" b="1" i="0" dirty="0">
                <a:effectLst/>
                <a:latin typeface="Poppins" panose="00000500000000000000" pitchFamily="2" charset="0"/>
                <a:cs typeface="Poppins" panose="00000500000000000000" pitchFamily="2" charset="0"/>
              </a:rPr>
              <a:t> </a:t>
            </a:r>
            <a:r>
              <a:rPr lang="en-ID" sz="2100" b="1" i="0" dirty="0" err="1">
                <a:effectLst/>
                <a:latin typeface="Poppins" panose="00000500000000000000" pitchFamily="2" charset="0"/>
                <a:cs typeface="Poppins" panose="00000500000000000000" pitchFamily="2" charset="0"/>
              </a:rPr>
              <a:t>pelanggan</a:t>
            </a:r>
            <a:r>
              <a:rPr lang="en-ID" sz="2100" b="1" i="0" dirty="0">
                <a:effectLst/>
                <a:latin typeface="Poppins" panose="00000500000000000000" pitchFamily="2" charset="0"/>
                <a:cs typeface="Poppins" panose="00000500000000000000" pitchFamily="2" charset="0"/>
              </a:rPr>
              <a:t> </a:t>
            </a:r>
            <a:r>
              <a:rPr lang="en-ID" sz="2100" b="1" i="0" dirty="0" err="1">
                <a:effectLst/>
                <a:latin typeface="Poppins" panose="00000500000000000000" pitchFamily="2" charset="0"/>
                <a:cs typeface="Poppins" panose="00000500000000000000" pitchFamily="2" charset="0"/>
              </a:rPr>
              <a:t>bisa</a:t>
            </a:r>
            <a:r>
              <a:rPr lang="en-ID" sz="2100" b="1" i="0" dirty="0">
                <a:effectLst/>
                <a:latin typeface="Poppins" panose="00000500000000000000" pitchFamily="2" charset="0"/>
                <a:cs typeface="Poppins" panose="00000500000000000000" pitchFamily="2" charset="0"/>
              </a:rPr>
              <a:t> </a:t>
            </a:r>
            <a:r>
              <a:rPr lang="en-ID" sz="2100" b="1" i="0" dirty="0" err="1">
                <a:effectLst/>
                <a:latin typeface="Poppins" panose="00000500000000000000" pitchFamily="2" charset="0"/>
                <a:cs typeface="Poppins" panose="00000500000000000000" pitchFamily="2" charset="0"/>
              </a:rPr>
              <a:t>didapatkan</a:t>
            </a:r>
            <a:r>
              <a:rPr lang="en-ID" sz="2100" b="1" i="0" dirty="0">
                <a:effectLst/>
                <a:latin typeface="Poppins" panose="00000500000000000000" pitchFamily="2" charset="0"/>
                <a:cs typeface="Poppins" panose="00000500000000000000" pitchFamily="2" charset="0"/>
              </a:rPr>
              <a:t> </a:t>
            </a:r>
            <a:r>
              <a:rPr lang="en-ID" sz="2100" b="1" i="0" dirty="0" err="1">
                <a:effectLst/>
                <a:latin typeface="Poppins" panose="00000500000000000000" pitchFamily="2" charset="0"/>
                <a:cs typeface="Poppins" panose="00000500000000000000" pitchFamily="2" charset="0"/>
              </a:rPr>
              <a:t>dengan</a:t>
            </a:r>
            <a:r>
              <a:rPr lang="en-ID" sz="2100" b="1" i="0" dirty="0">
                <a:effectLst/>
                <a:latin typeface="Poppins" panose="00000500000000000000" pitchFamily="2" charset="0"/>
                <a:cs typeface="Poppins" panose="00000500000000000000" pitchFamily="2" charset="0"/>
              </a:rPr>
              <a:t> </a:t>
            </a:r>
            <a:r>
              <a:rPr lang="en-ID" sz="2100" b="1" i="0" dirty="0" err="1">
                <a:effectLst/>
                <a:latin typeface="Poppins" panose="00000500000000000000" pitchFamily="2" charset="0"/>
                <a:cs typeface="Poppins" panose="00000500000000000000" pitchFamily="2" charset="0"/>
              </a:rPr>
              <a:t>akurat</a:t>
            </a:r>
            <a:r>
              <a:rPr lang="en-ID" sz="2100" b="1" i="0" dirty="0">
                <a:effectLst/>
                <a:latin typeface="Poppins" panose="00000500000000000000" pitchFamily="2" charset="0"/>
                <a:cs typeface="Poppins" panose="00000500000000000000" pitchFamily="2" charset="0"/>
              </a:rPr>
              <a:t> dan </a:t>
            </a:r>
            <a:r>
              <a:rPr lang="en-ID" sz="2100" b="1" i="0" dirty="0" err="1">
                <a:effectLst/>
                <a:latin typeface="Poppins" panose="00000500000000000000" pitchFamily="2" charset="0"/>
                <a:cs typeface="Poppins" panose="00000500000000000000" pitchFamily="2" charset="0"/>
              </a:rPr>
              <a:t>rinci</a:t>
            </a:r>
            <a:r>
              <a:rPr lang="en-ID" sz="2100" b="1" dirty="0">
                <a:latin typeface="Poppins" panose="00000500000000000000" pitchFamily="2" charset="0"/>
                <a:cs typeface="Poppins" panose="00000500000000000000" pitchFamily="2" charset="0"/>
              </a:rPr>
              <a:t>. </a:t>
            </a:r>
            <a:r>
              <a:rPr lang="en-ID" sz="2100" b="1" i="0" dirty="0" err="1">
                <a:effectLst/>
                <a:latin typeface="Poppins" panose="00000500000000000000" pitchFamily="2" charset="0"/>
                <a:cs typeface="Poppins" panose="00000500000000000000" pitchFamily="2" charset="0"/>
              </a:rPr>
              <a:t>Sedangkan</a:t>
            </a:r>
            <a:r>
              <a:rPr lang="en-ID" sz="2100" b="1" i="0" dirty="0">
                <a:effectLst/>
                <a:latin typeface="Poppins" panose="00000500000000000000" pitchFamily="2" charset="0"/>
                <a:cs typeface="Poppins" panose="00000500000000000000" pitchFamily="2" charset="0"/>
              </a:rPr>
              <a:t> </a:t>
            </a:r>
            <a:r>
              <a:rPr lang="en-ID" sz="2100" b="1" i="0" dirty="0" err="1">
                <a:effectLst/>
                <a:latin typeface="Poppins" panose="00000500000000000000" pitchFamily="2" charset="0"/>
                <a:cs typeface="Poppins" panose="00000500000000000000" pitchFamily="2" charset="0"/>
              </a:rPr>
              <a:t>konvensional</a:t>
            </a:r>
            <a:r>
              <a:rPr lang="en-ID" sz="2100" b="1" i="0" dirty="0">
                <a:effectLst/>
                <a:latin typeface="Poppins" panose="00000500000000000000" pitchFamily="2" charset="0"/>
                <a:cs typeface="Poppins" panose="00000500000000000000" pitchFamily="2" charset="0"/>
              </a:rPr>
              <a:t>, data </a:t>
            </a:r>
            <a:r>
              <a:rPr lang="en-ID" sz="2100" b="1" i="0" dirty="0" err="1">
                <a:effectLst/>
                <a:latin typeface="Poppins" panose="00000500000000000000" pitchFamily="2" charset="0"/>
                <a:cs typeface="Poppins" panose="00000500000000000000" pitchFamily="2" charset="0"/>
              </a:rPr>
              <a:t>mengenai</a:t>
            </a:r>
            <a:r>
              <a:rPr lang="en-ID" sz="2100" b="1" i="0" dirty="0">
                <a:effectLst/>
                <a:latin typeface="Poppins" panose="00000500000000000000" pitchFamily="2" charset="0"/>
                <a:cs typeface="Poppins" panose="00000500000000000000" pitchFamily="2" charset="0"/>
              </a:rPr>
              <a:t> </a:t>
            </a:r>
            <a:r>
              <a:rPr lang="en-ID" sz="2100" b="1" i="0" dirty="0" err="1">
                <a:effectLst/>
                <a:latin typeface="Poppins" panose="00000500000000000000" pitchFamily="2" charset="0"/>
                <a:cs typeface="Poppins" panose="00000500000000000000" pitchFamily="2" charset="0"/>
              </a:rPr>
              <a:t>perilaku</a:t>
            </a:r>
            <a:r>
              <a:rPr lang="en-ID" sz="2100" b="1" i="0" dirty="0">
                <a:effectLst/>
                <a:latin typeface="Poppins" panose="00000500000000000000" pitchFamily="2" charset="0"/>
                <a:cs typeface="Poppins" panose="00000500000000000000" pitchFamily="2" charset="0"/>
              </a:rPr>
              <a:t> </a:t>
            </a:r>
            <a:r>
              <a:rPr lang="en-ID" sz="2100" b="1" i="0" dirty="0" err="1">
                <a:effectLst/>
                <a:latin typeface="Poppins" panose="00000500000000000000" pitchFamily="2" charset="0"/>
                <a:cs typeface="Poppins" panose="00000500000000000000" pitchFamily="2" charset="0"/>
              </a:rPr>
              <a:t>pelanggan</a:t>
            </a:r>
            <a:r>
              <a:rPr lang="en-ID" sz="2100" b="1" i="0" dirty="0">
                <a:effectLst/>
                <a:latin typeface="Poppins" panose="00000500000000000000" pitchFamily="2" charset="0"/>
                <a:cs typeface="Poppins" panose="00000500000000000000" pitchFamily="2" charset="0"/>
              </a:rPr>
              <a:t> </a:t>
            </a:r>
            <a:r>
              <a:rPr lang="en-ID" sz="2100" b="1" i="0" dirty="0" err="1">
                <a:effectLst/>
                <a:latin typeface="Poppins" panose="00000500000000000000" pitchFamily="2" charset="0"/>
                <a:cs typeface="Poppins" panose="00000500000000000000" pitchFamily="2" charset="0"/>
              </a:rPr>
              <a:t>kurang</a:t>
            </a:r>
            <a:r>
              <a:rPr lang="en-ID" sz="2100" b="1" i="0" dirty="0">
                <a:effectLst/>
                <a:latin typeface="Poppins" panose="00000500000000000000" pitchFamily="2" charset="0"/>
                <a:cs typeface="Poppins" panose="00000500000000000000" pitchFamily="2" charset="0"/>
              </a:rPr>
              <a:t> </a:t>
            </a:r>
            <a:r>
              <a:rPr lang="en-ID" sz="2100" b="1" i="0" dirty="0" err="1">
                <a:effectLst/>
                <a:latin typeface="Poppins" panose="00000500000000000000" pitchFamily="2" charset="0"/>
                <a:cs typeface="Poppins" panose="00000500000000000000" pitchFamily="2" charset="0"/>
              </a:rPr>
              <a:t>terperinci</a:t>
            </a:r>
            <a:r>
              <a:rPr lang="en-ID" sz="2100" b="1" i="0" dirty="0">
                <a:effectLst/>
                <a:latin typeface="Poppins" panose="00000500000000000000" pitchFamily="2" charset="0"/>
                <a:cs typeface="Poppins" panose="00000500000000000000" pitchFamily="2" charset="0"/>
              </a:rPr>
              <a:t>. </a:t>
            </a:r>
            <a:endParaRPr lang="en-ID" sz="2100" b="1" dirty="0">
              <a:latin typeface="Poppins" panose="00000500000000000000" pitchFamily="2" charset="0"/>
              <a:cs typeface="Poppins" panose="00000500000000000000" pitchFamily="2" charset="0"/>
            </a:endParaRPr>
          </a:p>
        </p:txBody>
      </p:sp>
      <p:grpSp>
        <p:nvGrpSpPr>
          <p:cNvPr id="38" name="Group 17">
            <a:extLst>
              <a:ext uri="{FF2B5EF4-FFF2-40B4-BE49-F238E27FC236}">
                <a16:creationId xmlns:a16="http://schemas.microsoft.com/office/drawing/2014/main" id="{4BFF106B-3F13-491C-ABB6-987967F4931D}"/>
              </a:ext>
            </a:extLst>
          </p:cNvPr>
          <p:cNvGrpSpPr/>
          <p:nvPr/>
        </p:nvGrpSpPr>
        <p:grpSpPr>
          <a:xfrm>
            <a:off x="109293" y="7519019"/>
            <a:ext cx="288843" cy="244694"/>
            <a:chOff x="0" y="0"/>
            <a:chExt cx="959450" cy="812800"/>
          </a:xfrm>
        </p:grpSpPr>
        <p:sp>
          <p:nvSpPr>
            <p:cNvPr id="39" name="Freeform 18">
              <a:extLst>
                <a:ext uri="{FF2B5EF4-FFF2-40B4-BE49-F238E27FC236}">
                  <a16:creationId xmlns:a16="http://schemas.microsoft.com/office/drawing/2014/main" id="{FE060930-102B-4829-80A2-573DA06F6521}"/>
                </a:ext>
              </a:extLst>
            </p:cNvPr>
            <p:cNvSpPr/>
            <p:nvPr/>
          </p:nvSpPr>
          <p:spPr>
            <a:xfrm>
              <a:off x="0" y="0"/>
              <a:ext cx="959450" cy="812800"/>
            </a:xfrm>
            <a:custGeom>
              <a:avLst/>
              <a:gdLst/>
              <a:ahLst/>
              <a:cxnLst/>
              <a:rect l="l" t="t" r="r" b="b"/>
              <a:pathLst>
                <a:path w="959450" h="812800">
                  <a:moveTo>
                    <a:pt x="479725" y="0"/>
                  </a:moveTo>
                  <a:cubicBezTo>
                    <a:pt x="214780" y="0"/>
                    <a:pt x="0" y="181951"/>
                    <a:pt x="0" y="406400"/>
                  </a:cubicBezTo>
                  <a:cubicBezTo>
                    <a:pt x="0" y="630849"/>
                    <a:pt x="214780" y="812800"/>
                    <a:pt x="479725" y="812800"/>
                  </a:cubicBezTo>
                  <a:cubicBezTo>
                    <a:pt x="744670" y="812800"/>
                    <a:pt x="959450" y="630849"/>
                    <a:pt x="959450" y="406400"/>
                  </a:cubicBezTo>
                  <a:cubicBezTo>
                    <a:pt x="959450" y="181951"/>
                    <a:pt x="744670" y="0"/>
                    <a:pt x="479725" y="0"/>
                  </a:cubicBezTo>
                  <a:close/>
                </a:path>
              </a:pathLst>
            </a:custGeom>
            <a:solidFill>
              <a:srgbClr val="FFB236"/>
            </a:solidFill>
          </p:spPr>
        </p:sp>
        <p:sp>
          <p:nvSpPr>
            <p:cNvPr id="40" name="TextBox 19">
              <a:extLst>
                <a:ext uri="{FF2B5EF4-FFF2-40B4-BE49-F238E27FC236}">
                  <a16:creationId xmlns:a16="http://schemas.microsoft.com/office/drawing/2014/main" id="{F9306159-B542-449D-8451-B72FFE97F329}"/>
                </a:ext>
              </a:extLst>
            </p:cNvPr>
            <p:cNvSpPr txBox="1"/>
            <p:nvPr/>
          </p:nvSpPr>
          <p:spPr>
            <a:xfrm>
              <a:off x="89948" y="38100"/>
              <a:ext cx="779553" cy="698500"/>
            </a:xfrm>
            <a:prstGeom prst="rect">
              <a:avLst/>
            </a:prstGeom>
          </p:spPr>
          <p:txBody>
            <a:bodyPr lIns="50800" tIns="50800" rIns="50800" bIns="50800" rtlCol="0" anchor="ctr"/>
            <a:lstStyle/>
            <a:p>
              <a:pPr marL="0" marR="0" lvl="0" indent="0" algn="ctr" defTabSz="914400" rtl="0" eaLnBrk="1" fontAlgn="auto" latinLnBrk="0" hangingPunct="1">
                <a:lnSpc>
                  <a:spcPts val="279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1" name="Group 20">
            <a:extLst>
              <a:ext uri="{FF2B5EF4-FFF2-40B4-BE49-F238E27FC236}">
                <a16:creationId xmlns:a16="http://schemas.microsoft.com/office/drawing/2014/main" id="{38115758-A1E1-4A59-B447-C21CD5C8F6FC}"/>
              </a:ext>
            </a:extLst>
          </p:cNvPr>
          <p:cNvGrpSpPr/>
          <p:nvPr/>
        </p:nvGrpSpPr>
        <p:grpSpPr>
          <a:xfrm>
            <a:off x="100066" y="5981606"/>
            <a:ext cx="288843" cy="244694"/>
            <a:chOff x="0" y="0"/>
            <a:chExt cx="959450" cy="812800"/>
          </a:xfrm>
        </p:grpSpPr>
        <p:sp>
          <p:nvSpPr>
            <p:cNvPr id="42" name="Freeform 21">
              <a:extLst>
                <a:ext uri="{FF2B5EF4-FFF2-40B4-BE49-F238E27FC236}">
                  <a16:creationId xmlns:a16="http://schemas.microsoft.com/office/drawing/2014/main" id="{6A23EA27-C9AB-4E49-99E0-A0AF12E32431}"/>
                </a:ext>
              </a:extLst>
            </p:cNvPr>
            <p:cNvSpPr/>
            <p:nvPr/>
          </p:nvSpPr>
          <p:spPr>
            <a:xfrm>
              <a:off x="0" y="0"/>
              <a:ext cx="959450" cy="812800"/>
            </a:xfrm>
            <a:custGeom>
              <a:avLst/>
              <a:gdLst/>
              <a:ahLst/>
              <a:cxnLst/>
              <a:rect l="l" t="t" r="r" b="b"/>
              <a:pathLst>
                <a:path w="959450" h="812800">
                  <a:moveTo>
                    <a:pt x="479725" y="0"/>
                  </a:moveTo>
                  <a:cubicBezTo>
                    <a:pt x="214780" y="0"/>
                    <a:pt x="0" y="181951"/>
                    <a:pt x="0" y="406400"/>
                  </a:cubicBezTo>
                  <a:cubicBezTo>
                    <a:pt x="0" y="630849"/>
                    <a:pt x="214780" y="812800"/>
                    <a:pt x="479725" y="812800"/>
                  </a:cubicBezTo>
                  <a:cubicBezTo>
                    <a:pt x="744670" y="812800"/>
                    <a:pt x="959450" y="630849"/>
                    <a:pt x="959450" y="406400"/>
                  </a:cubicBezTo>
                  <a:cubicBezTo>
                    <a:pt x="959450" y="181951"/>
                    <a:pt x="744670" y="0"/>
                    <a:pt x="479725" y="0"/>
                  </a:cubicBezTo>
                  <a:close/>
                </a:path>
              </a:pathLst>
            </a:custGeom>
            <a:solidFill>
              <a:srgbClr val="1B8895"/>
            </a:solidFill>
          </p:spPr>
        </p:sp>
        <p:sp>
          <p:nvSpPr>
            <p:cNvPr id="43" name="TextBox 22">
              <a:extLst>
                <a:ext uri="{FF2B5EF4-FFF2-40B4-BE49-F238E27FC236}">
                  <a16:creationId xmlns:a16="http://schemas.microsoft.com/office/drawing/2014/main" id="{F2283245-9E03-4DD5-9CAE-2597620C2CBD}"/>
                </a:ext>
              </a:extLst>
            </p:cNvPr>
            <p:cNvSpPr txBox="1"/>
            <p:nvPr/>
          </p:nvSpPr>
          <p:spPr>
            <a:xfrm>
              <a:off x="89948" y="38100"/>
              <a:ext cx="779553" cy="698500"/>
            </a:xfrm>
            <a:prstGeom prst="rect">
              <a:avLst/>
            </a:prstGeom>
          </p:spPr>
          <p:txBody>
            <a:bodyPr lIns="50800" tIns="50800" rIns="50800" bIns="50800" rtlCol="0" anchor="ctr"/>
            <a:lstStyle/>
            <a:p>
              <a:pPr marL="0" marR="0" lvl="0" indent="0" algn="ctr" defTabSz="914400" rtl="0" eaLnBrk="1" fontAlgn="auto" latinLnBrk="0" hangingPunct="1">
                <a:lnSpc>
                  <a:spcPts val="2793"/>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44" name="TextBox 14">
            <a:extLst>
              <a:ext uri="{FF2B5EF4-FFF2-40B4-BE49-F238E27FC236}">
                <a16:creationId xmlns:a16="http://schemas.microsoft.com/office/drawing/2014/main" id="{998428D6-4D1E-47D3-A15B-B8912A672FE9}"/>
              </a:ext>
            </a:extLst>
          </p:cNvPr>
          <p:cNvSpPr txBox="1"/>
          <p:nvPr/>
        </p:nvSpPr>
        <p:spPr>
          <a:xfrm>
            <a:off x="8404391" y="2002135"/>
            <a:ext cx="3330409" cy="894476"/>
          </a:xfrm>
          <a:prstGeom prst="rect">
            <a:avLst/>
          </a:prstGeom>
        </p:spPr>
        <p:txBody>
          <a:bodyPr wrap="square" lIns="0" tIns="0" rIns="0" bIns="0" rtlCol="0" anchor="t">
            <a:spAutoFit/>
          </a:bodyPr>
          <a:lstStyle/>
          <a:p>
            <a:pPr marL="0" marR="0" lvl="0" indent="0" algn="l" defTabSz="914400" rtl="0" eaLnBrk="1" fontAlgn="auto" latinLnBrk="0" hangingPunct="1">
              <a:lnSpc>
                <a:spcPts val="7699"/>
              </a:lnSpc>
              <a:spcBef>
                <a:spcPts val="0"/>
              </a:spcBef>
              <a:spcAft>
                <a:spcPts val="0"/>
              </a:spcAft>
              <a:buClrTx/>
              <a:buSzTx/>
              <a:buFontTx/>
              <a:buNone/>
              <a:tabLst/>
              <a:defRPr/>
            </a:pPr>
            <a:r>
              <a:rPr lang="en-US" sz="3200" dirty="0" err="1">
                <a:solidFill>
                  <a:srgbClr val="1B8895"/>
                </a:solidFill>
                <a:latin typeface="League Spartan"/>
                <a:ea typeface="League Spartan"/>
                <a:cs typeface="League Spartan"/>
                <a:sym typeface="League Spartan"/>
              </a:rPr>
              <a:t>Persamaan</a:t>
            </a:r>
            <a:endParaRPr kumimoji="0" lang="en-US" sz="3200" b="0" i="0" u="none" strike="noStrike" kern="1200" cap="none" spc="0" normalizeH="0" baseline="0" noProof="0" dirty="0">
              <a:ln>
                <a:noFill/>
              </a:ln>
              <a:solidFill>
                <a:srgbClr val="1B8895"/>
              </a:solidFill>
              <a:effectLst/>
              <a:uLnTx/>
              <a:uFillTx/>
              <a:latin typeface="League Spartan"/>
              <a:ea typeface="League Spartan"/>
              <a:cs typeface="League Spartan"/>
              <a:sym typeface="League Spartan"/>
            </a:endParaRPr>
          </a:p>
        </p:txBody>
      </p:sp>
      <p:sp>
        <p:nvSpPr>
          <p:cNvPr id="45" name="TextBox 14">
            <a:extLst>
              <a:ext uri="{FF2B5EF4-FFF2-40B4-BE49-F238E27FC236}">
                <a16:creationId xmlns:a16="http://schemas.microsoft.com/office/drawing/2014/main" id="{37DD8A05-3831-413A-A34D-F0B246672D96}"/>
              </a:ext>
            </a:extLst>
          </p:cNvPr>
          <p:cNvSpPr txBox="1"/>
          <p:nvPr/>
        </p:nvSpPr>
        <p:spPr>
          <a:xfrm>
            <a:off x="136371" y="4812865"/>
            <a:ext cx="3445029" cy="894476"/>
          </a:xfrm>
          <a:prstGeom prst="rect">
            <a:avLst/>
          </a:prstGeom>
        </p:spPr>
        <p:txBody>
          <a:bodyPr wrap="square" lIns="0" tIns="0" rIns="0" bIns="0" rtlCol="0" anchor="t">
            <a:spAutoFit/>
          </a:bodyPr>
          <a:lstStyle/>
          <a:p>
            <a:pPr marL="0" marR="0" lvl="0" indent="0" algn="l" defTabSz="914400" rtl="0" eaLnBrk="1" fontAlgn="auto" latinLnBrk="0" hangingPunct="1">
              <a:lnSpc>
                <a:spcPts val="7699"/>
              </a:lnSpc>
              <a:spcBef>
                <a:spcPts val="0"/>
              </a:spcBef>
              <a:spcAft>
                <a:spcPts val="0"/>
              </a:spcAft>
              <a:buClrTx/>
              <a:buSzTx/>
              <a:buFontTx/>
              <a:buNone/>
              <a:tabLst/>
              <a:defRPr/>
            </a:pPr>
            <a:r>
              <a:rPr lang="en-US" sz="3200" dirty="0" err="1">
                <a:latin typeface="League Spartan"/>
                <a:ea typeface="League Spartan"/>
                <a:cs typeface="League Spartan"/>
                <a:sym typeface="League Spartan"/>
              </a:rPr>
              <a:t>Perbedaan</a:t>
            </a:r>
            <a:endParaRPr kumimoji="0" lang="en-US" sz="3200" b="0" i="0" u="none" strike="noStrike" kern="1200" cap="none" spc="0" normalizeH="0" baseline="0" noProof="0" dirty="0">
              <a:ln>
                <a:noFill/>
              </a:ln>
              <a:effectLst/>
              <a:uLnTx/>
              <a:uFillTx/>
              <a:latin typeface="League Spartan"/>
              <a:ea typeface="League Spartan"/>
              <a:cs typeface="League Spartan"/>
              <a:sym typeface="League Spartan"/>
            </a:endParaRPr>
          </a:p>
        </p:txBody>
      </p:sp>
    </p:spTree>
    <p:extLst>
      <p:ext uri="{BB962C8B-B14F-4D97-AF65-F5344CB8AC3E}">
        <p14:creationId xmlns:p14="http://schemas.microsoft.com/office/powerpoint/2010/main" val="173753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7EE99BC-FA23-4A62-ACED-F4CC22CEBED4}"/>
              </a:ext>
            </a:extLst>
          </p:cNvPr>
          <p:cNvPicPr>
            <a:picLocks noChangeAspect="1"/>
          </p:cNvPicPr>
          <p:nvPr/>
        </p:nvPicPr>
        <p:blipFill>
          <a:blip r:embed="rId2"/>
          <a:stretch>
            <a:fillRect/>
          </a:stretch>
        </p:blipFill>
        <p:spPr>
          <a:xfrm>
            <a:off x="990601" y="2825087"/>
            <a:ext cx="10972800" cy="4297332"/>
          </a:xfrm>
          <a:prstGeom prst="rect">
            <a:avLst/>
          </a:prstGeom>
        </p:spPr>
      </p:pic>
      <p:pic>
        <p:nvPicPr>
          <p:cNvPr id="4" name="Picture 3">
            <a:extLst>
              <a:ext uri="{FF2B5EF4-FFF2-40B4-BE49-F238E27FC236}">
                <a16:creationId xmlns:a16="http://schemas.microsoft.com/office/drawing/2014/main" id="{60C90CC4-179E-4FC0-AB77-2435CA48EC7C}"/>
              </a:ext>
            </a:extLst>
          </p:cNvPr>
          <p:cNvPicPr>
            <a:picLocks noChangeAspect="1"/>
          </p:cNvPicPr>
          <p:nvPr/>
        </p:nvPicPr>
        <p:blipFill>
          <a:blip r:embed="rId3"/>
          <a:stretch>
            <a:fillRect/>
          </a:stretch>
        </p:blipFill>
        <p:spPr>
          <a:xfrm>
            <a:off x="0" y="7759734"/>
            <a:ext cx="18288000" cy="2527266"/>
          </a:xfrm>
          <a:prstGeom prst="rect">
            <a:avLst/>
          </a:prstGeom>
        </p:spPr>
      </p:pic>
      <p:sp>
        <p:nvSpPr>
          <p:cNvPr id="5" name="TextBox 11">
            <a:extLst>
              <a:ext uri="{FF2B5EF4-FFF2-40B4-BE49-F238E27FC236}">
                <a16:creationId xmlns:a16="http://schemas.microsoft.com/office/drawing/2014/main" id="{76F0F68E-1E1B-4A82-A3F9-4A4EE77A8179}"/>
              </a:ext>
            </a:extLst>
          </p:cNvPr>
          <p:cNvSpPr txBox="1"/>
          <p:nvPr/>
        </p:nvSpPr>
        <p:spPr>
          <a:xfrm>
            <a:off x="609600" y="470498"/>
            <a:ext cx="4495800" cy="846257"/>
          </a:xfrm>
          <a:prstGeom prst="rect">
            <a:avLst/>
          </a:prstGeom>
        </p:spPr>
        <p:txBody>
          <a:bodyPr wrap="square" lIns="0" tIns="0" rIns="0" bIns="0" rtlCol="0" anchor="t">
            <a:spAutoFit/>
          </a:bodyPr>
          <a:lstStyle/>
          <a:p>
            <a:pPr algn="just"/>
            <a:r>
              <a:rPr lang="en-US" sz="5499" dirty="0" err="1">
                <a:solidFill>
                  <a:srgbClr val="1B8895"/>
                </a:solidFill>
                <a:latin typeface="League Spartan"/>
                <a:ea typeface="League Spartan"/>
                <a:cs typeface="League Spartan"/>
                <a:sym typeface="League Spartan"/>
              </a:rPr>
              <a:t>Persiapan</a:t>
            </a:r>
            <a:endParaRPr lang="en-US" sz="5499" dirty="0">
              <a:solidFill>
                <a:srgbClr val="1B8895"/>
              </a:solidFill>
              <a:latin typeface="League Spartan"/>
              <a:ea typeface="League Spartan"/>
              <a:cs typeface="League Spartan"/>
              <a:sym typeface="League Spartan"/>
            </a:endParaRPr>
          </a:p>
        </p:txBody>
      </p:sp>
      <p:sp>
        <p:nvSpPr>
          <p:cNvPr id="9" name="TextBox 8">
            <a:extLst>
              <a:ext uri="{FF2B5EF4-FFF2-40B4-BE49-F238E27FC236}">
                <a16:creationId xmlns:a16="http://schemas.microsoft.com/office/drawing/2014/main" id="{9AB5F116-8B2B-4E1C-9AC7-64D502FF7141}"/>
              </a:ext>
            </a:extLst>
          </p:cNvPr>
          <p:cNvSpPr txBox="1"/>
          <p:nvPr/>
        </p:nvSpPr>
        <p:spPr>
          <a:xfrm>
            <a:off x="533400" y="1393577"/>
            <a:ext cx="9144000" cy="938590"/>
          </a:xfrm>
          <a:prstGeom prst="rect">
            <a:avLst/>
          </a:prstGeom>
          <a:noFill/>
        </p:spPr>
        <p:txBody>
          <a:bodyPr wrap="square">
            <a:spAutoFit/>
          </a:bodyPr>
          <a:lstStyle/>
          <a:p>
            <a:r>
              <a:rPr kumimoji="0" lang="en-US" sz="5499" b="0" i="0" u="none" strike="noStrike" kern="1200" cap="none" spc="0" normalizeH="0" baseline="0" noProof="0" dirty="0" err="1">
                <a:ln>
                  <a:noFill/>
                </a:ln>
                <a:effectLst/>
                <a:uLnTx/>
                <a:uFillTx/>
                <a:latin typeface="League Spartan"/>
                <a:ea typeface="League Spartan"/>
                <a:cs typeface="League Spartan"/>
                <a:sym typeface="League Spartan"/>
              </a:rPr>
              <a:t>Menjadi</a:t>
            </a:r>
            <a:r>
              <a:rPr kumimoji="0" lang="en-US" sz="5499" b="0" i="0" u="none" strike="noStrike" kern="1200" cap="none" spc="0" normalizeH="0" baseline="0" noProof="0" dirty="0">
                <a:ln>
                  <a:noFill/>
                </a:ln>
                <a:effectLst/>
                <a:uLnTx/>
                <a:uFillTx/>
                <a:latin typeface="League Spartan"/>
                <a:ea typeface="League Spartan"/>
                <a:cs typeface="League Spartan"/>
                <a:sym typeface="League Spartan"/>
              </a:rPr>
              <a:t> Technopreneur </a:t>
            </a:r>
            <a:endParaRPr lang="en-ID" dirty="0"/>
          </a:p>
        </p:txBody>
      </p:sp>
      <p:grpSp>
        <p:nvGrpSpPr>
          <p:cNvPr id="8" name="Group 2">
            <a:extLst>
              <a:ext uri="{FF2B5EF4-FFF2-40B4-BE49-F238E27FC236}">
                <a16:creationId xmlns:a16="http://schemas.microsoft.com/office/drawing/2014/main" id="{B2CBB65B-D2F6-435C-93E5-6B2629EFDD7F}"/>
              </a:ext>
            </a:extLst>
          </p:cNvPr>
          <p:cNvGrpSpPr/>
          <p:nvPr/>
        </p:nvGrpSpPr>
        <p:grpSpPr>
          <a:xfrm>
            <a:off x="12268200" y="4133310"/>
            <a:ext cx="5867400" cy="3737257"/>
            <a:chOff x="0" y="0"/>
            <a:chExt cx="842038" cy="506583"/>
          </a:xfrm>
        </p:grpSpPr>
        <p:sp>
          <p:nvSpPr>
            <p:cNvPr id="10" name="Freeform 3">
              <a:extLst>
                <a:ext uri="{FF2B5EF4-FFF2-40B4-BE49-F238E27FC236}">
                  <a16:creationId xmlns:a16="http://schemas.microsoft.com/office/drawing/2014/main" id="{377565DE-D1E8-4AAA-9062-FEBD02340991}"/>
                </a:ext>
              </a:extLst>
            </p:cNvPr>
            <p:cNvSpPr/>
            <p:nvPr/>
          </p:nvSpPr>
          <p:spPr>
            <a:xfrm>
              <a:off x="0" y="0"/>
              <a:ext cx="842038" cy="506583"/>
            </a:xfrm>
            <a:custGeom>
              <a:avLst/>
              <a:gdLst/>
              <a:ahLst/>
              <a:cxnLst/>
              <a:rect l="l" t="t" r="r" b="b"/>
              <a:pathLst>
                <a:path w="842038" h="506583">
                  <a:moveTo>
                    <a:pt x="17626" y="0"/>
                  </a:moveTo>
                  <a:lnTo>
                    <a:pt x="824413" y="0"/>
                  </a:lnTo>
                  <a:cubicBezTo>
                    <a:pt x="829087" y="0"/>
                    <a:pt x="833570" y="1857"/>
                    <a:pt x="836876" y="5162"/>
                  </a:cubicBezTo>
                  <a:cubicBezTo>
                    <a:pt x="840181" y="8468"/>
                    <a:pt x="842038" y="12951"/>
                    <a:pt x="842038" y="17626"/>
                  </a:cubicBezTo>
                  <a:lnTo>
                    <a:pt x="842038" y="488957"/>
                  </a:lnTo>
                  <a:cubicBezTo>
                    <a:pt x="842038" y="498692"/>
                    <a:pt x="834147" y="506583"/>
                    <a:pt x="824413" y="506583"/>
                  </a:cubicBezTo>
                  <a:lnTo>
                    <a:pt x="17626" y="506583"/>
                  </a:lnTo>
                  <a:cubicBezTo>
                    <a:pt x="12951" y="506583"/>
                    <a:pt x="8468" y="504726"/>
                    <a:pt x="5162" y="501421"/>
                  </a:cubicBezTo>
                  <a:cubicBezTo>
                    <a:pt x="1857" y="498115"/>
                    <a:pt x="0" y="493632"/>
                    <a:pt x="0" y="488957"/>
                  </a:cubicBezTo>
                  <a:lnTo>
                    <a:pt x="0" y="17626"/>
                  </a:lnTo>
                  <a:cubicBezTo>
                    <a:pt x="0" y="12951"/>
                    <a:pt x="1857" y="8468"/>
                    <a:pt x="5162" y="5162"/>
                  </a:cubicBezTo>
                  <a:cubicBezTo>
                    <a:pt x="8468" y="1857"/>
                    <a:pt x="12951" y="0"/>
                    <a:pt x="17626" y="0"/>
                  </a:cubicBezTo>
                  <a:close/>
                </a:path>
              </a:pathLst>
            </a:custGeom>
            <a:blipFill>
              <a:blip r:embed="rId4"/>
              <a:stretch>
                <a:fillRect t="-5371" b="-5371"/>
              </a:stretch>
            </a:blipFill>
          </p:spPr>
        </p:sp>
      </p:grpSp>
      <p:sp>
        <p:nvSpPr>
          <p:cNvPr id="12" name="Freeform 7">
            <a:extLst>
              <a:ext uri="{FF2B5EF4-FFF2-40B4-BE49-F238E27FC236}">
                <a16:creationId xmlns:a16="http://schemas.microsoft.com/office/drawing/2014/main" id="{ABBEE94F-FFE8-4127-AF36-C98A68F02119}"/>
              </a:ext>
            </a:extLst>
          </p:cNvPr>
          <p:cNvSpPr/>
          <p:nvPr/>
        </p:nvSpPr>
        <p:spPr>
          <a:xfrm flipV="1">
            <a:off x="12233694" y="2701459"/>
            <a:ext cx="5778164" cy="1423943"/>
          </a:xfrm>
          <a:custGeom>
            <a:avLst/>
            <a:gdLst/>
            <a:ahLst/>
            <a:cxnLst/>
            <a:rect l="l" t="t" r="r" b="b"/>
            <a:pathLst>
              <a:path w="5778164" h="1423943">
                <a:moveTo>
                  <a:pt x="0" y="1423943"/>
                </a:moveTo>
                <a:lnTo>
                  <a:pt x="5778165" y="1423943"/>
                </a:lnTo>
                <a:lnTo>
                  <a:pt x="5778165" y="0"/>
                </a:lnTo>
                <a:lnTo>
                  <a:pt x="0" y="0"/>
                </a:lnTo>
                <a:lnTo>
                  <a:pt x="0" y="1423943"/>
                </a:lnTo>
                <a:close/>
              </a:path>
            </a:pathLst>
          </a:custGeom>
          <a:blipFill>
            <a:blip r:embed="rId5">
              <a:extLst>
                <a:ext uri="{96DAC541-7B7A-43D3-8B79-37D633B846F1}">
                  <asvg:svgBlip xmlns:asvg="http://schemas.microsoft.com/office/drawing/2016/SVG/main" r:embed="rId6"/>
                </a:ext>
              </a:extLst>
            </a:blip>
            <a:stretch>
              <a:fillRect r="-148449" b="-39311"/>
            </a:stretch>
          </a:blipFill>
        </p:spPr>
      </p:sp>
    </p:spTree>
    <p:extLst>
      <p:ext uri="{BB962C8B-B14F-4D97-AF65-F5344CB8AC3E}">
        <p14:creationId xmlns:p14="http://schemas.microsoft.com/office/powerpoint/2010/main" val="1437210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8750" y="1038523"/>
            <a:ext cx="8010566" cy="7494353"/>
            <a:chOff x="0" y="0"/>
            <a:chExt cx="667671" cy="624645"/>
          </a:xfrm>
        </p:grpSpPr>
        <p:sp>
          <p:nvSpPr>
            <p:cNvPr id="3" name="Freeform 3"/>
            <p:cNvSpPr/>
            <p:nvPr/>
          </p:nvSpPr>
          <p:spPr>
            <a:xfrm>
              <a:off x="0" y="0"/>
              <a:ext cx="667671" cy="624645"/>
            </a:xfrm>
            <a:custGeom>
              <a:avLst/>
              <a:gdLst/>
              <a:ahLst/>
              <a:cxnLst/>
              <a:rect l="l" t="t" r="r" b="b"/>
              <a:pathLst>
                <a:path w="667671" h="624645">
                  <a:moveTo>
                    <a:pt x="22229" y="0"/>
                  </a:moveTo>
                  <a:lnTo>
                    <a:pt x="645442" y="0"/>
                  </a:lnTo>
                  <a:cubicBezTo>
                    <a:pt x="651338" y="0"/>
                    <a:pt x="656992" y="2342"/>
                    <a:pt x="661160" y="6511"/>
                  </a:cubicBezTo>
                  <a:cubicBezTo>
                    <a:pt x="665329" y="10679"/>
                    <a:pt x="667671" y="16333"/>
                    <a:pt x="667671" y="22229"/>
                  </a:cubicBezTo>
                  <a:lnTo>
                    <a:pt x="667671" y="602416"/>
                  </a:lnTo>
                  <a:cubicBezTo>
                    <a:pt x="667671" y="614693"/>
                    <a:pt x="657719" y="624645"/>
                    <a:pt x="645442" y="624645"/>
                  </a:cubicBezTo>
                  <a:lnTo>
                    <a:pt x="22229" y="624645"/>
                  </a:lnTo>
                  <a:cubicBezTo>
                    <a:pt x="9952" y="624645"/>
                    <a:pt x="0" y="614693"/>
                    <a:pt x="0" y="602416"/>
                  </a:cubicBezTo>
                  <a:lnTo>
                    <a:pt x="0" y="22229"/>
                  </a:lnTo>
                  <a:cubicBezTo>
                    <a:pt x="0" y="9952"/>
                    <a:pt x="9952" y="0"/>
                    <a:pt x="22229" y="0"/>
                  </a:cubicBezTo>
                  <a:close/>
                </a:path>
              </a:pathLst>
            </a:custGeom>
            <a:blipFill>
              <a:blip r:embed="rId2"/>
              <a:stretch>
                <a:fillRect l="-20210" r="-20210"/>
              </a:stretch>
            </a:blipFill>
          </p:spPr>
        </p:sp>
      </p:grpSp>
      <p:sp>
        <p:nvSpPr>
          <p:cNvPr id="4" name="Freeform 4"/>
          <p:cNvSpPr/>
          <p:nvPr/>
        </p:nvSpPr>
        <p:spPr>
          <a:xfrm>
            <a:off x="-98750" y="8251802"/>
            <a:ext cx="18485501" cy="2554360"/>
          </a:xfrm>
          <a:custGeom>
            <a:avLst/>
            <a:gdLst/>
            <a:ahLst/>
            <a:cxnLst/>
            <a:rect l="l" t="t" r="r" b="b"/>
            <a:pathLst>
              <a:path w="18485501" h="2554360">
                <a:moveTo>
                  <a:pt x="0" y="0"/>
                </a:moveTo>
                <a:lnTo>
                  <a:pt x="18485500" y="0"/>
                </a:lnTo>
                <a:lnTo>
                  <a:pt x="18485500" y="2554361"/>
                </a:lnTo>
                <a:lnTo>
                  <a:pt x="0" y="2554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8750" y="8570618"/>
            <a:ext cx="18485501" cy="2554360"/>
          </a:xfrm>
          <a:custGeom>
            <a:avLst/>
            <a:gdLst/>
            <a:ahLst/>
            <a:cxnLst/>
            <a:rect l="l" t="t" r="r" b="b"/>
            <a:pathLst>
              <a:path w="18485501" h="2554360">
                <a:moveTo>
                  <a:pt x="0" y="0"/>
                </a:moveTo>
                <a:lnTo>
                  <a:pt x="18485500" y="0"/>
                </a:lnTo>
                <a:lnTo>
                  <a:pt x="18485500" y="2554360"/>
                </a:lnTo>
                <a:lnTo>
                  <a:pt x="0" y="2554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TextBox 6"/>
          <p:cNvSpPr txBox="1"/>
          <p:nvPr/>
        </p:nvSpPr>
        <p:spPr>
          <a:xfrm>
            <a:off x="8899306" y="3041147"/>
            <a:ext cx="7577953" cy="927100"/>
          </a:xfrm>
          <a:prstGeom prst="rect">
            <a:avLst/>
          </a:prstGeom>
        </p:spPr>
        <p:txBody>
          <a:bodyPr lIns="0" tIns="0" rIns="0" bIns="0" rtlCol="0" anchor="t">
            <a:spAutoFit/>
          </a:bodyPr>
          <a:lstStyle/>
          <a:p>
            <a:pPr algn="l">
              <a:lnSpc>
                <a:spcPts val="7699"/>
              </a:lnSpc>
            </a:pPr>
            <a:r>
              <a:rPr lang="en-US" sz="5499">
                <a:solidFill>
                  <a:srgbClr val="231F20"/>
                </a:solidFill>
                <a:latin typeface="League Spartan"/>
                <a:ea typeface="League Spartan"/>
                <a:cs typeface="League Spartan"/>
                <a:sym typeface="League Spartan"/>
              </a:rPr>
              <a:t>DALAM PENDIDIKAN</a:t>
            </a:r>
          </a:p>
        </p:txBody>
      </p:sp>
      <p:sp>
        <p:nvSpPr>
          <p:cNvPr id="7" name="TextBox 7"/>
          <p:cNvSpPr txBox="1"/>
          <p:nvPr/>
        </p:nvSpPr>
        <p:spPr>
          <a:xfrm>
            <a:off x="8899306" y="2195764"/>
            <a:ext cx="9049291" cy="738504"/>
          </a:xfrm>
          <a:prstGeom prst="rect">
            <a:avLst/>
          </a:prstGeom>
        </p:spPr>
        <p:txBody>
          <a:bodyPr lIns="0" tIns="0" rIns="0" bIns="0" rtlCol="0" anchor="t">
            <a:spAutoFit/>
          </a:bodyPr>
          <a:lstStyle/>
          <a:p>
            <a:pPr algn="l">
              <a:lnSpc>
                <a:spcPts val="6020"/>
              </a:lnSpc>
            </a:pPr>
            <a:r>
              <a:rPr lang="en-US" sz="4300">
                <a:solidFill>
                  <a:srgbClr val="1B8895"/>
                </a:solidFill>
                <a:latin typeface="League Spartan"/>
                <a:ea typeface="League Spartan"/>
                <a:cs typeface="League Spartan"/>
                <a:sym typeface="League Spartan"/>
              </a:rPr>
              <a:t>TUJUAN TECHNOPRENEURSHIP</a:t>
            </a:r>
          </a:p>
        </p:txBody>
      </p:sp>
      <p:sp>
        <p:nvSpPr>
          <p:cNvPr id="8" name="TextBox 8"/>
          <p:cNvSpPr txBox="1"/>
          <p:nvPr/>
        </p:nvSpPr>
        <p:spPr>
          <a:xfrm>
            <a:off x="8556389" y="4126308"/>
            <a:ext cx="9049291" cy="1317625"/>
          </a:xfrm>
          <a:prstGeom prst="rect">
            <a:avLst/>
          </a:prstGeom>
        </p:spPr>
        <p:txBody>
          <a:bodyPr lIns="0" tIns="0" rIns="0" bIns="0" rtlCol="0" anchor="t">
            <a:spAutoFit/>
          </a:bodyPr>
          <a:lstStyle/>
          <a:p>
            <a:pPr algn="just">
              <a:lnSpc>
                <a:spcPts val="3499"/>
              </a:lnSpc>
            </a:pPr>
            <a:r>
              <a:rPr lang="en-US" sz="2499" dirty="0">
                <a:solidFill>
                  <a:srgbClr val="231F20"/>
                </a:solidFill>
                <a:latin typeface="Poppins Semi-Bold"/>
                <a:ea typeface="Poppins Semi-Bold"/>
                <a:cs typeface="Poppins Semi-Bold"/>
                <a:sym typeface="Poppins Semi-Bold"/>
              </a:rPr>
              <a:t>Pendidikan TI </a:t>
            </a:r>
            <a:r>
              <a:rPr lang="en-US" sz="2499" dirty="0" err="1">
                <a:solidFill>
                  <a:srgbClr val="231F20"/>
                </a:solidFill>
                <a:latin typeface="Poppins Semi-Bold"/>
                <a:ea typeface="Poppins Semi-Bold"/>
                <a:cs typeface="Poppins Semi-Bold"/>
                <a:sym typeface="Poppins Semi-Bold"/>
              </a:rPr>
              <a:t>berbasis</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Technopreneurship</a:t>
            </a:r>
            <a:r>
              <a:rPr lang="en-US" sz="2499" dirty="0">
                <a:solidFill>
                  <a:srgbClr val="231F20"/>
                </a:solidFill>
                <a:latin typeface="Poppins Semi-Bold"/>
                <a:ea typeface="Poppins Semi-Bold"/>
                <a:cs typeface="Poppins Semi-Bold"/>
                <a:sym typeface="Poppins Semi-Bold"/>
              </a:rPr>
              <a:t> yang </a:t>
            </a:r>
            <a:r>
              <a:rPr lang="en-US" sz="2499" dirty="0" err="1">
                <a:solidFill>
                  <a:srgbClr val="231F20"/>
                </a:solidFill>
                <a:latin typeface="Poppins Semi-Bold"/>
                <a:ea typeface="Poppins Semi-Bold"/>
                <a:cs typeface="Poppins Semi-Bold"/>
                <a:sym typeface="Poppins Semi-Bold"/>
              </a:rPr>
              <a:t>diberikan</a:t>
            </a:r>
            <a:r>
              <a:rPr lang="en-US" sz="2499" dirty="0">
                <a:solidFill>
                  <a:srgbClr val="231F20"/>
                </a:solidFill>
                <a:latin typeface="Poppins Semi-Bold"/>
                <a:ea typeface="Poppins Semi-Bold"/>
                <a:cs typeface="Poppins Semi-Bold"/>
                <a:sym typeface="Poppins Semi-Bold"/>
              </a:rPr>
              <a:t> di </a:t>
            </a:r>
            <a:r>
              <a:rPr lang="en-US" sz="2499" dirty="0" err="1">
                <a:solidFill>
                  <a:srgbClr val="231F20"/>
                </a:solidFill>
                <a:latin typeface="Poppins Semi-Bold"/>
                <a:ea typeface="Poppins Semi-Bold"/>
                <a:cs typeface="Poppins Semi-Bold"/>
                <a:sym typeface="Poppins Semi-Bold"/>
              </a:rPr>
              <a:t>perguruan</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tinggi</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memiliki</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tujuan</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sebagai</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berikut</a:t>
            </a:r>
            <a:r>
              <a:rPr lang="en-US" sz="2499" dirty="0">
                <a:solidFill>
                  <a:srgbClr val="231F20"/>
                </a:solidFill>
                <a:latin typeface="Poppins Semi-Bold"/>
                <a:ea typeface="Poppins Semi-Bold"/>
                <a:cs typeface="Poppins Semi-Bold"/>
                <a:sym typeface="Poppins Semi-Bold"/>
              </a:rPr>
              <a:t> :</a:t>
            </a:r>
          </a:p>
        </p:txBody>
      </p:sp>
      <p:sp>
        <p:nvSpPr>
          <p:cNvPr id="9" name="TextBox 9"/>
          <p:cNvSpPr txBox="1"/>
          <p:nvPr/>
        </p:nvSpPr>
        <p:spPr>
          <a:xfrm>
            <a:off x="9296491" y="5702212"/>
            <a:ext cx="8309190" cy="1324017"/>
          </a:xfrm>
          <a:prstGeom prst="rect">
            <a:avLst/>
          </a:prstGeom>
        </p:spPr>
        <p:txBody>
          <a:bodyPr lIns="0" tIns="0" rIns="0" bIns="0" rtlCol="0" anchor="t">
            <a:spAutoFit/>
          </a:bodyPr>
          <a:lstStyle/>
          <a:p>
            <a:pPr algn="just">
              <a:lnSpc>
                <a:spcPts val="3499"/>
              </a:lnSpc>
            </a:pPr>
            <a:r>
              <a:rPr lang="en-US" sz="2499" dirty="0" err="1">
                <a:solidFill>
                  <a:srgbClr val="231F20"/>
                </a:solidFill>
                <a:latin typeface="Poppins Semi-Bold"/>
                <a:ea typeface="Poppins Semi-Bold"/>
                <a:cs typeface="Poppins Semi-Bold"/>
                <a:sym typeface="Poppins Semi-Bold"/>
              </a:rPr>
              <a:t>Memberikan</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kontribusi</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kongkret</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dalam</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mensiasati</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masalah</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pengangguran</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intelektual</a:t>
            </a:r>
            <a:r>
              <a:rPr lang="en-US" sz="2499" dirty="0">
                <a:solidFill>
                  <a:srgbClr val="231F20"/>
                </a:solidFill>
                <a:latin typeface="Poppins Semi-Bold"/>
                <a:ea typeface="Poppins Semi-Bold"/>
                <a:cs typeface="Poppins Semi-Bold"/>
                <a:sym typeface="Poppins Semi-Bold"/>
              </a:rPr>
              <a:t> di Indonesia.</a:t>
            </a:r>
          </a:p>
        </p:txBody>
      </p:sp>
      <p:sp>
        <p:nvSpPr>
          <p:cNvPr id="10" name="TextBox 10"/>
          <p:cNvSpPr txBox="1"/>
          <p:nvPr/>
        </p:nvSpPr>
        <p:spPr>
          <a:xfrm>
            <a:off x="9269356" y="7068560"/>
            <a:ext cx="8309190" cy="879475"/>
          </a:xfrm>
          <a:prstGeom prst="rect">
            <a:avLst/>
          </a:prstGeom>
        </p:spPr>
        <p:txBody>
          <a:bodyPr lIns="0" tIns="0" rIns="0" bIns="0" rtlCol="0" anchor="t">
            <a:spAutoFit/>
          </a:bodyPr>
          <a:lstStyle/>
          <a:p>
            <a:pPr algn="l">
              <a:lnSpc>
                <a:spcPts val="3499"/>
              </a:lnSpc>
            </a:pPr>
            <a:r>
              <a:rPr lang="en-US" sz="2499" dirty="0" err="1">
                <a:solidFill>
                  <a:srgbClr val="231F20"/>
                </a:solidFill>
                <a:latin typeface="Poppins Semi-Bold"/>
                <a:ea typeface="Poppins Semi-Bold"/>
                <a:cs typeface="Poppins Semi-Bold"/>
                <a:sym typeface="Poppins Semi-Bold"/>
              </a:rPr>
              <a:t>Mengembangkan</a:t>
            </a:r>
            <a:r>
              <a:rPr lang="en-US" sz="2499" dirty="0">
                <a:solidFill>
                  <a:srgbClr val="231F20"/>
                </a:solidFill>
                <a:latin typeface="Poppins Semi-Bold"/>
                <a:ea typeface="Poppins Semi-Bold"/>
                <a:cs typeface="Poppins Semi-Bold"/>
                <a:sym typeface="Poppins Semi-Bold"/>
              </a:rPr>
              <a:t> spirit </a:t>
            </a:r>
            <a:r>
              <a:rPr lang="en-US" sz="2499" dirty="0" err="1">
                <a:solidFill>
                  <a:srgbClr val="231F20"/>
                </a:solidFill>
                <a:latin typeface="Poppins Semi-Bold"/>
                <a:ea typeface="Poppins Semi-Bold"/>
                <a:cs typeface="Poppins Semi-Bold"/>
                <a:sym typeface="Poppins Semi-Bold"/>
              </a:rPr>
              <a:t>kewirausahaan</a:t>
            </a:r>
            <a:r>
              <a:rPr lang="en-US" sz="2499" dirty="0">
                <a:solidFill>
                  <a:srgbClr val="231F20"/>
                </a:solidFill>
                <a:latin typeface="Poppins Semi-Bold"/>
                <a:ea typeface="Poppins Semi-Bold"/>
                <a:cs typeface="Poppins Semi-Bold"/>
                <a:sym typeface="Poppins Semi-Bold"/>
              </a:rPr>
              <a:t> di dunia </a:t>
            </a:r>
            <a:r>
              <a:rPr lang="en-US" sz="2499" dirty="0" err="1">
                <a:solidFill>
                  <a:srgbClr val="231F20"/>
                </a:solidFill>
                <a:latin typeface="Poppins Semi-Bold"/>
                <a:ea typeface="Poppins Semi-Bold"/>
                <a:cs typeface="Poppins Semi-Bold"/>
                <a:sym typeface="Poppins Semi-Bold"/>
              </a:rPr>
              <a:t>perguruan</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tinggi</a:t>
            </a:r>
            <a:r>
              <a:rPr lang="en-US" sz="2499" dirty="0">
                <a:solidFill>
                  <a:srgbClr val="231F20"/>
                </a:solidFill>
                <a:latin typeface="Poppins Semi-Bold"/>
                <a:ea typeface="Poppins Semi-Bold"/>
                <a:cs typeface="Poppins Semi-Bold"/>
                <a:sym typeface="Poppins Semi-Bold"/>
              </a:rPr>
              <a:t>.</a:t>
            </a:r>
          </a:p>
        </p:txBody>
      </p:sp>
      <p:grpSp>
        <p:nvGrpSpPr>
          <p:cNvPr id="11" name="Group 11"/>
          <p:cNvGrpSpPr/>
          <p:nvPr/>
        </p:nvGrpSpPr>
        <p:grpSpPr>
          <a:xfrm>
            <a:off x="8556389" y="5833865"/>
            <a:ext cx="244694" cy="244694"/>
            <a:chOff x="0" y="0"/>
            <a:chExt cx="812800" cy="812800"/>
          </a:xfrm>
        </p:grpSpPr>
        <p:sp>
          <p:nvSpPr>
            <p:cNvPr id="12" name="Freeform 12"/>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8895"/>
            </a:solidFill>
          </p:spPr>
        </p:sp>
        <p:sp>
          <p:nvSpPr>
            <p:cNvPr id="13" name="TextBox 13"/>
            <p:cNvSpPr txBox="1"/>
            <p:nvPr/>
          </p:nvSpPr>
          <p:spPr>
            <a:xfrm>
              <a:off x="76200" y="38100"/>
              <a:ext cx="660400" cy="698500"/>
            </a:xfrm>
            <a:prstGeom prst="rect">
              <a:avLst/>
            </a:prstGeom>
          </p:spPr>
          <p:txBody>
            <a:bodyPr lIns="50800" tIns="50800" rIns="50800" bIns="50800" rtlCol="0" anchor="ctr"/>
            <a:lstStyle/>
            <a:p>
              <a:pPr algn="ctr">
                <a:lnSpc>
                  <a:spcPts val="2793"/>
                </a:lnSpc>
              </a:pPr>
              <a:endParaRPr/>
            </a:p>
          </p:txBody>
        </p:sp>
      </p:grpSp>
      <p:grpSp>
        <p:nvGrpSpPr>
          <p:cNvPr id="14" name="Group 14"/>
          <p:cNvGrpSpPr/>
          <p:nvPr/>
        </p:nvGrpSpPr>
        <p:grpSpPr>
          <a:xfrm>
            <a:off x="8510509" y="7168982"/>
            <a:ext cx="244694" cy="244694"/>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236"/>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793"/>
                </a:lnSpc>
              </a:pPr>
              <a:endParaRPr/>
            </a:p>
          </p:txBody>
        </p:sp>
      </p:grpSp>
      <p:sp>
        <p:nvSpPr>
          <p:cNvPr id="17" name="Freeform 17"/>
          <p:cNvSpPr/>
          <p:nvPr/>
        </p:nvSpPr>
        <p:spPr>
          <a:xfrm flipH="1" flipV="1">
            <a:off x="2133652" y="1038523"/>
            <a:ext cx="5778164" cy="1423943"/>
          </a:xfrm>
          <a:custGeom>
            <a:avLst/>
            <a:gdLst/>
            <a:ahLst/>
            <a:cxnLst/>
            <a:rect l="l" t="t" r="r" b="b"/>
            <a:pathLst>
              <a:path w="5778164" h="1423943">
                <a:moveTo>
                  <a:pt x="5778164" y="1423943"/>
                </a:moveTo>
                <a:lnTo>
                  <a:pt x="0" y="1423943"/>
                </a:lnTo>
                <a:lnTo>
                  <a:pt x="0" y="0"/>
                </a:lnTo>
                <a:lnTo>
                  <a:pt x="5778164" y="0"/>
                </a:lnTo>
                <a:lnTo>
                  <a:pt x="5778164" y="1423943"/>
                </a:lnTo>
                <a:close/>
              </a:path>
            </a:pathLst>
          </a:custGeom>
          <a:blipFill>
            <a:blip r:embed="rId7">
              <a:extLst>
                <a:ext uri="{96DAC541-7B7A-43D3-8B79-37D633B846F1}">
                  <asvg:svgBlip xmlns:asvg="http://schemas.microsoft.com/office/drawing/2016/SVG/main" r:embed="rId8"/>
                </a:ext>
              </a:extLst>
            </a:blip>
            <a:stretch>
              <a:fillRect r="-148449" b="-39311"/>
            </a:stretch>
          </a:blipFill>
        </p:spPr>
      </p:sp>
      <p:sp>
        <p:nvSpPr>
          <p:cNvPr id="18" name="TextBox 18"/>
          <p:cNvSpPr txBox="1"/>
          <p:nvPr/>
        </p:nvSpPr>
        <p:spPr>
          <a:xfrm>
            <a:off x="9269356" y="8073466"/>
            <a:ext cx="8309190" cy="879475"/>
          </a:xfrm>
          <a:prstGeom prst="rect">
            <a:avLst/>
          </a:prstGeom>
        </p:spPr>
        <p:txBody>
          <a:bodyPr lIns="0" tIns="0" rIns="0" bIns="0" rtlCol="0" anchor="t">
            <a:spAutoFit/>
          </a:bodyPr>
          <a:lstStyle/>
          <a:p>
            <a:pPr algn="l">
              <a:lnSpc>
                <a:spcPts val="3499"/>
              </a:lnSpc>
            </a:pPr>
            <a:r>
              <a:rPr lang="en-US" sz="2499" dirty="0" err="1">
                <a:solidFill>
                  <a:srgbClr val="231F20"/>
                </a:solidFill>
                <a:latin typeface="Poppins Semi-Bold"/>
                <a:ea typeface="Poppins Semi-Bold"/>
                <a:cs typeface="Poppins Semi-Bold"/>
                <a:sym typeface="Poppins Semi-Bold"/>
              </a:rPr>
              <a:t>Meminimalisir</a:t>
            </a:r>
            <a:r>
              <a:rPr lang="en-US" sz="2499" dirty="0">
                <a:solidFill>
                  <a:srgbClr val="231F20"/>
                </a:solidFill>
                <a:latin typeface="Poppins Semi-Bold"/>
                <a:ea typeface="Poppins Semi-Bold"/>
                <a:cs typeface="Poppins Semi-Bold"/>
                <a:sym typeface="Poppins Semi-Bold"/>
              </a:rPr>
              <a:t> gap </a:t>
            </a:r>
            <a:r>
              <a:rPr lang="en-US" sz="2499" dirty="0" err="1">
                <a:solidFill>
                  <a:srgbClr val="231F20"/>
                </a:solidFill>
                <a:latin typeface="Poppins Semi-Bold"/>
                <a:ea typeface="Poppins Semi-Bold"/>
                <a:cs typeface="Poppins Semi-Bold"/>
                <a:sym typeface="Poppins Semi-Bold"/>
              </a:rPr>
              <a:t>antara</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pemahaman</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teori</a:t>
            </a:r>
            <a:r>
              <a:rPr lang="en-US" sz="2499" dirty="0">
                <a:solidFill>
                  <a:srgbClr val="231F20"/>
                </a:solidFill>
                <a:latin typeface="Poppins Semi-Bold"/>
                <a:ea typeface="Poppins Semi-Bold"/>
                <a:cs typeface="Poppins Semi-Bold"/>
                <a:sym typeface="Poppins Semi-Bold"/>
              </a:rPr>
              <a:t> dan </a:t>
            </a:r>
            <a:r>
              <a:rPr lang="en-US" sz="2499" dirty="0" err="1">
                <a:solidFill>
                  <a:srgbClr val="231F20"/>
                </a:solidFill>
                <a:latin typeface="Poppins Semi-Bold"/>
                <a:ea typeface="Poppins Semi-Bold"/>
                <a:cs typeface="Poppins Semi-Bold"/>
                <a:sym typeface="Poppins Semi-Bold"/>
              </a:rPr>
              <a:t>realita</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praktek</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dalam</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pengelolaan</a:t>
            </a:r>
            <a:r>
              <a:rPr lang="en-US" sz="2499" dirty="0">
                <a:solidFill>
                  <a:srgbClr val="231F20"/>
                </a:solidFill>
                <a:latin typeface="Poppins Semi-Bold"/>
                <a:ea typeface="Poppins Semi-Bold"/>
                <a:cs typeface="Poppins Semi-Bold"/>
                <a:sym typeface="Poppins Semi-Bold"/>
              </a:rPr>
              <a:t> </a:t>
            </a:r>
            <a:r>
              <a:rPr lang="en-US" sz="2499" dirty="0" err="1">
                <a:solidFill>
                  <a:srgbClr val="231F20"/>
                </a:solidFill>
                <a:latin typeface="Poppins Semi-Bold"/>
                <a:ea typeface="Poppins Semi-Bold"/>
                <a:cs typeface="Poppins Semi-Bold"/>
                <a:sym typeface="Poppins Semi-Bold"/>
              </a:rPr>
              <a:t>bisnis</a:t>
            </a:r>
            <a:r>
              <a:rPr lang="en-US" sz="2499" dirty="0">
                <a:solidFill>
                  <a:srgbClr val="231F20"/>
                </a:solidFill>
                <a:latin typeface="Poppins Semi-Bold"/>
                <a:ea typeface="Poppins Semi-Bold"/>
                <a:cs typeface="Poppins Semi-Bold"/>
                <a:sym typeface="Poppins Semi-Bold"/>
              </a:rPr>
              <a:t>.</a:t>
            </a:r>
          </a:p>
        </p:txBody>
      </p:sp>
      <p:grpSp>
        <p:nvGrpSpPr>
          <p:cNvPr id="19" name="Group 19"/>
          <p:cNvGrpSpPr/>
          <p:nvPr/>
        </p:nvGrpSpPr>
        <p:grpSpPr>
          <a:xfrm>
            <a:off x="8533449" y="8073466"/>
            <a:ext cx="244694" cy="244694"/>
            <a:chOff x="0" y="0"/>
            <a:chExt cx="812800" cy="812800"/>
          </a:xfrm>
        </p:grpSpPr>
        <p:sp>
          <p:nvSpPr>
            <p:cNvPr id="20" name="Freeform 2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B8895"/>
            </a:solidFill>
          </p:spPr>
        </p:sp>
        <p:sp>
          <p:nvSpPr>
            <p:cNvPr id="21" name="TextBox 21"/>
            <p:cNvSpPr txBox="1"/>
            <p:nvPr/>
          </p:nvSpPr>
          <p:spPr>
            <a:xfrm>
              <a:off x="76200" y="38100"/>
              <a:ext cx="660400" cy="698500"/>
            </a:xfrm>
            <a:prstGeom prst="rect">
              <a:avLst/>
            </a:prstGeom>
          </p:spPr>
          <p:txBody>
            <a:bodyPr lIns="50800" tIns="50800" rIns="50800" bIns="50800" rtlCol="0" anchor="ctr"/>
            <a:lstStyle/>
            <a:p>
              <a:pPr algn="ctr">
                <a:lnSpc>
                  <a:spcPts val="2793"/>
                </a:lnSpc>
              </a:pPr>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750" y="8251802"/>
            <a:ext cx="18485501" cy="2554360"/>
          </a:xfrm>
          <a:custGeom>
            <a:avLst/>
            <a:gdLst/>
            <a:ahLst/>
            <a:cxnLst/>
            <a:rect l="l" t="t" r="r" b="b"/>
            <a:pathLst>
              <a:path w="18485501" h="2554360">
                <a:moveTo>
                  <a:pt x="0" y="0"/>
                </a:moveTo>
                <a:lnTo>
                  <a:pt x="18485500" y="0"/>
                </a:lnTo>
                <a:lnTo>
                  <a:pt x="18485500" y="2554361"/>
                </a:lnTo>
                <a:lnTo>
                  <a:pt x="0" y="25543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8750" y="8570618"/>
            <a:ext cx="18485501" cy="2554360"/>
          </a:xfrm>
          <a:custGeom>
            <a:avLst/>
            <a:gdLst/>
            <a:ahLst/>
            <a:cxnLst/>
            <a:rect l="l" t="t" r="r" b="b"/>
            <a:pathLst>
              <a:path w="18485501" h="2554360">
                <a:moveTo>
                  <a:pt x="0" y="0"/>
                </a:moveTo>
                <a:lnTo>
                  <a:pt x="18485500" y="0"/>
                </a:lnTo>
                <a:lnTo>
                  <a:pt x="18485500" y="2554360"/>
                </a:lnTo>
                <a:lnTo>
                  <a:pt x="0" y="2554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8452" y="19050"/>
            <a:ext cx="8199120" cy="3768277"/>
            <a:chOff x="0" y="0"/>
            <a:chExt cx="598678" cy="275150"/>
          </a:xfrm>
        </p:grpSpPr>
        <p:sp>
          <p:nvSpPr>
            <p:cNvPr id="5" name="Freeform 5"/>
            <p:cNvSpPr/>
            <p:nvPr/>
          </p:nvSpPr>
          <p:spPr>
            <a:xfrm>
              <a:off x="0" y="0"/>
              <a:ext cx="598678" cy="275150"/>
            </a:xfrm>
            <a:custGeom>
              <a:avLst/>
              <a:gdLst/>
              <a:ahLst/>
              <a:cxnLst/>
              <a:rect l="l" t="t" r="r" b="b"/>
              <a:pathLst>
                <a:path w="598678" h="275150">
                  <a:moveTo>
                    <a:pt x="21717" y="0"/>
                  </a:moveTo>
                  <a:lnTo>
                    <a:pt x="576961" y="0"/>
                  </a:lnTo>
                  <a:cubicBezTo>
                    <a:pt x="582721" y="0"/>
                    <a:pt x="588245" y="2288"/>
                    <a:pt x="592317" y="6361"/>
                  </a:cubicBezTo>
                  <a:cubicBezTo>
                    <a:pt x="596390" y="10434"/>
                    <a:pt x="598678" y="15958"/>
                    <a:pt x="598678" y="21717"/>
                  </a:cubicBezTo>
                  <a:lnTo>
                    <a:pt x="598678" y="253432"/>
                  </a:lnTo>
                  <a:cubicBezTo>
                    <a:pt x="598678" y="259192"/>
                    <a:pt x="596390" y="264716"/>
                    <a:pt x="592317" y="268789"/>
                  </a:cubicBezTo>
                  <a:cubicBezTo>
                    <a:pt x="588245" y="272862"/>
                    <a:pt x="582721" y="275150"/>
                    <a:pt x="576961" y="275150"/>
                  </a:cubicBezTo>
                  <a:lnTo>
                    <a:pt x="21717" y="275150"/>
                  </a:lnTo>
                  <a:cubicBezTo>
                    <a:pt x="15958" y="275150"/>
                    <a:pt x="10434" y="272862"/>
                    <a:pt x="6361" y="268789"/>
                  </a:cubicBezTo>
                  <a:cubicBezTo>
                    <a:pt x="2288" y="264716"/>
                    <a:pt x="0" y="259192"/>
                    <a:pt x="0" y="253432"/>
                  </a:cubicBezTo>
                  <a:lnTo>
                    <a:pt x="0" y="21717"/>
                  </a:lnTo>
                  <a:cubicBezTo>
                    <a:pt x="0" y="15958"/>
                    <a:pt x="2288" y="10434"/>
                    <a:pt x="6361" y="6361"/>
                  </a:cubicBezTo>
                  <a:cubicBezTo>
                    <a:pt x="10434" y="2288"/>
                    <a:pt x="15958" y="0"/>
                    <a:pt x="21717" y="0"/>
                  </a:cubicBezTo>
                  <a:close/>
                </a:path>
              </a:pathLst>
            </a:custGeom>
            <a:blipFill>
              <a:blip r:embed="rId6"/>
              <a:stretch>
                <a:fillRect t="-15546" b="-15546"/>
              </a:stretch>
            </a:blipFill>
          </p:spPr>
        </p:sp>
      </p:grpSp>
      <p:sp>
        <p:nvSpPr>
          <p:cNvPr id="6" name="TextBox 6"/>
          <p:cNvSpPr txBox="1"/>
          <p:nvPr/>
        </p:nvSpPr>
        <p:spPr>
          <a:xfrm>
            <a:off x="9116216" y="3764743"/>
            <a:ext cx="8735449" cy="927100"/>
          </a:xfrm>
          <a:prstGeom prst="rect">
            <a:avLst/>
          </a:prstGeom>
        </p:spPr>
        <p:txBody>
          <a:bodyPr lIns="0" tIns="0" rIns="0" bIns="0" rtlCol="0" anchor="t">
            <a:spAutoFit/>
          </a:bodyPr>
          <a:lstStyle/>
          <a:p>
            <a:pPr algn="ctr">
              <a:lnSpc>
                <a:spcPts val="7699"/>
              </a:lnSpc>
            </a:pPr>
            <a:r>
              <a:rPr lang="en-US" sz="5499">
                <a:solidFill>
                  <a:srgbClr val="231F20"/>
                </a:solidFill>
                <a:latin typeface="League Spartan"/>
                <a:ea typeface="League Spartan"/>
                <a:cs typeface="League Spartan"/>
                <a:sym typeface="League Spartan"/>
              </a:rPr>
              <a:t>BAGI MAHASISWA</a:t>
            </a:r>
          </a:p>
        </p:txBody>
      </p:sp>
      <p:sp>
        <p:nvSpPr>
          <p:cNvPr id="7" name="TextBox 7"/>
          <p:cNvSpPr txBox="1"/>
          <p:nvPr/>
        </p:nvSpPr>
        <p:spPr>
          <a:xfrm>
            <a:off x="8968412" y="1071073"/>
            <a:ext cx="9105866" cy="1979295"/>
          </a:xfrm>
          <a:prstGeom prst="rect">
            <a:avLst/>
          </a:prstGeom>
        </p:spPr>
        <p:txBody>
          <a:bodyPr lIns="0" tIns="0" rIns="0" bIns="0" rtlCol="0" anchor="t">
            <a:spAutoFit/>
          </a:bodyPr>
          <a:lstStyle/>
          <a:p>
            <a:pPr algn="ctr">
              <a:lnSpc>
                <a:spcPts val="7979"/>
              </a:lnSpc>
            </a:pPr>
            <a:r>
              <a:rPr lang="en-US" sz="5699">
                <a:solidFill>
                  <a:srgbClr val="1B8895"/>
                </a:solidFill>
                <a:latin typeface="League Spartan"/>
                <a:ea typeface="League Spartan"/>
                <a:cs typeface="League Spartan"/>
                <a:sym typeface="League Spartan"/>
              </a:rPr>
              <a:t>MANFAAT </a:t>
            </a:r>
          </a:p>
          <a:p>
            <a:pPr algn="ctr">
              <a:lnSpc>
                <a:spcPts val="7979"/>
              </a:lnSpc>
            </a:pPr>
            <a:r>
              <a:rPr lang="en-US" sz="5699">
                <a:solidFill>
                  <a:srgbClr val="1B8895"/>
                </a:solidFill>
                <a:latin typeface="League Spartan"/>
                <a:ea typeface="League Spartan"/>
                <a:cs typeface="League Spartan"/>
                <a:sym typeface="League Spartan"/>
              </a:rPr>
              <a:t>TECHNOPRENEURSHIP</a:t>
            </a:r>
          </a:p>
        </p:txBody>
      </p:sp>
      <p:sp>
        <p:nvSpPr>
          <p:cNvPr id="8" name="TextBox 8"/>
          <p:cNvSpPr txBox="1"/>
          <p:nvPr/>
        </p:nvSpPr>
        <p:spPr>
          <a:xfrm>
            <a:off x="8968412" y="4761008"/>
            <a:ext cx="8883254" cy="720725"/>
          </a:xfrm>
          <a:prstGeom prst="rect">
            <a:avLst/>
          </a:prstGeom>
        </p:spPr>
        <p:txBody>
          <a:bodyPr lIns="0" tIns="0" rIns="0" bIns="0" rtlCol="0" anchor="t">
            <a:spAutoFit/>
          </a:bodyPr>
          <a:lstStyle/>
          <a:p>
            <a:pPr algn="l">
              <a:lnSpc>
                <a:spcPts val="2800"/>
              </a:lnSpc>
            </a:pPr>
            <a:r>
              <a:rPr lang="en-US" sz="2000">
                <a:solidFill>
                  <a:srgbClr val="252525"/>
                </a:solidFill>
                <a:latin typeface="Poppins"/>
                <a:ea typeface="Poppins"/>
                <a:cs typeface="Poppins"/>
                <a:sym typeface="Poppins"/>
              </a:rPr>
              <a:t> Manfaat bagi mahasiswa dalam proses implementasi Technopreneurship Based Curicullum adalah sebagai berikut :</a:t>
            </a:r>
          </a:p>
        </p:txBody>
      </p:sp>
      <p:sp>
        <p:nvSpPr>
          <p:cNvPr id="9" name="TextBox 9"/>
          <p:cNvSpPr txBox="1"/>
          <p:nvPr/>
        </p:nvSpPr>
        <p:spPr>
          <a:xfrm>
            <a:off x="9558678" y="5737956"/>
            <a:ext cx="8292988" cy="954405"/>
          </a:xfrm>
          <a:prstGeom prst="rect">
            <a:avLst/>
          </a:prstGeom>
        </p:spPr>
        <p:txBody>
          <a:bodyPr lIns="0" tIns="0" rIns="0" bIns="0" rtlCol="0" anchor="t">
            <a:spAutoFit/>
          </a:bodyPr>
          <a:lstStyle/>
          <a:p>
            <a:pPr algn="l">
              <a:lnSpc>
                <a:spcPts val="2520"/>
              </a:lnSpc>
            </a:pPr>
            <a:r>
              <a:rPr lang="en-US" sz="1800">
                <a:solidFill>
                  <a:srgbClr val="231F20"/>
                </a:solidFill>
                <a:latin typeface="Poppins Semi-Bold"/>
                <a:ea typeface="Poppins Semi-Bold"/>
                <a:cs typeface="Poppins Semi-Bold"/>
                <a:sym typeface="Poppins Semi-Bold"/>
              </a:rPr>
              <a:t>Memperoleh pencerahan mengenai alternatif profesi sebagai wirausaha selain sebagai ekonom, manajer atau akuntan atau profesi lainnya.</a:t>
            </a:r>
          </a:p>
        </p:txBody>
      </p:sp>
      <p:sp>
        <p:nvSpPr>
          <p:cNvPr id="10" name="TextBox 10"/>
          <p:cNvSpPr txBox="1"/>
          <p:nvPr/>
        </p:nvSpPr>
        <p:spPr>
          <a:xfrm>
            <a:off x="9558678" y="6797136"/>
            <a:ext cx="8292988" cy="325755"/>
          </a:xfrm>
          <a:prstGeom prst="rect">
            <a:avLst/>
          </a:prstGeom>
        </p:spPr>
        <p:txBody>
          <a:bodyPr lIns="0" tIns="0" rIns="0" bIns="0" rtlCol="0" anchor="t">
            <a:spAutoFit/>
          </a:bodyPr>
          <a:lstStyle/>
          <a:p>
            <a:pPr algn="l">
              <a:lnSpc>
                <a:spcPts val="2520"/>
              </a:lnSpc>
            </a:pPr>
            <a:r>
              <a:rPr lang="en-US" sz="1800">
                <a:solidFill>
                  <a:srgbClr val="231F20"/>
                </a:solidFill>
                <a:latin typeface="Poppins Semi-Bold"/>
                <a:ea typeface="Poppins Semi-Bold"/>
                <a:cs typeface="Poppins Semi-Bold"/>
                <a:sym typeface="Poppins Semi-Bold"/>
              </a:rPr>
              <a:t>Memiliki skill-based yang memadai dalam bidang Teknologi Informasi</a:t>
            </a:r>
          </a:p>
        </p:txBody>
      </p:sp>
      <p:sp>
        <p:nvSpPr>
          <p:cNvPr id="11" name="TextBox 11"/>
          <p:cNvSpPr txBox="1"/>
          <p:nvPr/>
        </p:nvSpPr>
        <p:spPr>
          <a:xfrm>
            <a:off x="9558678" y="7294341"/>
            <a:ext cx="8292988" cy="640080"/>
          </a:xfrm>
          <a:prstGeom prst="rect">
            <a:avLst/>
          </a:prstGeom>
        </p:spPr>
        <p:txBody>
          <a:bodyPr lIns="0" tIns="0" rIns="0" bIns="0" rtlCol="0" anchor="t">
            <a:spAutoFit/>
          </a:bodyPr>
          <a:lstStyle/>
          <a:p>
            <a:pPr algn="l">
              <a:lnSpc>
                <a:spcPts val="2520"/>
              </a:lnSpc>
            </a:pPr>
            <a:r>
              <a:rPr lang="en-US" sz="1800">
                <a:solidFill>
                  <a:srgbClr val="231F20"/>
                </a:solidFill>
                <a:latin typeface="Poppins Semi-Bold"/>
                <a:ea typeface="Poppins Semi-Bold"/>
                <a:cs typeface="Poppins Semi-Bold"/>
                <a:sym typeface="Poppins Semi-Bold"/>
              </a:rPr>
              <a:t>Mendapatkan pengetahuan dasar dalam bentuk teori maupun praktek magang dalam mengelola suatu bisnis. </a:t>
            </a:r>
          </a:p>
        </p:txBody>
      </p:sp>
      <p:sp>
        <p:nvSpPr>
          <p:cNvPr id="12" name="Freeform 12"/>
          <p:cNvSpPr/>
          <p:nvPr/>
        </p:nvSpPr>
        <p:spPr>
          <a:xfrm flipH="1" flipV="1">
            <a:off x="2419883" y="0"/>
            <a:ext cx="5778164" cy="1423943"/>
          </a:xfrm>
          <a:custGeom>
            <a:avLst/>
            <a:gdLst/>
            <a:ahLst/>
            <a:cxnLst/>
            <a:rect l="l" t="t" r="r" b="b"/>
            <a:pathLst>
              <a:path w="5778164" h="1423943">
                <a:moveTo>
                  <a:pt x="5778164" y="1423943"/>
                </a:moveTo>
                <a:lnTo>
                  <a:pt x="0" y="1423943"/>
                </a:lnTo>
                <a:lnTo>
                  <a:pt x="0" y="0"/>
                </a:lnTo>
                <a:lnTo>
                  <a:pt x="5778164" y="0"/>
                </a:lnTo>
                <a:lnTo>
                  <a:pt x="5778164" y="1423943"/>
                </a:lnTo>
                <a:close/>
              </a:path>
            </a:pathLst>
          </a:custGeom>
          <a:blipFill>
            <a:blip r:embed="rId7">
              <a:extLst>
                <a:ext uri="{96DAC541-7B7A-43D3-8B79-37D633B846F1}">
                  <asvg:svgBlip xmlns:asvg="http://schemas.microsoft.com/office/drawing/2016/SVG/main" r:embed="rId8"/>
                </a:ext>
              </a:extLst>
            </a:blip>
            <a:stretch>
              <a:fillRect r="-148449" b="-39311"/>
            </a:stretch>
          </a:blipFill>
        </p:spPr>
      </p:sp>
      <p:sp>
        <p:nvSpPr>
          <p:cNvPr id="13" name="Freeform 13"/>
          <p:cNvSpPr/>
          <p:nvPr/>
        </p:nvSpPr>
        <p:spPr>
          <a:xfrm>
            <a:off x="0" y="2363955"/>
            <a:ext cx="5778164" cy="1423943"/>
          </a:xfrm>
          <a:custGeom>
            <a:avLst/>
            <a:gdLst/>
            <a:ahLst/>
            <a:cxnLst/>
            <a:rect l="l" t="t" r="r" b="b"/>
            <a:pathLst>
              <a:path w="5778164" h="1423943">
                <a:moveTo>
                  <a:pt x="0" y="0"/>
                </a:moveTo>
                <a:lnTo>
                  <a:pt x="5778164" y="0"/>
                </a:lnTo>
                <a:lnTo>
                  <a:pt x="5778164" y="1423943"/>
                </a:lnTo>
                <a:lnTo>
                  <a:pt x="0" y="1423943"/>
                </a:lnTo>
                <a:lnTo>
                  <a:pt x="0" y="0"/>
                </a:lnTo>
                <a:close/>
              </a:path>
            </a:pathLst>
          </a:custGeom>
          <a:blipFill>
            <a:blip r:embed="rId9">
              <a:extLst>
                <a:ext uri="{96DAC541-7B7A-43D3-8B79-37D633B846F1}">
                  <asvg:svgBlip xmlns:asvg="http://schemas.microsoft.com/office/drawing/2016/SVG/main" r:embed="rId10"/>
                </a:ext>
              </a:extLst>
            </a:blip>
            <a:stretch>
              <a:fillRect r="-148449" b="-39311"/>
            </a:stretch>
          </a:blipFill>
        </p:spPr>
      </p:sp>
      <p:grpSp>
        <p:nvGrpSpPr>
          <p:cNvPr id="14" name="Group 14"/>
          <p:cNvGrpSpPr/>
          <p:nvPr/>
        </p:nvGrpSpPr>
        <p:grpSpPr>
          <a:xfrm>
            <a:off x="9116216" y="5811480"/>
            <a:ext cx="271538" cy="244694"/>
            <a:chOff x="0" y="0"/>
            <a:chExt cx="901968" cy="812800"/>
          </a:xfrm>
        </p:grpSpPr>
        <p:sp>
          <p:nvSpPr>
            <p:cNvPr id="15" name="Freeform 15"/>
            <p:cNvSpPr/>
            <p:nvPr/>
          </p:nvSpPr>
          <p:spPr>
            <a:xfrm>
              <a:off x="0" y="0"/>
              <a:ext cx="901968" cy="812800"/>
            </a:xfrm>
            <a:custGeom>
              <a:avLst/>
              <a:gdLst/>
              <a:ahLst/>
              <a:cxnLst/>
              <a:rect l="l" t="t" r="r" b="b"/>
              <a:pathLst>
                <a:path w="901968" h="812800">
                  <a:moveTo>
                    <a:pt x="450984" y="0"/>
                  </a:moveTo>
                  <a:cubicBezTo>
                    <a:pt x="201912" y="0"/>
                    <a:pt x="0" y="181951"/>
                    <a:pt x="0" y="406400"/>
                  </a:cubicBezTo>
                  <a:cubicBezTo>
                    <a:pt x="0" y="630849"/>
                    <a:pt x="201912" y="812800"/>
                    <a:pt x="450984" y="812800"/>
                  </a:cubicBezTo>
                  <a:cubicBezTo>
                    <a:pt x="700056" y="812800"/>
                    <a:pt x="901968" y="630849"/>
                    <a:pt x="901968" y="406400"/>
                  </a:cubicBezTo>
                  <a:cubicBezTo>
                    <a:pt x="901968" y="181951"/>
                    <a:pt x="700056" y="0"/>
                    <a:pt x="450984" y="0"/>
                  </a:cubicBezTo>
                  <a:close/>
                </a:path>
              </a:pathLst>
            </a:custGeom>
            <a:solidFill>
              <a:srgbClr val="1B8895"/>
            </a:solidFill>
          </p:spPr>
        </p:sp>
        <p:sp>
          <p:nvSpPr>
            <p:cNvPr id="16" name="TextBox 16"/>
            <p:cNvSpPr txBox="1"/>
            <p:nvPr/>
          </p:nvSpPr>
          <p:spPr>
            <a:xfrm>
              <a:off x="84560" y="38100"/>
              <a:ext cx="732849" cy="698500"/>
            </a:xfrm>
            <a:prstGeom prst="rect">
              <a:avLst/>
            </a:prstGeom>
          </p:spPr>
          <p:txBody>
            <a:bodyPr lIns="50800" tIns="50800" rIns="50800" bIns="50800" rtlCol="0" anchor="ctr"/>
            <a:lstStyle/>
            <a:p>
              <a:pPr algn="ctr">
                <a:lnSpc>
                  <a:spcPts val="2793"/>
                </a:lnSpc>
              </a:pPr>
              <a:endParaRPr/>
            </a:p>
          </p:txBody>
        </p:sp>
      </p:grpSp>
      <p:grpSp>
        <p:nvGrpSpPr>
          <p:cNvPr id="17" name="Group 17"/>
          <p:cNvGrpSpPr/>
          <p:nvPr/>
        </p:nvGrpSpPr>
        <p:grpSpPr>
          <a:xfrm>
            <a:off x="9116216" y="6866241"/>
            <a:ext cx="271538" cy="244694"/>
            <a:chOff x="0" y="0"/>
            <a:chExt cx="901968" cy="812800"/>
          </a:xfrm>
        </p:grpSpPr>
        <p:sp>
          <p:nvSpPr>
            <p:cNvPr id="18" name="Freeform 18"/>
            <p:cNvSpPr/>
            <p:nvPr/>
          </p:nvSpPr>
          <p:spPr>
            <a:xfrm>
              <a:off x="0" y="0"/>
              <a:ext cx="901968" cy="812800"/>
            </a:xfrm>
            <a:custGeom>
              <a:avLst/>
              <a:gdLst/>
              <a:ahLst/>
              <a:cxnLst/>
              <a:rect l="l" t="t" r="r" b="b"/>
              <a:pathLst>
                <a:path w="901968" h="812800">
                  <a:moveTo>
                    <a:pt x="450984" y="0"/>
                  </a:moveTo>
                  <a:cubicBezTo>
                    <a:pt x="201912" y="0"/>
                    <a:pt x="0" y="181951"/>
                    <a:pt x="0" y="406400"/>
                  </a:cubicBezTo>
                  <a:cubicBezTo>
                    <a:pt x="0" y="630849"/>
                    <a:pt x="201912" y="812800"/>
                    <a:pt x="450984" y="812800"/>
                  </a:cubicBezTo>
                  <a:cubicBezTo>
                    <a:pt x="700056" y="812800"/>
                    <a:pt x="901968" y="630849"/>
                    <a:pt x="901968" y="406400"/>
                  </a:cubicBezTo>
                  <a:cubicBezTo>
                    <a:pt x="901968" y="181951"/>
                    <a:pt x="700056" y="0"/>
                    <a:pt x="450984" y="0"/>
                  </a:cubicBezTo>
                  <a:close/>
                </a:path>
              </a:pathLst>
            </a:custGeom>
            <a:solidFill>
              <a:srgbClr val="1B8895"/>
            </a:solidFill>
          </p:spPr>
        </p:sp>
        <p:sp>
          <p:nvSpPr>
            <p:cNvPr id="19" name="TextBox 19"/>
            <p:cNvSpPr txBox="1"/>
            <p:nvPr/>
          </p:nvSpPr>
          <p:spPr>
            <a:xfrm>
              <a:off x="84560" y="38100"/>
              <a:ext cx="732849" cy="698500"/>
            </a:xfrm>
            <a:prstGeom prst="rect">
              <a:avLst/>
            </a:prstGeom>
          </p:spPr>
          <p:txBody>
            <a:bodyPr lIns="50800" tIns="50800" rIns="50800" bIns="50800" rtlCol="0" anchor="ctr"/>
            <a:lstStyle/>
            <a:p>
              <a:pPr algn="ctr">
                <a:lnSpc>
                  <a:spcPts val="2793"/>
                </a:lnSpc>
              </a:pPr>
              <a:endParaRPr/>
            </a:p>
          </p:txBody>
        </p:sp>
      </p:grpSp>
      <p:grpSp>
        <p:nvGrpSpPr>
          <p:cNvPr id="20" name="Group 20"/>
          <p:cNvGrpSpPr/>
          <p:nvPr/>
        </p:nvGrpSpPr>
        <p:grpSpPr>
          <a:xfrm>
            <a:off x="9116216" y="7363446"/>
            <a:ext cx="271538" cy="244694"/>
            <a:chOff x="0" y="0"/>
            <a:chExt cx="901968" cy="812800"/>
          </a:xfrm>
        </p:grpSpPr>
        <p:sp>
          <p:nvSpPr>
            <p:cNvPr id="21" name="Freeform 21"/>
            <p:cNvSpPr/>
            <p:nvPr/>
          </p:nvSpPr>
          <p:spPr>
            <a:xfrm>
              <a:off x="0" y="0"/>
              <a:ext cx="901968" cy="812800"/>
            </a:xfrm>
            <a:custGeom>
              <a:avLst/>
              <a:gdLst/>
              <a:ahLst/>
              <a:cxnLst/>
              <a:rect l="l" t="t" r="r" b="b"/>
              <a:pathLst>
                <a:path w="901968" h="812800">
                  <a:moveTo>
                    <a:pt x="450984" y="0"/>
                  </a:moveTo>
                  <a:cubicBezTo>
                    <a:pt x="201912" y="0"/>
                    <a:pt x="0" y="181951"/>
                    <a:pt x="0" y="406400"/>
                  </a:cubicBezTo>
                  <a:cubicBezTo>
                    <a:pt x="0" y="630849"/>
                    <a:pt x="201912" y="812800"/>
                    <a:pt x="450984" y="812800"/>
                  </a:cubicBezTo>
                  <a:cubicBezTo>
                    <a:pt x="700056" y="812800"/>
                    <a:pt x="901968" y="630849"/>
                    <a:pt x="901968" y="406400"/>
                  </a:cubicBezTo>
                  <a:cubicBezTo>
                    <a:pt x="901968" y="181951"/>
                    <a:pt x="700056" y="0"/>
                    <a:pt x="450984" y="0"/>
                  </a:cubicBezTo>
                  <a:close/>
                </a:path>
              </a:pathLst>
            </a:custGeom>
            <a:solidFill>
              <a:srgbClr val="1B8895"/>
            </a:solidFill>
          </p:spPr>
        </p:sp>
        <p:sp>
          <p:nvSpPr>
            <p:cNvPr id="22" name="TextBox 22"/>
            <p:cNvSpPr txBox="1"/>
            <p:nvPr/>
          </p:nvSpPr>
          <p:spPr>
            <a:xfrm>
              <a:off x="84560" y="38100"/>
              <a:ext cx="732849" cy="698500"/>
            </a:xfrm>
            <a:prstGeom prst="rect">
              <a:avLst/>
            </a:prstGeom>
          </p:spPr>
          <p:txBody>
            <a:bodyPr lIns="50800" tIns="50800" rIns="50800" bIns="50800" rtlCol="0" anchor="ctr"/>
            <a:lstStyle/>
            <a:p>
              <a:pPr algn="ctr">
                <a:lnSpc>
                  <a:spcPts val="2793"/>
                </a:lnSpc>
              </a:pPr>
              <a:endParaRPr/>
            </a:p>
          </p:txBody>
        </p:sp>
      </p:grpSp>
      <p:sp>
        <p:nvSpPr>
          <p:cNvPr id="23" name="TextBox 23"/>
          <p:cNvSpPr txBox="1"/>
          <p:nvPr/>
        </p:nvSpPr>
        <p:spPr>
          <a:xfrm>
            <a:off x="352285" y="3940172"/>
            <a:ext cx="7855287" cy="927100"/>
          </a:xfrm>
          <a:prstGeom prst="rect">
            <a:avLst/>
          </a:prstGeom>
        </p:spPr>
        <p:txBody>
          <a:bodyPr lIns="0" tIns="0" rIns="0" bIns="0" rtlCol="0" anchor="t">
            <a:spAutoFit/>
          </a:bodyPr>
          <a:lstStyle/>
          <a:p>
            <a:pPr algn="ctr">
              <a:lnSpc>
                <a:spcPts val="7699"/>
              </a:lnSpc>
            </a:pPr>
            <a:r>
              <a:rPr lang="en-US" sz="5499">
                <a:solidFill>
                  <a:srgbClr val="231F20"/>
                </a:solidFill>
                <a:latin typeface="League Spartan"/>
                <a:ea typeface="League Spartan"/>
                <a:cs typeface="League Spartan"/>
                <a:sym typeface="League Spartan"/>
              </a:rPr>
              <a:t>BAGI PT</a:t>
            </a:r>
          </a:p>
        </p:txBody>
      </p:sp>
      <p:sp>
        <p:nvSpPr>
          <p:cNvPr id="24" name="TextBox 24"/>
          <p:cNvSpPr txBox="1"/>
          <p:nvPr/>
        </p:nvSpPr>
        <p:spPr>
          <a:xfrm>
            <a:off x="9558678" y="8105871"/>
            <a:ext cx="8292988" cy="325755"/>
          </a:xfrm>
          <a:prstGeom prst="rect">
            <a:avLst/>
          </a:prstGeom>
        </p:spPr>
        <p:txBody>
          <a:bodyPr lIns="0" tIns="0" rIns="0" bIns="0" rtlCol="0" anchor="t">
            <a:spAutoFit/>
          </a:bodyPr>
          <a:lstStyle/>
          <a:p>
            <a:pPr algn="l">
              <a:lnSpc>
                <a:spcPts val="2520"/>
              </a:lnSpc>
            </a:pPr>
            <a:r>
              <a:rPr lang="en-US" sz="1800">
                <a:solidFill>
                  <a:srgbClr val="231F20"/>
                </a:solidFill>
                <a:latin typeface="Poppins Semi-Bold"/>
                <a:ea typeface="Poppins Semi-Bold"/>
                <a:cs typeface="Poppins Semi-Bold"/>
                <a:sym typeface="Poppins Semi-Bold"/>
              </a:rPr>
              <a:t>Memperoleh akses untuk membangun networking dunia bisnis.</a:t>
            </a:r>
          </a:p>
        </p:txBody>
      </p:sp>
      <p:grpSp>
        <p:nvGrpSpPr>
          <p:cNvPr id="25" name="Group 25"/>
          <p:cNvGrpSpPr/>
          <p:nvPr/>
        </p:nvGrpSpPr>
        <p:grpSpPr>
          <a:xfrm>
            <a:off x="9116216" y="8174976"/>
            <a:ext cx="271538" cy="244694"/>
            <a:chOff x="0" y="0"/>
            <a:chExt cx="901968" cy="812800"/>
          </a:xfrm>
        </p:grpSpPr>
        <p:sp>
          <p:nvSpPr>
            <p:cNvPr id="26" name="Freeform 26"/>
            <p:cNvSpPr/>
            <p:nvPr/>
          </p:nvSpPr>
          <p:spPr>
            <a:xfrm>
              <a:off x="0" y="0"/>
              <a:ext cx="901968" cy="812800"/>
            </a:xfrm>
            <a:custGeom>
              <a:avLst/>
              <a:gdLst/>
              <a:ahLst/>
              <a:cxnLst/>
              <a:rect l="l" t="t" r="r" b="b"/>
              <a:pathLst>
                <a:path w="901968" h="812800">
                  <a:moveTo>
                    <a:pt x="450984" y="0"/>
                  </a:moveTo>
                  <a:cubicBezTo>
                    <a:pt x="201912" y="0"/>
                    <a:pt x="0" y="181951"/>
                    <a:pt x="0" y="406400"/>
                  </a:cubicBezTo>
                  <a:cubicBezTo>
                    <a:pt x="0" y="630849"/>
                    <a:pt x="201912" y="812800"/>
                    <a:pt x="450984" y="812800"/>
                  </a:cubicBezTo>
                  <a:cubicBezTo>
                    <a:pt x="700056" y="812800"/>
                    <a:pt x="901968" y="630849"/>
                    <a:pt x="901968" y="406400"/>
                  </a:cubicBezTo>
                  <a:cubicBezTo>
                    <a:pt x="901968" y="181951"/>
                    <a:pt x="700056" y="0"/>
                    <a:pt x="450984" y="0"/>
                  </a:cubicBezTo>
                  <a:close/>
                </a:path>
              </a:pathLst>
            </a:custGeom>
            <a:solidFill>
              <a:srgbClr val="1B8895"/>
            </a:solidFill>
          </p:spPr>
        </p:sp>
        <p:sp>
          <p:nvSpPr>
            <p:cNvPr id="27" name="TextBox 27"/>
            <p:cNvSpPr txBox="1"/>
            <p:nvPr/>
          </p:nvSpPr>
          <p:spPr>
            <a:xfrm>
              <a:off x="84560" y="38100"/>
              <a:ext cx="732849" cy="698500"/>
            </a:xfrm>
            <a:prstGeom prst="rect">
              <a:avLst/>
            </a:prstGeom>
          </p:spPr>
          <p:txBody>
            <a:bodyPr lIns="50800" tIns="50800" rIns="50800" bIns="50800" rtlCol="0" anchor="ctr"/>
            <a:lstStyle/>
            <a:p>
              <a:pPr algn="ctr">
                <a:lnSpc>
                  <a:spcPts val="2793"/>
                </a:lnSpc>
              </a:pPr>
              <a:endParaRPr/>
            </a:p>
          </p:txBody>
        </p:sp>
      </p:grpSp>
      <p:sp>
        <p:nvSpPr>
          <p:cNvPr id="28" name="TextBox 28"/>
          <p:cNvSpPr txBox="1"/>
          <p:nvPr/>
        </p:nvSpPr>
        <p:spPr>
          <a:xfrm>
            <a:off x="435128" y="4761008"/>
            <a:ext cx="8515600" cy="368300"/>
          </a:xfrm>
          <a:prstGeom prst="rect">
            <a:avLst/>
          </a:prstGeom>
        </p:spPr>
        <p:txBody>
          <a:bodyPr lIns="0" tIns="0" rIns="0" bIns="0" rtlCol="0" anchor="t">
            <a:spAutoFit/>
          </a:bodyPr>
          <a:lstStyle/>
          <a:p>
            <a:pPr algn="l">
              <a:lnSpc>
                <a:spcPts val="2800"/>
              </a:lnSpc>
            </a:pPr>
            <a:r>
              <a:rPr lang="en-US" sz="2000">
                <a:solidFill>
                  <a:srgbClr val="252525"/>
                </a:solidFill>
                <a:latin typeface="Poppins"/>
                <a:ea typeface="Poppins"/>
                <a:cs typeface="Poppins"/>
                <a:sym typeface="Poppins"/>
              </a:rPr>
              <a:t>Sedangkan bagi Perguruan Tinggi sebagai fasilitator adalah :</a:t>
            </a:r>
          </a:p>
        </p:txBody>
      </p:sp>
      <p:sp>
        <p:nvSpPr>
          <p:cNvPr id="29" name="TextBox 29"/>
          <p:cNvSpPr txBox="1"/>
          <p:nvPr/>
        </p:nvSpPr>
        <p:spPr>
          <a:xfrm>
            <a:off x="794747" y="5319808"/>
            <a:ext cx="7495668" cy="954405"/>
          </a:xfrm>
          <a:prstGeom prst="rect">
            <a:avLst/>
          </a:prstGeom>
        </p:spPr>
        <p:txBody>
          <a:bodyPr lIns="0" tIns="0" rIns="0" bIns="0" rtlCol="0" anchor="t">
            <a:spAutoFit/>
          </a:bodyPr>
          <a:lstStyle/>
          <a:p>
            <a:pPr algn="l">
              <a:lnSpc>
                <a:spcPts val="2520"/>
              </a:lnSpc>
            </a:pPr>
            <a:r>
              <a:rPr lang="en-US" sz="1800">
                <a:solidFill>
                  <a:srgbClr val="231F20"/>
                </a:solidFill>
                <a:latin typeface="Poppins Semi-Bold"/>
                <a:ea typeface="Poppins Semi-Bold"/>
                <a:cs typeface="Poppins Semi-Bold"/>
                <a:sym typeface="Poppins Semi-Bold"/>
              </a:rPr>
              <a:t>Menjadi bentuk tanggungjawab sosial sebagai lembaga pendidikan untuk berkontribusi dalam mengatasi masalah pengangguran.</a:t>
            </a:r>
          </a:p>
        </p:txBody>
      </p:sp>
      <p:sp>
        <p:nvSpPr>
          <p:cNvPr id="30" name="TextBox 30"/>
          <p:cNvSpPr txBox="1"/>
          <p:nvPr/>
        </p:nvSpPr>
        <p:spPr>
          <a:xfrm>
            <a:off x="794747" y="6398038"/>
            <a:ext cx="7412826" cy="954405"/>
          </a:xfrm>
          <a:prstGeom prst="rect">
            <a:avLst/>
          </a:prstGeom>
        </p:spPr>
        <p:txBody>
          <a:bodyPr lIns="0" tIns="0" rIns="0" bIns="0" rtlCol="0" anchor="t">
            <a:spAutoFit/>
          </a:bodyPr>
          <a:lstStyle/>
          <a:p>
            <a:pPr algn="l">
              <a:lnSpc>
                <a:spcPts val="2520"/>
              </a:lnSpc>
            </a:pPr>
            <a:r>
              <a:rPr lang="en-US" sz="1800">
                <a:solidFill>
                  <a:srgbClr val="231F20"/>
                </a:solidFill>
                <a:latin typeface="Poppins Semi-Bold"/>
                <a:ea typeface="Poppins Semi-Bold"/>
                <a:cs typeface="Poppins Semi-Bold"/>
                <a:sym typeface="Poppins Semi-Bold"/>
              </a:rPr>
              <a:t>Menjadi bagian penting dalam upaya menjembatani gap kurikulum pendidikan antara lembaga pendidikan dan industri pengguna.</a:t>
            </a:r>
          </a:p>
        </p:txBody>
      </p:sp>
      <p:sp>
        <p:nvSpPr>
          <p:cNvPr id="31" name="TextBox 31"/>
          <p:cNvSpPr txBox="1"/>
          <p:nvPr/>
        </p:nvSpPr>
        <p:spPr>
          <a:xfrm>
            <a:off x="804272" y="7476268"/>
            <a:ext cx="7403301" cy="640080"/>
          </a:xfrm>
          <a:prstGeom prst="rect">
            <a:avLst/>
          </a:prstGeom>
        </p:spPr>
        <p:txBody>
          <a:bodyPr lIns="0" tIns="0" rIns="0" bIns="0" rtlCol="0" anchor="t">
            <a:spAutoFit/>
          </a:bodyPr>
          <a:lstStyle/>
          <a:p>
            <a:pPr algn="l">
              <a:lnSpc>
                <a:spcPts val="2520"/>
              </a:lnSpc>
            </a:pPr>
            <a:r>
              <a:rPr lang="en-US" sz="1800">
                <a:solidFill>
                  <a:srgbClr val="231F20"/>
                </a:solidFill>
                <a:latin typeface="Poppins Semi-Bold"/>
                <a:ea typeface="Poppins Semi-Bold"/>
                <a:cs typeface="Poppins Semi-Bold"/>
                <a:sym typeface="Poppins Semi-Bold"/>
              </a:rPr>
              <a:t>Menjadi salah satu strategi efektif untuk meningkatkan mutu lulusan.</a:t>
            </a:r>
          </a:p>
        </p:txBody>
      </p:sp>
      <p:grpSp>
        <p:nvGrpSpPr>
          <p:cNvPr id="32" name="Group 32"/>
          <p:cNvGrpSpPr/>
          <p:nvPr/>
        </p:nvGrpSpPr>
        <p:grpSpPr>
          <a:xfrm>
            <a:off x="352285" y="5393332"/>
            <a:ext cx="271538" cy="244694"/>
            <a:chOff x="0" y="0"/>
            <a:chExt cx="901968" cy="812800"/>
          </a:xfrm>
        </p:grpSpPr>
        <p:sp>
          <p:nvSpPr>
            <p:cNvPr id="33" name="Freeform 33"/>
            <p:cNvSpPr/>
            <p:nvPr/>
          </p:nvSpPr>
          <p:spPr>
            <a:xfrm>
              <a:off x="0" y="0"/>
              <a:ext cx="901968" cy="812800"/>
            </a:xfrm>
            <a:custGeom>
              <a:avLst/>
              <a:gdLst/>
              <a:ahLst/>
              <a:cxnLst/>
              <a:rect l="l" t="t" r="r" b="b"/>
              <a:pathLst>
                <a:path w="901968" h="812800">
                  <a:moveTo>
                    <a:pt x="450984" y="0"/>
                  </a:moveTo>
                  <a:cubicBezTo>
                    <a:pt x="201912" y="0"/>
                    <a:pt x="0" y="181951"/>
                    <a:pt x="0" y="406400"/>
                  </a:cubicBezTo>
                  <a:cubicBezTo>
                    <a:pt x="0" y="630849"/>
                    <a:pt x="201912" y="812800"/>
                    <a:pt x="450984" y="812800"/>
                  </a:cubicBezTo>
                  <a:cubicBezTo>
                    <a:pt x="700056" y="812800"/>
                    <a:pt x="901968" y="630849"/>
                    <a:pt x="901968" y="406400"/>
                  </a:cubicBezTo>
                  <a:cubicBezTo>
                    <a:pt x="901968" y="181951"/>
                    <a:pt x="700056" y="0"/>
                    <a:pt x="450984" y="0"/>
                  </a:cubicBezTo>
                  <a:close/>
                </a:path>
              </a:pathLst>
            </a:custGeom>
            <a:solidFill>
              <a:srgbClr val="1B8895"/>
            </a:solidFill>
          </p:spPr>
        </p:sp>
        <p:sp>
          <p:nvSpPr>
            <p:cNvPr id="34" name="TextBox 34"/>
            <p:cNvSpPr txBox="1"/>
            <p:nvPr/>
          </p:nvSpPr>
          <p:spPr>
            <a:xfrm>
              <a:off x="84560" y="38100"/>
              <a:ext cx="732849" cy="698500"/>
            </a:xfrm>
            <a:prstGeom prst="rect">
              <a:avLst/>
            </a:prstGeom>
          </p:spPr>
          <p:txBody>
            <a:bodyPr lIns="50800" tIns="50800" rIns="50800" bIns="50800" rtlCol="0" anchor="ctr"/>
            <a:lstStyle/>
            <a:p>
              <a:pPr algn="ctr">
                <a:lnSpc>
                  <a:spcPts val="2793"/>
                </a:lnSpc>
              </a:pPr>
              <a:endParaRPr/>
            </a:p>
          </p:txBody>
        </p:sp>
      </p:grpSp>
      <p:grpSp>
        <p:nvGrpSpPr>
          <p:cNvPr id="35" name="Group 35"/>
          <p:cNvGrpSpPr/>
          <p:nvPr/>
        </p:nvGrpSpPr>
        <p:grpSpPr>
          <a:xfrm>
            <a:off x="352285" y="6467144"/>
            <a:ext cx="271538" cy="244694"/>
            <a:chOff x="0" y="0"/>
            <a:chExt cx="901968" cy="812800"/>
          </a:xfrm>
        </p:grpSpPr>
        <p:sp>
          <p:nvSpPr>
            <p:cNvPr id="36" name="Freeform 36"/>
            <p:cNvSpPr/>
            <p:nvPr/>
          </p:nvSpPr>
          <p:spPr>
            <a:xfrm>
              <a:off x="0" y="0"/>
              <a:ext cx="901968" cy="812800"/>
            </a:xfrm>
            <a:custGeom>
              <a:avLst/>
              <a:gdLst/>
              <a:ahLst/>
              <a:cxnLst/>
              <a:rect l="l" t="t" r="r" b="b"/>
              <a:pathLst>
                <a:path w="901968" h="812800">
                  <a:moveTo>
                    <a:pt x="450984" y="0"/>
                  </a:moveTo>
                  <a:cubicBezTo>
                    <a:pt x="201912" y="0"/>
                    <a:pt x="0" y="181951"/>
                    <a:pt x="0" y="406400"/>
                  </a:cubicBezTo>
                  <a:cubicBezTo>
                    <a:pt x="0" y="630849"/>
                    <a:pt x="201912" y="812800"/>
                    <a:pt x="450984" y="812800"/>
                  </a:cubicBezTo>
                  <a:cubicBezTo>
                    <a:pt x="700056" y="812800"/>
                    <a:pt x="901968" y="630849"/>
                    <a:pt x="901968" y="406400"/>
                  </a:cubicBezTo>
                  <a:cubicBezTo>
                    <a:pt x="901968" y="181951"/>
                    <a:pt x="700056" y="0"/>
                    <a:pt x="450984" y="0"/>
                  </a:cubicBezTo>
                  <a:close/>
                </a:path>
              </a:pathLst>
            </a:custGeom>
            <a:solidFill>
              <a:srgbClr val="1B8895"/>
            </a:solidFill>
          </p:spPr>
        </p:sp>
        <p:sp>
          <p:nvSpPr>
            <p:cNvPr id="37" name="TextBox 37"/>
            <p:cNvSpPr txBox="1"/>
            <p:nvPr/>
          </p:nvSpPr>
          <p:spPr>
            <a:xfrm>
              <a:off x="84560" y="38100"/>
              <a:ext cx="732849" cy="698500"/>
            </a:xfrm>
            <a:prstGeom prst="rect">
              <a:avLst/>
            </a:prstGeom>
          </p:spPr>
          <p:txBody>
            <a:bodyPr lIns="50800" tIns="50800" rIns="50800" bIns="50800" rtlCol="0" anchor="ctr"/>
            <a:lstStyle/>
            <a:p>
              <a:pPr algn="ctr">
                <a:lnSpc>
                  <a:spcPts val="2793"/>
                </a:lnSpc>
              </a:pPr>
              <a:endParaRPr/>
            </a:p>
          </p:txBody>
        </p:sp>
      </p:grpSp>
      <p:grpSp>
        <p:nvGrpSpPr>
          <p:cNvPr id="38" name="Group 38"/>
          <p:cNvGrpSpPr/>
          <p:nvPr/>
        </p:nvGrpSpPr>
        <p:grpSpPr>
          <a:xfrm>
            <a:off x="361810" y="7545374"/>
            <a:ext cx="271538" cy="244694"/>
            <a:chOff x="0" y="0"/>
            <a:chExt cx="901968" cy="812800"/>
          </a:xfrm>
        </p:grpSpPr>
        <p:sp>
          <p:nvSpPr>
            <p:cNvPr id="39" name="Freeform 39"/>
            <p:cNvSpPr/>
            <p:nvPr/>
          </p:nvSpPr>
          <p:spPr>
            <a:xfrm>
              <a:off x="0" y="0"/>
              <a:ext cx="901968" cy="812800"/>
            </a:xfrm>
            <a:custGeom>
              <a:avLst/>
              <a:gdLst/>
              <a:ahLst/>
              <a:cxnLst/>
              <a:rect l="l" t="t" r="r" b="b"/>
              <a:pathLst>
                <a:path w="901968" h="812800">
                  <a:moveTo>
                    <a:pt x="450984" y="0"/>
                  </a:moveTo>
                  <a:cubicBezTo>
                    <a:pt x="201912" y="0"/>
                    <a:pt x="0" y="181951"/>
                    <a:pt x="0" y="406400"/>
                  </a:cubicBezTo>
                  <a:cubicBezTo>
                    <a:pt x="0" y="630849"/>
                    <a:pt x="201912" y="812800"/>
                    <a:pt x="450984" y="812800"/>
                  </a:cubicBezTo>
                  <a:cubicBezTo>
                    <a:pt x="700056" y="812800"/>
                    <a:pt x="901968" y="630849"/>
                    <a:pt x="901968" y="406400"/>
                  </a:cubicBezTo>
                  <a:cubicBezTo>
                    <a:pt x="901968" y="181951"/>
                    <a:pt x="700056" y="0"/>
                    <a:pt x="450984" y="0"/>
                  </a:cubicBezTo>
                  <a:close/>
                </a:path>
              </a:pathLst>
            </a:custGeom>
            <a:solidFill>
              <a:srgbClr val="1B8895"/>
            </a:solidFill>
          </p:spPr>
        </p:sp>
        <p:sp>
          <p:nvSpPr>
            <p:cNvPr id="40" name="TextBox 40"/>
            <p:cNvSpPr txBox="1"/>
            <p:nvPr/>
          </p:nvSpPr>
          <p:spPr>
            <a:xfrm>
              <a:off x="84560" y="38100"/>
              <a:ext cx="732849" cy="698500"/>
            </a:xfrm>
            <a:prstGeom prst="rect">
              <a:avLst/>
            </a:prstGeom>
          </p:spPr>
          <p:txBody>
            <a:bodyPr lIns="50800" tIns="50800" rIns="50800" bIns="50800" rtlCol="0" anchor="ctr"/>
            <a:lstStyle/>
            <a:p>
              <a:pPr algn="ctr">
                <a:lnSpc>
                  <a:spcPts val="2793"/>
                </a:lnSpc>
              </a:pPr>
              <a:endParaRPr/>
            </a:p>
          </p:txBody>
        </p:sp>
      </p:grpSp>
      <p:sp>
        <p:nvSpPr>
          <p:cNvPr id="41" name="TextBox 41"/>
          <p:cNvSpPr txBox="1"/>
          <p:nvPr/>
        </p:nvSpPr>
        <p:spPr>
          <a:xfrm>
            <a:off x="794747" y="8240173"/>
            <a:ext cx="7403301" cy="954405"/>
          </a:xfrm>
          <a:prstGeom prst="rect">
            <a:avLst/>
          </a:prstGeom>
        </p:spPr>
        <p:txBody>
          <a:bodyPr lIns="0" tIns="0" rIns="0" bIns="0" rtlCol="0" anchor="t">
            <a:spAutoFit/>
          </a:bodyPr>
          <a:lstStyle/>
          <a:p>
            <a:pPr algn="l">
              <a:lnSpc>
                <a:spcPts val="2520"/>
              </a:lnSpc>
            </a:pPr>
            <a:r>
              <a:rPr lang="en-US" sz="1800">
                <a:solidFill>
                  <a:srgbClr val="231F20"/>
                </a:solidFill>
                <a:latin typeface="Poppins Semi-Bold"/>
                <a:ea typeface="Poppins Semi-Bold"/>
                <a:cs typeface="Poppins Semi-Bold"/>
                <a:sym typeface="Poppins Semi-Bold"/>
              </a:rPr>
              <a:t>Menjadi wahana interaksi untuk komunitas Perguruan Tinggi yang terdiri dari alumni, mahasiswa, dosen, dan karyawan dengan masyarakat umum.</a:t>
            </a:r>
          </a:p>
        </p:txBody>
      </p:sp>
      <p:grpSp>
        <p:nvGrpSpPr>
          <p:cNvPr id="42" name="Group 42"/>
          <p:cNvGrpSpPr/>
          <p:nvPr/>
        </p:nvGrpSpPr>
        <p:grpSpPr>
          <a:xfrm>
            <a:off x="352285" y="8309279"/>
            <a:ext cx="271538" cy="244694"/>
            <a:chOff x="0" y="0"/>
            <a:chExt cx="901968" cy="812800"/>
          </a:xfrm>
        </p:grpSpPr>
        <p:sp>
          <p:nvSpPr>
            <p:cNvPr id="43" name="Freeform 43"/>
            <p:cNvSpPr/>
            <p:nvPr/>
          </p:nvSpPr>
          <p:spPr>
            <a:xfrm>
              <a:off x="0" y="0"/>
              <a:ext cx="901968" cy="812800"/>
            </a:xfrm>
            <a:custGeom>
              <a:avLst/>
              <a:gdLst/>
              <a:ahLst/>
              <a:cxnLst/>
              <a:rect l="l" t="t" r="r" b="b"/>
              <a:pathLst>
                <a:path w="901968" h="812800">
                  <a:moveTo>
                    <a:pt x="450984" y="0"/>
                  </a:moveTo>
                  <a:cubicBezTo>
                    <a:pt x="201912" y="0"/>
                    <a:pt x="0" y="181951"/>
                    <a:pt x="0" y="406400"/>
                  </a:cubicBezTo>
                  <a:cubicBezTo>
                    <a:pt x="0" y="630849"/>
                    <a:pt x="201912" y="812800"/>
                    <a:pt x="450984" y="812800"/>
                  </a:cubicBezTo>
                  <a:cubicBezTo>
                    <a:pt x="700056" y="812800"/>
                    <a:pt x="901968" y="630849"/>
                    <a:pt x="901968" y="406400"/>
                  </a:cubicBezTo>
                  <a:cubicBezTo>
                    <a:pt x="901968" y="181951"/>
                    <a:pt x="700056" y="0"/>
                    <a:pt x="450984" y="0"/>
                  </a:cubicBezTo>
                  <a:close/>
                </a:path>
              </a:pathLst>
            </a:custGeom>
            <a:solidFill>
              <a:srgbClr val="1B8895"/>
            </a:solidFill>
          </p:spPr>
        </p:sp>
        <p:sp>
          <p:nvSpPr>
            <p:cNvPr id="44" name="TextBox 44"/>
            <p:cNvSpPr txBox="1"/>
            <p:nvPr/>
          </p:nvSpPr>
          <p:spPr>
            <a:xfrm>
              <a:off x="84560" y="38100"/>
              <a:ext cx="732849" cy="698500"/>
            </a:xfrm>
            <a:prstGeom prst="rect">
              <a:avLst/>
            </a:prstGeom>
          </p:spPr>
          <p:txBody>
            <a:bodyPr lIns="50800" tIns="50800" rIns="50800" bIns="50800" rtlCol="0" anchor="ctr"/>
            <a:lstStyle/>
            <a:p>
              <a:pPr algn="ctr">
                <a:lnSpc>
                  <a:spcPts val="2793"/>
                </a:lnSpc>
              </a:pPr>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8750" y="8251802"/>
            <a:ext cx="18485501" cy="2554360"/>
          </a:xfrm>
          <a:custGeom>
            <a:avLst/>
            <a:gdLst/>
            <a:ahLst/>
            <a:cxnLst/>
            <a:rect l="l" t="t" r="r" b="b"/>
            <a:pathLst>
              <a:path w="18485501" h="2554360">
                <a:moveTo>
                  <a:pt x="0" y="0"/>
                </a:moveTo>
                <a:lnTo>
                  <a:pt x="18485500" y="0"/>
                </a:lnTo>
                <a:lnTo>
                  <a:pt x="18485500" y="2554361"/>
                </a:lnTo>
                <a:lnTo>
                  <a:pt x="0" y="255436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8750" y="8570618"/>
            <a:ext cx="18485501" cy="2554360"/>
          </a:xfrm>
          <a:custGeom>
            <a:avLst/>
            <a:gdLst/>
            <a:ahLst/>
            <a:cxnLst/>
            <a:rect l="l" t="t" r="r" b="b"/>
            <a:pathLst>
              <a:path w="18485501" h="2554360">
                <a:moveTo>
                  <a:pt x="0" y="0"/>
                </a:moveTo>
                <a:lnTo>
                  <a:pt x="18485500" y="0"/>
                </a:lnTo>
                <a:lnTo>
                  <a:pt x="18485500" y="2554360"/>
                </a:lnTo>
                <a:lnTo>
                  <a:pt x="0" y="255436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nvGrpSpPr>
          <p:cNvPr id="4" name="Group 4"/>
          <p:cNvGrpSpPr/>
          <p:nvPr/>
        </p:nvGrpSpPr>
        <p:grpSpPr>
          <a:xfrm>
            <a:off x="7827290" y="402529"/>
            <a:ext cx="9432010" cy="3943537"/>
            <a:chOff x="0" y="0"/>
            <a:chExt cx="786147" cy="328689"/>
          </a:xfrm>
        </p:grpSpPr>
        <p:sp>
          <p:nvSpPr>
            <p:cNvPr id="5" name="Freeform 5"/>
            <p:cNvSpPr/>
            <p:nvPr/>
          </p:nvSpPr>
          <p:spPr>
            <a:xfrm>
              <a:off x="0" y="0"/>
              <a:ext cx="786146" cy="328689"/>
            </a:xfrm>
            <a:custGeom>
              <a:avLst/>
              <a:gdLst/>
              <a:ahLst/>
              <a:cxnLst/>
              <a:rect l="l" t="t" r="r" b="b"/>
              <a:pathLst>
                <a:path w="786146" h="328689">
                  <a:moveTo>
                    <a:pt x="18879" y="0"/>
                  </a:moveTo>
                  <a:lnTo>
                    <a:pt x="767268" y="0"/>
                  </a:lnTo>
                  <a:cubicBezTo>
                    <a:pt x="777694" y="0"/>
                    <a:pt x="786146" y="8452"/>
                    <a:pt x="786146" y="18879"/>
                  </a:cubicBezTo>
                  <a:lnTo>
                    <a:pt x="786146" y="309810"/>
                  </a:lnTo>
                  <a:cubicBezTo>
                    <a:pt x="786146" y="320237"/>
                    <a:pt x="777694" y="328689"/>
                    <a:pt x="767268" y="328689"/>
                  </a:cubicBezTo>
                  <a:lnTo>
                    <a:pt x="18879" y="328689"/>
                  </a:lnTo>
                  <a:cubicBezTo>
                    <a:pt x="8452" y="328689"/>
                    <a:pt x="0" y="320237"/>
                    <a:pt x="0" y="309810"/>
                  </a:cubicBezTo>
                  <a:lnTo>
                    <a:pt x="0" y="18879"/>
                  </a:lnTo>
                  <a:cubicBezTo>
                    <a:pt x="0" y="8452"/>
                    <a:pt x="8452" y="0"/>
                    <a:pt x="18879" y="0"/>
                  </a:cubicBezTo>
                  <a:close/>
                </a:path>
              </a:pathLst>
            </a:custGeom>
            <a:blipFill>
              <a:blip r:embed="rId6"/>
              <a:stretch>
                <a:fillRect t="-29675" b="-29675"/>
              </a:stretch>
            </a:blipFill>
          </p:spPr>
        </p:sp>
      </p:grpSp>
      <p:sp>
        <p:nvSpPr>
          <p:cNvPr id="6" name="Freeform 6"/>
          <p:cNvSpPr/>
          <p:nvPr/>
        </p:nvSpPr>
        <p:spPr>
          <a:xfrm>
            <a:off x="7808240" y="2922123"/>
            <a:ext cx="5778164" cy="1423943"/>
          </a:xfrm>
          <a:custGeom>
            <a:avLst/>
            <a:gdLst/>
            <a:ahLst/>
            <a:cxnLst/>
            <a:rect l="l" t="t" r="r" b="b"/>
            <a:pathLst>
              <a:path w="5778164" h="1423943">
                <a:moveTo>
                  <a:pt x="0" y="0"/>
                </a:moveTo>
                <a:lnTo>
                  <a:pt x="5778164" y="0"/>
                </a:lnTo>
                <a:lnTo>
                  <a:pt x="5778164" y="1423943"/>
                </a:lnTo>
                <a:lnTo>
                  <a:pt x="0" y="1423943"/>
                </a:lnTo>
                <a:lnTo>
                  <a:pt x="0" y="0"/>
                </a:lnTo>
                <a:close/>
              </a:path>
            </a:pathLst>
          </a:custGeom>
          <a:blipFill>
            <a:blip r:embed="rId7">
              <a:extLst>
                <a:ext uri="{96DAC541-7B7A-43D3-8B79-37D633B846F1}">
                  <asvg:svgBlip xmlns:asvg="http://schemas.microsoft.com/office/drawing/2016/SVG/main" r:embed="rId8"/>
                </a:ext>
              </a:extLst>
            </a:blip>
            <a:stretch>
              <a:fillRect r="-148449" b="-39311"/>
            </a:stretch>
          </a:blipFill>
        </p:spPr>
      </p:sp>
      <p:sp>
        <p:nvSpPr>
          <p:cNvPr id="7" name="Freeform 7"/>
          <p:cNvSpPr/>
          <p:nvPr/>
        </p:nvSpPr>
        <p:spPr>
          <a:xfrm>
            <a:off x="10330817" y="5573481"/>
            <a:ext cx="577590" cy="653568"/>
          </a:xfrm>
          <a:custGeom>
            <a:avLst/>
            <a:gdLst/>
            <a:ahLst/>
            <a:cxnLst/>
            <a:rect l="l" t="t" r="r" b="b"/>
            <a:pathLst>
              <a:path w="577590" h="653568">
                <a:moveTo>
                  <a:pt x="0" y="0"/>
                </a:moveTo>
                <a:lnTo>
                  <a:pt x="577591" y="0"/>
                </a:lnTo>
                <a:lnTo>
                  <a:pt x="577591" y="653567"/>
                </a:lnTo>
                <a:lnTo>
                  <a:pt x="0" y="65356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flipV="1">
            <a:off x="11481136" y="393858"/>
            <a:ext cx="5778164" cy="1423943"/>
          </a:xfrm>
          <a:custGeom>
            <a:avLst/>
            <a:gdLst/>
            <a:ahLst/>
            <a:cxnLst/>
            <a:rect l="l" t="t" r="r" b="b"/>
            <a:pathLst>
              <a:path w="5778164" h="1423943">
                <a:moveTo>
                  <a:pt x="5778164" y="1423943"/>
                </a:moveTo>
                <a:lnTo>
                  <a:pt x="0" y="1423943"/>
                </a:lnTo>
                <a:lnTo>
                  <a:pt x="0" y="0"/>
                </a:lnTo>
                <a:lnTo>
                  <a:pt x="5778164" y="0"/>
                </a:lnTo>
                <a:lnTo>
                  <a:pt x="5778164" y="1423943"/>
                </a:lnTo>
                <a:close/>
              </a:path>
            </a:pathLst>
          </a:custGeom>
          <a:blipFill>
            <a:blip r:embed="rId11">
              <a:extLst>
                <a:ext uri="{96DAC541-7B7A-43D3-8B79-37D633B846F1}">
                  <asvg:svgBlip xmlns:asvg="http://schemas.microsoft.com/office/drawing/2016/SVG/main" r:embed="rId12"/>
                </a:ext>
              </a:extLst>
            </a:blip>
            <a:stretch>
              <a:fillRect r="-148449" b="-39311"/>
            </a:stretch>
          </a:blipFill>
        </p:spPr>
      </p:sp>
      <p:sp>
        <p:nvSpPr>
          <p:cNvPr id="9" name="Freeform 9"/>
          <p:cNvSpPr/>
          <p:nvPr/>
        </p:nvSpPr>
        <p:spPr>
          <a:xfrm>
            <a:off x="594717" y="5573481"/>
            <a:ext cx="829036" cy="705434"/>
          </a:xfrm>
          <a:custGeom>
            <a:avLst/>
            <a:gdLst/>
            <a:ahLst/>
            <a:cxnLst/>
            <a:rect l="l" t="t" r="r" b="b"/>
            <a:pathLst>
              <a:path w="829036" h="705434">
                <a:moveTo>
                  <a:pt x="0" y="0"/>
                </a:moveTo>
                <a:lnTo>
                  <a:pt x="829036" y="0"/>
                </a:lnTo>
                <a:lnTo>
                  <a:pt x="829036" y="705434"/>
                </a:lnTo>
                <a:lnTo>
                  <a:pt x="0" y="70543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0"/>
          <p:cNvSpPr txBox="1"/>
          <p:nvPr/>
        </p:nvSpPr>
        <p:spPr>
          <a:xfrm>
            <a:off x="1028700" y="1171712"/>
            <a:ext cx="8728552" cy="705484"/>
          </a:xfrm>
          <a:prstGeom prst="rect">
            <a:avLst/>
          </a:prstGeom>
        </p:spPr>
        <p:txBody>
          <a:bodyPr lIns="0" tIns="0" rIns="0" bIns="0" rtlCol="0" anchor="t">
            <a:spAutoFit/>
          </a:bodyPr>
          <a:lstStyle/>
          <a:p>
            <a:pPr algn="l">
              <a:lnSpc>
                <a:spcPts val="5740"/>
              </a:lnSpc>
            </a:pPr>
            <a:r>
              <a:rPr lang="en-US" sz="4100">
                <a:solidFill>
                  <a:srgbClr val="231F20"/>
                </a:solidFill>
                <a:latin typeface="League Spartan"/>
                <a:ea typeface="League Spartan"/>
                <a:cs typeface="League Spartan"/>
                <a:sym typeface="League Spartan"/>
              </a:rPr>
              <a:t>TECHNOPRENEURSHIP</a:t>
            </a:r>
          </a:p>
        </p:txBody>
      </p:sp>
      <p:sp>
        <p:nvSpPr>
          <p:cNvPr id="11" name="TextBox 11"/>
          <p:cNvSpPr txBox="1"/>
          <p:nvPr/>
        </p:nvSpPr>
        <p:spPr>
          <a:xfrm>
            <a:off x="1028700" y="307279"/>
            <a:ext cx="5515174" cy="927100"/>
          </a:xfrm>
          <a:prstGeom prst="rect">
            <a:avLst/>
          </a:prstGeom>
        </p:spPr>
        <p:txBody>
          <a:bodyPr lIns="0" tIns="0" rIns="0" bIns="0" rtlCol="0" anchor="t">
            <a:spAutoFit/>
          </a:bodyPr>
          <a:lstStyle/>
          <a:p>
            <a:pPr algn="l">
              <a:lnSpc>
                <a:spcPts val="7699"/>
              </a:lnSpc>
            </a:pPr>
            <a:r>
              <a:rPr lang="en-US" sz="5499" dirty="0">
                <a:solidFill>
                  <a:srgbClr val="1B8895"/>
                </a:solidFill>
                <a:latin typeface="League Spartan"/>
                <a:ea typeface="League Spartan"/>
                <a:cs typeface="League Spartan"/>
                <a:sym typeface="League Spartan"/>
              </a:rPr>
              <a:t>DAMPAK </a:t>
            </a:r>
          </a:p>
        </p:txBody>
      </p:sp>
      <p:sp>
        <p:nvSpPr>
          <p:cNvPr id="12" name="TextBox 12"/>
          <p:cNvSpPr txBox="1"/>
          <p:nvPr/>
        </p:nvSpPr>
        <p:spPr>
          <a:xfrm>
            <a:off x="1844297" y="5571616"/>
            <a:ext cx="5329258" cy="2130425"/>
          </a:xfrm>
          <a:prstGeom prst="rect">
            <a:avLst/>
          </a:prstGeom>
        </p:spPr>
        <p:txBody>
          <a:bodyPr lIns="0" tIns="0" rIns="0" bIns="0" rtlCol="0" anchor="t">
            <a:spAutoFit/>
          </a:bodyPr>
          <a:lstStyle/>
          <a:p>
            <a:pPr marL="431801" lvl="1" indent="-215900" algn="l">
              <a:lnSpc>
                <a:spcPts val="2800"/>
              </a:lnSpc>
              <a:buFont typeface="Arial"/>
              <a:buChar char="•"/>
            </a:pPr>
            <a:r>
              <a:rPr lang="en-US" sz="2000">
                <a:solidFill>
                  <a:srgbClr val="252525"/>
                </a:solidFill>
                <a:latin typeface="Poppins"/>
                <a:ea typeface="Poppins"/>
                <a:cs typeface="Poppins"/>
                <a:sym typeface="Poppins"/>
              </a:rPr>
              <a:t>Meningkatkan efesiensi dan produktivitas</a:t>
            </a:r>
          </a:p>
          <a:p>
            <a:pPr marL="431801" lvl="1" indent="-215900" algn="l">
              <a:lnSpc>
                <a:spcPts val="2800"/>
              </a:lnSpc>
              <a:buFont typeface="Arial"/>
              <a:buChar char="•"/>
            </a:pPr>
            <a:r>
              <a:rPr lang="en-US" sz="2000">
                <a:solidFill>
                  <a:srgbClr val="252525"/>
                </a:solidFill>
                <a:latin typeface="Poppins"/>
                <a:ea typeface="Poppins"/>
                <a:cs typeface="Poppins"/>
                <a:sym typeface="Poppins"/>
              </a:rPr>
              <a:t>Menciptakan lapangan kerja baru</a:t>
            </a:r>
          </a:p>
          <a:p>
            <a:pPr marL="431801" lvl="1" indent="-215900" algn="l">
              <a:lnSpc>
                <a:spcPts val="2800"/>
              </a:lnSpc>
              <a:buFont typeface="Arial"/>
              <a:buChar char="•"/>
            </a:pPr>
            <a:r>
              <a:rPr lang="en-US" sz="2000">
                <a:solidFill>
                  <a:srgbClr val="252525"/>
                </a:solidFill>
                <a:latin typeface="Poppins"/>
                <a:ea typeface="Poppins"/>
                <a:cs typeface="Poppins"/>
                <a:sym typeface="Poppins"/>
              </a:rPr>
              <a:t>Menggerakkan dan menciptakan peluang bisnis pada sector bisnis yang lain</a:t>
            </a:r>
          </a:p>
        </p:txBody>
      </p:sp>
      <p:sp>
        <p:nvSpPr>
          <p:cNvPr id="13" name="TextBox 13"/>
          <p:cNvSpPr txBox="1"/>
          <p:nvPr/>
        </p:nvSpPr>
        <p:spPr>
          <a:xfrm>
            <a:off x="1821186" y="5064563"/>
            <a:ext cx="5352369" cy="441325"/>
          </a:xfrm>
          <a:prstGeom prst="rect">
            <a:avLst/>
          </a:prstGeom>
        </p:spPr>
        <p:txBody>
          <a:bodyPr lIns="0" tIns="0" rIns="0" bIns="0" rtlCol="0" anchor="t">
            <a:spAutoFit/>
          </a:bodyPr>
          <a:lstStyle/>
          <a:p>
            <a:pPr algn="l">
              <a:lnSpc>
                <a:spcPts val="3499"/>
              </a:lnSpc>
            </a:pPr>
            <a:r>
              <a:rPr lang="en-US" sz="2499">
                <a:solidFill>
                  <a:srgbClr val="231F20"/>
                </a:solidFill>
                <a:latin typeface="Poppins Semi-Bold"/>
                <a:ea typeface="Poppins Semi-Bold"/>
                <a:cs typeface="Poppins Semi-Bold"/>
                <a:sym typeface="Poppins Semi-Bold"/>
              </a:rPr>
              <a:t>Dampak Ekonomi</a:t>
            </a:r>
          </a:p>
        </p:txBody>
      </p:sp>
      <p:sp>
        <p:nvSpPr>
          <p:cNvPr id="14" name="TextBox 14"/>
          <p:cNvSpPr txBox="1"/>
          <p:nvPr/>
        </p:nvSpPr>
        <p:spPr>
          <a:xfrm>
            <a:off x="11512733" y="5583879"/>
            <a:ext cx="5329258" cy="1425575"/>
          </a:xfrm>
          <a:prstGeom prst="rect">
            <a:avLst/>
          </a:prstGeom>
        </p:spPr>
        <p:txBody>
          <a:bodyPr lIns="0" tIns="0" rIns="0" bIns="0" rtlCol="0" anchor="t">
            <a:spAutoFit/>
          </a:bodyPr>
          <a:lstStyle/>
          <a:p>
            <a:pPr marL="431801" lvl="1" indent="-215900" algn="l">
              <a:lnSpc>
                <a:spcPts val="2800"/>
              </a:lnSpc>
              <a:buFont typeface="Arial"/>
              <a:buChar char="•"/>
            </a:pPr>
            <a:r>
              <a:rPr lang="en-US" sz="2000">
                <a:solidFill>
                  <a:srgbClr val="252525"/>
                </a:solidFill>
                <a:latin typeface="Poppins"/>
                <a:ea typeface="Poppins"/>
                <a:cs typeface="Poppins"/>
                <a:sym typeface="Poppins"/>
              </a:rPr>
              <a:t>Membentuk budaya baru yang lebih produktif</a:t>
            </a:r>
          </a:p>
          <a:p>
            <a:pPr marL="431801" lvl="1" indent="-215900" algn="l">
              <a:lnSpc>
                <a:spcPts val="2800"/>
              </a:lnSpc>
              <a:buFont typeface="Arial"/>
              <a:buChar char="•"/>
            </a:pPr>
            <a:r>
              <a:rPr lang="en-US" sz="2000">
                <a:solidFill>
                  <a:srgbClr val="252525"/>
                </a:solidFill>
                <a:latin typeface="Poppins"/>
                <a:ea typeface="Poppins"/>
                <a:cs typeface="Poppins"/>
                <a:sym typeface="Poppins"/>
              </a:rPr>
              <a:t>Memberikan solusi masalah-masalah sosial</a:t>
            </a:r>
          </a:p>
        </p:txBody>
      </p:sp>
      <p:sp>
        <p:nvSpPr>
          <p:cNvPr id="15" name="TextBox 15"/>
          <p:cNvSpPr txBox="1"/>
          <p:nvPr/>
        </p:nvSpPr>
        <p:spPr>
          <a:xfrm>
            <a:off x="11489622" y="5076825"/>
            <a:ext cx="5352369" cy="441325"/>
          </a:xfrm>
          <a:prstGeom prst="rect">
            <a:avLst/>
          </a:prstGeom>
        </p:spPr>
        <p:txBody>
          <a:bodyPr lIns="0" tIns="0" rIns="0" bIns="0" rtlCol="0" anchor="t">
            <a:spAutoFit/>
          </a:bodyPr>
          <a:lstStyle/>
          <a:p>
            <a:pPr algn="l">
              <a:lnSpc>
                <a:spcPts val="3499"/>
              </a:lnSpc>
            </a:pPr>
            <a:r>
              <a:rPr lang="en-US" sz="2499">
                <a:solidFill>
                  <a:srgbClr val="231F20"/>
                </a:solidFill>
                <a:latin typeface="Poppins Semi-Bold"/>
                <a:ea typeface="Poppins Semi-Bold"/>
                <a:cs typeface="Poppins Semi-Bold"/>
                <a:sym typeface="Poppins Semi-Bold"/>
              </a:rPr>
              <a:t>Dampak Budaya </a:t>
            </a:r>
          </a:p>
        </p:txBody>
      </p:sp>
      <p:sp>
        <p:nvSpPr>
          <p:cNvPr id="16" name="TextBox 16"/>
          <p:cNvSpPr txBox="1"/>
          <p:nvPr/>
        </p:nvSpPr>
        <p:spPr>
          <a:xfrm>
            <a:off x="594717" y="1829572"/>
            <a:ext cx="6960435" cy="2835275"/>
          </a:xfrm>
          <a:prstGeom prst="rect">
            <a:avLst/>
          </a:prstGeom>
        </p:spPr>
        <p:txBody>
          <a:bodyPr lIns="0" tIns="0" rIns="0" bIns="0" rtlCol="0" anchor="t">
            <a:spAutoFit/>
          </a:bodyPr>
          <a:lstStyle/>
          <a:p>
            <a:pPr marL="431801" lvl="1" indent="-215900" algn="l">
              <a:lnSpc>
                <a:spcPts val="2800"/>
              </a:lnSpc>
              <a:buFont typeface="Arial"/>
              <a:buChar char="•"/>
            </a:pPr>
            <a:r>
              <a:rPr lang="en-US" sz="2000">
                <a:solidFill>
                  <a:srgbClr val="252525"/>
                </a:solidFill>
                <a:latin typeface="Poppins"/>
                <a:ea typeface="Poppins"/>
                <a:cs typeface="Poppins"/>
                <a:sym typeface="Poppins"/>
              </a:rPr>
              <a:t>Technopreneursip tidak hanya bermanfaat bagi industry besar dan canggih tapi diarahkan dapat memberi manfaat bagi masyarakat dengan ekonomi lemah sehingga mendukung pembangunan berkelanjutan (suistanable development)</a:t>
            </a:r>
          </a:p>
          <a:p>
            <a:pPr marL="431801" lvl="1" indent="-215900" algn="l">
              <a:lnSpc>
                <a:spcPts val="2800"/>
              </a:lnSpc>
              <a:buFont typeface="Arial"/>
              <a:buChar char="•"/>
            </a:pPr>
            <a:r>
              <a:rPr lang="en-US" sz="2000">
                <a:solidFill>
                  <a:srgbClr val="252525"/>
                </a:solidFill>
                <a:latin typeface="Poppins"/>
                <a:ea typeface="Poppins"/>
                <a:cs typeface="Poppins"/>
                <a:sym typeface="Poppins"/>
              </a:rPr>
              <a:t>Suparno et.al (2008) technopreneurship memiliki dampak ekonomi, social dan lingkungan</a:t>
            </a:r>
          </a:p>
        </p:txBody>
      </p:sp>
      <p:sp>
        <p:nvSpPr>
          <p:cNvPr id="17" name="TextBox 17"/>
          <p:cNvSpPr txBox="1"/>
          <p:nvPr/>
        </p:nvSpPr>
        <p:spPr>
          <a:xfrm>
            <a:off x="4549158" y="8161470"/>
            <a:ext cx="11713108" cy="720725"/>
          </a:xfrm>
          <a:prstGeom prst="rect">
            <a:avLst/>
          </a:prstGeom>
        </p:spPr>
        <p:txBody>
          <a:bodyPr lIns="0" tIns="0" rIns="0" bIns="0" rtlCol="0" anchor="t">
            <a:spAutoFit/>
          </a:bodyPr>
          <a:lstStyle/>
          <a:p>
            <a:pPr marL="431801" lvl="1" indent="-215900" algn="l">
              <a:lnSpc>
                <a:spcPts val="2800"/>
              </a:lnSpc>
              <a:buFont typeface="Arial"/>
              <a:buChar char="•"/>
            </a:pPr>
            <a:r>
              <a:rPr lang="en-US" sz="2000">
                <a:solidFill>
                  <a:srgbClr val="252525"/>
                </a:solidFill>
                <a:latin typeface="Poppins"/>
                <a:ea typeface="Poppins"/>
                <a:cs typeface="Poppins"/>
                <a:sym typeface="Poppins"/>
              </a:rPr>
              <a:t>Memanfaatkan bahan baku dari sumber daya alam Indonesia lebih produktif</a:t>
            </a:r>
          </a:p>
          <a:p>
            <a:pPr marL="431801" lvl="1" indent="-215900" algn="l">
              <a:lnSpc>
                <a:spcPts val="2800"/>
              </a:lnSpc>
              <a:buFont typeface="Arial"/>
              <a:buChar char="•"/>
            </a:pPr>
            <a:r>
              <a:rPr lang="en-US" sz="2000">
                <a:solidFill>
                  <a:srgbClr val="252525"/>
                </a:solidFill>
                <a:latin typeface="Poppins"/>
                <a:ea typeface="Poppins"/>
                <a:cs typeface="Poppins"/>
                <a:sym typeface="Poppins"/>
              </a:rPr>
              <a:t>Meningkatkan efisiensi penggunaan sumber daya terutama sumber daya energi</a:t>
            </a:r>
          </a:p>
        </p:txBody>
      </p:sp>
      <p:sp>
        <p:nvSpPr>
          <p:cNvPr id="18" name="TextBox 18"/>
          <p:cNvSpPr txBox="1"/>
          <p:nvPr/>
        </p:nvSpPr>
        <p:spPr>
          <a:xfrm>
            <a:off x="4526047" y="7654416"/>
            <a:ext cx="5352369" cy="441325"/>
          </a:xfrm>
          <a:prstGeom prst="rect">
            <a:avLst/>
          </a:prstGeom>
        </p:spPr>
        <p:txBody>
          <a:bodyPr lIns="0" tIns="0" rIns="0" bIns="0" rtlCol="0" anchor="t">
            <a:spAutoFit/>
          </a:bodyPr>
          <a:lstStyle/>
          <a:p>
            <a:pPr algn="l">
              <a:lnSpc>
                <a:spcPts val="3499"/>
              </a:lnSpc>
            </a:pPr>
            <a:r>
              <a:rPr lang="en-US" sz="2499">
                <a:solidFill>
                  <a:srgbClr val="231F20"/>
                </a:solidFill>
                <a:latin typeface="Poppins Semi-Bold"/>
                <a:ea typeface="Poppins Semi-Bold"/>
                <a:cs typeface="Poppins Semi-Bold"/>
                <a:sym typeface="Poppins Semi-Bold"/>
              </a:rPr>
              <a:t>Dampak Linkungan </a:t>
            </a:r>
          </a:p>
        </p:txBody>
      </p:sp>
      <p:sp>
        <p:nvSpPr>
          <p:cNvPr id="19" name="Freeform 19"/>
          <p:cNvSpPr/>
          <p:nvPr/>
        </p:nvSpPr>
        <p:spPr>
          <a:xfrm>
            <a:off x="3252238" y="8228145"/>
            <a:ext cx="807601" cy="487585"/>
          </a:xfrm>
          <a:custGeom>
            <a:avLst/>
            <a:gdLst/>
            <a:ahLst/>
            <a:cxnLst/>
            <a:rect l="l" t="t" r="r" b="b"/>
            <a:pathLst>
              <a:path w="807601" h="487585">
                <a:moveTo>
                  <a:pt x="0" y="0"/>
                </a:moveTo>
                <a:lnTo>
                  <a:pt x="807601" y="0"/>
                </a:lnTo>
                <a:lnTo>
                  <a:pt x="807601" y="487586"/>
                </a:lnTo>
                <a:lnTo>
                  <a:pt x="0" y="487586"/>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144000" y="5832717"/>
            <a:ext cx="9144000" cy="4310685"/>
            <a:chOff x="0" y="0"/>
            <a:chExt cx="667671" cy="314755"/>
          </a:xfrm>
        </p:grpSpPr>
        <p:sp>
          <p:nvSpPr>
            <p:cNvPr id="3" name="Freeform 3"/>
            <p:cNvSpPr/>
            <p:nvPr/>
          </p:nvSpPr>
          <p:spPr>
            <a:xfrm>
              <a:off x="0" y="0"/>
              <a:ext cx="667671" cy="314755"/>
            </a:xfrm>
            <a:custGeom>
              <a:avLst/>
              <a:gdLst/>
              <a:ahLst/>
              <a:cxnLst/>
              <a:rect l="l" t="t" r="r" b="b"/>
              <a:pathLst>
                <a:path w="667671" h="314755">
                  <a:moveTo>
                    <a:pt x="19473" y="0"/>
                  </a:moveTo>
                  <a:lnTo>
                    <a:pt x="648198" y="0"/>
                  </a:lnTo>
                  <a:cubicBezTo>
                    <a:pt x="653362" y="0"/>
                    <a:pt x="658315" y="2052"/>
                    <a:pt x="661967" y="5704"/>
                  </a:cubicBezTo>
                  <a:cubicBezTo>
                    <a:pt x="665619" y="9356"/>
                    <a:pt x="667671" y="14309"/>
                    <a:pt x="667671" y="19473"/>
                  </a:cubicBezTo>
                  <a:lnTo>
                    <a:pt x="667671" y="295282"/>
                  </a:lnTo>
                  <a:cubicBezTo>
                    <a:pt x="667671" y="300446"/>
                    <a:pt x="665619" y="305399"/>
                    <a:pt x="661967" y="309051"/>
                  </a:cubicBezTo>
                  <a:cubicBezTo>
                    <a:pt x="658315" y="312703"/>
                    <a:pt x="653362" y="314755"/>
                    <a:pt x="648198" y="314755"/>
                  </a:cubicBezTo>
                  <a:lnTo>
                    <a:pt x="19473" y="314755"/>
                  </a:lnTo>
                  <a:cubicBezTo>
                    <a:pt x="14309" y="314755"/>
                    <a:pt x="9356" y="312703"/>
                    <a:pt x="5704" y="309051"/>
                  </a:cubicBezTo>
                  <a:cubicBezTo>
                    <a:pt x="2052" y="305399"/>
                    <a:pt x="0" y="300446"/>
                    <a:pt x="0" y="295282"/>
                  </a:cubicBezTo>
                  <a:lnTo>
                    <a:pt x="0" y="19473"/>
                  </a:lnTo>
                  <a:cubicBezTo>
                    <a:pt x="0" y="14309"/>
                    <a:pt x="2052" y="9356"/>
                    <a:pt x="5704" y="5704"/>
                  </a:cubicBezTo>
                  <a:cubicBezTo>
                    <a:pt x="9356" y="2052"/>
                    <a:pt x="14309" y="0"/>
                    <a:pt x="19473" y="0"/>
                  </a:cubicBezTo>
                  <a:close/>
                </a:path>
              </a:pathLst>
            </a:custGeom>
            <a:blipFill>
              <a:blip r:embed="rId2"/>
              <a:stretch>
                <a:fillRect t="-20796" b="-20796"/>
              </a:stretch>
            </a:blipFill>
          </p:spPr>
        </p:sp>
      </p:grpSp>
      <p:sp>
        <p:nvSpPr>
          <p:cNvPr id="4" name="Freeform 4"/>
          <p:cNvSpPr/>
          <p:nvPr/>
        </p:nvSpPr>
        <p:spPr>
          <a:xfrm>
            <a:off x="-98750" y="8251802"/>
            <a:ext cx="18485501" cy="2554360"/>
          </a:xfrm>
          <a:custGeom>
            <a:avLst/>
            <a:gdLst/>
            <a:ahLst/>
            <a:cxnLst/>
            <a:rect l="l" t="t" r="r" b="b"/>
            <a:pathLst>
              <a:path w="18485501" h="2554360">
                <a:moveTo>
                  <a:pt x="0" y="0"/>
                </a:moveTo>
                <a:lnTo>
                  <a:pt x="18485500" y="0"/>
                </a:lnTo>
                <a:lnTo>
                  <a:pt x="18485500" y="2554361"/>
                </a:lnTo>
                <a:lnTo>
                  <a:pt x="0" y="255436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a:off x="-98750" y="8570618"/>
            <a:ext cx="18485501" cy="2554360"/>
          </a:xfrm>
          <a:custGeom>
            <a:avLst/>
            <a:gdLst/>
            <a:ahLst/>
            <a:cxnLst/>
            <a:rect l="l" t="t" r="r" b="b"/>
            <a:pathLst>
              <a:path w="18485501" h="2554360">
                <a:moveTo>
                  <a:pt x="0" y="0"/>
                </a:moveTo>
                <a:lnTo>
                  <a:pt x="18485500" y="0"/>
                </a:lnTo>
                <a:lnTo>
                  <a:pt x="18485500" y="2554360"/>
                </a:lnTo>
                <a:lnTo>
                  <a:pt x="0" y="25543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grpSp>
        <p:nvGrpSpPr>
          <p:cNvPr id="6" name="Group 6"/>
          <p:cNvGrpSpPr/>
          <p:nvPr/>
        </p:nvGrpSpPr>
        <p:grpSpPr>
          <a:xfrm>
            <a:off x="0" y="1028700"/>
            <a:ext cx="9144000" cy="4249219"/>
            <a:chOff x="0" y="0"/>
            <a:chExt cx="667671" cy="310267"/>
          </a:xfrm>
        </p:grpSpPr>
        <p:sp>
          <p:nvSpPr>
            <p:cNvPr id="7" name="Freeform 7"/>
            <p:cNvSpPr/>
            <p:nvPr/>
          </p:nvSpPr>
          <p:spPr>
            <a:xfrm>
              <a:off x="0" y="0"/>
              <a:ext cx="667671" cy="310267"/>
            </a:xfrm>
            <a:custGeom>
              <a:avLst/>
              <a:gdLst/>
              <a:ahLst/>
              <a:cxnLst/>
              <a:rect l="l" t="t" r="r" b="b"/>
              <a:pathLst>
                <a:path w="667671" h="310267">
                  <a:moveTo>
                    <a:pt x="19473" y="0"/>
                  </a:moveTo>
                  <a:lnTo>
                    <a:pt x="648198" y="0"/>
                  </a:lnTo>
                  <a:cubicBezTo>
                    <a:pt x="653362" y="0"/>
                    <a:pt x="658315" y="2052"/>
                    <a:pt x="661967" y="5704"/>
                  </a:cubicBezTo>
                  <a:cubicBezTo>
                    <a:pt x="665619" y="9356"/>
                    <a:pt x="667671" y="14309"/>
                    <a:pt x="667671" y="19473"/>
                  </a:cubicBezTo>
                  <a:lnTo>
                    <a:pt x="667671" y="290793"/>
                  </a:lnTo>
                  <a:cubicBezTo>
                    <a:pt x="667671" y="295958"/>
                    <a:pt x="665619" y="300911"/>
                    <a:pt x="661967" y="304563"/>
                  </a:cubicBezTo>
                  <a:cubicBezTo>
                    <a:pt x="658315" y="308215"/>
                    <a:pt x="653362" y="310267"/>
                    <a:pt x="648198" y="310267"/>
                  </a:cubicBezTo>
                  <a:lnTo>
                    <a:pt x="19473" y="310267"/>
                  </a:lnTo>
                  <a:cubicBezTo>
                    <a:pt x="14309" y="310267"/>
                    <a:pt x="9356" y="308215"/>
                    <a:pt x="5704" y="304563"/>
                  </a:cubicBezTo>
                  <a:cubicBezTo>
                    <a:pt x="2052" y="300911"/>
                    <a:pt x="0" y="295958"/>
                    <a:pt x="0" y="290793"/>
                  </a:cubicBezTo>
                  <a:lnTo>
                    <a:pt x="0" y="19473"/>
                  </a:lnTo>
                  <a:cubicBezTo>
                    <a:pt x="0" y="14309"/>
                    <a:pt x="2052" y="9356"/>
                    <a:pt x="5704" y="5704"/>
                  </a:cubicBezTo>
                  <a:cubicBezTo>
                    <a:pt x="9356" y="2052"/>
                    <a:pt x="14309" y="0"/>
                    <a:pt x="19473" y="0"/>
                  </a:cubicBezTo>
                  <a:close/>
                </a:path>
              </a:pathLst>
            </a:custGeom>
            <a:blipFill>
              <a:blip r:embed="rId7"/>
              <a:stretch>
                <a:fillRect l="-6159" t="-61334" r="-6159"/>
              </a:stretch>
            </a:blipFill>
          </p:spPr>
        </p:sp>
      </p:grpSp>
      <p:sp>
        <p:nvSpPr>
          <p:cNvPr id="8" name="Freeform 8"/>
          <p:cNvSpPr/>
          <p:nvPr/>
        </p:nvSpPr>
        <p:spPr>
          <a:xfrm flipH="1" flipV="1">
            <a:off x="3394411" y="1028700"/>
            <a:ext cx="5778164" cy="1423943"/>
          </a:xfrm>
          <a:custGeom>
            <a:avLst/>
            <a:gdLst/>
            <a:ahLst/>
            <a:cxnLst/>
            <a:rect l="l" t="t" r="r" b="b"/>
            <a:pathLst>
              <a:path w="5778164" h="1423943">
                <a:moveTo>
                  <a:pt x="5778164" y="1423943"/>
                </a:moveTo>
                <a:lnTo>
                  <a:pt x="0" y="1423943"/>
                </a:lnTo>
                <a:lnTo>
                  <a:pt x="0" y="0"/>
                </a:lnTo>
                <a:lnTo>
                  <a:pt x="5778164" y="0"/>
                </a:lnTo>
                <a:lnTo>
                  <a:pt x="5778164" y="1423943"/>
                </a:lnTo>
                <a:close/>
              </a:path>
            </a:pathLst>
          </a:custGeom>
          <a:blipFill>
            <a:blip r:embed="rId8">
              <a:extLst>
                <a:ext uri="{96DAC541-7B7A-43D3-8B79-37D633B846F1}">
                  <asvg:svgBlip xmlns:asvg="http://schemas.microsoft.com/office/drawing/2016/SVG/main" r:embed="rId9"/>
                </a:ext>
              </a:extLst>
            </a:blip>
            <a:stretch>
              <a:fillRect r="-148449" b="-39311"/>
            </a:stretch>
          </a:blipFill>
        </p:spPr>
      </p:sp>
      <p:sp>
        <p:nvSpPr>
          <p:cNvPr id="9" name="Freeform 9"/>
          <p:cNvSpPr/>
          <p:nvPr/>
        </p:nvSpPr>
        <p:spPr>
          <a:xfrm flipV="1">
            <a:off x="9124950" y="5832717"/>
            <a:ext cx="5778164" cy="1423943"/>
          </a:xfrm>
          <a:custGeom>
            <a:avLst/>
            <a:gdLst/>
            <a:ahLst/>
            <a:cxnLst/>
            <a:rect l="l" t="t" r="r" b="b"/>
            <a:pathLst>
              <a:path w="5778164" h="1423943">
                <a:moveTo>
                  <a:pt x="0" y="1423944"/>
                </a:moveTo>
                <a:lnTo>
                  <a:pt x="5778164" y="1423944"/>
                </a:lnTo>
                <a:lnTo>
                  <a:pt x="5778164" y="0"/>
                </a:lnTo>
                <a:lnTo>
                  <a:pt x="0" y="0"/>
                </a:lnTo>
                <a:lnTo>
                  <a:pt x="0" y="1423944"/>
                </a:lnTo>
                <a:close/>
              </a:path>
            </a:pathLst>
          </a:custGeom>
          <a:blipFill>
            <a:blip r:embed="rId10">
              <a:extLst>
                <a:ext uri="{96DAC541-7B7A-43D3-8B79-37D633B846F1}">
                  <asvg:svgBlip xmlns:asvg="http://schemas.microsoft.com/office/drawing/2016/SVG/main" r:embed="rId11"/>
                </a:ext>
              </a:extLst>
            </a:blip>
            <a:stretch>
              <a:fillRect r="-148449" b="-39311"/>
            </a:stretch>
          </a:blipFill>
        </p:spPr>
      </p:sp>
      <p:sp>
        <p:nvSpPr>
          <p:cNvPr id="10" name="TextBox 10"/>
          <p:cNvSpPr txBox="1"/>
          <p:nvPr/>
        </p:nvSpPr>
        <p:spPr>
          <a:xfrm>
            <a:off x="9682066" y="1245826"/>
            <a:ext cx="8297713" cy="1898650"/>
          </a:xfrm>
          <a:prstGeom prst="rect">
            <a:avLst/>
          </a:prstGeom>
        </p:spPr>
        <p:txBody>
          <a:bodyPr lIns="0" tIns="0" rIns="0" bIns="0" rtlCol="0" anchor="t">
            <a:spAutoFit/>
          </a:bodyPr>
          <a:lstStyle/>
          <a:p>
            <a:pPr algn="l">
              <a:lnSpc>
                <a:spcPts val="7699"/>
              </a:lnSpc>
            </a:pPr>
            <a:r>
              <a:rPr lang="en-US" sz="5499">
                <a:solidFill>
                  <a:srgbClr val="231F20"/>
                </a:solidFill>
                <a:latin typeface="League Spartan"/>
                <a:ea typeface="League Spartan"/>
                <a:cs typeface="League Spartan"/>
                <a:sym typeface="League Spartan"/>
              </a:rPr>
              <a:t>MENGEMBANGKAN TECHNOPRENEURSHIP</a:t>
            </a:r>
          </a:p>
        </p:txBody>
      </p:sp>
      <p:sp>
        <p:nvSpPr>
          <p:cNvPr id="11" name="TextBox 11"/>
          <p:cNvSpPr txBox="1"/>
          <p:nvPr/>
        </p:nvSpPr>
        <p:spPr>
          <a:xfrm>
            <a:off x="9682066" y="390918"/>
            <a:ext cx="8024647" cy="927100"/>
          </a:xfrm>
          <a:prstGeom prst="rect">
            <a:avLst/>
          </a:prstGeom>
        </p:spPr>
        <p:txBody>
          <a:bodyPr lIns="0" tIns="0" rIns="0" bIns="0" rtlCol="0" anchor="t">
            <a:spAutoFit/>
          </a:bodyPr>
          <a:lstStyle/>
          <a:p>
            <a:pPr algn="l">
              <a:lnSpc>
                <a:spcPts val="7699"/>
              </a:lnSpc>
            </a:pPr>
            <a:r>
              <a:rPr lang="en-US" sz="5499">
                <a:solidFill>
                  <a:srgbClr val="1B8895"/>
                </a:solidFill>
                <a:latin typeface="League Spartan"/>
                <a:ea typeface="League Spartan"/>
                <a:cs typeface="League Spartan"/>
                <a:sym typeface="League Spartan"/>
              </a:rPr>
              <a:t>PERAN PEMERINTAH</a:t>
            </a:r>
          </a:p>
        </p:txBody>
      </p:sp>
      <p:sp>
        <p:nvSpPr>
          <p:cNvPr id="12" name="TextBox 12"/>
          <p:cNvSpPr txBox="1"/>
          <p:nvPr/>
        </p:nvSpPr>
        <p:spPr>
          <a:xfrm>
            <a:off x="10443582" y="3265647"/>
            <a:ext cx="7263131" cy="1073150"/>
          </a:xfrm>
          <a:prstGeom prst="rect">
            <a:avLst/>
          </a:prstGeom>
        </p:spPr>
        <p:txBody>
          <a:bodyPr lIns="0" tIns="0" rIns="0" bIns="0" rtlCol="0" anchor="t">
            <a:spAutoFit/>
          </a:bodyPr>
          <a:lstStyle/>
          <a:p>
            <a:pPr algn="l">
              <a:lnSpc>
                <a:spcPts val="2800"/>
              </a:lnSpc>
            </a:pPr>
            <a:r>
              <a:rPr lang="en-US" sz="2000">
                <a:solidFill>
                  <a:srgbClr val="252525"/>
                </a:solidFill>
                <a:latin typeface="Poppins Bold"/>
                <a:ea typeface="Poppins Bold"/>
                <a:cs typeface="Poppins Bold"/>
                <a:sym typeface="Poppins Bold"/>
              </a:rPr>
              <a:t>Pemerintah sebagai regulator diharapkan mempunyai peran untuk menumbuhkan dan mendukung kultur technopreneur dalam aktivitas pemerintahan </a:t>
            </a:r>
          </a:p>
        </p:txBody>
      </p:sp>
      <p:sp>
        <p:nvSpPr>
          <p:cNvPr id="13" name="TextBox 13"/>
          <p:cNvSpPr txBox="1"/>
          <p:nvPr/>
        </p:nvSpPr>
        <p:spPr>
          <a:xfrm>
            <a:off x="10443582" y="4440058"/>
            <a:ext cx="7263131" cy="368300"/>
          </a:xfrm>
          <a:prstGeom prst="rect">
            <a:avLst/>
          </a:prstGeom>
        </p:spPr>
        <p:txBody>
          <a:bodyPr lIns="0" tIns="0" rIns="0" bIns="0" rtlCol="0" anchor="t">
            <a:spAutoFit/>
          </a:bodyPr>
          <a:lstStyle/>
          <a:p>
            <a:pPr algn="l">
              <a:lnSpc>
                <a:spcPts val="2800"/>
              </a:lnSpc>
            </a:pPr>
            <a:r>
              <a:rPr lang="en-US" sz="2000">
                <a:solidFill>
                  <a:srgbClr val="252525"/>
                </a:solidFill>
                <a:latin typeface="Poppins Bold"/>
                <a:ea typeface="Poppins Bold"/>
                <a:cs typeface="Poppins Bold"/>
                <a:sym typeface="Poppins Bold"/>
              </a:rPr>
              <a:t>Memberikan stabilitas iklim berinvestasi yang baik</a:t>
            </a:r>
          </a:p>
        </p:txBody>
      </p:sp>
      <p:sp>
        <p:nvSpPr>
          <p:cNvPr id="14" name="TextBox 14"/>
          <p:cNvSpPr txBox="1"/>
          <p:nvPr/>
        </p:nvSpPr>
        <p:spPr>
          <a:xfrm>
            <a:off x="10443582" y="4884219"/>
            <a:ext cx="7263131" cy="720725"/>
          </a:xfrm>
          <a:prstGeom prst="rect">
            <a:avLst/>
          </a:prstGeom>
        </p:spPr>
        <p:txBody>
          <a:bodyPr lIns="0" tIns="0" rIns="0" bIns="0" rtlCol="0" anchor="t">
            <a:spAutoFit/>
          </a:bodyPr>
          <a:lstStyle/>
          <a:p>
            <a:pPr algn="l">
              <a:lnSpc>
                <a:spcPts val="2800"/>
              </a:lnSpc>
            </a:pPr>
            <a:r>
              <a:rPr lang="en-US" sz="2000">
                <a:solidFill>
                  <a:srgbClr val="252525"/>
                </a:solidFill>
                <a:latin typeface="Poppins Bold"/>
                <a:ea typeface="Poppins Bold"/>
                <a:cs typeface="Poppins Bold"/>
                <a:sym typeface="Poppins Bold"/>
              </a:rPr>
              <a:t>Mempercepat pembangunan infrastruktur dan kawasan pengembangan sains dan teknologi</a:t>
            </a:r>
          </a:p>
        </p:txBody>
      </p:sp>
      <p:grpSp>
        <p:nvGrpSpPr>
          <p:cNvPr id="15" name="Group 15"/>
          <p:cNvGrpSpPr/>
          <p:nvPr/>
        </p:nvGrpSpPr>
        <p:grpSpPr>
          <a:xfrm>
            <a:off x="9682066" y="3414652"/>
            <a:ext cx="333488" cy="244694"/>
            <a:chOff x="0" y="0"/>
            <a:chExt cx="1107748" cy="812800"/>
          </a:xfrm>
        </p:grpSpPr>
        <p:sp>
          <p:nvSpPr>
            <p:cNvPr id="16" name="Freeform 16"/>
            <p:cNvSpPr/>
            <p:nvPr/>
          </p:nvSpPr>
          <p:spPr>
            <a:xfrm>
              <a:off x="0" y="0"/>
              <a:ext cx="1107748" cy="812800"/>
            </a:xfrm>
            <a:custGeom>
              <a:avLst/>
              <a:gdLst/>
              <a:ahLst/>
              <a:cxnLst/>
              <a:rect l="l" t="t" r="r" b="b"/>
              <a:pathLst>
                <a:path w="1107748" h="812800">
                  <a:moveTo>
                    <a:pt x="553874" y="0"/>
                  </a:moveTo>
                  <a:cubicBezTo>
                    <a:pt x="247978" y="0"/>
                    <a:pt x="0" y="181951"/>
                    <a:pt x="0" y="406400"/>
                  </a:cubicBezTo>
                  <a:cubicBezTo>
                    <a:pt x="0" y="630849"/>
                    <a:pt x="247978" y="812800"/>
                    <a:pt x="553874" y="812800"/>
                  </a:cubicBezTo>
                  <a:cubicBezTo>
                    <a:pt x="859770" y="812800"/>
                    <a:pt x="1107748" y="630849"/>
                    <a:pt x="1107748" y="406400"/>
                  </a:cubicBezTo>
                  <a:cubicBezTo>
                    <a:pt x="1107748" y="181951"/>
                    <a:pt x="859770" y="0"/>
                    <a:pt x="553874" y="0"/>
                  </a:cubicBezTo>
                  <a:close/>
                </a:path>
              </a:pathLst>
            </a:custGeom>
            <a:solidFill>
              <a:srgbClr val="1B8895"/>
            </a:solidFill>
          </p:spPr>
        </p:sp>
        <p:sp>
          <p:nvSpPr>
            <p:cNvPr id="17" name="TextBox 17"/>
            <p:cNvSpPr txBox="1"/>
            <p:nvPr/>
          </p:nvSpPr>
          <p:spPr>
            <a:xfrm>
              <a:off x="103851" y="38100"/>
              <a:ext cx="900045" cy="698500"/>
            </a:xfrm>
            <a:prstGeom prst="rect">
              <a:avLst/>
            </a:prstGeom>
          </p:spPr>
          <p:txBody>
            <a:bodyPr lIns="50800" tIns="50800" rIns="50800" bIns="50800" rtlCol="0" anchor="ctr"/>
            <a:lstStyle/>
            <a:p>
              <a:pPr algn="ctr">
                <a:lnSpc>
                  <a:spcPts val="2793"/>
                </a:lnSpc>
              </a:pPr>
              <a:endParaRPr/>
            </a:p>
          </p:txBody>
        </p:sp>
      </p:grpSp>
      <p:grpSp>
        <p:nvGrpSpPr>
          <p:cNvPr id="18" name="Group 18"/>
          <p:cNvGrpSpPr/>
          <p:nvPr/>
        </p:nvGrpSpPr>
        <p:grpSpPr>
          <a:xfrm>
            <a:off x="9682066" y="4563663"/>
            <a:ext cx="333488" cy="244694"/>
            <a:chOff x="0" y="0"/>
            <a:chExt cx="1107748" cy="812800"/>
          </a:xfrm>
        </p:grpSpPr>
        <p:sp>
          <p:nvSpPr>
            <p:cNvPr id="19" name="Freeform 19"/>
            <p:cNvSpPr/>
            <p:nvPr/>
          </p:nvSpPr>
          <p:spPr>
            <a:xfrm>
              <a:off x="0" y="0"/>
              <a:ext cx="1107748" cy="812800"/>
            </a:xfrm>
            <a:custGeom>
              <a:avLst/>
              <a:gdLst/>
              <a:ahLst/>
              <a:cxnLst/>
              <a:rect l="l" t="t" r="r" b="b"/>
              <a:pathLst>
                <a:path w="1107748" h="812800">
                  <a:moveTo>
                    <a:pt x="553874" y="0"/>
                  </a:moveTo>
                  <a:cubicBezTo>
                    <a:pt x="247978" y="0"/>
                    <a:pt x="0" y="181951"/>
                    <a:pt x="0" y="406400"/>
                  </a:cubicBezTo>
                  <a:cubicBezTo>
                    <a:pt x="0" y="630849"/>
                    <a:pt x="247978" y="812800"/>
                    <a:pt x="553874" y="812800"/>
                  </a:cubicBezTo>
                  <a:cubicBezTo>
                    <a:pt x="859770" y="812800"/>
                    <a:pt x="1107748" y="630849"/>
                    <a:pt x="1107748" y="406400"/>
                  </a:cubicBezTo>
                  <a:cubicBezTo>
                    <a:pt x="1107748" y="181951"/>
                    <a:pt x="859770" y="0"/>
                    <a:pt x="553874" y="0"/>
                  </a:cubicBezTo>
                  <a:close/>
                </a:path>
              </a:pathLst>
            </a:custGeom>
            <a:solidFill>
              <a:srgbClr val="FFB236"/>
            </a:solidFill>
          </p:spPr>
        </p:sp>
        <p:sp>
          <p:nvSpPr>
            <p:cNvPr id="20" name="TextBox 20"/>
            <p:cNvSpPr txBox="1"/>
            <p:nvPr/>
          </p:nvSpPr>
          <p:spPr>
            <a:xfrm>
              <a:off x="103851" y="38100"/>
              <a:ext cx="900045" cy="698500"/>
            </a:xfrm>
            <a:prstGeom prst="rect">
              <a:avLst/>
            </a:prstGeom>
          </p:spPr>
          <p:txBody>
            <a:bodyPr lIns="50800" tIns="50800" rIns="50800" bIns="50800" rtlCol="0" anchor="ctr"/>
            <a:lstStyle/>
            <a:p>
              <a:pPr algn="ctr">
                <a:lnSpc>
                  <a:spcPts val="2793"/>
                </a:lnSpc>
              </a:pPr>
              <a:endParaRPr/>
            </a:p>
          </p:txBody>
        </p:sp>
      </p:grpSp>
      <p:grpSp>
        <p:nvGrpSpPr>
          <p:cNvPr id="21" name="Group 21"/>
          <p:cNvGrpSpPr/>
          <p:nvPr/>
        </p:nvGrpSpPr>
        <p:grpSpPr>
          <a:xfrm>
            <a:off x="9682066" y="5143500"/>
            <a:ext cx="333488" cy="244694"/>
            <a:chOff x="0" y="0"/>
            <a:chExt cx="1107748" cy="812800"/>
          </a:xfrm>
        </p:grpSpPr>
        <p:sp>
          <p:nvSpPr>
            <p:cNvPr id="22" name="Freeform 22"/>
            <p:cNvSpPr/>
            <p:nvPr/>
          </p:nvSpPr>
          <p:spPr>
            <a:xfrm>
              <a:off x="0" y="0"/>
              <a:ext cx="1107748" cy="812800"/>
            </a:xfrm>
            <a:custGeom>
              <a:avLst/>
              <a:gdLst/>
              <a:ahLst/>
              <a:cxnLst/>
              <a:rect l="l" t="t" r="r" b="b"/>
              <a:pathLst>
                <a:path w="1107748" h="812800">
                  <a:moveTo>
                    <a:pt x="553874" y="0"/>
                  </a:moveTo>
                  <a:cubicBezTo>
                    <a:pt x="247978" y="0"/>
                    <a:pt x="0" y="181951"/>
                    <a:pt x="0" y="406400"/>
                  </a:cubicBezTo>
                  <a:cubicBezTo>
                    <a:pt x="0" y="630849"/>
                    <a:pt x="247978" y="812800"/>
                    <a:pt x="553874" y="812800"/>
                  </a:cubicBezTo>
                  <a:cubicBezTo>
                    <a:pt x="859770" y="812800"/>
                    <a:pt x="1107748" y="630849"/>
                    <a:pt x="1107748" y="406400"/>
                  </a:cubicBezTo>
                  <a:cubicBezTo>
                    <a:pt x="1107748" y="181951"/>
                    <a:pt x="859770" y="0"/>
                    <a:pt x="553874" y="0"/>
                  </a:cubicBezTo>
                  <a:close/>
                </a:path>
              </a:pathLst>
            </a:custGeom>
            <a:solidFill>
              <a:srgbClr val="1B8895"/>
            </a:solidFill>
          </p:spPr>
        </p:sp>
        <p:sp>
          <p:nvSpPr>
            <p:cNvPr id="23" name="TextBox 23"/>
            <p:cNvSpPr txBox="1"/>
            <p:nvPr/>
          </p:nvSpPr>
          <p:spPr>
            <a:xfrm>
              <a:off x="103851" y="38100"/>
              <a:ext cx="900045" cy="698500"/>
            </a:xfrm>
            <a:prstGeom prst="rect">
              <a:avLst/>
            </a:prstGeom>
          </p:spPr>
          <p:txBody>
            <a:bodyPr lIns="50800" tIns="50800" rIns="50800" bIns="50800" rtlCol="0" anchor="ctr"/>
            <a:lstStyle/>
            <a:p>
              <a:pPr algn="ctr">
                <a:lnSpc>
                  <a:spcPts val="2793"/>
                </a:lnSpc>
              </a:pPr>
              <a:endParaRPr/>
            </a:p>
          </p:txBody>
        </p:sp>
      </p:grpSp>
      <p:sp>
        <p:nvSpPr>
          <p:cNvPr id="24" name="TextBox 24"/>
          <p:cNvSpPr txBox="1"/>
          <p:nvPr/>
        </p:nvSpPr>
        <p:spPr>
          <a:xfrm>
            <a:off x="559676" y="6263256"/>
            <a:ext cx="6320581" cy="927100"/>
          </a:xfrm>
          <a:prstGeom prst="rect">
            <a:avLst/>
          </a:prstGeom>
        </p:spPr>
        <p:txBody>
          <a:bodyPr lIns="0" tIns="0" rIns="0" bIns="0" rtlCol="0" anchor="t">
            <a:spAutoFit/>
          </a:bodyPr>
          <a:lstStyle/>
          <a:p>
            <a:pPr algn="l">
              <a:lnSpc>
                <a:spcPts val="7699"/>
              </a:lnSpc>
            </a:pPr>
            <a:r>
              <a:rPr lang="en-US" sz="5499">
                <a:solidFill>
                  <a:srgbClr val="231F20"/>
                </a:solidFill>
                <a:latin typeface="League Spartan"/>
                <a:ea typeface="League Spartan"/>
                <a:cs typeface="League Spartan"/>
                <a:sym typeface="League Spartan"/>
              </a:rPr>
              <a:t>BERBASIS DATA</a:t>
            </a:r>
          </a:p>
        </p:txBody>
      </p:sp>
      <p:sp>
        <p:nvSpPr>
          <p:cNvPr id="25" name="TextBox 25"/>
          <p:cNvSpPr txBox="1"/>
          <p:nvPr/>
        </p:nvSpPr>
        <p:spPr>
          <a:xfrm>
            <a:off x="559676" y="5408348"/>
            <a:ext cx="6320581" cy="927100"/>
          </a:xfrm>
          <a:prstGeom prst="rect">
            <a:avLst/>
          </a:prstGeom>
        </p:spPr>
        <p:txBody>
          <a:bodyPr lIns="0" tIns="0" rIns="0" bIns="0" rtlCol="0" anchor="t">
            <a:spAutoFit/>
          </a:bodyPr>
          <a:lstStyle/>
          <a:p>
            <a:pPr algn="l">
              <a:lnSpc>
                <a:spcPts val="7699"/>
              </a:lnSpc>
            </a:pPr>
            <a:r>
              <a:rPr lang="en-US" sz="5499">
                <a:solidFill>
                  <a:srgbClr val="1B8895"/>
                </a:solidFill>
                <a:latin typeface="League Spartan"/>
                <a:ea typeface="League Spartan"/>
                <a:cs typeface="League Spartan"/>
                <a:sym typeface="League Spartan"/>
              </a:rPr>
              <a:t>PEMASARAN </a:t>
            </a:r>
          </a:p>
        </p:txBody>
      </p:sp>
      <p:sp>
        <p:nvSpPr>
          <p:cNvPr id="26" name="TextBox 26"/>
          <p:cNvSpPr txBox="1"/>
          <p:nvPr/>
        </p:nvSpPr>
        <p:spPr>
          <a:xfrm>
            <a:off x="1321193" y="7246028"/>
            <a:ext cx="7263131" cy="720725"/>
          </a:xfrm>
          <a:prstGeom prst="rect">
            <a:avLst/>
          </a:prstGeom>
        </p:spPr>
        <p:txBody>
          <a:bodyPr lIns="0" tIns="0" rIns="0" bIns="0" rtlCol="0" anchor="t">
            <a:spAutoFit/>
          </a:bodyPr>
          <a:lstStyle/>
          <a:p>
            <a:pPr algn="l">
              <a:lnSpc>
                <a:spcPts val="2800"/>
              </a:lnSpc>
            </a:pPr>
            <a:r>
              <a:rPr lang="en-US" sz="2000">
                <a:solidFill>
                  <a:srgbClr val="252525"/>
                </a:solidFill>
                <a:latin typeface="Poppins Bold"/>
                <a:ea typeface="Poppins Bold"/>
                <a:cs typeface="Poppins Bold"/>
                <a:sym typeface="Poppins Bold"/>
              </a:rPr>
              <a:t>Perguruan Tinggi menciptakan kultur akademis yang mendukung berkembangnya spirit technopreneur. </a:t>
            </a:r>
          </a:p>
        </p:txBody>
      </p:sp>
      <p:grpSp>
        <p:nvGrpSpPr>
          <p:cNvPr id="27" name="Group 27"/>
          <p:cNvGrpSpPr/>
          <p:nvPr/>
        </p:nvGrpSpPr>
        <p:grpSpPr>
          <a:xfrm>
            <a:off x="559676" y="7517381"/>
            <a:ext cx="333488" cy="244694"/>
            <a:chOff x="0" y="0"/>
            <a:chExt cx="1107748" cy="812800"/>
          </a:xfrm>
        </p:grpSpPr>
        <p:sp>
          <p:nvSpPr>
            <p:cNvPr id="28" name="Freeform 28"/>
            <p:cNvSpPr/>
            <p:nvPr/>
          </p:nvSpPr>
          <p:spPr>
            <a:xfrm>
              <a:off x="0" y="0"/>
              <a:ext cx="1107748" cy="812800"/>
            </a:xfrm>
            <a:custGeom>
              <a:avLst/>
              <a:gdLst/>
              <a:ahLst/>
              <a:cxnLst/>
              <a:rect l="l" t="t" r="r" b="b"/>
              <a:pathLst>
                <a:path w="1107748" h="812800">
                  <a:moveTo>
                    <a:pt x="553874" y="0"/>
                  </a:moveTo>
                  <a:cubicBezTo>
                    <a:pt x="247978" y="0"/>
                    <a:pt x="0" y="181951"/>
                    <a:pt x="0" y="406400"/>
                  </a:cubicBezTo>
                  <a:cubicBezTo>
                    <a:pt x="0" y="630849"/>
                    <a:pt x="247978" y="812800"/>
                    <a:pt x="553874" y="812800"/>
                  </a:cubicBezTo>
                  <a:cubicBezTo>
                    <a:pt x="859770" y="812800"/>
                    <a:pt x="1107748" y="630849"/>
                    <a:pt x="1107748" y="406400"/>
                  </a:cubicBezTo>
                  <a:cubicBezTo>
                    <a:pt x="1107748" y="181951"/>
                    <a:pt x="859770" y="0"/>
                    <a:pt x="553874" y="0"/>
                  </a:cubicBezTo>
                  <a:close/>
                </a:path>
              </a:pathLst>
            </a:custGeom>
            <a:solidFill>
              <a:srgbClr val="1B8895"/>
            </a:solidFill>
          </p:spPr>
        </p:sp>
        <p:sp>
          <p:nvSpPr>
            <p:cNvPr id="29" name="TextBox 29"/>
            <p:cNvSpPr txBox="1"/>
            <p:nvPr/>
          </p:nvSpPr>
          <p:spPr>
            <a:xfrm>
              <a:off x="103851" y="38100"/>
              <a:ext cx="900045" cy="698500"/>
            </a:xfrm>
            <a:prstGeom prst="rect">
              <a:avLst/>
            </a:prstGeom>
          </p:spPr>
          <p:txBody>
            <a:bodyPr lIns="50800" tIns="50800" rIns="50800" bIns="50800" rtlCol="0" anchor="ctr"/>
            <a:lstStyle/>
            <a:p>
              <a:pPr algn="ctr">
                <a:lnSpc>
                  <a:spcPts val="2793"/>
                </a:lnSpc>
              </a:pPr>
              <a:endParaRP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1032</TotalTime>
  <Words>1062</Words>
  <Application>Microsoft Office PowerPoint</Application>
  <PresentationFormat>Custom</PresentationFormat>
  <Paragraphs>115</Paragraphs>
  <Slides>14</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14</vt:i4>
      </vt:variant>
    </vt:vector>
  </HeadingPairs>
  <TitlesOfParts>
    <vt:vector size="23" baseType="lpstr">
      <vt:lpstr>League Spartan</vt:lpstr>
      <vt:lpstr>Libre Franklin</vt:lpstr>
      <vt:lpstr>Open Sans Bold</vt:lpstr>
      <vt:lpstr>Poppins Bold</vt:lpstr>
      <vt:lpstr>Poppins Semi-Bold</vt:lpstr>
      <vt:lpstr>Arial</vt:lpstr>
      <vt:lpstr>Poppins</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P3 - Technopreneur Di Era Digital</dc:title>
  <cp:lastModifiedBy>Hp</cp:lastModifiedBy>
  <cp:revision>11</cp:revision>
  <dcterms:created xsi:type="dcterms:W3CDTF">2006-08-16T00:00:00Z</dcterms:created>
  <dcterms:modified xsi:type="dcterms:W3CDTF">2024-11-04T04:42:42Z</dcterms:modified>
  <dc:identifier>DAGNjOurxQg</dc:identifier>
</cp:coreProperties>
</file>