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7" r:id="rId7"/>
    <p:sldId id="265" r:id="rId8"/>
    <p:sldId id="268" r:id="rId9"/>
    <p:sldId id="266" r:id="rId10"/>
    <p:sldId id="261" r:id="rId11"/>
    <p:sldId id="262" r:id="rId12"/>
    <p:sldId id="269" r:id="rId13"/>
    <p:sldId id="264" r:id="rId14"/>
    <p:sldId id="270" r:id="rId15"/>
    <p:sldId id="271" r:id="rId16"/>
    <p:sldId id="273" r:id="rId17"/>
    <p:sldId id="272" r:id="rId18"/>
    <p:sldId id="275" r:id="rId19"/>
    <p:sldId id="276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5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E9CB6-AAED-4D14-B41D-F6CA7EE861A3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2AD24-31C7-4CD8-8EEC-07F7CF164B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01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2AD24-31C7-4CD8-8EEC-07F7CF164BB0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723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2C3F-01AC-58C7-16EA-B19460D71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33BB-4C36-4F9A-CA90-8B1FD5201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EB296-80A6-B31F-E9C7-A27BB915A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0EC61-7FB6-A7E4-0318-074757797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FDF0B-AB5D-2A85-CFD8-2CCB438E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009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30B5-6D03-9603-DD45-9331373F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96151-621B-0F14-4C53-C538AD3A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07309-B8CD-5EE2-35EF-9115F5FE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679BB-090B-EB8B-BDE4-507FCA8D9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93700-5392-CDD8-0988-C903BF75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879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E769D-9C5D-9D35-AF9D-E642DFE67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EAD1-4F06-37C4-8237-5F1C4A38D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5D1D5-1130-439E-2C64-057978F9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B3C69-0971-E3B4-DE31-E44466E4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43D5-2CDE-6D57-C650-7930CE02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93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4C548-9882-3C45-C086-D63F89D9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B2D6-A53E-3CFC-0B7A-37264E23E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CF541-7A54-2894-6A9D-22338F78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BD317-9553-6C75-9F99-673C5F9F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C1EFF-FBAA-5540-8B1B-92278CE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003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3284-DDA6-AA5E-7F91-5EDE6FB1A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E09B7-FC22-F79B-FA54-88D63BD43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8994-F5D2-C20E-DA17-7DA1BBB81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8FD06-E274-E32A-7B8E-5CB6D9C0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9ED2C-5A9B-DB88-616A-A246299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949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9BF9-9066-E81E-DE6D-C8F406EA8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57B2-3349-3A73-7DBD-BC95C1DDF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392C1-ADBD-3382-ED95-4C7DEFA6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8D7B7-9791-CE12-B6FE-2E73C283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C7279-D7B0-A611-1975-1A33FFADC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4E45F-FBD6-CC56-E85C-F9A998D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212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965E-7884-985A-A2FD-60F0436DB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06432-8807-2758-8480-4BA051979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E72EC-5531-761F-1ACF-3B25F0E08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D312A-DA7C-E6C2-D93A-D6F8256C5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F7FCD-F484-539B-61EE-9805D6B84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D780F0-9891-8CC0-A956-D8BDCE51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990C4-0042-FF7E-B708-89BF5967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3DCB60-CBDC-725A-A19B-6EF00D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141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5DF6-7A76-0DA1-1DDC-5223F9768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89647-89E5-17C4-D1DE-53DCA1521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F28EF-092F-6007-6507-7155807C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C637F-C187-1CBE-A483-CB4D0CD9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293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08C1-9D93-2D75-0476-541543EA6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21F69-8C17-49CF-96D3-B78F07C1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52701-26BE-8E66-DD06-E254EF1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525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BAAE-35F1-4774-7BA6-32908ED2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ACF-B486-EC53-AC18-9D8277EEF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3514E-5A95-AC8A-114F-7CB25D9D1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24CE4-8D9F-B2DC-7DD6-C3576970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2FCAB-46C4-4A71-449F-960B7E2C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21684-C655-5358-155A-5FEEABFE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148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3594-456C-EF21-9EE5-03474B75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C57D4-F245-EA50-1BB9-92C8B463A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0B4B2-2CA1-C9B2-0692-A47D82CA6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0845E-84E1-9B40-F0DD-4301D086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E6D28-584C-270F-0A8E-CC4E3142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DABC8-5E3C-BE76-2FF8-94556A77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75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7A0E68-2126-04E0-235B-FD7F0F45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59A5B-F9C7-4B54-E640-197923115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F5CD-9CF2-9305-ED3C-B50D341E7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AC79B-14DD-4A01-AC06-424E54478EB8}" type="datetimeFigureOut">
              <a:rPr lang="en-ID" smtClean="0"/>
              <a:t>04/11/2024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F0DF6-7462-10E9-2B78-54E9565B8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66AEC-03FC-1A91-8FA7-B940E8A81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BEBC-424D-4995-9D49-C5F18F82FA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10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8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90.png"/><Relationship Id="rId5" Type="http://schemas.openxmlformats.org/officeDocument/2006/relationships/image" Target="../media/image13.png"/><Relationship Id="rId15" Type="http://schemas.openxmlformats.org/officeDocument/2006/relationships/image" Target="../media/image7.png"/><Relationship Id="rId10" Type="http://schemas.openxmlformats.org/officeDocument/2006/relationships/image" Target="../media/image80.png"/><Relationship Id="rId4" Type="http://schemas.openxmlformats.org/officeDocument/2006/relationships/image" Target="../media/image12.png"/><Relationship Id="rId9" Type="http://schemas.openxmlformats.org/officeDocument/2006/relationships/image" Target="../media/image7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50.pn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8.png"/><Relationship Id="rId10" Type="http://schemas.openxmlformats.org/officeDocument/2006/relationships/image" Target="../media/image180.png"/><Relationship Id="rId4" Type="http://schemas.openxmlformats.org/officeDocument/2006/relationships/image" Target="../media/image17.png"/><Relationship Id="rId9" Type="http://schemas.openxmlformats.org/officeDocument/2006/relationships/image" Target="../media/image170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4.mp4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C67AD08-685E-92FF-7220-25AC87776DF6}"/>
              </a:ext>
            </a:extLst>
          </p:cNvPr>
          <p:cNvSpPr/>
          <p:nvPr/>
        </p:nvSpPr>
        <p:spPr>
          <a:xfrm>
            <a:off x="2517569" y="3954338"/>
            <a:ext cx="3391908" cy="1781299"/>
          </a:xfrm>
          <a:prstGeom prst="roundRect">
            <a:avLst/>
          </a:prstGeom>
          <a:noFill/>
          <a:ln w="38100">
            <a:solidFill>
              <a:srgbClr val="C619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B830053-C459-E939-FF63-654B255E1693}"/>
              </a:ext>
            </a:extLst>
          </p:cNvPr>
          <p:cNvSpPr/>
          <p:nvPr/>
        </p:nvSpPr>
        <p:spPr>
          <a:xfrm>
            <a:off x="5909477" y="3954338"/>
            <a:ext cx="3391908" cy="1781299"/>
          </a:xfrm>
          <a:prstGeom prst="roundRect">
            <a:avLst/>
          </a:prstGeom>
          <a:noFill/>
          <a:ln w="38100">
            <a:solidFill>
              <a:srgbClr val="C619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8456F-102D-FC15-E6DB-DB2F72C321F8}"/>
              </a:ext>
            </a:extLst>
          </p:cNvPr>
          <p:cNvSpPr/>
          <p:nvPr/>
        </p:nvSpPr>
        <p:spPr>
          <a:xfrm>
            <a:off x="5128231" y="497515"/>
            <a:ext cx="1747583" cy="1933049"/>
          </a:xfrm>
          <a:prstGeom prst="rect">
            <a:avLst/>
          </a:prstGeom>
          <a:noFill/>
          <a:ln w="38100">
            <a:solidFill>
              <a:srgbClr val="C619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6482C-D5B9-CC42-55AB-F5A44BF015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Sifonn" pitchFamily="50" charset="0"/>
              </a:rPr>
              <a:t>Kontrol</a:t>
            </a:r>
            <a:r>
              <a:rPr lang="en-US" dirty="0">
                <a:latin typeface="Sifonn" pitchFamily="50" charset="0"/>
              </a:rPr>
              <a:t> Motor DC</a:t>
            </a:r>
            <a:endParaRPr lang="en-ID" dirty="0">
              <a:latin typeface="Sifonn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DED3E-455F-99A6-BE11-7F6ACA902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CF266-6F48-D232-6DCB-B9EF31BF1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56" y="497515"/>
            <a:ext cx="1612395" cy="1825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4DC7D-4DA7-BADA-F608-733E9FDFF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43" y="4134811"/>
            <a:ext cx="2191516" cy="1539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137DD7-988A-DED5-CFC7-123BA8C7D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90" y="4209976"/>
            <a:ext cx="2489386" cy="12700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2C7B72-2951-3D2C-E52B-2DA7DBA8C726}"/>
              </a:ext>
            </a:extLst>
          </p:cNvPr>
          <p:cNvSpPr txBox="1"/>
          <p:nvPr/>
        </p:nvSpPr>
        <p:spPr>
          <a:xfrm>
            <a:off x="4433580" y="3467865"/>
            <a:ext cx="3136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Muh</a:t>
            </a:r>
            <a:r>
              <a:rPr lang="en-US" sz="2400" dirty="0"/>
              <a:t> </a:t>
            </a:r>
            <a:r>
              <a:rPr lang="en-US" sz="2400" dirty="0" err="1"/>
              <a:t>Pauzan</a:t>
            </a:r>
            <a:r>
              <a:rPr lang="en-US" sz="2400" dirty="0"/>
              <a:t>, </a:t>
            </a:r>
            <a:r>
              <a:rPr lang="en-US" sz="2400" dirty="0" err="1"/>
              <a:t>S.Si</a:t>
            </a:r>
            <a:r>
              <a:rPr lang="en-US" sz="2400" dirty="0"/>
              <a:t>., </a:t>
            </a:r>
            <a:r>
              <a:rPr lang="en-US" sz="2400" dirty="0" err="1"/>
              <a:t>M.Sc</a:t>
            </a:r>
            <a:endParaRPr lang="en-ID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576C65-967B-F8F9-C52F-427B029A8739}"/>
              </a:ext>
            </a:extLst>
          </p:cNvPr>
          <p:cNvSpPr txBox="1"/>
          <p:nvPr/>
        </p:nvSpPr>
        <p:spPr>
          <a:xfrm>
            <a:off x="5026434" y="592108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74837-2CD9-7EE5-EABD-B02EED87A4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37" y="307571"/>
            <a:ext cx="599415" cy="609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0872F-15FD-81E3-E00F-D799B59A9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450" y="299977"/>
            <a:ext cx="640926" cy="6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6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BE88-FD6F-CED8-F3CC-86095810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H-Bridge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DB355-04AC-5A0C-1231-AC037F030441}"/>
              </a:ext>
            </a:extLst>
          </p:cNvPr>
          <p:cNvSpPr txBox="1"/>
          <p:nvPr/>
        </p:nvSpPr>
        <p:spPr>
          <a:xfrm>
            <a:off x="838200" y="1372336"/>
            <a:ext cx="5418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mengontrol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putaran</a:t>
            </a:r>
            <a:r>
              <a:rPr lang="en-US" sz="2400" dirty="0"/>
              <a:t> motor DC</a:t>
            </a:r>
            <a:endParaRPr lang="en-ID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33D45-C2A8-47C6-7C9C-F014F219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2167F8-9CDA-4E69-6EBB-1859D3A6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CD098B-044D-AC96-CD7D-112C884EF39D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8E2D7-0A6A-3903-A9FC-E27E7A93EE59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09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9D40F1-D01E-0AF9-57F1-086484DEA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B97DB-23E2-5174-F0E7-0242C2264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7C1DC-414A-1A9A-35BF-679BC03A9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521778-3634-4231-E7FD-A7D2CFF51E57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B66022-2777-FA39-7D29-FD9C657E60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8" y="2122528"/>
            <a:ext cx="5371417" cy="4112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DC96BF-0781-3289-1E07-C8DD1C72D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47" y="2122527"/>
            <a:ext cx="2884996" cy="411201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F0F66AD-B47A-2C56-DE25-640AFA149FA0}"/>
              </a:ext>
            </a:extLst>
          </p:cNvPr>
          <p:cNvSpPr/>
          <p:nvPr/>
        </p:nvSpPr>
        <p:spPr>
          <a:xfrm>
            <a:off x="6246421" y="3574473"/>
            <a:ext cx="517178" cy="522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58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F415B1A-6407-287D-846C-4C402797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38" y="1690688"/>
            <a:ext cx="3085915" cy="440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5705E-4A71-0F29-301B-583C3837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H-Bridge</a:t>
            </a:r>
            <a:endParaRPr lang="en-ID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CDB2614-BAD3-E492-E2E4-965073FEFF27}"/>
              </a:ext>
            </a:extLst>
          </p:cNvPr>
          <p:cNvSpPr/>
          <p:nvPr/>
        </p:nvSpPr>
        <p:spPr>
          <a:xfrm>
            <a:off x="451665" y="3170712"/>
            <a:ext cx="3205935" cy="2470067"/>
          </a:xfrm>
          <a:custGeom>
            <a:avLst/>
            <a:gdLst>
              <a:gd name="connsiteX0" fmla="*/ 593364 w 3205935"/>
              <a:gd name="connsiteY0" fmla="*/ 0 h 2470067"/>
              <a:gd name="connsiteX1" fmla="*/ 106475 w 3205935"/>
              <a:gd name="connsiteY1" fmla="*/ 166254 h 2470067"/>
              <a:gd name="connsiteX2" fmla="*/ 70849 w 3205935"/>
              <a:gd name="connsiteY2" fmla="*/ 486888 h 2470067"/>
              <a:gd name="connsiteX3" fmla="*/ 47099 w 3205935"/>
              <a:gd name="connsiteY3" fmla="*/ 653143 h 2470067"/>
              <a:gd name="connsiteX4" fmla="*/ 23348 w 3205935"/>
              <a:gd name="connsiteY4" fmla="*/ 819397 h 2470067"/>
              <a:gd name="connsiteX5" fmla="*/ 23348 w 3205935"/>
              <a:gd name="connsiteY5" fmla="*/ 2006930 h 2470067"/>
              <a:gd name="connsiteX6" fmla="*/ 47099 w 3205935"/>
              <a:gd name="connsiteY6" fmla="*/ 2042556 h 2470067"/>
              <a:gd name="connsiteX7" fmla="*/ 82725 w 3205935"/>
              <a:gd name="connsiteY7" fmla="*/ 2101932 h 2470067"/>
              <a:gd name="connsiteX8" fmla="*/ 189603 w 3205935"/>
              <a:gd name="connsiteY8" fmla="*/ 2268187 h 2470067"/>
              <a:gd name="connsiteX9" fmla="*/ 367732 w 3205935"/>
              <a:gd name="connsiteY9" fmla="*/ 2339439 h 2470067"/>
              <a:gd name="connsiteX10" fmla="*/ 1507764 w 3205935"/>
              <a:gd name="connsiteY10" fmla="*/ 2339439 h 2470067"/>
              <a:gd name="connsiteX11" fmla="*/ 1674018 w 3205935"/>
              <a:gd name="connsiteY11" fmla="*/ 2363189 h 2470067"/>
              <a:gd name="connsiteX12" fmla="*/ 1887774 w 3205935"/>
              <a:gd name="connsiteY12" fmla="*/ 2422566 h 2470067"/>
              <a:gd name="connsiteX13" fmla="*/ 2018403 w 3205935"/>
              <a:gd name="connsiteY13" fmla="*/ 2446317 h 2470067"/>
              <a:gd name="connsiteX14" fmla="*/ 2350912 w 3205935"/>
              <a:gd name="connsiteY14" fmla="*/ 2470067 h 2470067"/>
              <a:gd name="connsiteX15" fmla="*/ 2659670 w 3205935"/>
              <a:gd name="connsiteY15" fmla="*/ 2434441 h 2470067"/>
              <a:gd name="connsiteX16" fmla="*/ 2742797 w 3205935"/>
              <a:gd name="connsiteY16" fmla="*/ 2422566 h 2470067"/>
              <a:gd name="connsiteX17" fmla="*/ 3205935 w 3205935"/>
              <a:gd name="connsiteY17" fmla="*/ 2422566 h 247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05935" h="2470067">
                <a:moveTo>
                  <a:pt x="593364" y="0"/>
                </a:moveTo>
                <a:cubicBezTo>
                  <a:pt x="431068" y="55418"/>
                  <a:pt x="231944" y="49340"/>
                  <a:pt x="106475" y="166254"/>
                </a:cubicBezTo>
                <a:cubicBezTo>
                  <a:pt x="27801" y="239564"/>
                  <a:pt x="83059" y="380048"/>
                  <a:pt x="70849" y="486888"/>
                </a:cubicBezTo>
                <a:cubicBezTo>
                  <a:pt x="54077" y="633648"/>
                  <a:pt x="65662" y="529388"/>
                  <a:pt x="47099" y="653143"/>
                </a:cubicBezTo>
                <a:cubicBezTo>
                  <a:pt x="38795" y="708504"/>
                  <a:pt x="31265" y="763979"/>
                  <a:pt x="23348" y="819397"/>
                </a:cubicBezTo>
                <a:cubicBezTo>
                  <a:pt x="-10146" y="1288328"/>
                  <a:pt x="-5327" y="1156253"/>
                  <a:pt x="23348" y="2006930"/>
                </a:cubicBezTo>
                <a:cubicBezTo>
                  <a:pt x="23829" y="2021194"/>
                  <a:pt x="39535" y="2030453"/>
                  <a:pt x="47099" y="2042556"/>
                </a:cubicBezTo>
                <a:cubicBezTo>
                  <a:pt x="59332" y="2062129"/>
                  <a:pt x="71863" y="2081566"/>
                  <a:pt x="82725" y="2101932"/>
                </a:cubicBezTo>
                <a:cubicBezTo>
                  <a:pt x="113400" y="2159447"/>
                  <a:pt x="130396" y="2230510"/>
                  <a:pt x="189603" y="2268187"/>
                </a:cubicBezTo>
                <a:cubicBezTo>
                  <a:pt x="213013" y="2283084"/>
                  <a:pt x="346374" y="2331430"/>
                  <a:pt x="367732" y="2339439"/>
                </a:cubicBezTo>
                <a:cubicBezTo>
                  <a:pt x="933613" y="2327137"/>
                  <a:pt x="925699" y="2319708"/>
                  <a:pt x="1507764" y="2339439"/>
                </a:cubicBezTo>
                <a:cubicBezTo>
                  <a:pt x="1544513" y="2340685"/>
                  <a:pt x="1630277" y="2351525"/>
                  <a:pt x="1674018" y="2363189"/>
                </a:cubicBezTo>
                <a:cubicBezTo>
                  <a:pt x="1792851" y="2394878"/>
                  <a:pt x="1777309" y="2399310"/>
                  <a:pt x="1887774" y="2422566"/>
                </a:cubicBezTo>
                <a:cubicBezTo>
                  <a:pt x="1931082" y="2431683"/>
                  <a:pt x="1974591" y="2440058"/>
                  <a:pt x="2018403" y="2446317"/>
                </a:cubicBezTo>
                <a:cubicBezTo>
                  <a:pt x="2115005" y="2460117"/>
                  <a:pt x="2264547" y="2465269"/>
                  <a:pt x="2350912" y="2470067"/>
                </a:cubicBezTo>
                <a:lnTo>
                  <a:pt x="2659670" y="2434441"/>
                </a:lnTo>
                <a:cubicBezTo>
                  <a:pt x="2687457" y="2431073"/>
                  <a:pt x="2714813" y="2423174"/>
                  <a:pt x="2742797" y="2422566"/>
                </a:cubicBezTo>
                <a:cubicBezTo>
                  <a:pt x="2897140" y="2419211"/>
                  <a:pt x="3051556" y="2422566"/>
                  <a:pt x="3205935" y="242256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423501-E59A-07BA-6DD7-821FD5616F01}"/>
              </a:ext>
            </a:extLst>
          </p:cNvPr>
          <p:cNvSpPr/>
          <p:nvPr/>
        </p:nvSpPr>
        <p:spPr>
          <a:xfrm>
            <a:off x="3633849" y="2054431"/>
            <a:ext cx="2956956" cy="2660073"/>
          </a:xfrm>
          <a:custGeom>
            <a:avLst/>
            <a:gdLst>
              <a:gd name="connsiteX0" fmla="*/ 2565070 w 2956956"/>
              <a:gd name="connsiteY0" fmla="*/ 2660073 h 2660073"/>
              <a:gd name="connsiteX1" fmla="*/ 2636322 w 2956956"/>
              <a:gd name="connsiteY1" fmla="*/ 2648198 h 2660073"/>
              <a:gd name="connsiteX2" fmla="*/ 2743200 w 2956956"/>
              <a:gd name="connsiteY2" fmla="*/ 2636322 h 2660073"/>
              <a:gd name="connsiteX3" fmla="*/ 2814452 w 2956956"/>
              <a:gd name="connsiteY3" fmla="*/ 2600696 h 2660073"/>
              <a:gd name="connsiteX4" fmla="*/ 2850078 w 2956956"/>
              <a:gd name="connsiteY4" fmla="*/ 2588821 h 2660073"/>
              <a:gd name="connsiteX5" fmla="*/ 2909455 w 2956956"/>
              <a:gd name="connsiteY5" fmla="*/ 2066307 h 2660073"/>
              <a:gd name="connsiteX6" fmla="*/ 2921330 w 2956956"/>
              <a:gd name="connsiteY6" fmla="*/ 1911927 h 2660073"/>
              <a:gd name="connsiteX7" fmla="*/ 2933206 w 2956956"/>
              <a:gd name="connsiteY7" fmla="*/ 1793174 h 2660073"/>
              <a:gd name="connsiteX8" fmla="*/ 2956956 w 2956956"/>
              <a:gd name="connsiteY8" fmla="*/ 1686296 h 2660073"/>
              <a:gd name="connsiteX9" fmla="*/ 2921330 w 2956956"/>
              <a:gd name="connsiteY9" fmla="*/ 760021 h 2660073"/>
              <a:gd name="connsiteX10" fmla="*/ 2826328 w 2956956"/>
              <a:gd name="connsiteY10" fmla="*/ 593766 h 2660073"/>
              <a:gd name="connsiteX11" fmla="*/ 2778826 w 2956956"/>
              <a:gd name="connsiteY11" fmla="*/ 498764 h 2660073"/>
              <a:gd name="connsiteX12" fmla="*/ 2505694 w 2956956"/>
              <a:gd name="connsiteY12" fmla="*/ 213756 h 2660073"/>
              <a:gd name="connsiteX13" fmla="*/ 2173185 w 2956956"/>
              <a:gd name="connsiteY13" fmla="*/ 71252 h 2660073"/>
              <a:gd name="connsiteX14" fmla="*/ 2042556 w 2956956"/>
              <a:gd name="connsiteY14" fmla="*/ 59377 h 2660073"/>
              <a:gd name="connsiteX15" fmla="*/ 1520042 w 2956956"/>
              <a:gd name="connsiteY15" fmla="*/ 47501 h 2660073"/>
              <a:gd name="connsiteX16" fmla="*/ 1460665 w 2956956"/>
              <a:gd name="connsiteY16" fmla="*/ 23751 h 2660073"/>
              <a:gd name="connsiteX17" fmla="*/ 1318161 w 2956956"/>
              <a:gd name="connsiteY17" fmla="*/ 11875 h 2660073"/>
              <a:gd name="connsiteX18" fmla="*/ 1246909 w 2956956"/>
              <a:gd name="connsiteY18" fmla="*/ 0 h 2660073"/>
              <a:gd name="connsiteX19" fmla="*/ 498764 w 2956956"/>
              <a:gd name="connsiteY19" fmla="*/ 11875 h 2660073"/>
              <a:gd name="connsiteX20" fmla="*/ 463138 w 2956956"/>
              <a:gd name="connsiteY20" fmla="*/ 23751 h 2660073"/>
              <a:gd name="connsiteX21" fmla="*/ 190006 w 2956956"/>
              <a:gd name="connsiteY21" fmla="*/ 71252 h 2660073"/>
              <a:gd name="connsiteX22" fmla="*/ 35626 w 2956956"/>
              <a:gd name="connsiteY22" fmla="*/ 95003 h 2660073"/>
              <a:gd name="connsiteX23" fmla="*/ 0 w 2956956"/>
              <a:gd name="connsiteY23" fmla="*/ 106878 h 266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56956" h="2660073">
                <a:moveTo>
                  <a:pt x="2565070" y="2660073"/>
                </a:moveTo>
                <a:cubicBezTo>
                  <a:pt x="2588821" y="2656115"/>
                  <a:pt x="2612455" y="2651380"/>
                  <a:pt x="2636322" y="2648198"/>
                </a:cubicBezTo>
                <a:cubicBezTo>
                  <a:pt x="2671853" y="2643460"/>
                  <a:pt x="2708565" y="2645558"/>
                  <a:pt x="2743200" y="2636322"/>
                </a:cubicBezTo>
                <a:cubicBezTo>
                  <a:pt x="2768857" y="2629480"/>
                  <a:pt x="2790187" y="2611481"/>
                  <a:pt x="2814452" y="2600696"/>
                </a:cubicBezTo>
                <a:cubicBezTo>
                  <a:pt x="2825891" y="2595612"/>
                  <a:pt x="2838203" y="2592779"/>
                  <a:pt x="2850078" y="2588821"/>
                </a:cubicBezTo>
                <a:cubicBezTo>
                  <a:pt x="2900092" y="2388777"/>
                  <a:pt x="2864796" y="2539697"/>
                  <a:pt x="2909455" y="2066307"/>
                </a:cubicBezTo>
                <a:cubicBezTo>
                  <a:pt x="2914302" y="2014923"/>
                  <a:pt x="2916859" y="1963345"/>
                  <a:pt x="2921330" y="1911927"/>
                </a:cubicBezTo>
                <a:cubicBezTo>
                  <a:pt x="2924776" y="1872295"/>
                  <a:pt x="2927002" y="1832469"/>
                  <a:pt x="2933206" y="1793174"/>
                </a:cubicBezTo>
                <a:cubicBezTo>
                  <a:pt x="2938898" y="1757126"/>
                  <a:pt x="2949039" y="1721922"/>
                  <a:pt x="2956956" y="1686296"/>
                </a:cubicBezTo>
                <a:cubicBezTo>
                  <a:pt x="2945081" y="1377538"/>
                  <a:pt x="2943344" y="1068222"/>
                  <a:pt x="2921330" y="760021"/>
                </a:cubicBezTo>
                <a:cubicBezTo>
                  <a:pt x="2919619" y="736067"/>
                  <a:pt x="2828595" y="597796"/>
                  <a:pt x="2826328" y="593766"/>
                </a:cubicBezTo>
                <a:cubicBezTo>
                  <a:pt x="2808970" y="562908"/>
                  <a:pt x="2800413" y="526827"/>
                  <a:pt x="2778826" y="498764"/>
                </a:cubicBezTo>
                <a:cubicBezTo>
                  <a:pt x="2767362" y="483860"/>
                  <a:pt x="2583571" y="260483"/>
                  <a:pt x="2505694" y="213756"/>
                </a:cubicBezTo>
                <a:cubicBezTo>
                  <a:pt x="2416753" y="160391"/>
                  <a:pt x="2284313" y="92419"/>
                  <a:pt x="2173185" y="71252"/>
                </a:cubicBezTo>
                <a:cubicBezTo>
                  <a:pt x="2130235" y="63071"/>
                  <a:pt x="2086250" y="60966"/>
                  <a:pt x="2042556" y="59377"/>
                </a:cubicBezTo>
                <a:cubicBezTo>
                  <a:pt x="1868455" y="53046"/>
                  <a:pt x="1694213" y="51460"/>
                  <a:pt x="1520042" y="47501"/>
                </a:cubicBezTo>
                <a:cubicBezTo>
                  <a:pt x="1500250" y="39584"/>
                  <a:pt x="1481658" y="27456"/>
                  <a:pt x="1460665" y="23751"/>
                </a:cubicBezTo>
                <a:cubicBezTo>
                  <a:pt x="1413724" y="15467"/>
                  <a:pt x="1365535" y="17139"/>
                  <a:pt x="1318161" y="11875"/>
                </a:cubicBezTo>
                <a:cubicBezTo>
                  <a:pt x="1294230" y="9216"/>
                  <a:pt x="1270660" y="3958"/>
                  <a:pt x="1246909" y="0"/>
                </a:cubicBezTo>
                <a:lnTo>
                  <a:pt x="498764" y="11875"/>
                </a:lnTo>
                <a:cubicBezTo>
                  <a:pt x="486252" y="12254"/>
                  <a:pt x="475387" y="21172"/>
                  <a:pt x="463138" y="23751"/>
                </a:cubicBezTo>
                <a:cubicBezTo>
                  <a:pt x="352236" y="47099"/>
                  <a:pt x="290614" y="57838"/>
                  <a:pt x="190006" y="71252"/>
                </a:cubicBezTo>
                <a:cubicBezTo>
                  <a:pt x="128187" y="79494"/>
                  <a:pt x="92643" y="80749"/>
                  <a:pt x="35626" y="95003"/>
                </a:cubicBezTo>
                <a:cubicBezTo>
                  <a:pt x="23482" y="98039"/>
                  <a:pt x="0" y="106878"/>
                  <a:pt x="0" y="10687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C437E-2152-E6FD-CDCE-626E8C68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13" y="3298371"/>
            <a:ext cx="965821" cy="881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ED9C5-01E2-8CE7-8605-49020C307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26DC2-73BE-432E-4BC5-495622876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227E45-EC5D-3E70-6E4D-4D72435F97C4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D6844-B3FA-1881-F202-210984FBBD03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10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1161E3-7319-39A2-411E-94F33A7B9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BA1C3-0AA0-25F0-02B6-524511D49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6CEE5A-7B40-942A-1C37-419326B19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4A4650-EB0C-1218-A719-52EDFF750E29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47637E-731D-81C4-D243-C3019C40A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6" y="1708772"/>
            <a:ext cx="5605528" cy="42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7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5B948-C0E8-AE26-0C61-57B0ADA6E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FB6FFE-BAD8-73A9-E5DC-507A6E3BE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33" y="1500889"/>
            <a:ext cx="2945081" cy="4195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93182B-643B-34A7-2945-F2BFD3A0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H-Bridge</a:t>
            </a:r>
            <a:endParaRPr lang="en-ID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479688-2975-401E-41D3-A137E919EAC9}"/>
              </a:ext>
            </a:extLst>
          </p:cNvPr>
          <p:cNvSpPr/>
          <p:nvPr/>
        </p:nvSpPr>
        <p:spPr>
          <a:xfrm>
            <a:off x="3372592" y="3168140"/>
            <a:ext cx="2945081" cy="2413263"/>
          </a:xfrm>
          <a:custGeom>
            <a:avLst/>
            <a:gdLst>
              <a:gd name="connsiteX0" fmla="*/ 2624447 w 2945081"/>
              <a:gd name="connsiteY0" fmla="*/ 14447 h 2413263"/>
              <a:gd name="connsiteX1" fmla="*/ 2921330 w 2945081"/>
              <a:gd name="connsiteY1" fmla="*/ 73824 h 2413263"/>
              <a:gd name="connsiteX2" fmla="*/ 2945081 w 2945081"/>
              <a:gd name="connsiteY2" fmla="*/ 133200 h 2413263"/>
              <a:gd name="connsiteX3" fmla="*/ 2933205 w 2945081"/>
              <a:gd name="connsiteY3" fmla="*/ 1178229 h 2413263"/>
              <a:gd name="connsiteX4" fmla="*/ 2921330 w 2945081"/>
              <a:gd name="connsiteY4" fmla="*/ 1344483 h 2413263"/>
              <a:gd name="connsiteX5" fmla="*/ 2897579 w 2945081"/>
              <a:gd name="connsiteY5" fmla="*/ 1997626 h 2413263"/>
              <a:gd name="connsiteX6" fmla="*/ 2885704 w 2945081"/>
              <a:gd name="connsiteY6" fmla="*/ 2045128 h 2413263"/>
              <a:gd name="connsiteX7" fmla="*/ 2838203 w 2945081"/>
              <a:gd name="connsiteY7" fmla="*/ 2187631 h 2413263"/>
              <a:gd name="connsiteX8" fmla="*/ 2695699 w 2945081"/>
              <a:gd name="connsiteY8" fmla="*/ 2282634 h 2413263"/>
              <a:gd name="connsiteX9" fmla="*/ 2612572 w 2945081"/>
              <a:gd name="connsiteY9" fmla="*/ 2318260 h 2413263"/>
              <a:gd name="connsiteX10" fmla="*/ 1864426 w 2945081"/>
              <a:gd name="connsiteY10" fmla="*/ 2330135 h 2413263"/>
              <a:gd name="connsiteX11" fmla="*/ 866899 w 2945081"/>
              <a:gd name="connsiteY11" fmla="*/ 2342011 h 2413263"/>
              <a:gd name="connsiteX12" fmla="*/ 724395 w 2945081"/>
              <a:gd name="connsiteY12" fmla="*/ 2353886 h 2413263"/>
              <a:gd name="connsiteX13" fmla="*/ 629392 w 2945081"/>
              <a:gd name="connsiteY13" fmla="*/ 2377637 h 2413263"/>
              <a:gd name="connsiteX14" fmla="*/ 475013 w 2945081"/>
              <a:gd name="connsiteY14" fmla="*/ 2401387 h 2413263"/>
              <a:gd name="connsiteX15" fmla="*/ 0 w 2945081"/>
              <a:gd name="connsiteY15" fmla="*/ 2413263 h 241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45081" h="2413263">
                <a:moveTo>
                  <a:pt x="2624447" y="14447"/>
                </a:moveTo>
                <a:cubicBezTo>
                  <a:pt x="2750634" y="-6584"/>
                  <a:pt x="2747631" y="-17161"/>
                  <a:pt x="2921330" y="73824"/>
                </a:cubicBezTo>
                <a:cubicBezTo>
                  <a:pt x="2940213" y="83715"/>
                  <a:pt x="2937164" y="113408"/>
                  <a:pt x="2945081" y="133200"/>
                </a:cubicBezTo>
                <a:cubicBezTo>
                  <a:pt x="2941122" y="481543"/>
                  <a:pt x="2940034" y="829930"/>
                  <a:pt x="2933205" y="1178229"/>
                </a:cubicBezTo>
                <a:cubicBezTo>
                  <a:pt x="2932116" y="1233778"/>
                  <a:pt x="2923093" y="1288952"/>
                  <a:pt x="2921330" y="1344483"/>
                </a:cubicBezTo>
                <a:cubicBezTo>
                  <a:pt x="2914102" y="1572183"/>
                  <a:pt x="2940713" y="1781957"/>
                  <a:pt x="2897579" y="1997626"/>
                </a:cubicBezTo>
                <a:cubicBezTo>
                  <a:pt x="2894378" y="2013630"/>
                  <a:pt x="2889374" y="2029225"/>
                  <a:pt x="2885704" y="2045128"/>
                </a:cubicBezTo>
                <a:cubicBezTo>
                  <a:pt x="2868201" y="2120973"/>
                  <a:pt x="2878542" y="2139224"/>
                  <a:pt x="2838203" y="2187631"/>
                </a:cubicBezTo>
                <a:cubicBezTo>
                  <a:pt x="2796148" y="2238097"/>
                  <a:pt x="2762926" y="2249020"/>
                  <a:pt x="2695699" y="2282634"/>
                </a:cubicBezTo>
                <a:cubicBezTo>
                  <a:pt x="2668735" y="2296116"/>
                  <a:pt x="2642669" y="2316540"/>
                  <a:pt x="2612572" y="2318260"/>
                </a:cubicBezTo>
                <a:cubicBezTo>
                  <a:pt x="2363565" y="2332489"/>
                  <a:pt x="2113816" y="2326742"/>
                  <a:pt x="1864426" y="2330135"/>
                </a:cubicBezTo>
                <a:lnTo>
                  <a:pt x="866899" y="2342011"/>
                </a:lnTo>
                <a:cubicBezTo>
                  <a:pt x="819398" y="2345969"/>
                  <a:pt x="771534" y="2346815"/>
                  <a:pt x="724395" y="2353886"/>
                </a:cubicBezTo>
                <a:cubicBezTo>
                  <a:pt x="692114" y="2358728"/>
                  <a:pt x="661310" y="2370798"/>
                  <a:pt x="629392" y="2377637"/>
                </a:cubicBezTo>
                <a:cubicBezTo>
                  <a:pt x="611628" y="2381444"/>
                  <a:pt x="487703" y="2400835"/>
                  <a:pt x="475013" y="2401387"/>
                </a:cubicBezTo>
                <a:cubicBezTo>
                  <a:pt x="316775" y="2408267"/>
                  <a:pt x="158387" y="2413263"/>
                  <a:pt x="0" y="241326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BABEB6-CA01-08E1-1C7B-A61743596F4A}"/>
              </a:ext>
            </a:extLst>
          </p:cNvPr>
          <p:cNvSpPr/>
          <p:nvPr/>
        </p:nvSpPr>
        <p:spPr>
          <a:xfrm>
            <a:off x="294771" y="1947553"/>
            <a:ext cx="3113447" cy="2743200"/>
          </a:xfrm>
          <a:custGeom>
            <a:avLst/>
            <a:gdLst>
              <a:gd name="connsiteX0" fmla="*/ 536502 w 3113447"/>
              <a:gd name="connsiteY0" fmla="*/ 2743200 h 2743200"/>
              <a:gd name="connsiteX1" fmla="*/ 370247 w 3113447"/>
              <a:gd name="connsiteY1" fmla="*/ 2731325 h 2743200"/>
              <a:gd name="connsiteX2" fmla="*/ 227743 w 3113447"/>
              <a:gd name="connsiteY2" fmla="*/ 2671948 h 2743200"/>
              <a:gd name="connsiteX3" fmla="*/ 168367 w 3113447"/>
              <a:gd name="connsiteY3" fmla="*/ 2648198 h 2743200"/>
              <a:gd name="connsiteX4" fmla="*/ 25863 w 3113447"/>
              <a:gd name="connsiteY4" fmla="*/ 2565070 h 2743200"/>
              <a:gd name="connsiteX5" fmla="*/ 2112 w 3113447"/>
              <a:gd name="connsiteY5" fmla="*/ 2481943 h 2743200"/>
              <a:gd name="connsiteX6" fmla="*/ 25863 w 3113447"/>
              <a:gd name="connsiteY6" fmla="*/ 2006930 h 2743200"/>
              <a:gd name="connsiteX7" fmla="*/ 73364 w 3113447"/>
              <a:gd name="connsiteY7" fmla="*/ 1638795 h 2743200"/>
              <a:gd name="connsiteX8" fmla="*/ 97115 w 3113447"/>
              <a:gd name="connsiteY8" fmla="*/ 1425039 h 2743200"/>
              <a:gd name="connsiteX9" fmla="*/ 108990 w 3113447"/>
              <a:gd name="connsiteY9" fmla="*/ 1318161 h 2743200"/>
              <a:gd name="connsiteX10" fmla="*/ 144616 w 3113447"/>
              <a:gd name="connsiteY10" fmla="*/ 1187533 h 2743200"/>
              <a:gd name="connsiteX11" fmla="*/ 168367 w 3113447"/>
              <a:gd name="connsiteY11" fmla="*/ 1080655 h 2743200"/>
              <a:gd name="connsiteX12" fmla="*/ 203993 w 3113447"/>
              <a:gd name="connsiteY12" fmla="*/ 961902 h 2743200"/>
              <a:gd name="connsiteX13" fmla="*/ 227743 w 3113447"/>
              <a:gd name="connsiteY13" fmla="*/ 712520 h 2743200"/>
              <a:gd name="connsiteX14" fmla="*/ 251494 w 3113447"/>
              <a:gd name="connsiteY14" fmla="*/ 617517 h 2743200"/>
              <a:gd name="connsiteX15" fmla="*/ 263369 w 3113447"/>
              <a:gd name="connsiteY15" fmla="*/ 486889 h 2743200"/>
              <a:gd name="connsiteX16" fmla="*/ 275245 w 3113447"/>
              <a:gd name="connsiteY16" fmla="*/ 427512 h 2743200"/>
              <a:gd name="connsiteX17" fmla="*/ 310871 w 3113447"/>
              <a:gd name="connsiteY17" fmla="*/ 273133 h 2743200"/>
              <a:gd name="connsiteX18" fmla="*/ 334621 w 3113447"/>
              <a:gd name="connsiteY18" fmla="*/ 142504 h 2743200"/>
              <a:gd name="connsiteX19" fmla="*/ 417748 w 3113447"/>
              <a:gd name="connsiteY19" fmla="*/ 118753 h 2743200"/>
              <a:gd name="connsiteX20" fmla="*/ 1082767 w 3113447"/>
              <a:gd name="connsiteY20" fmla="*/ 95003 h 2743200"/>
              <a:gd name="connsiteX21" fmla="*/ 1189645 w 3113447"/>
              <a:gd name="connsiteY21" fmla="*/ 83128 h 2743200"/>
              <a:gd name="connsiteX22" fmla="*/ 1332148 w 3113447"/>
              <a:gd name="connsiteY22" fmla="*/ 71252 h 2743200"/>
              <a:gd name="connsiteX23" fmla="*/ 1427151 w 3113447"/>
              <a:gd name="connsiteY23" fmla="*/ 59377 h 2743200"/>
              <a:gd name="connsiteX24" fmla="*/ 1557780 w 3113447"/>
              <a:gd name="connsiteY24" fmla="*/ 23751 h 2743200"/>
              <a:gd name="connsiteX25" fmla="*/ 1688408 w 3113447"/>
              <a:gd name="connsiteY25" fmla="*/ 11876 h 2743200"/>
              <a:gd name="connsiteX26" fmla="*/ 1783411 w 3113447"/>
              <a:gd name="connsiteY26" fmla="*/ 0 h 2743200"/>
              <a:gd name="connsiteX27" fmla="*/ 2187172 w 3113447"/>
              <a:gd name="connsiteY27" fmla="*/ 35626 h 2743200"/>
              <a:gd name="connsiteX28" fmla="*/ 2329676 w 3113447"/>
              <a:gd name="connsiteY28" fmla="*/ 154379 h 2743200"/>
              <a:gd name="connsiteX29" fmla="*/ 2555307 w 3113447"/>
              <a:gd name="connsiteY29" fmla="*/ 273133 h 2743200"/>
              <a:gd name="connsiteX30" fmla="*/ 2638434 w 3113447"/>
              <a:gd name="connsiteY30" fmla="*/ 296883 h 2743200"/>
              <a:gd name="connsiteX31" fmla="*/ 2792813 w 3113447"/>
              <a:gd name="connsiteY31" fmla="*/ 273133 h 2743200"/>
              <a:gd name="connsiteX32" fmla="*/ 2828439 w 3113447"/>
              <a:gd name="connsiteY32" fmla="*/ 249382 h 2743200"/>
              <a:gd name="connsiteX33" fmla="*/ 2982819 w 3113447"/>
              <a:gd name="connsiteY33" fmla="*/ 225631 h 2743200"/>
              <a:gd name="connsiteX34" fmla="*/ 3113447 w 3113447"/>
              <a:gd name="connsiteY34" fmla="*/ 249382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13447" h="2743200">
                <a:moveTo>
                  <a:pt x="536502" y="2743200"/>
                </a:moveTo>
                <a:cubicBezTo>
                  <a:pt x="481084" y="2739242"/>
                  <a:pt x="425248" y="2739182"/>
                  <a:pt x="370247" y="2731325"/>
                </a:cubicBezTo>
                <a:cubicBezTo>
                  <a:pt x="277660" y="2718098"/>
                  <a:pt x="301632" y="2708892"/>
                  <a:pt x="227743" y="2671948"/>
                </a:cubicBezTo>
                <a:cubicBezTo>
                  <a:pt x="208677" y="2662415"/>
                  <a:pt x="187722" y="2657131"/>
                  <a:pt x="168367" y="2648198"/>
                </a:cubicBezTo>
                <a:cubicBezTo>
                  <a:pt x="70690" y="2603116"/>
                  <a:pt x="93287" y="2615638"/>
                  <a:pt x="25863" y="2565070"/>
                </a:cubicBezTo>
                <a:cubicBezTo>
                  <a:pt x="17946" y="2537361"/>
                  <a:pt x="2891" y="2510750"/>
                  <a:pt x="2112" y="2481943"/>
                </a:cubicBezTo>
                <a:cubicBezTo>
                  <a:pt x="-5627" y="2195598"/>
                  <a:pt x="9174" y="2207192"/>
                  <a:pt x="25863" y="2006930"/>
                </a:cubicBezTo>
                <a:cubicBezTo>
                  <a:pt x="59124" y="1607809"/>
                  <a:pt x="7768" y="2097966"/>
                  <a:pt x="73364" y="1638795"/>
                </a:cubicBezTo>
                <a:cubicBezTo>
                  <a:pt x="83503" y="1567825"/>
                  <a:pt x="89198" y="1496291"/>
                  <a:pt x="97115" y="1425039"/>
                </a:cubicBezTo>
                <a:cubicBezTo>
                  <a:pt x="101073" y="1389413"/>
                  <a:pt x="99558" y="1352743"/>
                  <a:pt x="108990" y="1318161"/>
                </a:cubicBezTo>
                <a:cubicBezTo>
                  <a:pt x="120865" y="1274618"/>
                  <a:pt x="133670" y="1231318"/>
                  <a:pt x="144616" y="1187533"/>
                </a:cubicBezTo>
                <a:cubicBezTo>
                  <a:pt x="153467" y="1152128"/>
                  <a:pt x="159079" y="1115948"/>
                  <a:pt x="168367" y="1080655"/>
                </a:cubicBezTo>
                <a:cubicBezTo>
                  <a:pt x="178885" y="1040688"/>
                  <a:pt x="192118" y="1001486"/>
                  <a:pt x="203993" y="961902"/>
                </a:cubicBezTo>
                <a:cubicBezTo>
                  <a:pt x="208035" y="909359"/>
                  <a:pt x="215824" y="776090"/>
                  <a:pt x="227743" y="712520"/>
                </a:cubicBezTo>
                <a:cubicBezTo>
                  <a:pt x="233759" y="680437"/>
                  <a:pt x="243577" y="649185"/>
                  <a:pt x="251494" y="617517"/>
                </a:cubicBezTo>
                <a:cubicBezTo>
                  <a:pt x="255452" y="573974"/>
                  <a:pt x="257946" y="530274"/>
                  <a:pt x="263369" y="486889"/>
                </a:cubicBezTo>
                <a:cubicBezTo>
                  <a:pt x="265873" y="466861"/>
                  <a:pt x="272390" y="447493"/>
                  <a:pt x="275245" y="427512"/>
                </a:cubicBezTo>
                <a:cubicBezTo>
                  <a:pt x="294608" y="291974"/>
                  <a:pt x="268357" y="358160"/>
                  <a:pt x="310871" y="273133"/>
                </a:cubicBezTo>
                <a:cubicBezTo>
                  <a:pt x="318788" y="229590"/>
                  <a:pt x="309430" y="178892"/>
                  <a:pt x="334621" y="142504"/>
                </a:cubicBezTo>
                <a:cubicBezTo>
                  <a:pt x="351024" y="118810"/>
                  <a:pt x="388988" y="120579"/>
                  <a:pt x="417748" y="118753"/>
                </a:cubicBezTo>
                <a:cubicBezTo>
                  <a:pt x="639117" y="104698"/>
                  <a:pt x="861094" y="102920"/>
                  <a:pt x="1082767" y="95003"/>
                </a:cubicBezTo>
                <a:lnTo>
                  <a:pt x="1189645" y="83128"/>
                </a:lnTo>
                <a:cubicBezTo>
                  <a:pt x="1237096" y="78609"/>
                  <a:pt x="1284719" y="75995"/>
                  <a:pt x="1332148" y="71252"/>
                </a:cubicBezTo>
                <a:cubicBezTo>
                  <a:pt x="1363904" y="68076"/>
                  <a:pt x="1395483" y="63335"/>
                  <a:pt x="1427151" y="59377"/>
                </a:cubicBezTo>
                <a:cubicBezTo>
                  <a:pt x="1470694" y="47502"/>
                  <a:pt x="1513375" y="31825"/>
                  <a:pt x="1557780" y="23751"/>
                </a:cubicBezTo>
                <a:cubicBezTo>
                  <a:pt x="1600797" y="15930"/>
                  <a:pt x="1644926" y="16453"/>
                  <a:pt x="1688408" y="11876"/>
                </a:cubicBezTo>
                <a:cubicBezTo>
                  <a:pt x="1720147" y="8535"/>
                  <a:pt x="1751743" y="3959"/>
                  <a:pt x="1783411" y="0"/>
                </a:cubicBezTo>
                <a:cubicBezTo>
                  <a:pt x="1917998" y="11875"/>
                  <a:pt x="2057154" y="-1118"/>
                  <a:pt x="2187172" y="35626"/>
                </a:cubicBezTo>
                <a:cubicBezTo>
                  <a:pt x="2246674" y="52442"/>
                  <a:pt x="2276266" y="123223"/>
                  <a:pt x="2329676" y="154379"/>
                </a:cubicBezTo>
                <a:cubicBezTo>
                  <a:pt x="2421215" y="207777"/>
                  <a:pt x="2463848" y="240469"/>
                  <a:pt x="2555307" y="273133"/>
                </a:cubicBezTo>
                <a:cubicBezTo>
                  <a:pt x="2582446" y="282825"/>
                  <a:pt x="2610725" y="288966"/>
                  <a:pt x="2638434" y="296883"/>
                </a:cubicBezTo>
                <a:cubicBezTo>
                  <a:pt x="2689894" y="288966"/>
                  <a:pt x="2742302" y="285761"/>
                  <a:pt x="2792813" y="273133"/>
                </a:cubicBezTo>
                <a:cubicBezTo>
                  <a:pt x="2806659" y="269671"/>
                  <a:pt x="2815673" y="255765"/>
                  <a:pt x="2828439" y="249382"/>
                </a:cubicBezTo>
                <a:cubicBezTo>
                  <a:pt x="2871234" y="227984"/>
                  <a:pt x="2948768" y="229036"/>
                  <a:pt x="2982819" y="225631"/>
                </a:cubicBezTo>
                <a:cubicBezTo>
                  <a:pt x="3073980" y="240825"/>
                  <a:pt x="3030460" y="232785"/>
                  <a:pt x="3113447" y="24938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0F859-D737-73A8-58AA-23B583FB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5323" y="2997101"/>
            <a:ext cx="970625" cy="886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842413-2CD3-F557-D871-2ECAD2ED0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2C37A-96BA-8A00-7908-F6B088ADE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4C5679-F857-A53C-3AB3-2053A47CA518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00652-B333-7887-12AB-0F70014071AF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11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EF1D58-39E9-CD53-8441-FAD1FA9E4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9B3AD-EB49-203C-BF77-99E2E59EF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EAFB9-BAAB-D9EA-22F4-E8ABB2BEC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2D592D-A9C1-3F14-22D6-95416CDB63E9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F5CB39-C28D-5816-7F63-2ACF698626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4" y="1759764"/>
            <a:ext cx="5605528" cy="42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3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7B2A-9B41-C45A-E19B-0B88F0D1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L298N Motor Driver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40A12-903E-1E30-C264-45B2304F2D41}"/>
              </a:ext>
            </a:extLst>
          </p:cNvPr>
          <p:cNvSpPr txBox="1"/>
          <p:nvPr/>
        </p:nvSpPr>
        <p:spPr>
          <a:xfrm>
            <a:off x="3871356" y="4455811"/>
            <a:ext cx="4196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Di </a:t>
            </a:r>
            <a:r>
              <a:rPr lang="en-US" sz="2200" dirty="0" err="1"/>
              <a:t>dalamnya</a:t>
            </a:r>
            <a:r>
              <a:rPr lang="en-US" sz="2200" dirty="0"/>
              <a:t> </a:t>
            </a:r>
            <a:r>
              <a:rPr lang="en-US" sz="2200" dirty="0" err="1"/>
              <a:t>terdapat</a:t>
            </a:r>
            <a:r>
              <a:rPr lang="en-US" sz="2200" dirty="0"/>
              <a:t> dua H-Bridge</a:t>
            </a:r>
            <a:endParaRPr lang="en-ID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6F138-55A1-9ECF-D3DD-EBC5F355637A}"/>
              </a:ext>
            </a:extLst>
          </p:cNvPr>
          <p:cNvSpPr txBox="1"/>
          <p:nvPr/>
        </p:nvSpPr>
        <p:spPr>
          <a:xfrm>
            <a:off x="3170712" y="5083586"/>
            <a:ext cx="6333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Kita </a:t>
            </a:r>
            <a:r>
              <a:rPr lang="en-US" sz="2200" dirty="0" err="1"/>
              <a:t>bisa</a:t>
            </a:r>
            <a:r>
              <a:rPr lang="en-US" sz="2200" dirty="0"/>
              <a:t> </a:t>
            </a:r>
            <a:r>
              <a:rPr lang="en-US" sz="2200" dirty="0" err="1"/>
              <a:t>mengontrol</a:t>
            </a:r>
            <a:r>
              <a:rPr lang="en-US" sz="2200" dirty="0"/>
              <a:t> </a:t>
            </a:r>
            <a:r>
              <a:rPr lang="en-US" sz="2200" dirty="0" err="1"/>
              <a:t>arah</a:t>
            </a:r>
            <a:r>
              <a:rPr lang="en-US" sz="2200" dirty="0"/>
              <a:t> </a:t>
            </a:r>
            <a:r>
              <a:rPr lang="en-US" sz="2200" dirty="0" err="1"/>
              <a:t>gerak</a:t>
            </a:r>
            <a:r>
              <a:rPr lang="en-US" sz="2200" dirty="0"/>
              <a:t> dua motor </a:t>
            </a:r>
            <a:r>
              <a:rPr lang="en-US" sz="2200" dirty="0" err="1"/>
              <a:t>DC</a:t>
            </a:r>
            <a:r>
              <a:rPr lang="en-US" sz="2200" dirty="0" err="1">
                <a:sym typeface="Wingdings" panose="05000000000000000000" pitchFamily="2" charset="2"/>
              </a:rPr>
              <a:t>roda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endParaRPr lang="en-ID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DFEC1-1F68-6E01-7697-7CBA89C04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B4B967-0725-4E1F-3E26-0CE1B8821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52747A-8221-21DB-F0CA-EB7FC66AADFF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F6625-42FC-FDB8-5EFC-08887A9F3B4D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12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E24114-C230-21B9-95FA-AA6DEC9E1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DACF4-D448-F76D-9368-B018DF9ED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4E870F-0C42-DD1F-2E02-0C12D42B1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F073C-3F5E-4BF3-CE12-920EDBB8EF1F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3EE16A-91A8-A64A-3E37-0976AE2AA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2" y="1490830"/>
            <a:ext cx="2296354" cy="2600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9607F8-2E6C-AF1F-1120-493E24B5A59E}"/>
              </a:ext>
            </a:extLst>
          </p:cNvPr>
          <p:cNvSpPr/>
          <p:nvPr/>
        </p:nvSpPr>
        <p:spPr>
          <a:xfrm>
            <a:off x="5153890" y="1490830"/>
            <a:ext cx="1484415" cy="14423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02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43CB-A2B8-9060-6163-A493CC96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Datasheet IC L298N</a:t>
            </a:r>
            <a:endParaRPr lang="en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77968A-C580-3CB1-0440-25A7B6D36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13" y="1711236"/>
            <a:ext cx="8922209" cy="3435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B7A20-83F2-2923-AE72-170D858355C7}"/>
              </a:ext>
            </a:extLst>
          </p:cNvPr>
          <p:cNvSpPr txBox="1"/>
          <p:nvPr/>
        </p:nvSpPr>
        <p:spPr>
          <a:xfrm>
            <a:off x="1025513" y="5320147"/>
            <a:ext cx="329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Total </a:t>
            </a:r>
            <a:r>
              <a:rPr lang="en-US" sz="2000" dirty="0" err="1"/>
              <a:t>arus</a:t>
            </a:r>
            <a:r>
              <a:rPr lang="en-US" sz="2000" dirty="0"/>
              <a:t> DC Max = 4 ampere</a:t>
            </a:r>
            <a:endParaRPr lang="en-ID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D78E4-C668-A03F-EF61-F9673380F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E92A8-59E9-4385-F9F2-01273A30D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034143-82E0-8A96-1DF8-84814C2A615A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F3E3C-E64B-3AFB-A052-FC3A47DC2DC4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13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479515-208C-0307-269F-0F6AEB928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0FDB0-F723-B7AF-19EE-844D08D78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585963-EA56-A3B8-F5BE-1DC15EA07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E6E4B4-0B0B-090C-76BE-CBEBA57BC466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43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BE46956-8774-A438-1990-64261238B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5" y="1507806"/>
            <a:ext cx="7141940" cy="4286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40A6B-4F01-F742-96A8-B91CEC92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L298N Motor Driver Pinout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E134C-A0CE-A38C-52FC-1F798CD9E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75" y="2017415"/>
            <a:ext cx="1137382" cy="441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B0D3E8-42F2-D73D-65B6-5DFC9679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62" y="4917006"/>
            <a:ext cx="1137382" cy="441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237BDD-0FCF-0FA6-38BB-4EFA7C1E3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77" y="5847379"/>
            <a:ext cx="1137382" cy="441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D4110-684C-A5D5-6494-08CEA08B5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73" y="2952599"/>
            <a:ext cx="1137382" cy="4425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358D7F-7FB6-4449-E295-0B0B8BE6B297}"/>
              </a:ext>
            </a:extLst>
          </p:cNvPr>
          <p:cNvSpPr txBox="1"/>
          <p:nvPr/>
        </p:nvSpPr>
        <p:spPr>
          <a:xfrm>
            <a:off x="7030192" y="1906089"/>
            <a:ext cx="5161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Terkoneksi</a:t>
            </a:r>
            <a:r>
              <a:rPr lang="en-US" sz="2200" dirty="0"/>
              <a:t> </a:t>
            </a:r>
            <a:r>
              <a:rPr lang="en-US" sz="2200" dirty="0" err="1"/>
              <a:t>langsung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rangkaian</a:t>
            </a:r>
            <a:r>
              <a:rPr lang="en-US" sz="2200" dirty="0"/>
              <a:t> H-Bridge IC L298N, </a:t>
            </a:r>
            <a:r>
              <a:rPr lang="en-US" sz="2200" dirty="0" err="1"/>
              <a:t>rentang</a:t>
            </a:r>
            <a:r>
              <a:rPr lang="en-US" sz="2200" dirty="0"/>
              <a:t> </a:t>
            </a:r>
            <a:r>
              <a:rPr lang="en-US" sz="2200" dirty="0" err="1"/>
              <a:t>tegangannya</a:t>
            </a:r>
            <a:r>
              <a:rPr lang="en-US" sz="2200" dirty="0"/>
              <a:t> 5-12 V</a:t>
            </a:r>
            <a:endParaRPr lang="en-ID" sz="2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9188B-5BBF-F196-CA65-7059E5C4508D}"/>
              </a:ext>
            </a:extLst>
          </p:cNvPr>
          <p:cNvSpPr txBox="1"/>
          <p:nvPr/>
        </p:nvSpPr>
        <p:spPr>
          <a:xfrm>
            <a:off x="8939455" y="3002662"/>
            <a:ext cx="2481958" cy="44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Ground</a:t>
            </a:r>
            <a:endParaRPr lang="en-ID" sz="2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D47FC6-5213-9F68-142E-C37025B3D7B8}"/>
              </a:ext>
            </a:extLst>
          </p:cNvPr>
          <p:cNvSpPr txBox="1"/>
          <p:nvPr/>
        </p:nvSpPr>
        <p:spPr>
          <a:xfrm>
            <a:off x="7325787" y="3796864"/>
            <a:ext cx="5161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daya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IC L298N, </a:t>
            </a:r>
            <a:r>
              <a:rPr lang="en-US" sz="2200" dirty="0" err="1"/>
              <a:t>rentang</a:t>
            </a:r>
            <a:r>
              <a:rPr lang="en-US" sz="2200" dirty="0"/>
              <a:t> </a:t>
            </a:r>
            <a:r>
              <a:rPr lang="en-US" sz="2200" dirty="0" err="1"/>
              <a:t>tegangan</a:t>
            </a:r>
            <a:r>
              <a:rPr lang="en-US" sz="2200" dirty="0"/>
              <a:t> 5-7 V</a:t>
            </a:r>
            <a:endParaRPr lang="en-ID" sz="2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ECD849-8975-8B23-59F3-79381D1D9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96080"/>
            <a:ext cx="1229787" cy="4777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26242D-1D1A-357F-C6EE-E0F808795F69}"/>
              </a:ext>
            </a:extLst>
          </p:cNvPr>
          <p:cNvSpPr txBox="1"/>
          <p:nvPr/>
        </p:nvSpPr>
        <p:spPr>
          <a:xfrm>
            <a:off x="7244807" y="4824907"/>
            <a:ext cx="5161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mengontrol</a:t>
            </a:r>
            <a:r>
              <a:rPr lang="en-US" sz="2200" dirty="0"/>
              <a:t> </a:t>
            </a:r>
            <a:r>
              <a:rPr lang="en-US" sz="2200" dirty="0" err="1"/>
              <a:t>kecepatan</a:t>
            </a:r>
            <a:r>
              <a:rPr lang="en-US" sz="2200" dirty="0"/>
              <a:t> motor A</a:t>
            </a:r>
            <a:endParaRPr lang="en-ID" sz="2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7903F3-D3EF-015E-2CD3-7309F3553C4F}"/>
              </a:ext>
            </a:extLst>
          </p:cNvPr>
          <p:cNvSpPr txBox="1"/>
          <p:nvPr/>
        </p:nvSpPr>
        <p:spPr>
          <a:xfrm>
            <a:off x="7183444" y="5654316"/>
            <a:ext cx="2791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mengontrol</a:t>
            </a:r>
            <a:r>
              <a:rPr lang="en-US" sz="2200" dirty="0"/>
              <a:t> </a:t>
            </a:r>
            <a:r>
              <a:rPr lang="en-US" sz="2200" dirty="0" err="1"/>
              <a:t>kecepatan</a:t>
            </a:r>
            <a:r>
              <a:rPr lang="en-US" sz="2200" dirty="0"/>
              <a:t> motor B</a:t>
            </a:r>
            <a:endParaRPr lang="en-ID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18887-FFC9-CEAA-7C75-388A23244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12A8B-490A-ED06-9B41-99E171060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E252EC-62D9-77FF-356A-F31285F58C27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1BB31-641F-5A42-F0F6-BAF81165DC65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14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10149-1A57-A178-20FF-B828387AB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DA100D-705A-5F35-54FB-58082D17C1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847983-3679-123C-40F0-F40ADDF43C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2F6876-43E1-04C5-C91F-66ED3AF268AD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BA6E5-7B19-D103-A1EA-2C95068E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6ECC-5BA9-68F9-6153-D2785F50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L298N Motor Driver Pinout</a:t>
            </a:r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9D8936-3CAD-F569-B08E-668DB745DC8A}"/>
              </a:ext>
            </a:extLst>
          </p:cNvPr>
          <p:cNvSpPr txBox="1"/>
          <p:nvPr/>
        </p:nvSpPr>
        <p:spPr>
          <a:xfrm>
            <a:off x="6935190" y="1320628"/>
            <a:ext cx="5161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Mengontrol</a:t>
            </a:r>
            <a:r>
              <a:rPr lang="en-US" sz="2200" dirty="0"/>
              <a:t> </a:t>
            </a:r>
            <a:r>
              <a:rPr lang="en-US" sz="2200" dirty="0" err="1"/>
              <a:t>arah</a:t>
            </a:r>
            <a:r>
              <a:rPr lang="en-US" sz="2200" dirty="0"/>
              <a:t> </a:t>
            </a:r>
            <a:r>
              <a:rPr lang="en-US" sz="2200" dirty="0" err="1"/>
              <a:t>putaran</a:t>
            </a:r>
            <a:r>
              <a:rPr lang="en-US" sz="2200" dirty="0"/>
              <a:t> motor A</a:t>
            </a:r>
            <a:endParaRPr lang="en-ID" sz="2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5CB993-D2B8-E0B5-C2B0-3FA639E42CAF}"/>
              </a:ext>
            </a:extLst>
          </p:cNvPr>
          <p:cNvSpPr txBox="1"/>
          <p:nvPr/>
        </p:nvSpPr>
        <p:spPr>
          <a:xfrm>
            <a:off x="6608994" y="4014936"/>
            <a:ext cx="5161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Pin output yang </a:t>
            </a:r>
            <a:r>
              <a:rPr lang="en-US" sz="2200" dirty="0" err="1"/>
              <a:t>dihubungkan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motor A</a:t>
            </a:r>
            <a:endParaRPr lang="en-ID" sz="2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063446-F457-7BA5-5C9F-F993F0D4D022}"/>
              </a:ext>
            </a:extLst>
          </p:cNvPr>
          <p:cNvSpPr txBox="1"/>
          <p:nvPr/>
        </p:nvSpPr>
        <p:spPr>
          <a:xfrm>
            <a:off x="6156592" y="5355987"/>
            <a:ext cx="5161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Pin output yang </a:t>
            </a:r>
            <a:r>
              <a:rPr lang="en-US" sz="2200" dirty="0" err="1"/>
              <a:t>dhibungkan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motor B</a:t>
            </a:r>
            <a:endParaRPr lang="en-ID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1B3B3-78FD-FFF4-32E2-64145A0B4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23" y="854615"/>
            <a:ext cx="2068311" cy="43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E4947-C4C6-46D1-384A-3981E1F21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21" y="2249221"/>
            <a:ext cx="2068310" cy="439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6940C-E226-BB56-96B3-638ADFC8D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13" y="3589630"/>
            <a:ext cx="2045218" cy="434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81E294-CEDE-51AA-328A-B42C143AF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92" y="4922466"/>
            <a:ext cx="2068310" cy="439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4F9C20-0595-8ADD-3540-13BBF0CEF213}"/>
              </a:ext>
            </a:extLst>
          </p:cNvPr>
          <p:cNvSpPr txBox="1"/>
          <p:nvPr/>
        </p:nvSpPr>
        <p:spPr>
          <a:xfrm>
            <a:off x="6935189" y="2720374"/>
            <a:ext cx="5161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Mengontrol</a:t>
            </a:r>
            <a:r>
              <a:rPr lang="en-US" sz="2200" dirty="0"/>
              <a:t> </a:t>
            </a:r>
            <a:r>
              <a:rPr lang="en-US" sz="2200" dirty="0" err="1"/>
              <a:t>arah</a:t>
            </a:r>
            <a:r>
              <a:rPr lang="en-US" sz="2200" dirty="0"/>
              <a:t> </a:t>
            </a:r>
            <a:r>
              <a:rPr lang="en-US" sz="2200" dirty="0" err="1"/>
              <a:t>putaran</a:t>
            </a:r>
            <a:r>
              <a:rPr lang="en-US" sz="2200" dirty="0"/>
              <a:t> motor B</a:t>
            </a:r>
            <a:endParaRPr lang="en-ID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F0C9F-EF2F-7B8F-AD35-D15849933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899AC-6F1B-2F7B-3280-E79C58EE7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72E480F-7B17-CAF4-3F1A-2020E8C455E1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EDE76-C362-96F4-C56E-B4886489FFEC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15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19C63-637F-234D-16E6-E0F4C11114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5C16C2-CAC7-EDE4-D684-6A22ADF27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96A61E-BCEF-DDF4-836A-8EA212308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4C9980-8B44-F310-0746-FCE033F07720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3502D-C13C-CA0A-BC01-DFB28FBD16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5" y="1507806"/>
            <a:ext cx="7141940" cy="42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2D063-1DCA-2F50-305B-B39B2257D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AB83F-A348-F72E-3F66-D8A9B328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Kontrol</a:t>
            </a:r>
            <a:r>
              <a:rPr lang="en-US" dirty="0"/>
              <a:t> 1 Motor DC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0AA57-A361-D86F-667F-6125CEDF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F59F79-5AE6-4797-518F-E78922C8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72BC98-C65A-CCCA-974A-EA917D0350F6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EAD1FB-5BAA-ADF5-6C59-57F30AD9B6F6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16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53F2D-5966-9082-363D-9157C1D4B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73DB2-463C-0D14-B694-26B37ECD5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B42B6F-95FC-44FB-789F-D962AFCCD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80F07A-58C9-65F0-C194-062B9E4FD382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04FC5C-C285-12D7-0B69-A2CD770FE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46" y="1627901"/>
            <a:ext cx="7535018" cy="47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60FC-40CA-4F5C-B141-E52FFDAF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GPIO Raspberry Pi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2D19A-6D8B-7C88-22C2-CB4C8C9F842F}"/>
              </a:ext>
            </a:extLst>
          </p:cNvPr>
          <p:cNvSpPr txBox="1"/>
          <p:nvPr/>
        </p:nvSpPr>
        <p:spPr>
          <a:xfrm>
            <a:off x="890474" y="5898820"/>
            <a:ext cx="4227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>
                <a:latin typeface="Consolas" panose="020B0609020204030204" pitchFamily="49" charset="0"/>
              </a:rPr>
              <a:t>GPIO.setmode</a:t>
            </a:r>
            <a:r>
              <a:rPr lang="en-ID" dirty="0">
                <a:latin typeface="Consolas" panose="020B0609020204030204" pitchFamily="49" charset="0"/>
              </a:rPr>
              <a:t>(GPIO.BCM)</a:t>
            </a:r>
          </a:p>
          <a:p>
            <a:r>
              <a:rPr lang="en-ID" dirty="0" err="1">
                <a:latin typeface="Consolas" panose="020B0609020204030204" pitchFamily="49" charset="0"/>
              </a:rPr>
              <a:t>GPIO.setwarnings</a:t>
            </a:r>
            <a:r>
              <a:rPr lang="en-ID" dirty="0">
                <a:latin typeface="Consolas" panose="020B0609020204030204" pitchFamily="49" charset="0"/>
              </a:rPr>
              <a:t>(False)</a:t>
            </a:r>
          </a:p>
          <a:p>
            <a:r>
              <a:rPr lang="en-ID" dirty="0">
                <a:latin typeface="Consolas" panose="020B0609020204030204" pitchFamily="49" charset="0"/>
              </a:rPr>
              <a:t>Ena, in1,in2 = 2,3,4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8D488-8670-47E9-73C9-21E5C9EED0DD}"/>
              </a:ext>
            </a:extLst>
          </p:cNvPr>
          <p:cNvSpPr txBox="1"/>
          <p:nvPr/>
        </p:nvSpPr>
        <p:spPr>
          <a:xfrm>
            <a:off x="4812011" y="5812360"/>
            <a:ext cx="4227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>
                <a:latin typeface="Consolas" panose="020B0609020204030204" pitchFamily="49" charset="0"/>
              </a:rPr>
              <a:t>GPIO.setmode</a:t>
            </a:r>
            <a:r>
              <a:rPr lang="en-ID" dirty="0">
                <a:latin typeface="Consolas" panose="020B0609020204030204" pitchFamily="49" charset="0"/>
              </a:rPr>
              <a:t>(GPIO.BOARD)</a:t>
            </a:r>
          </a:p>
          <a:p>
            <a:r>
              <a:rPr lang="en-ID" dirty="0" err="1">
                <a:latin typeface="Consolas" panose="020B0609020204030204" pitchFamily="49" charset="0"/>
              </a:rPr>
              <a:t>GPIO.setwarnings</a:t>
            </a:r>
            <a:r>
              <a:rPr lang="en-ID" dirty="0">
                <a:latin typeface="Consolas" panose="020B0609020204030204" pitchFamily="49" charset="0"/>
              </a:rPr>
              <a:t>(False)</a:t>
            </a:r>
          </a:p>
          <a:p>
            <a:r>
              <a:rPr lang="en-ID" dirty="0">
                <a:latin typeface="Consolas" panose="020B0609020204030204" pitchFamily="49" charset="0"/>
              </a:rPr>
              <a:t>Ena, in1,in2 = 3,5,7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2DCDD-9717-2B76-1902-A98D260E2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64209-8772-4F82-9821-63A24A14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851E04-01DD-53BB-4138-A33CDB6A17A9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C82D3-DFCF-86B3-73C2-A00F1006B335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17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67CD30-7C36-BEFA-D436-A1182A0EC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7B21DC-98F2-B070-C483-A145EC7FF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DAE222-26FD-B086-F840-578C88987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76E055-3C85-DF90-06A1-71D7DAA26067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0694FC-4427-5CDF-8671-9A4EBC9CC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94" y="1690687"/>
            <a:ext cx="7250271" cy="39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3821-D718-C17E-F614-761172B8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Sintaks</a:t>
            </a:r>
            <a:r>
              <a:rPr lang="en-US" dirty="0"/>
              <a:t> </a:t>
            </a:r>
            <a:r>
              <a:rPr lang="en-US" dirty="0" err="1"/>
              <a:t>kode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38982-D152-796B-45D9-A4D7B7D3635C}"/>
              </a:ext>
            </a:extLst>
          </p:cNvPr>
          <p:cNvSpPr txBox="1"/>
          <p:nvPr/>
        </p:nvSpPr>
        <p:spPr>
          <a:xfrm>
            <a:off x="4227616" y="3429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B7414-B7EC-051D-82A4-E44C48A29055}"/>
              </a:ext>
            </a:extLst>
          </p:cNvPr>
          <p:cNvSpPr txBox="1"/>
          <p:nvPr/>
        </p:nvSpPr>
        <p:spPr>
          <a:xfrm>
            <a:off x="667844" y="1690688"/>
            <a:ext cx="34291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dirty="0">
                <a:latin typeface="Consolas" panose="020B0609020204030204" pitchFamily="49" charset="0"/>
              </a:rPr>
              <a:t>import </a:t>
            </a:r>
            <a:r>
              <a:rPr lang="en-ID" sz="2000" dirty="0" err="1">
                <a:latin typeface="Consolas" panose="020B0609020204030204" pitchFamily="49" charset="0"/>
              </a:rPr>
              <a:t>RPi.GPIO</a:t>
            </a:r>
            <a:r>
              <a:rPr lang="en-ID" sz="2000" dirty="0">
                <a:latin typeface="Consolas" panose="020B0609020204030204" pitchFamily="49" charset="0"/>
              </a:rPr>
              <a:t> as GPIO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from time import sleep</a:t>
            </a:r>
          </a:p>
          <a:p>
            <a:endParaRPr lang="en-ID" sz="2000" dirty="0">
              <a:latin typeface="Consolas" panose="020B0609020204030204" pitchFamily="49" charset="0"/>
            </a:endParaRPr>
          </a:p>
          <a:p>
            <a:r>
              <a:rPr lang="en-ID" sz="2000" dirty="0" err="1">
                <a:latin typeface="Consolas" panose="020B0609020204030204" pitchFamily="49" charset="0"/>
              </a:rPr>
              <a:t>GPIO.setmode</a:t>
            </a:r>
            <a:r>
              <a:rPr lang="en-ID" sz="2000" dirty="0">
                <a:latin typeface="Consolas" panose="020B0609020204030204" pitchFamily="49" charset="0"/>
              </a:rPr>
              <a:t>(GPIO.BCM)</a:t>
            </a:r>
          </a:p>
          <a:p>
            <a:r>
              <a:rPr lang="en-ID" sz="2000" dirty="0" err="1">
                <a:latin typeface="Consolas" panose="020B0609020204030204" pitchFamily="49" charset="0"/>
              </a:rPr>
              <a:t>GPIO.setwarnings</a:t>
            </a:r>
            <a:r>
              <a:rPr lang="en-ID" sz="2000" dirty="0">
                <a:latin typeface="Consolas" panose="020B0609020204030204" pitchFamily="49" charset="0"/>
              </a:rPr>
              <a:t>(False)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Ena, in1,in2 = 2,3,4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10FBC-9215-D37C-0D8F-19750441FA6A}"/>
              </a:ext>
            </a:extLst>
          </p:cNvPr>
          <p:cNvSpPr txBox="1"/>
          <p:nvPr/>
        </p:nvSpPr>
        <p:spPr>
          <a:xfrm>
            <a:off x="667843" y="3799216"/>
            <a:ext cx="55785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 err="1">
                <a:latin typeface="Consolas" panose="020B0609020204030204" pitchFamily="49" charset="0"/>
              </a:rPr>
              <a:t>GPIO.setup</a:t>
            </a:r>
            <a:r>
              <a:rPr lang="en-ID" sz="2000" dirty="0">
                <a:latin typeface="Consolas" panose="020B0609020204030204" pitchFamily="49" charset="0"/>
              </a:rPr>
              <a:t>(Ena, GPIO.OUT)</a:t>
            </a:r>
          </a:p>
          <a:p>
            <a:r>
              <a:rPr lang="en-ID" sz="2000" dirty="0" err="1">
                <a:latin typeface="Consolas" panose="020B0609020204030204" pitchFamily="49" charset="0"/>
              </a:rPr>
              <a:t>GPIO.setup</a:t>
            </a:r>
            <a:r>
              <a:rPr lang="en-ID" sz="2000" dirty="0">
                <a:latin typeface="Consolas" panose="020B0609020204030204" pitchFamily="49" charset="0"/>
              </a:rPr>
              <a:t>(in1, GPIO.OUT)</a:t>
            </a:r>
          </a:p>
          <a:p>
            <a:r>
              <a:rPr lang="en-ID" sz="2000" dirty="0" err="1">
                <a:latin typeface="Consolas" panose="020B0609020204030204" pitchFamily="49" charset="0"/>
              </a:rPr>
              <a:t>GPIO.setup</a:t>
            </a:r>
            <a:r>
              <a:rPr lang="en-ID" sz="2000" dirty="0">
                <a:latin typeface="Consolas" panose="020B0609020204030204" pitchFamily="49" charset="0"/>
              </a:rPr>
              <a:t>(in2, GPIO.OUT)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#pwm=GPIO.PWM(No.pin,frekuensiPWM)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#frekuensiPWM: </a:t>
            </a:r>
            <a:r>
              <a:rPr lang="en-ID" sz="2000" dirty="0" err="1">
                <a:latin typeface="Consolas" panose="020B0609020204030204" pitchFamily="49" charset="0"/>
              </a:rPr>
              <a:t>jumlah</a:t>
            </a:r>
            <a:r>
              <a:rPr lang="en-ID" sz="2000" dirty="0">
                <a:latin typeface="Consolas" panose="020B0609020204030204" pitchFamily="49" charset="0"/>
              </a:rPr>
              <a:t> </a:t>
            </a:r>
            <a:r>
              <a:rPr lang="en-ID" sz="2000" dirty="0" err="1">
                <a:latin typeface="Consolas" panose="020B0609020204030204" pitchFamily="49" charset="0"/>
              </a:rPr>
              <a:t>perpindahan</a:t>
            </a:r>
            <a:r>
              <a:rPr lang="en-ID" sz="2000" dirty="0">
                <a:latin typeface="Consolas" panose="020B0609020204030204" pitchFamily="49" charset="0"/>
              </a:rPr>
              <a:t> </a:t>
            </a:r>
            <a:r>
              <a:rPr lang="en-ID" sz="2000" dirty="0" err="1">
                <a:latin typeface="Consolas" panose="020B0609020204030204" pitchFamily="49" charset="0"/>
              </a:rPr>
              <a:t>dari</a:t>
            </a:r>
            <a:r>
              <a:rPr lang="en-ID" sz="2000" dirty="0">
                <a:latin typeface="Consolas" panose="020B0609020204030204" pitchFamily="49" charset="0"/>
              </a:rPr>
              <a:t>   #sinyal HIGH </a:t>
            </a:r>
            <a:r>
              <a:rPr lang="en-ID" sz="2000" dirty="0" err="1">
                <a:latin typeface="Consolas" panose="020B0609020204030204" pitchFamily="49" charset="0"/>
              </a:rPr>
              <a:t>ke</a:t>
            </a:r>
            <a:r>
              <a:rPr lang="en-ID" sz="2000" dirty="0">
                <a:latin typeface="Consolas" panose="020B0609020204030204" pitchFamily="49" charset="0"/>
              </a:rPr>
              <a:t> LOW </a:t>
            </a:r>
            <a:r>
              <a:rPr lang="en-ID" sz="2000" dirty="0" err="1">
                <a:latin typeface="Consolas" panose="020B0609020204030204" pitchFamily="49" charset="0"/>
              </a:rPr>
              <a:t>dalam</a:t>
            </a:r>
            <a:r>
              <a:rPr lang="en-ID" sz="2000" dirty="0">
                <a:latin typeface="Consolas" panose="020B0609020204030204" pitchFamily="49" charset="0"/>
              </a:rPr>
              <a:t> 1 </a:t>
            </a:r>
            <a:r>
              <a:rPr lang="en-ID" sz="2000" dirty="0" err="1">
                <a:latin typeface="Consolas" panose="020B0609020204030204" pitchFamily="49" charset="0"/>
              </a:rPr>
              <a:t>detik</a:t>
            </a:r>
            <a:endParaRPr lang="en-ID" sz="2000" dirty="0">
              <a:latin typeface="Consolas" panose="020B0609020204030204" pitchFamily="49" charset="0"/>
            </a:endParaRPr>
          </a:p>
          <a:p>
            <a:r>
              <a:rPr lang="en-ID" sz="2000" dirty="0" err="1">
                <a:latin typeface="Consolas" panose="020B0609020204030204" pitchFamily="49" charset="0"/>
              </a:rPr>
              <a:t>pwm</a:t>
            </a:r>
            <a:r>
              <a:rPr lang="en-ID" sz="2000" dirty="0">
                <a:latin typeface="Consolas" panose="020B0609020204030204" pitchFamily="49" charset="0"/>
              </a:rPr>
              <a:t>=GPIO.PWM(Ena,100)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#pwm.start(DutyCycle)</a:t>
            </a:r>
          </a:p>
          <a:p>
            <a:r>
              <a:rPr lang="en-ID" sz="2000" dirty="0" err="1">
                <a:latin typeface="Consolas" panose="020B0609020204030204" pitchFamily="49" charset="0"/>
              </a:rPr>
              <a:t>pwm.start</a:t>
            </a:r>
            <a:r>
              <a:rPr lang="en-ID" sz="2000" dirty="0">
                <a:latin typeface="Consolas" panose="020B0609020204030204" pitchFamily="49" charset="0"/>
              </a:rPr>
              <a:t>(0)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E2555-728B-580A-DE72-2010F74F4A72}"/>
              </a:ext>
            </a:extLst>
          </p:cNvPr>
          <p:cNvCxnSpPr/>
          <p:nvPr/>
        </p:nvCxnSpPr>
        <p:spPr>
          <a:xfrm>
            <a:off x="6222671" y="365125"/>
            <a:ext cx="0" cy="6261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1741D2-E3B7-3F7F-E363-2B920A14268F}"/>
              </a:ext>
            </a:extLst>
          </p:cNvPr>
          <p:cNvSpPr txBox="1"/>
          <p:nvPr/>
        </p:nvSpPr>
        <p:spPr>
          <a:xfrm>
            <a:off x="5705764" y="1788939"/>
            <a:ext cx="51370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Consolas" panose="020B0609020204030204" pitchFamily="49" charset="0"/>
              </a:rPr>
              <a:t>    while True: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</a:t>
            </a:r>
            <a:r>
              <a:rPr lang="en-ID" sz="2000" dirty="0" err="1">
                <a:latin typeface="Consolas" panose="020B0609020204030204" pitchFamily="49" charset="0"/>
              </a:rPr>
              <a:t>GPIO.output</a:t>
            </a:r>
            <a:r>
              <a:rPr lang="en-ID" sz="2000" dirty="0">
                <a:latin typeface="Consolas" panose="020B0609020204030204" pitchFamily="49" charset="0"/>
              </a:rPr>
              <a:t>(in1,GPIO.HIGH)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</a:t>
            </a:r>
            <a:r>
              <a:rPr lang="en-ID" sz="2000" dirty="0" err="1">
                <a:latin typeface="Consolas" panose="020B0609020204030204" pitchFamily="49" charset="0"/>
              </a:rPr>
              <a:t>GPIO.output</a:t>
            </a:r>
            <a:r>
              <a:rPr lang="en-ID" sz="2000" dirty="0">
                <a:latin typeface="Consolas" panose="020B0609020204030204" pitchFamily="49" charset="0"/>
              </a:rPr>
              <a:t>(in2,GPIO.LOW)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</a:t>
            </a:r>
            <a:r>
              <a:rPr lang="en-ID" sz="2000" dirty="0" err="1">
                <a:latin typeface="Consolas" panose="020B0609020204030204" pitchFamily="49" charset="0"/>
              </a:rPr>
              <a:t>pwm.ChangeDutyCycle</a:t>
            </a:r>
            <a:r>
              <a:rPr lang="en-ID" sz="2000" dirty="0">
                <a:latin typeface="Consolas" panose="020B0609020204030204" pitchFamily="49" charset="0"/>
              </a:rPr>
              <a:t>(100)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sleep(1)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</a:t>
            </a:r>
            <a:r>
              <a:rPr lang="en-ID" sz="2000" dirty="0" err="1">
                <a:latin typeface="Consolas" panose="020B0609020204030204" pitchFamily="49" charset="0"/>
              </a:rPr>
              <a:t>GPIO.output</a:t>
            </a:r>
            <a:r>
              <a:rPr lang="en-ID" sz="2000" dirty="0">
                <a:latin typeface="Consolas" panose="020B0609020204030204" pitchFamily="49" charset="0"/>
              </a:rPr>
              <a:t>(in1,GPIO.LOW)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</a:t>
            </a:r>
            <a:r>
              <a:rPr lang="en-ID" sz="2000" dirty="0" err="1">
                <a:latin typeface="Consolas" panose="020B0609020204030204" pitchFamily="49" charset="0"/>
              </a:rPr>
              <a:t>GPIO.output</a:t>
            </a:r>
            <a:r>
              <a:rPr lang="en-ID" sz="2000" dirty="0">
                <a:latin typeface="Consolas" panose="020B0609020204030204" pitchFamily="49" charset="0"/>
              </a:rPr>
              <a:t>(in2,GPIO.HIGH)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sleep(1)    </a:t>
            </a:r>
          </a:p>
          <a:p>
            <a:r>
              <a:rPr lang="en-ID" sz="2000" dirty="0">
                <a:latin typeface="Consolas" panose="020B0609020204030204" pitchFamily="49" charset="0"/>
              </a:rPr>
              <a:t>        print("running")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7A4DD-C78F-A0E8-3F07-2B5ECD485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0E885-0DAA-2522-BE55-C21CC57D9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D4CC37-7556-6821-1A24-828E10D67FD5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95894-87F7-B1C8-6FD0-57EE08E05836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18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74EBD3-D5F2-8169-F2E5-EF73FE16F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9E6923-E275-066C-42EF-582ABFB60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E38FE6-FDA9-D724-3C7A-3A8F21664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E4D61-F8E3-7D6C-4A9B-5CBFD3E19810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D878111-2421-5B88-F462-C7659261A05D}"/>
              </a:ext>
            </a:extLst>
          </p:cNvPr>
          <p:cNvSpPr/>
          <p:nvPr/>
        </p:nvSpPr>
        <p:spPr>
          <a:xfrm>
            <a:off x="6086413" y="2873560"/>
            <a:ext cx="4397829" cy="18792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92EEB4-54A1-85A7-7183-04D0159B9D08}"/>
              </a:ext>
            </a:extLst>
          </p:cNvPr>
          <p:cNvSpPr/>
          <p:nvPr/>
        </p:nvSpPr>
        <p:spPr>
          <a:xfrm>
            <a:off x="1591007" y="2873560"/>
            <a:ext cx="4397829" cy="18792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A09DB9-DEAF-AC21-9679-C74894331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F8598-AD3F-568B-A9DE-1C65C18C9225}"/>
              </a:ext>
            </a:extLst>
          </p:cNvPr>
          <p:cNvSpPr txBox="1"/>
          <p:nvPr/>
        </p:nvSpPr>
        <p:spPr>
          <a:xfrm>
            <a:off x="1021278" y="1995315"/>
            <a:ext cx="1025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Kita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mengontrol</a:t>
            </a:r>
            <a:r>
              <a:rPr lang="en-US" sz="2400" dirty="0"/>
              <a:t> </a:t>
            </a:r>
            <a:r>
              <a:rPr lang="en-US" sz="2400" dirty="0" err="1"/>
              <a:t>kecepatan</a:t>
            </a:r>
            <a:r>
              <a:rPr lang="en-US" sz="2400" dirty="0"/>
              <a:t> </a:t>
            </a:r>
            <a:r>
              <a:rPr lang="en-US" sz="2400" dirty="0" err="1"/>
              <a:t>putar</a:t>
            </a:r>
            <a:r>
              <a:rPr lang="en-US" sz="2400" dirty="0"/>
              <a:t> dan </a:t>
            </a:r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putaran</a:t>
            </a:r>
            <a:r>
              <a:rPr lang="en-US" sz="2400" dirty="0"/>
              <a:t> motor DC </a:t>
            </a:r>
            <a:r>
              <a:rPr lang="en-US" sz="2400" dirty="0" err="1"/>
              <a:t>menggunakan</a:t>
            </a:r>
            <a:r>
              <a:rPr lang="en-US" sz="2400" dirty="0"/>
              <a:t>:</a:t>
            </a:r>
            <a:endParaRPr lang="en-ID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29D9E-508F-C97F-C3F5-309ABD4C2540}"/>
              </a:ext>
            </a:extLst>
          </p:cNvPr>
          <p:cNvSpPr txBox="1"/>
          <p:nvPr/>
        </p:nvSpPr>
        <p:spPr>
          <a:xfrm>
            <a:off x="1645830" y="3125910"/>
            <a:ext cx="410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PWM (pulse width modulation)</a:t>
            </a:r>
            <a:endParaRPr lang="en-ID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70B6D-BDB7-9B67-2C31-0D1F1D2DF341}"/>
              </a:ext>
            </a:extLst>
          </p:cNvPr>
          <p:cNvSpPr txBox="1"/>
          <p:nvPr/>
        </p:nvSpPr>
        <p:spPr>
          <a:xfrm>
            <a:off x="7535992" y="3125910"/>
            <a:ext cx="1273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H-Bridge</a:t>
            </a:r>
            <a:endParaRPr lang="en-ID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0741EF-42EE-19C1-5612-4780383E256F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D8049-F0BC-A4F7-22E7-3BAB92873F94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01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394D21-B8C2-A646-DE29-30D88A42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3733E-945F-6234-7718-638C03861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BC21B4-0F4F-337F-B40E-9A45327F8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32838A-7DED-454B-4FB4-9BC41F6A0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3EFFAC-1141-0F9A-8A80-783CC77BD6B1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4B9F21-6DF7-623F-4306-7E658A61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Pengontrol</a:t>
            </a:r>
            <a:r>
              <a:rPr lang="en-US" dirty="0"/>
              <a:t> Motor DC</a:t>
            </a:r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88C2E-FBF4-F185-2317-2795A86AE492}"/>
              </a:ext>
            </a:extLst>
          </p:cNvPr>
          <p:cNvSpPr txBox="1"/>
          <p:nvPr/>
        </p:nvSpPr>
        <p:spPr>
          <a:xfrm>
            <a:off x="1766568" y="4124912"/>
            <a:ext cx="3859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Mengontrol</a:t>
            </a:r>
            <a:r>
              <a:rPr lang="en-US" sz="2400" dirty="0"/>
              <a:t> </a:t>
            </a:r>
            <a:r>
              <a:rPr lang="en-US" sz="2400" dirty="0" err="1"/>
              <a:t>kecepatan</a:t>
            </a:r>
            <a:r>
              <a:rPr lang="en-US" sz="2400" dirty="0"/>
              <a:t> motor</a:t>
            </a:r>
            <a:endParaRPr lang="en-ID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E1006-6CA0-5FF7-477A-4B7463FFEBD5}"/>
              </a:ext>
            </a:extLst>
          </p:cNvPr>
          <p:cNvSpPr txBox="1"/>
          <p:nvPr/>
        </p:nvSpPr>
        <p:spPr>
          <a:xfrm>
            <a:off x="6712407" y="4089287"/>
            <a:ext cx="334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Mengontrol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</a:t>
            </a:r>
            <a:r>
              <a:rPr lang="en-US" sz="2400" dirty="0" err="1"/>
              <a:t>putaran</a:t>
            </a:r>
            <a:endParaRPr lang="en-ID" sz="2400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9AE12585-E91F-7912-FF6D-94157D282EDD}"/>
              </a:ext>
            </a:extLst>
          </p:cNvPr>
          <p:cNvSpPr/>
          <p:nvPr/>
        </p:nvSpPr>
        <p:spPr>
          <a:xfrm>
            <a:off x="3474630" y="3719677"/>
            <a:ext cx="463138" cy="3696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90EC199-8D90-58CD-DA4B-3FFB41F2589D}"/>
              </a:ext>
            </a:extLst>
          </p:cNvPr>
          <p:cNvSpPr/>
          <p:nvPr/>
        </p:nvSpPr>
        <p:spPr>
          <a:xfrm>
            <a:off x="7941296" y="3653626"/>
            <a:ext cx="463138" cy="3696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9540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5" grpId="0"/>
      <p:bldP spid="6" grpId="0"/>
      <p:bldP spid="19" grpId="0"/>
      <p:bldP spid="20" grpId="0"/>
      <p:bldP spid="22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D348-B708-2A6E-D2B7-87C26179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Rangkaian</a:t>
            </a:r>
            <a:r>
              <a:rPr lang="en-US" dirty="0"/>
              <a:t> 2 Motor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31B04-CD96-F835-2AB1-A44A30DA6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70DB7D-A6DB-41DA-E698-250A2897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EAC2E6-BDA8-225F-AC8D-2F47A1A5E7FC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19114-0FE0-7E56-08CA-D0347B0DA613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19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A87AF-9A34-C16E-0C5E-621637003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748A85-A1BB-6E02-3465-EABF176BF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4F4213-4DD9-01E1-66B5-414B59CEB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8936B7-50EB-C095-D4A2-B9FD135DA89F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1408B8-0D45-57F6-2A85-8F3ACA008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12" y="1823078"/>
            <a:ext cx="8611354" cy="43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3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7C33CF-8E53-59AB-531D-524C939CEB9A}"/>
              </a:ext>
            </a:extLst>
          </p:cNvPr>
          <p:cNvSpPr txBox="1"/>
          <p:nvPr/>
        </p:nvSpPr>
        <p:spPr>
          <a:xfrm>
            <a:off x="3446172" y="2648198"/>
            <a:ext cx="5299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Sifonn" pitchFamily="50" charset="0"/>
              </a:rPr>
              <a:t>TERIMA KASIH</a:t>
            </a:r>
            <a:endParaRPr lang="en-ID" sz="5400" dirty="0">
              <a:latin typeface="Sifonn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5C29B-BDA9-F94E-7EF4-888906A6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09" y="1838754"/>
            <a:ext cx="599415" cy="60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AE268B-60EB-9A5A-4703-F0B831ACD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96" y="1838753"/>
            <a:ext cx="640926" cy="609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C0D9E-3E1F-B6BC-4B08-48D634EF5123}"/>
              </a:ext>
            </a:extLst>
          </p:cNvPr>
          <p:cNvSpPr txBox="1"/>
          <p:nvPr/>
        </p:nvSpPr>
        <p:spPr>
          <a:xfrm>
            <a:off x="5120412" y="3771311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D3D7-8932-1DED-CFCE-85E316C82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523" y="4125254"/>
            <a:ext cx="1305407" cy="2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FFF9-43D4-E8B7-9924-5BD3D792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PWM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217C3-18D7-053C-83DE-AF9339235220}"/>
              </a:ext>
            </a:extLst>
          </p:cNvPr>
          <p:cNvSpPr txBox="1"/>
          <p:nvPr/>
        </p:nvSpPr>
        <p:spPr>
          <a:xfrm>
            <a:off x="836530" y="1603561"/>
            <a:ext cx="10716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ON-OFF </a:t>
            </a:r>
            <a:r>
              <a:rPr lang="en-US" sz="2400" dirty="0" err="1"/>
              <a:t>sinyal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 (</a:t>
            </a:r>
            <a:r>
              <a:rPr lang="en-US" sz="2400" dirty="0" err="1"/>
              <a:t>tegangan</a:t>
            </a:r>
            <a:r>
              <a:rPr lang="en-US" sz="2400" dirty="0"/>
              <a:t>). </a:t>
            </a:r>
            <a:r>
              <a:rPr lang="en-US" sz="2400" dirty="0" err="1"/>
              <a:t>Tegangan</a:t>
            </a:r>
            <a:r>
              <a:rPr lang="en-US" sz="2400" dirty="0"/>
              <a:t> rata-rata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sinyal</a:t>
            </a:r>
            <a:r>
              <a:rPr lang="en-US" sz="2400" dirty="0"/>
              <a:t> </a:t>
            </a:r>
            <a:r>
              <a:rPr lang="en-US" sz="2400" dirty="0" err="1"/>
              <a:t>listrik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besarnya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lebar</a:t>
            </a:r>
            <a:r>
              <a:rPr lang="en-US" sz="2400" dirty="0"/>
              <a:t> </a:t>
            </a:r>
            <a:r>
              <a:rPr lang="en-US" sz="2400" dirty="0" err="1"/>
              <a:t>pulsanya</a:t>
            </a:r>
            <a:r>
              <a:rPr lang="en-US" sz="2400" dirty="0"/>
              <a:t>, </a:t>
            </a:r>
            <a:r>
              <a:rPr lang="en-US" sz="2400" dirty="0" err="1"/>
              <a:t>lebar</a:t>
            </a:r>
            <a:r>
              <a:rPr lang="en-US" sz="2400" dirty="0"/>
              <a:t> </a:t>
            </a:r>
            <a:r>
              <a:rPr lang="en-US" sz="2400" dirty="0" err="1"/>
              <a:t>pulsa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disebut</a:t>
            </a:r>
            <a:r>
              <a:rPr lang="en-US" sz="2400" dirty="0"/>
              <a:t> duty cycle</a:t>
            </a:r>
            <a:endParaRPr lang="en-ID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4733B-37DC-E008-641A-A323809F0A76}"/>
              </a:ext>
            </a:extLst>
          </p:cNvPr>
          <p:cNvSpPr txBox="1"/>
          <p:nvPr/>
        </p:nvSpPr>
        <p:spPr>
          <a:xfrm>
            <a:off x="836530" y="2752039"/>
            <a:ext cx="1087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Semakin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duty cycle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semakin</a:t>
            </a:r>
            <a:r>
              <a:rPr lang="en-US" sz="2400" dirty="0"/>
              <a:t> </a:t>
            </a:r>
            <a:r>
              <a:rPr lang="en-US" sz="2400" dirty="0" err="1"/>
              <a:t>besar</a:t>
            </a:r>
            <a:r>
              <a:rPr lang="en-US" sz="2400" dirty="0"/>
              <a:t> juga </a:t>
            </a:r>
            <a:r>
              <a:rPr lang="en-US" sz="2400" dirty="0" err="1"/>
              <a:t>tegangan</a:t>
            </a:r>
            <a:r>
              <a:rPr lang="en-US" sz="2400" dirty="0"/>
              <a:t> rata-rata yang </a:t>
            </a:r>
            <a:r>
              <a:rPr lang="en-US" sz="2400" dirty="0" err="1"/>
              <a:t>dihasilkan</a:t>
            </a:r>
            <a:endParaRPr lang="en-ID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DEDCC-E9F4-F79D-BAA0-73CCD0F1670D}"/>
              </a:ext>
            </a:extLst>
          </p:cNvPr>
          <p:cNvSpPr txBox="1"/>
          <p:nvPr/>
        </p:nvSpPr>
        <p:spPr>
          <a:xfrm>
            <a:off x="4179194" y="3927932"/>
            <a:ext cx="4146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Kecepatan</a:t>
            </a:r>
            <a:r>
              <a:rPr lang="en-US" sz="2400" dirty="0"/>
              <a:t> motor DC </a:t>
            </a:r>
            <a:r>
              <a:rPr lang="en-US" sz="2400" dirty="0" err="1"/>
              <a:t>meningkat</a:t>
            </a:r>
            <a:endParaRPr lang="en-ID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FF9C2-6E42-5233-579E-CDB106B1DDC7}"/>
              </a:ext>
            </a:extLst>
          </p:cNvPr>
          <p:cNvSpPr txBox="1"/>
          <p:nvPr/>
        </p:nvSpPr>
        <p:spPr>
          <a:xfrm>
            <a:off x="836530" y="4662133"/>
            <a:ext cx="10930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Semakin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duty cycle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semakin</a:t>
            </a:r>
            <a:r>
              <a:rPr lang="en-US" sz="2400" dirty="0"/>
              <a:t> </a:t>
            </a:r>
            <a:r>
              <a:rPr lang="en-US" sz="2400" dirty="0" err="1"/>
              <a:t>kecil</a:t>
            </a:r>
            <a:r>
              <a:rPr lang="en-US" sz="2400" dirty="0"/>
              <a:t> juga </a:t>
            </a:r>
            <a:r>
              <a:rPr lang="en-US" sz="2400" dirty="0" err="1"/>
              <a:t>tegangan</a:t>
            </a:r>
            <a:r>
              <a:rPr lang="en-US" sz="2400" dirty="0"/>
              <a:t> rata-rata yang </a:t>
            </a:r>
            <a:r>
              <a:rPr lang="en-US" sz="2400" dirty="0" err="1"/>
              <a:t>dihasilkan</a:t>
            </a:r>
            <a:endParaRPr lang="en-ID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DB9CE-39F7-4FE7-69F6-E56E83D77CEF}"/>
              </a:ext>
            </a:extLst>
          </p:cNvPr>
          <p:cNvSpPr txBox="1"/>
          <p:nvPr/>
        </p:nvSpPr>
        <p:spPr>
          <a:xfrm>
            <a:off x="4340660" y="6068291"/>
            <a:ext cx="398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Kecepatan</a:t>
            </a:r>
            <a:r>
              <a:rPr lang="en-US" sz="2400" dirty="0"/>
              <a:t> motor DC </a:t>
            </a:r>
            <a:r>
              <a:rPr lang="en-US" sz="2400" dirty="0" err="1"/>
              <a:t>menurun</a:t>
            </a:r>
            <a:endParaRPr lang="en-ID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E2762-627C-EAFB-D781-2EC8AA82F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2B8BF-15CA-A38E-CDE7-BE4FB1A0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738367-2593-7ECC-D443-12D4418F90CA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9F9AD2-A876-98E5-B9CF-16FA5A68F346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02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86FA36-46E8-33D1-2805-5E1E09F8B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465A5D-760D-92CB-A002-52442B8E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508DD-1AA2-4365-FE72-8FCC1B9E9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38B0AF-668D-D439-6A01-D8A5A3DE9D7C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6B472B1-130A-80F0-24B7-A3410A28D76C}"/>
              </a:ext>
            </a:extLst>
          </p:cNvPr>
          <p:cNvSpPr/>
          <p:nvPr/>
        </p:nvSpPr>
        <p:spPr>
          <a:xfrm>
            <a:off x="5937662" y="3349238"/>
            <a:ext cx="629393" cy="4592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92DE631-71B1-4F3A-004C-5FB2987DA2ED}"/>
              </a:ext>
            </a:extLst>
          </p:cNvPr>
          <p:cNvSpPr/>
          <p:nvPr/>
        </p:nvSpPr>
        <p:spPr>
          <a:xfrm>
            <a:off x="5880078" y="5398574"/>
            <a:ext cx="629393" cy="45929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93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DFEC4C-63DA-4008-F95B-DFA737679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0569FD-2D71-0B68-71DB-6B200851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PWM</a:t>
            </a:r>
            <a:endParaRPr lang="en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B1C5B-0C78-6A4E-FB7F-08397F7DF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0" y="1690688"/>
            <a:ext cx="5992380" cy="984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DD12A-DAF1-A7F5-FD47-D9CCE9BCA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92" y="1730312"/>
            <a:ext cx="3645415" cy="9052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9B5BD6-E59D-2612-B210-A0748B6DD85B}"/>
              </a:ext>
            </a:extLst>
          </p:cNvPr>
          <p:cNvSpPr txBox="1"/>
          <p:nvPr/>
        </p:nvSpPr>
        <p:spPr>
          <a:xfrm>
            <a:off x="7708736" y="1813609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Duty cycle = 0%</a:t>
            </a:r>
            <a:endParaRPr lang="en-ID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C4270B-8878-FFAA-4059-0D8066248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0" y="3811588"/>
            <a:ext cx="5992380" cy="984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B9DD8-32D1-5C8D-03FA-E410F0854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92" y="3821375"/>
            <a:ext cx="4703074" cy="926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AF276E-18CB-BE49-6B13-FE65ED288EF8}"/>
              </a:ext>
            </a:extLst>
          </p:cNvPr>
          <p:cNvSpPr txBox="1"/>
          <p:nvPr/>
        </p:nvSpPr>
        <p:spPr>
          <a:xfrm>
            <a:off x="1580693" y="3473740"/>
            <a:ext cx="22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55112F-DC28-C350-94EF-F1A7BEB1F019}"/>
              </a:ext>
            </a:extLst>
          </p:cNvPr>
          <p:cNvSpPr txBox="1"/>
          <p:nvPr/>
        </p:nvSpPr>
        <p:spPr>
          <a:xfrm>
            <a:off x="2000449" y="4378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2A711-8C18-5FCC-69E2-5B296C7726E8}"/>
                  </a:ext>
                </a:extLst>
              </p:cNvPr>
              <p:cNvSpPr txBox="1"/>
              <p:nvPr/>
            </p:nvSpPr>
            <p:spPr>
              <a:xfrm>
                <a:off x="1421028" y="3210759"/>
                <a:ext cx="607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𝑂𝑁</m:t>
                          </m:r>
                        </m:sub>
                      </m:sSub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2A711-8C18-5FCC-69E2-5B296C772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028" y="3210759"/>
                <a:ext cx="60773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F2082E-138F-AC43-AC84-3A296EDDF98C}"/>
                  </a:ext>
                </a:extLst>
              </p:cNvPr>
              <p:cNvSpPr txBox="1"/>
              <p:nvPr/>
            </p:nvSpPr>
            <p:spPr>
              <a:xfrm>
                <a:off x="1857409" y="4032307"/>
                <a:ext cx="694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𝑂𝐹𝐹</m:t>
                          </m:r>
                        </m:sub>
                      </m:sSub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EF2082E-138F-AC43-AC84-3A296EDDF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409" y="4032307"/>
                <a:ext cx="6945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2CD542-18AF-C308-7549-9577FDFCBB9F}"/>
                  </a:ext>
                </a:extLst>
              </p:cNvPr>
              <p:cNvSpPr txBox="1"/>
              <p:nvPr/>
            </p:nvSpPr>
            <p:spPr>
              <a:xfrm>
                <a:off x="7568740" y="2908793"/>
                <a:ext cx="3095527" cy="52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Duty cycle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𝑂𝑁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𝑂𝐹𝐹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×100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2CD542-18AF-C308-7549-9577FDFCB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740" y="2908793"/>
                <a:ext cx="3095527" cy="520207"/>
              </a:xfrm>
              <a:prstGeom prst="rect">
                <a:avLst/>
              </a:prstGeom>
              <a:blipFill>
                <a:blip r:embed="rId8"/>
                <a:stretch>
                  <a:fillRect l="-177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785805-E406-E0DA-6CE7-667FD78F65DC}"/>
                  </a:ext>
                </a:extLst>
              </p:cNvPr>
              <p:cNvSpPr txBox="1"/>
              <p:nvPr/>
            </p:nvSpPr>
            <p:spPr>
              <a:xfrm>
                <a:off x="6336666" y="4949276"/>
                <a:ext cx="107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detik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785805-E406-E0DA-6CE7-667FD78F6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666" y="4949276"/>
                <a:ext cx="1072281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B2D3D67-FF1D-16A4-AB08-C3263F700B36}"/>
              </a:ext>
            </a:extLst>
          </p:cNvPr>
          <p:cNvSpPr txBox="1"/>
          <p:nvPr/>
        </p:nvSpPr>
        <p:spPr>
          <a:xfrm>
            <a:off x="1819406" y="48487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en-ID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7F47F2-DBB3-E39D-4672-821F2EAD2F15}"/>
              </a:ext>
            </a:extLst>
          </p:cNvPr>
          <p:cNvCxnSpPr/>
          <p:nvPr/>
        </p:nvCxnSpPr>
        <p:spPr>
          <a:xfrm>
            <a:off x="1653459" y="4861508"/>
            <a:ext cx="859998" cy="0"/>
          </a:xfrm>
          <a:prstGeom prst="line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E63993-F69C-E018-BEB1-91E777203414}"/>
                  </a:ext>
                </a:extLst>
              </p:cNvPr>
              <p:cNvSpPr txBox="1"/>
              <p:nvPr/>
            </p:nvSpPr>
            <p:spPr>
              <a:xfrm>
                <a:off x="7529049" y="3786817"/>
                <a:ext cx="3082319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2+8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E63993-F69C-E018-BEB1-91E777203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049" y="3786817"/>
                <a:ext cx="3082319" cy="6173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6F1DFF-7816-CB7B-4587-7E234C74FE05}"/>
                  </a:ext>
                </a:extLst>
              </p:cNvPr>
              <p:cNvSpPr txBox="1"/>
              <p:nvPr/>
            </p:nvSpPr>
            <p:spPr>
              <a:xfrm>
                <a:off x="7610181" y="4647105"/>
                <a:ext cx="2021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6F1DFF-7816-CB7B-4587-7E234C74F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181" y="4647105"/>
                <a:ext cx="2021707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C63D4E-CFCA-776F-FEA4-D5EF5F312CA4}"/>
                  </a:ext>
                </a:extLst>
              </p:cNvPr>
              <p:cNvSpPr txBox="1"/>
              <p:nvPr/>
            </p:nvSpPr>
            <p:spPr>
              <a:xfrm>
                <a:off x="1501541" y="5318608"/>
                <a:ext cx="2493183" cy="529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20% </a:t>
                </a:r>
                <a:r>
                  <a:rPr lang="en-US" sz="2000" dirty="0" err="1"/>
                  <a:t>dari</a:t>
                </a:r>
                <a:r>
                  <a:rPr lang="en-US" sz="2000" dirty="0"/>
                  <a:t> 5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×5</m:t>
                    </m:r>
                  </m:oMath>
                </a14:m>
                <a:endParaRPr lang="en-ID" sz="20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C63D4E-CFCA-776F-FEA4-D5EF5F312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541" y="5318608"/>
                <a:ext cx="2493183" cy="529504"/>
              </a:xfrm>
              <a:prstGeom prst="rect">
                <a:avLst/>
              </a:prstGeom>
              <a:blipFill>
                <a:blip r:embed="rId12"/>
                <a:stretch>
                  <a:fillRect l="-2445" b="-804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rrow: Right 29">
            <a:extLst>
              <a:ext uri="{FF2B5EF4-FFF2-40B4-BE49-F238E27FC236}">
                <a16:creationId xmlns:a16="http://schemas.microsoft.com/office/drawing/2014/main" id="{752C0789-3A74-DFF4-41A8-87CA35B785C3}"/>
              </a:ext>
            </a:extLst>
          </p:cNvPr>
          <p:cNvSpPr/>
          <p:nvPr/>
        </p:nvSpPr>
        <p:spPr>
          <a:xfrm>
            <a:off x="3958431" y="5428530"/>
            <a:ext cx="442762" cy="4046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3E2C4-1B56-2F44-CFE2-A1D5C858B465}"/>
              </a:ext>
            </a:extLst>
          </p:cNvPr>
          <p:cNvSpPr txBox="1"/>
          <p:nvPr/>
        </p:nvSpPr>
        <p:spPr>
          <a:xfrm>
            <a:off x="4448525" y="5422418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V</a:t>
            </a:r>
            <a:endParaRPr lang="en-ID" sz="20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C83A54-9D86-A19B-96CA-39302A6B28C6}"/>
              </a:ext>
            </a:extLst>
          </p:cNvPr>
          <p:cNvCxnSpPr/>
          <p:nvPr/>
        </p:nvCxnSpPr>
        <p:spPr>
          <a:xfrm>
            <a:off x="1633592" y="4563303"/>
            <a:ext cx="4940463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28D5C90-BD67-5F60-860A-7096C4DA297C}"/>
              </a:ext>
            </a:extLst>
          </p:cNvPr>
          <p:cNvSpPr txBox="1"/>
          <p:nvPr/>
        </p:nvSpPr>
        <p:spPr>
          <a:xfrm>
            <a:off x="6537900" y="436491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V</a:t>
            </a:r>
            <a:endParaRPr lang="en-ID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BE380-0929-6F9E-FAFB-1193079EE2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EBE258-D201-487F-A766-CC686C9F32FE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AF3F6-A89D-828F-35D2-BC19DB58715F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03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9F3E05-5C87-AA6A-DF3D-3060A097A7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3B181C-B8C8-F080-B88A-02908B81C0E8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58512A-D11D-8B6D-37B1-87F9D03963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645147-A9CC-6C83-2619-46E70F8E0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 animBg="1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B126D-A1E4-F57E-7E78-4E311AFD2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PWM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51FD4-D523-E9CA-7736-EF9094D4A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24" y="1583769"/>
            <a:ext cx="5992380" cy="984506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EAA8B40-7981-A0AF-69B2-C730A0388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40921"/>
            <a:ext cx="5992380" cy="984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94657E-AEBC-D34E-EFFB-C536658C3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76" y="3353900"/>
            <a:ext cx="5190755" cy="926594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7FBFDE0-E495-F3A8-E2E5-37491B997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6" y="4991154"/>
            <a:ext cx="5992380" cy="984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4DEA7-7B69-972B-1FE7-FD2710C88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53" y="5000779"/>
            <a:ext cx="5425451" cy="9265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E823AA-06ED-46CF-B311-F5020AA147B2}"/>
              </a:ext>
            </a:extLst>
          </p:cNvPr>
          <p:cNvSpPr txBox="1"/>
          <p:nvPr/>
        </p:nvSpPr>
        <p:spPr>
          <a:xfrm>
            <a:off x="1581023" y="441269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en-ID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0F5251-9DB9-0DC6-C507-844FE5A8B93B}"/>
              </a:ext>
            </a:extLst>
          </p:cNvPr>
          <p:cNvCxnSpPr>
            <a:cxnSpLocks/>
          </p:cNvCxnSpPr>
          <p:nvPr/>
        </p:nvCxnSpPr>
        <p:spPr>
          <a:xfrm>
            <a:off x="1415076" y="4425499"/>
            <a:ext cx="859998" cy="0"/>
          </a:xfrm>
          <a:prstGeom prst="line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32BDC05-592C-50EB-7EC4-8C8A17E83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53" y="1602933"/>
            <a:ext cx="4977394" cy="9265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81F77A7-7D0C-A672-B315-0DECB138C7D1}"/>
              </a:ext>
            </a:extLst>
          </p:cNvPr>
          <p:cNvSpPr txBox="1"/>
          <p:nvPr/>
        </p:nvSpPr>
        <p:spPr>
          <a:xfrm>
            <a:off x="5715796" y="2597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endParaRPr lang="en-ID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341E83-68C1-97CC-CA29-0A9E05B9B21E}"/>
              </a:ext>
            </a:extLst>
          </p:cNvPr>
          <p:cNvCxnSpPr>
            <a:cxnSpLocks/>
          </p:cNvCxnSpPr>
          <p:nvPr/>
        </p:nvCxnSpPr>
        <p:spPr>
          <a:xfrm>
            <a:off x="5549849" y="2609869"/>
            <a:ext cx="859998" cy="0"/>
          </a:xfrm>
          <a:prstGeom prst="line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F148BE3-D3F6-A1B4-05B3-4534ACC7A6AD}"/>
              </a:ext>
            </a:extLst>
          </p:cNvPr>
          <p:cNvSpPr txBox="1"/>
          <p:nvPr/>
        </p:nvSpPr>
        <p:spPr>
          <a:xfrm>
            <a:off x="5623462" y="12240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en-ID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04FD9E-A32E-A625-EC68-F1BA62368426}"/>
              </a:ext>
            </a:extLst>
          </p:cNvPr>
          <p:cNvSpPr txBox="1"/>
          <p:nvPr/>
        </p:nvSpPr>
        <p:spPr>
          <a:xfrm>
            <a:off x="6072735" y="21532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5C599A-B678-3B19-3FCB-F664C9ADE1D0}"/>
              </a:ext>
            </a:extLst>
          </p:cNvPr>
          <p:cNvSpPr txBox="1"/>
          <p:nvPr/>
        </p:nvSpPr>
        <p:spPr>
          <a:xfrm>
            <a:off x="1504777" y="299233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7,5</a:t>
            </a:r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5D6FBB-7D83-1525-4F44-D8DA139CD881}"/>
              </a:ext>
            </a:extLst>
          </p:cNvPr>
          <p:cNvSpPr txBox="1"/>
          <p:nvPr/>
        </p:nvSpPr>
        <p:spPr>
          <a:xfrm>
            <a:off x="1981189" y="389103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2,5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E55426-C3EB-7345-36F1-DF54BDB02476}"/>
                  </a:ext>
                </a:extLst>
              </p:cNvPr>
              <p:cNvSpPr txBox="1"/>
              <p:nvPr/>
            </p:nvSpPr>
            <p:spPr>
              <a:xfrm>
                <a:off x="1235396" y="1466491"/>
                <a:ext cx="3031023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5+5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E55426-C3EB-7345-36F1-DF54BDB0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396" y="1466491"/>
                <a:ext cx="3031023" cy="6229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F33CBE-E4BE-22D7-35E9-6860D49FD10B}"/>
                  </a:ext>
                </a:extLst>
              </p:cNvPr>
              <p:cNvSpPr txBox="1"/>
              <p:nvPr/>
            </p:nvSpPr>
            <p:spPr>
              <a:xfrm>
                <a:off x="1273845" y="2238487"/>
                <a:ext cx="2021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F33CBE-E4BE-22D7-35E9-6860D49FD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845" y="2238487"/>
                <a:ext cx="2021707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CB04C3-A1C1-48C8-F3FC-BA923732C28D}"/>
                  </a:ext>
                </a:extLst>
              </p:cNvPr>
              <p:cNvSpPr txBox="1"/>
              <p:nvPr/>
            </p:nvSpPr>
            <p:spPr>
              <a:xfrm>
                <a:off x="7047451" y="3199304"/>
                <a:ext cx="3302506" cy="64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7,5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7,5+2,5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CB04C3-A1C1-48C8-F3FC-BA923732C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451" y="3199304"/>
                <a:ext cx="3302506" cy="6476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D2828A-76C5-4ACA-67C1-64A89FDE4A6D}"/>
                  </a:ext>
                </a:extLst>
              </p:cNvPr>
              <p:cNvSpPr txBox="1"/>
              <p:nvPr/>
            </p:nvSpPr>
            <p:spPr>
              <a:xfrm>
                <a:off x="7085900" y="3971300"/>
                <a:ext cx="2021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=75%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D2828A-76C5-4ACA-67C1-64A89FDE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900" y="3971300"/>
                <a:ext cx="2021707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9A77BB-D70C-348A-C66D-01D707D0266C}"/>
                  </a:ext>
                </a:extLst>
              </p:cNvPr>
              <p:cNvSpPr txBox="1"/>
              <p:nvPr/>
            </p:nvSpPr>
            <p:spPr>
              <a:xfrm>
                <a:off x="1415076" y="4817631"/>
                <a:ext cx="3078087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10+0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59A77BB-D70C-348A-C66D-01D707D02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076" y="4817631"/>
                <a:ext cx="3078087" cy="6173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C42CC7-AA56-5728-AB24-1485C58FB528}"/>
                  </a:ext>
                </a:extLst>
              </p:cNvPr>
              <p:cNvSpPr txBox="1"/>
              <p:nvPr/>
            </p:nvSpPr>
            <p:spPr>
              <a:xfrm>
                <a:off x="1453525" y="5589627"/>
                <a:ext cx="2149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Duty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cycle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=100%</m:t>
                      </m:r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C42CC7-AA56-5728-AB24-1485C58FB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525" y="5589627"/>
                <a:ext cx="2149948" cy="369332"/>
              </a:xfrm>
              <a:prstGeom prst="rect">
                <a:avLst/>
              </a:prstGeom>
              <a:blipFill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9074186-6B25-0A3A-5715-7B7BEACFF7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3A24C-E0A7-5C0C-57A3-A22C861E82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9F46B3-A64A-1868-738C-26AC695339AC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B2F23-D84B-E181-6D47-B0F2D3C6E4BF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04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82DCC-5972-029F-8464-A835C12400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B0ADD-D444-0649-FFF1-C36538FEA0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386A0F-8388-0BF2-B51E-AB6D5AEBA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2D0D62-ABB4-9751-F654-DA02CF36527C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8674-F26C-F875-6D88-57288480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Transistor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D1100-8853-A176-CBB1-D74B49282EDB}"/>
              </a:ext>
            </a:extLst>
          </p:cNvPr>
          <p:cNvSpPr txBox="1"/>
          <p:nvPr/>
        </p:nvSpPr>
        <p:spPr>
          <a:xfrm>
            <a:off x="8762519" y="2110148"/>
            <a:ext cx="161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B: Basis</a:t>
            </a:r>
          </a:p>
          <a:p>
            <a:r>
              <a:rPr lang="en-US" sz="2400" dirty="0"/>
              <a:t>E: Emitter</a:t>
            </a:r>
          </a:p>
          <a:p>
            <a:r>
              <a:rPr lang="en-US" sz="2400" dirty="0"/>
              <a:t>C: Collector</a:t>
            </a:r>
            <a:endParaRPr lang="en-ID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7E087-0206-A87E-2B76-B2E89035F645}"/>
              </a:ext>
            </a:extLst>
          </p:cNvPr>
          <p:cNvSpPr txBox="1"/>
          <p:nvPr/>
        </p:nvSpPr>
        <p:spPr>
          <a:xfrm>
            <a:off x="963828" y="5115697"/>
            <a:ext cx="4227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/>
              <a:t>mengalirkan</a:t>
            </a:r>
            <a:r>
              <a:rPr lang="en-ID" sz="2400" dirty="0"/>
              <a:t> </a:t>
            </a:r>
            <a:r>
              <a:rPr lang="en-ID" sz="2400" dirty="0" err="1"/>
              <a:t>arus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emitter </a:t>
            </a:r>
            <a:r>
              <a:rPr lang="en-ID" sz="2400" dirty="0" err="1"/>
              <a:t>ke</a:t>
            </a:r>
            <a:r>
              <a:rPr lang="en-ID" sz="2400" dirty="0"/>
              <a:t> collector </a:t>
            </a:r>
            <a:r>
              <a:rPr lang="en-ID" sz="2400" dirty="0" err="1"/>
              <a:t>ketika</a:t>
            </a:r>
            <a:r>
              <a:rPr lang="en-ID" sz="2400" dirty="0"/>
              <a:t> basis </a:t>
            </a:r>
            <a:r>
              <a:rPr lang="en-ID" sz="2400" dirty="0" err="1"/>
              <a:t>diberi</a:t>
            </a:r>
            <a:r>
              <a:rPr lang="en-ID" sz="2400" dirty="0"/>
              <a:t> </a:t>
            </a:r>
            <a:r>
              <a:rPr lang="en-ID" sz="2400" dirty="0" err="1"/>
              <a:t>arus</a:t>
            </a:r>
            <a:r>
              <a:rPr lang="en-ID" sz="2400" dirty="0"/>
              <a:t> </a:t>
            </a:r>
            <a:r>
              <a:rPr lang="en-ID" sz="2400" dirty="0" err="1"/>
              <a:t>negatif</a:t>
            </a:r>
            <a:endParaRPr lang="en-ID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2DA503-BA65-1E2F-8975-77EFCAFA2B55}"/>
              </a:ext>
            </a:extLst>
          </p:cNvPr>
          <p:cNvSpPr/>
          <p:nvPr/>
        </p:nvSpPr>
        <p:spPr>
          <a:xfrm>
            <a:off x="838200" y="3904733"/>
            <a:ext cx="4747054" cy="24960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DC958-6008-DC12-1904-16FC5B182422}"/>
              </a:ext>
            </a:extLst>
          </p:cNvPr>
          <p:cNvSpPr txBox="1"/>
          <p:nvPr/>
        </p:nvSpPr>
        <p:spPr>
          <a:xfrm>
            <a:off x="6481120" y="5127974"/>
            <a:ext cx="4747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/>
              <a:t>mengalirkan</a:t>
            </a:r>
            <a:r>
              <a:rPr lang="en-ID" sz="2400" dirty="0"/>
              <a:t> </a:t>
            </a:r>
            <a:r>
              <a:rPr lang="en-ID" sz="2400" dirty="0" err="1"/>
              <a:t>arus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collector </a:t>
            </a:r>
            <a:r>
              <a:rPr lang="en-ID" sz="2400" dirty="0" err="1"/>
              <a:t>ke</a:t>
            </a:r>
            <a:r>
              <a:rPr lang="en-ID" sz="2400" dirty="0"/>
              <a:t> emitter </a:t>
            </a:r>
            <a:r>
              <a:rPr lang="en-ID" sz="2400" dirty="0" err="1"/>
              <a:t>ketika</a:t>
            </a:r>
            <a:r>
              <a:rPr lang="en-ID" sz="2400" dirty="0"/>
              <a:t> basis </a:t>
            </a:r>
            <a:r>
              <a:rPr lang="en-ID" sz="2400" dirty="0" err="1"/>
              <a:t>diberi</a:t>
            </a:r>
            <a:r>
              <a:rPr lang="en-ID" sz="2400" dirty="0"/>
              <a:t> </a:t>
            </a:r>
            <a:r>
              <a:rPr lang="en-ID" sz="2400" dirty="0" err="1"/>
              <a:t>arus</a:t>
            </a:r>
            <a:r>
              <a:rPr lang="en-ID" sz="2400" dirty="0"/>
              <a:t> </a:t>
            </a:r>
            <a:r>
              <a:rPr lang="en-ID" sz="2400" dirty="0" err="1"/>
              <a:t>positif</a:t>
            </a:r>
            <a:endParaRPr lang="en-ID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CEB2E6-94CE-41F9-5F1D-953E6984ADEB}"/>
              </a:ext>
            </a:extLst>
          </p:cNvPr>
          <p:cNvSpPr/>
          <p:nvPr/>
        </p:nvSpPr>
        <p:spPr>
          <a:xfrm>
            <a:off x="6481120" y="3904732"/>
            <a:ext cx="4396677" cy="249606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F893A-22EF-770A-6A33-EBD8174E5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9FE50C-9443-3F60-700C-39CC55FAA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E6224E-D507-C98A-7030-B8FEC815155F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DCBE3-BAD9-19C8-5FC1-8ADBFD8D0B23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05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A9721-2A99-FA2C-E625-42593A6A0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7AA5E-6484-1F42-E6F9-3D50F74C6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84436-04DF-4BF5-0E5B-BBB1B93E4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A3D12A-3782-7AAE-009F-3809BFB9EC32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C29E25-0DA7-AA14-510D-D108A46FD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4425"/>
            <a:ext cx="7170431" cy="26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0430-F441-645B-6149-1E88ECF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Transistor</a:t>
            </a:r>
            <a:r>
              <a:rPr lang="en-US" dirty="0"/>
              <a:t> </a:t>
            </a:r>
            <a:endParaRPr lang="en-ID" dirty="0"/>
          </a:p>
        </p:txBody>
      </p:sp>
      <p:pic>
        <p:nvPicPr>
          <p:cNvPr id="6" name="npn transistor">
            <a:hlinkClick r:id="" action="ppaction://media"/>
            <a:extLst>
              <a:ext uri="{FF2B5EF4-FFF2-40B4-BE49-F238E27FC236}">
                <a16:creationId xmlns:a16="http://schemas.microsoft.com/office/drawing/2014/main" id="{79D28EE1-E4A8-8CD7-D2FC-614670027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711" y="2616963"/>
            <a:ext cx="7275724" cy="4092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28DA2-48AF-CF9F-26C0-2B5D619CC786}"/>
              </a:ext>
            </a:extLst>
          </p:cNvPr>
          <p:cNvSpPr txBox="1"/>
          <p:nvPr/>
        </p:nvSpPr>
        <p:spPr>
          <a:xfrm>
            <a:off x="836773" y="1290578"/>
            <a:ext cx="1664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Transistor </a:t>
            </a:r>
            <a:r>
              <a:rPr lang="en-US" sz="2000" dirty="0" err="1">
                <a:solidFill>
                  <a:schemeClr val="bg1"/>
                </a:solidFill>
              </a:rPr>
              <a:t>npn</a:t>
            </a:r>
            <a:endParaRPr lang="en-ID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5B917-EA2E-21DE-15EB-680E0215B810}"/>
              </a:ext>
            </a:extLst>
          </p:cNvPr>
          <p:cNvSpPr txBox="1"/>
          <p:nvPr/>
        </p:nvSpPr>
        <p:spPr>
          <a:xfrm>
            <a:off x="836773" y="1690688"/>
            <a:ext cx="10848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</a:rPr>
              <a:t>Terdiri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dari</a:t>
            </a:r>
            <a:r>
              <a:rPr lang="en-ID" sz="2400" dirty="0">
                <a:solidFill>
                  <a:schemeClr val="bg1"/>
                </a:solidFill>
              </a:rPr>
              <a:t> dua </a:t>
            </a:r>
            <a:r>
              <a:rPr lang="en-ID" sz="2400" dirty="0" err="1">
                <a:solidFill>
                  <a:schemeClr val="bg1"/>
                </a:solidFill>
              </a:rPr>
              <a:t>lapisan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semikonduktor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tipe</a:t>
            </a:r>
            <a:r>
              <a:rPr lang="en-ID" sz="2400" dirty="0">
                <a:solidFill>
                  <a:schemeClr val="bg1"/>
                </a:solidFill>
              </a:rPr>
              <a:t> N (</a:t>
            </a:r>
            <a:r>
              <a:rPr lang="en-ID" sz="2400" dirty="0" err="1">
                <a:solidFill>
                  <a:schemeClr val="bg1"/>
                </a:solidFill>
              </a:rPr>
              <a:t>negatif</a:t>
            </a:r>
            <a:r>
              <a:rPr lang="en-ID" sz="2400" dirty="0">
                <a:solidFill>
                  <a:schemeClr val="bg1"/>
                </a:solidFill>
              </a:rPr>
              <a:t>) dan </a:t>
            </a:r>
            <a:r>
              <a:rPr lang="en-ID" sz="2400" dirty="0" err="1">
                <a:solidFill>
                  <a:schemeClr val="bg1"/>
                </a:solidFill>
              </a:rPr>
              <a:t>satu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lapisan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tipe</a:t>
            </a:r>
            <a:r>
              <a:rPr lang="en-ID" sz="2400" dirty="0">
                <a:solidFill>
                  <a:schemeClr val="bg1"/>
                </a:solidFill>
              </a:rPr>
              <a:t> P (</a:t>
            </a:r>
            <a:r>
              <a:rPr lang="en-ID" sz="2400" dirty="0" err="1">
                <a:solidFill>
                  <a:schemeClr val="bg1"/>
                </a:solidFill>
              </a:rPr>
              <a:t>positif</a:t>
            </a:r>
            <a:r>
              <a:rPr lang="en-ID" sz="2400" dirty="0">
                <a:solidFill>
                  <a:schemeClr val="bg1"/>
                </a:solidFill>
              </a:rPr>
              <a:t>) di </a:t>
            </a:r>
            <a:r>
              <a:rPr lang="en-ID" sz="2400" dirty="0" err="1">
                <a:solidFill>
                  <a:schemeClr val="bg1"/>
                </a:solidFill>
              </a:rPr>
              <a:t>antara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keduanya</a:t>
            </a:r>
            <a:r>
              <a:rPr lang="en-ID" sz="2400" dirty="0">
                <a:solidFill>
                  <a:schemeClr val="bg1"/>
                </a:solidFill>
              </a:rPr>
              <a:t>. </a:t>
            </a:r>
            <a:r>
              <a:rPr lang="en-ID" sz="2400" dirty="0" err="1">
                <a:solidFill>
                  <a:schemeClr val="bg1"/>
                </a:solidFill>
              </a:rPr>
              <a:t>Struktur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ini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memungkinkan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mengalir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dari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kolektor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emitor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ketika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ada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kecil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mengalir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</a:t>
            </a:r>
            <a:r>
              <a:rPr lang="en-ID" sz="2400" dirty="0">
                <a:solidFill>
                  <a:schemeClr val="bg1"/>
                </a:solidFill>
              </a:rPr>
              <a:t> basis.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7D4F7-8093-F0DC-8A88-48F6E652F320}"/>
              </a:ext>
            </a:extLst>
          </p:cNvPr>
          <p:cNvSpPr txBox="1"/>
          <p:nvPr/>
        </p:nvSpPr>
        <p:spPr>
          <a:xfrm>
            <a:off x="7096580" y="2828835"/>
            <a:ext cx="479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Jika </a:t>
            </a:r>
            <a:r>
              <a:rPr lang="en-US" sz="2400" dirty="0" err="1">
                <a:solidFill>
                  <a:schemeClr val="bg1"/>
                </a:solidFill>
              </a:rPr>
              <a:t>tidak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basis, </a:t>
            </a:r>
            <a:r>
              <a:rPr lang="en-US" sz="2400" dirty="0" err="1">
                <a:solidFill>
                  <a:schemeClr val="bg1"/>
                </a:solidFill>
              </a:rPr>
              <a:t>tidak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dari</a:t>
            </a:r>
            <a:r>
              <a:rPr lang="en-US" sz="2400" dirty="0">
                <a:solidFill>
                  <a:schemeClr val="bg1"/>
                </a:solidFill>
              </a:rPr>
              <a:t> collector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emiter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1878C-BAC0-E0EB-B97A-491890D84017}"/>
              </a:ext>
            </a:extLst>
          </p:cNvPr>
          <p:cNvSpPr txBox="1"/>
          <p:nvPr/>
        </p:nvSpPr>
        <p:spPr>
          <a:xfrm>
            <a:off x="7096580" y="4241036"/>
            <a:ext cx="479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Jika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kecil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basis,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dari</a:t>
            </a:r>
            <a:r>
              <a:rPr lang="en-US" sz="2400" dirty="0">
                <a:solidFill>
                  <a:schemeClr val="bg1"/>
                </a:solidFill>
              </a:rPr>
              <a:t> collector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emiter</a:t>
            </a:r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0430-F441-645B-6149-1E88ECFB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Transistor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28DA2-48AF-CF9F-26C0-2B5D619CC786}"/>
              </a:ext>
            </a:extLst>
          </p:cNvPr>
          <p:cNvSpPr txBox="1"/>
          <p:nvPr/>
        </p:nvSpPr>
        <p:spPr>
          <a:xfrm>
            <a:off x="836773" y="1290578"/>
            <a:ext cx="1664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Transistor </a:t>
            </a:r>
            <a:r>
              <a:rPr lang="en-US" sz="2000" dirty="0" err="1">
                <a:solidFill>
                  <a:schemeClr val="bg1"/>
                </a:solidFill>
              </a:rPr>
              <a:t>pnp</a:t>
            </a:r>
            <a:endParaRPr lang="en-ID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5B917-EA2E-21DE-15EB-680E0215B810}"/>
              </a:ext>
            </a:extLst>
          </p:cNvPr>
          <p:cNvSpPr txBox="1"/>
          <p:nvPr/>
        </p:nvSpPr>
        <p:spPr>
          <a:xfrm>
            <a:off x="836773" y="1690688"/>
            <a:ext cx="10848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</a:rPr>
              <a:t>Lapisan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semikonduktor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tipe</a:t>
            </a:r>
            <a:r>
              <a:rPr lang="en-ID" sz="2400" dirty="0">
                <a:solidFill>
                  <a:schemeClr val="bg1"/>
                </a:solidFill>
              </a:rPr>
              <a:t> P (</a:t>
            </a:r>
            <a:r>
              <a:rPr lang="en-ID" sz="2400" dirty="0" err="1">
                <a:solidFill>
                  <a:schemeClr val="bg1"/>
                </a:solidFill>
              </a:rPr>
              <a:t>positif</a:t>
            </a:r>
            <a:r>
              <a:rPr lang="en-ID" sz="2400" dirty="0">
                <a:solidFill>
                  <a:schemeClr val="bg1"/>
                </a:solidFill>
              </a:rPr>
              <a:t>) di </a:t>
            </a:r>
            <a:r>
              <a:rPr lang="en-ID" sz="2400" dirty="0" err="1">
                <a:solidFill>
                  <a:schemeClr val="bg1"/>
                </a:solidFill>
              </a:rPr>
              <a:t>bagian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luar</a:t>
            </a:r>
            <a:r>
              <a:rPr lang="en-ID" sz="2400" dirty="0">
                <a:solidFill>
                  <a:schemeClr val="bg1"/>
                </a:solidFill>
              </a:rPr>
              <a:t> dan </a:t>
            </a:r>
            <a:r>
              <a:rPr lang="en-ID" sz="2400" dirty="0" err="1">
                <a:solidFill>
                  <a:schemeClr val="bg1"/>
                </a:solidFill>
              </a:rPr>
              <a:t>tipe</a:t>
            </a:r>
            <a:r>
              <a:rPr lang="en-ID" sz="2400" dirty="0">
                <a:solidFill>
                  <a:schemeClr val="bg1"/>
                </a:solidFill>
              </a:rPr>
              <a:t> N (</a:t>
            </a:r>
            <a:r>
              <a:rPr lang="en-ID" sz="2400" dirty="0" err="1">
                <a:solidFill>
                  <a:schemeClr val="bg1"/>
                </a:solidFill>
              </a:rPr>
              <a:t>negatif</a:t>
            </a:r>
            <a:r>
              <a:rPr lang="en-ID" sz="2400" dirty="0">
                <a:solidFill>
                  <a:schemeClr val="bg1"/>
                </a:solidFill>
              </a:rPr>
              <a:t>) di </a:t>
            </a:r>
            <a:r>
              <a:rPr lang="en-ID" sz="2400" dirty="0" err="1">
                <a:solidFill>
                  <a:schemeClr val="bg1"/>
                </a:solidFill>
              </a:rPr>
              <a:t>tengah</a:t>
            </a:r>
            <a:r>
              <a:rPr lang="en-ID" sz="2400" dirty="0">
                <a:solidFill>
                  <a:schemeClr val="bg1"/>
                </a:solidFill>
              </a:rPr>
              <a:t>. </a:t>
            </a:r>
            <a:r>
              <a:rPr lang="en-ID" sz="2400" dirty="0" err="1">
                <a:solidFill>
                  <a:schemeClr val="bg1"/>
                </a:solidFill>
              </a:rPr>
              <a:t>Arus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mengalir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dari</a:t>
            </a:r>
            <a:r>
              <a:rPr lang="en-ID" sz="2400" dirty="0">
                <a:solidFill>
                  <a:schemeClr val="bg1"/>
                </a:solidFill>
              </a:rPr>
              <a:t> emitter </a:t>
            </a:r>
            <a:r>
              <a:rPr lang="en-ID" sz="2400" dirty="0" err="1">
                <a:solidFill>
                  <a:schemeClr val="bg1"/>
                </a:solidFill>
              </a:rPr>
              <a:t>ke</a:t>
            </a:r>
            <a:r>
              <a:rPr lang="en-ID" sz="2400" dirty="0">
                <a:solidFill>
                  <a:schemeClr val="bg1"/>
                </a:solidFill>
              </a:rPr>
              <a:t> collector </a:t>
            </a:r>
            <a:r>
              <a:rPr lang="en-ID" sz="2400" dirty="0" err="1">
                <a:solidFill>
                  <a:schemeClr val="bg1"/>
                </a:solidFill>
              </a:rPr>
              <a:t>ketika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ada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arus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kecil</a:t>
            </a:r>
            <a:r>
              <a:rPr lang="en-ID" sz="2400" dirty="0">
                <a:solidFill>
                  <a:schemeClr val="bg1"/>
                </a:solidFill>
              </a:rPr>
              <a:t> yang </a:t>
            </a:r>
            <a:r>
              <a:rPr lang="en-ID" sz="2400" dirty="0" err="1">
                <a:solidFill>
                  <a:schemeClr val="bg1"/>
                </a:solidFill>
              </a:rPr>
              <a:t>mengalir</a:t>
            </a:r>
            <a:r>
              <a:rPr lang="en-ID" sz="2400" dirty="0">
                <a:solidFill>
                  <a:schemeClr val="bg1"/>
                </a:solidFill>
              </a:rPr>
              <a:t> </a:t>
            </a:r>
            <a:r>
              <a:rPr lang="en-ID" sz="2400" dirty="0" err="1">
                <a:solidFill>
                  <a:schemeClr val="bg1"/>
                </a:solidFill>
              </a:rPr>
              <a:t>ke</a:t>
            </a:r>
            <a:r>
              <a:rPr lang="en-ID" sz="2400" dirty="0">
                <a:solidFill>
                  <a:schemeClr val="bg1"/>
                </a:solidFill>
              </a:rPr>
              <a:t> basis.</a:t>
            </a:r>
          </a:p>
          <a:p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7D4F7-8093-F0DC-8A88-48F6E652F320}"/>
              </a:ext>
            </a:extLst>
          </p:cNvPr>
          <p:cNvSpPr txBox="1"/>
          <p:nvPr/>
        </p:nvSpPr>
        <p:spPr>
          <a:xfrm>
            <a:off x="7096580" y="2828835"/>
            <a:ext cx="479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Jika </a:t>
            </a:r>
            <a:r>
              <a:rPr lang="en-US" sz="2400" dirty="0" err="1">
                <a:solidFill>
                  <a:schemeClr val="bg1"/>
                </a:solidFill>
              </a:rPr>
              <a:t>tidak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basis, </a:t>
            </a:r>
            <a:r>
              <a:rPr lang="en-US" sz="2400" dirty="0" err="1">
                <a:solidFill>
                  <a:schemeClr val="bg1"/>
                </a:solidFill>
              </a:rPr>
              <a:t>tidak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dari</a:t>
            </a:r>
            <a:r>
              <a:rPr lang="en-US" sz="2400" dirty="0">
                <a:solidFill>
                  <a:schemeClr val="bg1"/>
                </a:solidFill>
              </a:rPr>
              <a:t> emitter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collector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81878C-BAC0-E0EB-B97A-491890D84017}"/>
              </a:ext>
            </a:extLst>
          </p:cNvPr>
          <p:cNvSpPr txBox="1"/>
          <p:nvPr/>
        </p:nvSpPr>
        <p:spPr>
          <a:xfrm>
            <a:off x="7096580" y="4241036"/>
            <a:ext cx="479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Jika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kecil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basis, </a:t>
            </a:r>
            <a:r>
              <a:rPr lang="en-US" sz="2400" dirty="0" err="1">
                <a:solidFill>
                  <a:schemeClr val="bg1"/>
                </a:solidFill>
              </a:rPr>
              <a:t>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mengalir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dari</a:t>
            </a:r>
            <a:r>
              <a:rPr lang="en-US" sz="2400" dirty="0">
                <a:solidFill>
                  <a:schemeClr val="bg1"/>
                </a:solidFill>
              </a:rPr>
              <a:t> emitter </a:t>
            </a:r>
            <a:r>
              <a:rPr lang="en-US" sz="2400" dirty="0" err="1">
                <a:solidFill>
                  <a:schemeClr val="bg1"/>
                </a:solidFill>
              </a:rPr>
              <a:t>ke</a:t>
            </a:r>
            <a:r>
              <a:rPr lang="en-US" sz="2400" dirty="0">
                <a:solidFill>
                  <a:schemeClr val="bg1"/>
                </a:solidFill>
              </a:rPr>
              <a:t> collector</a:t>
            </a:r>
            <a:endParaRPr lang="en-ID" sz="2400" dirty="0">
              <a:solidFill>
                <a:schemeClr val="bg1"/>
              </a:solidFill>
            </a:endParaRPr>
          </a:p>
        </p:txBody>
      </p:sp>
      <p:pic>
        <p:nvPicPr>
          <p:cNvPr id="3" name="pnp transistor">
            <a:hlinkClick r:id="" action="ppaction://media"/>
            <a:extLst>
              <a:ext uri="{FF2B5EF4-FFF2-40B4-BE49-F238E27FC236}">
                <a16:creationId xmlns:a16="http://schemas.microsoft.com/office/drawing/2014/main" id="{A74FD701-379A-586A-0FA8-3FD5580BA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681" y="2616141"/>
            <a:ext cx="6536318" cy="36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0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3ED75-BBD9-B8A3-972D-E689C7EA6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4A43-D9F6-AC1F-5EBD-8DB43030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Transistor 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19265-BD2B-6D0D-4BCE-2350510434FE}"/>
              </a:ext>
            </a:extLst>
          </p:cNvPr>
          <p:cNvSpPr txBox="1"/>
          <p:nvPr/>
        </p:nvSpPr>
        <p:spPr>
          <a:xfrm>
            <a:off x="861950" y="1229023"/>
            <a:ext cx="300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Sebagai</a:t>
            </a:r>
            <a:r>
              <a:rPr lang="en-US" sz="2400" dirty="0"/>
              <a:t> switch/</a:t>
            </a:r>
            <a:r>
              <a:rPr lang="en-US" sz="2400" dirty="0" err="1"/>
              <a:t>sakelar</a:t>
            </a:r>
            <a:endParaRPr lang="en-ID" sz="2400" dirty="0"/>
          </a:p>
        </p:txBody>
      </p:sp>
      <p:pic>
        <p:nvPicPr>
          <p:cNvPr id="4" name="npn switch">
            <a:hlinkClick r:id="" action="ppaction://media"/>
            <a:extLst>
              <a:ext uri="{FF2B5EF4-FFF2-40B4-BE49-F238E27FC236}">
                <a16:creationId xmlns:a16="http://schemas.microsoft.com/office/drawing/2014/main" id="{30F1D99E-E8EA-9653-77FB-5E62373F3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462" y="1868106"/>
            <a:ext cx="5549845" cy="3121788"/>
          </a:xfrm>
          <a:prstGeom prst="rect">
            <a:avLst/>
          </a:prstGeom>
        </p:spPr>
      </p:pic>
      <p:pic>
        <p:nvPicPr>
          <p:cNvPr id="6" name="pnp switch">
            <a:hlinkClick r:id="" action="ppaction://media"/>
            <a:extLst>
              <a:ext uri="{FF2B5EF4-FFF2-40B4-BE49-F238E27FC236}">
                <a16:creationId xmlns:a16="http://schemas.microsoft.com/office/drawing/2014/main" id="{25A453C5-DF58-45DF-B2E4-282583EA2F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868107"/>
            <a:ext cx="5549845" cy="3121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6B0EC-ECDF-6B7F-15CD-4147BE400222}"/>
              </a:ext>
            </a:extLst>
          </p:cNvPr>
          <p:cNvSpPr txBox="1"/>
          <p:nvPr/>
        </p:nvSpPr>
        <p:spPr>
          <a:xfrm>
            <a:off x="654462" y="5167312"/>
            <a:ext cx="5354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Transistor </a:t>
            </a:r>
            <a:r>
              <a:rPr lang="en-US" sz="2200" dirty="0" err="1"/>
              <a:t>npn</a:t>
            </a:r>
            <a:r>
              <a:rPr lang="en-US" sz="2200" dirty="0"/>
              <a:t>: </a:t>
            </a:r>
            <a:r>
              <a:rPr lang="en-US" sz="2200" dirty="0" err="1"/>
              <a:t>koneksi</a:t>
            </a:r>
            <a:r>
              <a:rPr lang="en-US" sz="2200" dirty="0"/>
              <a:t> basis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Vcc</a:t>
            </a:r>
            <a:r>
              <a:rPr lang="en-US" sz="2200" dirty="0"/>
              <a:t> </a:t>
            </a:r>
            <a:r>
              <a:rPr lang="en-US" sz="2200" dirty="0" err="1"/>
              <a:t>supaya</a:t>
            </a:r>
            <a:r>
              <a:rPr lang="en-US" sz="2200" dirty="0"/>
              <a:t> </a:t>
            </a:r>
            <a:r>
              <a:rPr lang="en-US" sz="2200" dirty="0" err="1"/>
              <a:t>bisa</a:t>
            </a:r>
            <a:r>
              <a:rPr lang="en-US" sz="2200" dirty="0"/>
              <a:t> </a:t>
            </a:r>
            <a:r>
              <a:rPr lang="en-US" sz="2200" dirty="0" err="1"/>
              <a:t>mengalirkan</a:t>
            </a:r>
            <a:r>
              <a:rPr lang="en-US" sz="2200" dirty="0"/>
              <a:t> </a:t>
            </a:r>
            <a:r>
              <a:rPr lang="en-US" sz="2200" dirty="0" err="1"/>
              <a:t>arus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collector </a:t>
            </a:r>
            <a:r>
              <a:rPr lang="en-US" sz="2200" dirty="0" err="1"/>
              <a:t>ke</a:t>
            </a:r>
            <a:r>
              <a:rPr lang="en-US" sz="2200" dirty="0"/>
              <a:t> emitter (SWITCH ON)</a:t>
            </a:r>
            <a:endParaRPr lang="en-ID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584A5-53A1-B459-DDDD-F470A59E8F2F}"/>
              </a:ext>
            </a:extLst>
          </p:cNvPr>
          <p:cNvSpPr txBox="1"/>
          <p:nvPr/>
        </p:nvSpPr>
        <p:spPr>
          <a:xfrm>
            <a:off x="6183086" y="5167312"/>
            <a:ext cx="5354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Transistor </a:t>
            </a:r>
            <a:r>
              <a:rPr lang="en-US" sz="2200" dirty="0" err="1"/>
              <a:t>pnp</a:t>
            </a:r>
            <a:r>
              <a:rPr lang="en-US" sz="2200" dirty="0"/>
              <a:t>: </a:t>
            </a:r>
            <a:r>
              <a:rPr lang="en-US" sz="2200" dirty="0" err="1"/>
              <a:t>koneksi</a:t>
            </a:r>
            <a:r>
              <a:rPr lang="en-US" sz="2200" dirty="0"/>
              <a:t> basis </a:t>
            </a:r>
            <a:r>
              <a:rPr lang="en-US" sz="2200" dirty="0" err="1"/>
              <a:t>ke</a:t>
            </a:r>
            <a:r>
              <a:rPr lang="en-US" sz="2200" dirty="0"/>
              <a:t> Ground </a:t>
            </a:r>
            <a:r>
              <a:rPr lang="en-US" sz="2200" dirty="0" err="1"/>
              <a:t>supaya</a:t>
            </a:r>
            <a:r>
              <a:rPr lang="en-US" sz="2200" dirty="0"/>
              <a:t> </a:t>
            </a:r>
            <a:r>
              <a:rPr lang="en-US" sz="2200" dirty="0" err="1"/>
              <a:t>bisa</a:t>
            </a:r>
            <a:r>
              <a:rPr lang="en-US" sz="2200" dirty="0"/>
              <a:t> </a:t>
            </a:r>
            <a:r>
              <a:rPr lang="en-US" sz="2200" dirty="0" err="1"/>
              <a:t>mengalirkan</a:t>
            </a:r>
            <a:r>
              <a:rPr lang="en-US" sz="2200" dirty="0"/>
              <a:t> </a:t>
            </a:r>
            <a:r>
              <a:rPr lang="en-US" sz="2200" dirty="0" err="1"/>
              <a:t>arus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emitter </a:t>
            </a:r>
            <a:r>
              <a:rPr lang="en-US" sz="2200" dirty="0" err="1"/>
              <a:t>ke</a:t>
            </a:r>
            <a:r>
              <a:rPr lang="en-US" sz="2200" dirty="0"/>
              <a:t> collector (SWITCH ON)</a:t>
            </a:r>
            <a:endParaRPr lang="en-ID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4E2A5-1B2A-3F90-3228-4F4231662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" y="497515"/>
            <a:ext cx="1305407" cy="214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7A71D-2B63-29BE-9413-FBB380AD9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760" y="5142017"/>
            <a:ext cx="1149238" cy="17159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C1D782-3F00-559F-248A-1360A1CBCA19}"/>
              </a:ext>
            </a:extLst>
          </p:cNvPr>
          <p:cNvSpPr/>
          <p:nvPr/>
        </p:nvSpPr>
        <p:spPr>
          <a:xfrm>
            <a:off x="10640291" y="6068291"/>
            <a:ext cx="713509" cy="41996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32C60-12C8-FFC4-B8A9-75FD3B162194}"/>
              </a:ext>
            </a:extLst>
          </p:cNvPr>
          <p:cNvSpPr txBox="1"/>
          <p:nvPr/>
        </p:nvSpPr>
        <p:spPr>
          <a:xfrm>
            <a:off x="10787693" y="6086705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ptos" panose="020B0004020202020204" pitchFamily="34" charset="0"/>
              </a:rPr>
              <a:t>08</a:t>
            </a:r>
            <a:endParaRPr lang="en-ID" sz="20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D8C3B3-00F9-CD4D-8366-D19B749CDF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78" y="5413227"/>
            <a:ext cx="599415" cy="609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861895-C40F-32EB-E5E1-D91EBB5B69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63" y="6126029"/>
            <a:ext cx="640926" cy="609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592486-AA6F-33F6-1E12-F4F52BA205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42" y="682415"/>
            <a:ext cx="1707758" cy="214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BA00E0-95F2-8D90-106C-BCEDA75845B3}"/>
              </a:ext>
            </a:extLst>
          </p:cNvPr>
          <p:cNvSpPr txBox="1"/>
          <p:nvPr/>
        </p:nvSpPr>
        <p:spPr>
          <a:xfrm>
            <a:off x="10288984" y="296049"/>
            <a:ext cx="19511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70C0"/>
                </a:solidFill>
                <a:latin typeface="LEMON MILK" panose="00000500000000000000" pitchFamily="50" charset="0"/>
              </a:rPr>
              <a:t>ROBOT CERDAS</a:t>
            </a:r>
            <a:endParaRPr lang="en-ID" sz="1700" dirty="0">
              <a:solidFill>
                <a:srgbClr val="0070C0"/>
              </a:solidFill>
              <a:latin typeface="LEMON MILK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802</Words>
  <Application>Microsoft Office PowerPoint</Application>
  <PresentationFormat>Widescreen</PresentationFormat>
  <Paragraphs>152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Cambria Math</vt:lpstr>
      <vt:lpstr>Consolas</vt:lpstr>
      <vt:lpstr>LEMON MILK</vt:lpstr>
      <vt:lpstr>Sifonn</vt:lpstr>
      <vt:lpstr>Wingdings</vt:lpstr>
      <vt:lpstr>Office Theme</vt:lpstr>
      <vt:lpstr>Kontrol Motor DC</vt:lpstr>
      <vt:lpstr>Pengontrol Motor DC</vt:lpstr>
      <vt:lpstr>PWM</vt:lpstr>
      <vt:lpstr>PWM</vt:lpstr>
      <vt:lpstr>PWM</vt:lpstr>
      <vt:lpstr>Transistor</vt:lpstr>
      <vt:lpstr>Transistor </vt:lpstr>
      <vt:lpstr>Transistor </vt:lpstr>
      <vt:lpstr>Transistor </vt:lpstr>
      <vt:lpstr>H-Bridge</vt:lpstr>
      <vt:lpstr>H-Bridge</vt:lpstr>
      <vt:lpstr>H-Bridge</vt:lpstr>
      <vt:lpstr>L298N Motor Driver</vt:lpstr>
      <vt:lpstr>Datasheet IC L298N</vt:lpstr>
      <vt:lpstr>L298N Motor Driver Pinout</vt:lpstr>
      <vt:lpstr>L298N Motor Driver Pinout</vt:lpstr>
      <vt:lpstr>Kontrol 1 Motor DC</vt:lpstr>
      <vt:lpstr>GPIO Raspberry Pi</vt:lpstr>
      <vt:lpstr>Sintaks kode</vt:lpstr>
      <vt:lpstr>Rangkaian 2 Motor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</dc:creator>
  <cp:lastModifiedBy>Asus</cp:lastModifiedBy>
  <cp:revision>127</cp:revision>
  <dcterms:created xsi:type="dcterms:W3CDTF">2024-11-02T09:29:55Z</dcterms:created>
  <dcterms:modified xsi:type="dcterms:W3CDTF">2024-11-03T22:05:32Z</dcterms:modified>
</cp:coreProperties>
</file>