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3" r:id="rId3"/>
    <p:sldId id="330" r:id="rId4"/>
    <p:sldId id="316" r:id="rId5"/>
    <p:sldId id="331" r:id="rId6"/>
    <p:sldId id="332" r:id="rId7"/>
    <p:sldId id="333" r:id="rId8"/>
    <p:sldId id="345" r:id="rId9"/>
    <p:sldId id="335" r:id="rId10"/>
    <p:sldId id="334" r:id="rId11"/>
    <p:sldId id="336" r:id="rId12"/>
    <p:sldId id="337" r:id="rId13"/>
    <p:sldId id="338" r:id="rId14"/>
    <p:sldId id="339" r:id="rId15"/>
    <p:sldId id="342" r:id="rId16"/>
    <p:sldId id="343" r:id="rId17"/>
    <p:sldId id="346" r:id="rId18"/>
    <p:sldId id="344" r:id="rId19"/>
    <p:sldId id="347" r:id="rId20"/>
    <p:sldId id="348" r:id="rId21"/>
    <p:sldId id="34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F336576D-AD33-4ED8-9935-C1A12947F954}">
          <p14:sldIdLst>
            <p14:sldId id="313"/>
            <p14:sldId id="330"/>
          </p14:sldIdLst>
        </p14:section>
        <p14:section name="BAB 1" id="{E0A85647-45BC-487D-82B3-39B04DBA1FFB}">
          <p14:sldIdLst>
            <p14:sldId id="316"/>
            <p14:sldId id="331"/>
            <p14:sldId id="332"/>
            <p14:sldId id="333"/>
            <p14:sldId id="345"/>
            <p14:sldId id="335"/>
            <p14:sldId id="334"/>
            <p14:sldId id="336"/>
            <p14:sldId id="337"/>
            <p14:sldId id="338"/>
            <p14:sldId id="339"/>
            <p14:sldId id="342"/>
            <p14:sldId id="343"/>
            <p14:sldId id="346"/>
            <p14:sldId id="344"/>
            <p14:sldId id="347"/>
            <p14:sldId id="348"/>
            <p14:sldId id="34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da" initials="S" lastIdx="2" clrIdx="0">
    <p:extLst>
      <p:ext uri="{19B8F6BF-5375-455C-9EA6-DF929625EA0E}">
        <p15:presenceInfo xmlns="" xmlns:p15="http://schemas.microsoft.com/office/powerpoint/2012/main" userId="e43574d6947891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A5BB"/>
    <a:srgbClr val="017A99"/>
    <a:srgbClr val="CAAEAA"/>
    <a:srgbClr val="7CA2A5"/>
    <a:srgbClr val="F1CFC5"/>
    <a:srgbClr val="F0DDD7"/>
    <a:srgbClr val="E6E6E6"/>
    <a:srgbClr val="A4BDC1"/>
    <a:srgbClr val="FFFFFF"/>
    <a:srgbClr val="B4B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4660"/>
  </p:normalViewPr>
  <p:slideViewPr>
    <p:cSldViewPr snapToGrid="0">
      <p:cViewPr>
        <p:scale>
          <a:sx n="50" d="100"/>
          <a:sy n="50" d="100"/>
        </p:scale>
        <p:origin x="-1404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71297-61DB-44DC-ABE5-4618BBF34E8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B99327C-8CF4-437C-A688-559A969FC175}">
      <dgm:prSet phldrT="[Text]" custT="1"/>
      <dgm:spPr>
        <a:xfrm>
          <a:off x="405422" y="2719"/>
          <a:ext cx="3617980" cy="2170788"/>
        </a:xfrm>
        <a:prstGeom prst="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sz="2000" dirty="0" smtClean="0">
              <a:solidFill>
                <a:sysClr val="window" lastClr="FFFFFF"/>
              </a:solidFill>
              <a:latin typeface="Rockwell"/>
              <a:ea typeface="+mn-ea"/>
              <a:cs typeface="+mn-cs"/>
            </a:rPr>
            <a:t>sebagai penunjang</a:t>
          </a:r>
          <a:r>
            <a:rPr lang="en-US" sz="2000" dirty="0" smtClean="0">
              <a:solidFill>
                <a:sysClr val="window" lastClr="FFFFFF"/>
              </a:solidFill>
              <a:latin typeface="Rockwell"/>
              <a:ea typeface="+mn-ea"/>
              <a:cs typeface="+mn-cs"/>
            </a:rPr>
            <a:t>, </a:t>
          </a:r>
          <a:r>
            <a:rPr lang="id-ID" sz="2000" dirty="0" smtClean="0">
              <a:solidFill>
                <a:sysClr val="window" lastClr="FFFFFF"/>
              </a:solidFill>
              <a:latin typeface="Rockwell"/>
              <a:ea typeface="+mn-ea"/>
              <a:cs typeface="+mn-cs"/>
            </a:rPr>
            <a:t>perantara pembelajaran yang membantu mengarahkan siswa, ikut dalam membantu siswa dalam mengembangkan materi yang ada</a:t>
          </a:r>
          <a:endParaRPr lang="id-ID" sz="2000" dirty="0">
            <a:solidFill>
              <a:sysClr val="window" lastClr="FFFFFF"/>
            </a:solidFill>
            <a:latin typeface="Rockwell"/>
            <a:ea typeface="+mn-ea"/>
            <a:cs typeface="+mn-cs"/>
          </a:endParaRPr>
        </a:p>
      </dgm:t>
    </dgm:pt>
    <dgm:pt modelId="{6EAB00C8-A0DA-4125-9B38-819BDE0A3CEA}" type="parTrans" cxnId="{443EE795-628D-4042-83CF-80F2F1972186}">
      <dgm:prSet/>
      <dgm:spPr/>
      <dgm:t>
        <a:bodyPr/>
        <a:lstStyle/>
        <a:p>
          <a:endParaRPr lang="id-ID"/>
        </a:p>
      </dgm:t>
    </dgm:pt>
    <dgm:pt modelId="{5851BA1C-366E-436A-AFF8-C5DF7356E2E4}" type="sibTrans" cxnId="{443EE795-628D-4042-83CF-80F2F1972186}">
      <dgm:prSet/>
      <dgm:spPr/>
      <dgm:t>
        <a:bodyPr/>
        <a:lstStyle/>
        <a:p>
          <a:endParaRPr lang="id-ID"/>
        </a:p>
      </dgm:t>
    </dgm:pt>
    <dgm:pt modelId="{73D9C5BE-5D52-4068-80E4-32AE0AA8A80F}">
      <dgm:prSet phldrT="[Text]" custT="1"/>
      <dgm:spPr>
        <a:xfrm>
          <a:off x="4041492" y="2719"/>
          <a:ext cx="3617980" cy="2170788"/>
        </a:xfrm>
        <a:prstGeom prst="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sz="2000" dirty="0" smtClean="0">
              <a:solidFill>
                <a:sysClr val="window" lastClr="FFFFFF"/>
              </a:solidFill>
              <a:latin typeface="Rockwell"/>
              <a:ea typeface="+mn-ea"/>
              <a:cs typeface="+mn-cs"/>
            </a:rPr>
            <a:t>Berwawasan luas dan bersifat terbuka terhadap masukan maupun kritikan yang membangun bagi siswanya</a:t>
          </a:r>
          <a:r>
            <a:rPr lang="en-US" sz="2000" dirty="0" smtClean="0">
              <a:solidFill>
                <a:sysClr val="window" lastClr="FFFFFF"/>
              </a:solidFill>
              <a:latin typeface="Rockwell"/>
              <a:ea typeface="+mn-ea"/>
              <a:cs typeface="+mn-cs"/>
            </a:rPr>
            <a:t>.</a:t>
          </a:r>
          <a:endParaRPr lang="id-ID" sz="2000" dirty="0">
            <a:solidFill>
              <a:sysClr val="window" lastClr="FFFFFF"/>
            </a:solidFill>
            <a:latin typeface="Rockwell"/>
            <a:ea typeface="+mn-ea"/>
            <a:cs typeface="+mn-cs"/>
          </a:endParaRPr>
        </a:p>
      </dgm:t>
    </dgm:pt>
    <dgm:pt modelId="{88D2ACCB-FC5D-4D3A-80AF-E2C320FA5208}" type="parTrans" cxnId="{FA6E146D-D0DF-4E27-A5CF-94BE51FA77AA}">
      <dgm:prSet/>
      <dgm:spPr/>
      <dgm:t>
        <a:bodyPr/>
        <a:lstStyle/>
        <a:p>
          <a:endParaRPr lang="id-ID"/>
        </a:p>
      </dgm:t>
    </dgm:pt>
    <dgm:pt modelId="{73264B0E-A972-4F89-BE3C-A824B1AC4491}" type="sibTrans" cxnId="{FA6E146D-D0DF-4E27-A5CF-94BE51FA77AA}">
      <dgm:prSet/>
      <dgm:spPr/>
      <dgm:t>
        <a:bodyPr/>
        <a:lstStyle/>
        <a:p>
          <a:endParaRPr lang="id-ID"/>
        </a:p>
      </dgm:t>
    </dgm:pt>
    <dgm:pt modelId="{DBB753FF-9707-4282-8D63-3D8DF7C00FCF}">
      <dgm:prSet phldrT="[Text]" custT="1"/>
      <dgm:spPr>
        <a:xfrm>
          <a:off x="2223457" y="2191596"/>
          <a:ext cx="3617980" cy="2170788"/>
        </a:xfrm>
        <a:prstGeom prst="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sz="2000" dirty="0" smtClean="0">
              <a:solidFill>
                <a:sysClr val="window" lastClr="FFFFFF"/>
              </a:solidFill>
              <a:latin typeface="Rockwell"/>
              <a:ea typeface="+mn-ea"/>
              <a:cs typeface="+mn-cs"/>
            </a:rPr>
            <a:t>penyampaian materi yang dianggap sesuai dengan kebutuhan dan kondisi siswa</a:t>
          </a:r>
          <a:endParaRPr lang="id-ID" sz="2000" dirty="0">
            <a:solidFill>
              <a:sysClr val="window" lastClr="FFFFFF"/>
            </a:solidFill>
            <a:latin typeface="Rockwell"/>
            <a:ea typeface="+mn-ea"/>
            <a:cs typeface="+mn-cs"/>
          </a:endParaRPr>
        </a:p>
      </dgm:t>
    </dgm:pt>
    <dgm:pt modelId="{FBE32757-C74D-40CD-8BF8-4CE9D38DA92B}" type="parTrans" cxnId="{F8AC8D3F-D1AA-46EB-A675-2C724731939D}">
      <dgm:prSet/>
      <dgm:spPr/>
      <dgm:t>
        <a:bodyPr/>
        <a:lstStyle/>
        <a:p>
          <a:endParaRPr lang="id-ID"/>
        </a:p>
      </dgm:t>
    </dgm:pt>
    <dgm:pt modelId="{1ECEEC9D-F9C5-42C0-8B36-288D9678C7E8}" type="sibTrans" cxnId="{F8AC8D3F-D1AA-46EB-A675-2C724731939D}">
      <dgm:prSet/>
      <dgm:spPr/>
      <dgm:t>
        <a:bodyPr/>
        <a:lstStyle/>
        <a:p>
          <a:endParaRPr lang="id-ID"/>
        </a:p>
      </dgm:t>
    </dgm:pt>
    <dgm:pt modelId="{C3B964CA-3771-4B4E-865F-485951EA457D}" type="pres">
      <dgm:prSet presAssocID="{21171297-61DB-44DC-ABE5-4618BBF34E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F2D10C6-DBEF-4E37-84E7-CD8F7EA2CDB8}" type="pres">
      <dgm:prSet presAssocID="{AB99327C-8CF4-437C-A688-559A969FC175}" presName="node" presStyleLbl="node1" presStyleIdx="0" presStyleCnt="3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8DE968-9F1E-4AC9-9B94-C2675371BF83}" type="pres">
      <dgm:prSet presAssocID="{5851BA1C-366E-436A-AFF8-C5DF7356E2E4}" presName="sibTrans" presStyleCnt="0"/>
      <dgm:spPr/>
    </dgm:pt>
    <dgm:pt modelId="{86684B3A-F7A1-47E6-A5D9-6A9FC1EFC491}" type="pres">
      <dgm:prSet presAssocID="{73D9C5BE-5D52-4068-80E4-32AE0AA8A80F}" presName="node" presStyleLbl="node1" presStyleIdx="1" presStyleCnt="3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0815974-B7BE-4BDB-85C1-0C73FDFFC006}" type="pres">
      <dgm:prSet presAssocID="{73264B0E-A972-4F89-BE3C-A824B1AC4491}" presName="sibTrans" presStyleCnt="0"/>
      <dgm:spPr/>
    </dgm:pt>
    <dgm:pt modelId="{6271CE71-2DE8-4E7D-9EB2-83B06947410E}" type="pres">
      <dgm:prSet presAssocID="{DBB753FF-9707-4282-8D63-3D8DF7C00FCF}" presName="node" presStyleLbl="node1" presStyleIdx="2" presStyleCnt="3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A62790B-4A53-4F8C-93A8-C8EB604AD12F}" type="presOf" srcId="{21171297-61DB-44DC-ABE5-4618BBF34E8D}" destId="{C3B964CA-3771-4B4E-865F-485951EA457D}" srcOrd="0" destOrd="0" presId="urn:microsoft.com/office/officeart/2005/8/layout/default#1"/>
    <dgm:cxn modelId="{47F352E2-E642-47AD-9269-62667E88FF3A}" type="presOf" srcId="{DBB753FF-9707-4282-8D63-3D8DF7C00FCF}" destId="{6271CE71-2DE8-4E7D-9EB2-83B06947410E}" srcOrd="0" destOrd="0" presId="urn:microsoft.com/office/officeart/2005/8/layout/default#1"/>
    <dgm:cxn modelId="{F8AC8D3F-D1AA-46EB-A675-2C724731939D}" srcId="{21171297-61DB-44DC-ABE5-4618BBF34E8D}" destId="{DBB753FF-9707-4282-8D63-3D8DF7C00FCF}" srcOrd="2" destOrd="0" parTransId="{FBE32757-C74D-40CD-8BF8-4CE9D38DA92B}" sibTransId="{1ECEEC9D-F9C5-42C0-8B36-288D9678C7E8}"/>
    <dgm:cxn modelId="{FA6E146D-D0DF-4E27-A5CF-94BE51FA77AA}" srcId="{21171297-61DB-44DC-ABE5-4618BBF34E8D}" destId="{73D9C5BE-5D52-4068-80E4-32AE0AA8A80F}" srcOrd="1" destOrd="0" parTransId="{88D2ACCB-FC5D-4D3A-80AF-E2C320FA5208}" sibTransId="{73264B0E-A972-4F89-BE3C-A824B1AC4491}"/>
    <dgm:cxn modelId="{443EE795-628D-4042-83CF-80F2F1972186}" srcId="{21171297-61DB-44DC-ABE5-4618BBF34E8D}" destId="{AB99327C-8CF4-437C-A688-559A969FC175}" srcOrd="0" destOrd="0" parTransId="{6EAB00C8-A0DA-4125-9B38-819BDE0A3CEA}" sibTransId="{5851BA1C-366E-436A-AFF8-C5DF7356E2E4}"/>
    <dgm:cxn modelId="{D2325C33-C36D-4F73-95F0-6A800D280BEB}" type="presOf" srcId="{AB99327C-8CF4-437C-A688-559A969FC175}" destId="{9F2D10C6-DBEF-4E37-84E7-CD8F7EA2CDB8}" srcOrd="0" destOrd="0" presId="urn:microsoft.com/office/officeart/2005/8/layout/default#1"/>
    <dgm:cxn modelId="{0EBB00AE-34E6-475E-8B57-2A8E7CAB3B62}" type="presOf" srcId="{73D9C5BE-5D52-4068-80E4-32AE0AA8A80F}" destId="{86684B3A-F7A1-47E6-A5D9-6A9FC1EFC491}" srcOrd="0" destOrd="0" presId="urn:microsoft.com/office/officeart/2005/8/layout/default#1"/>
    <dgm:cxn modelId="{91AB2215-3337-46FB-B102-07BD6E7C8F48}" type="presParOf" srcId="{C3B964CA-3771-4B4E-865F-485951EA457D}" destId="{9F2D10C6-DBEF-4E37-84E7-CD8F7EA2CDB8}" srcOrd="0" destOrd="0" presId="urn:microsoft.com/office/officeart/2005/8/layout/default#1"/>
    <dgm:cxn modelId="{2378E589-AAA2-4FB8-BAED-F49F2CAE72A0}" type="presParOf" srcId="{C3B964CA-3771-4B4E-865F-485951EA457D}" destId="{808DE968-9F1E-4AC9-9B94-C2675371BF83}" srcOrd="1" destOrd="0" presId="urn:microsoft.com/office/officeart/2005/8/layout/default#1"/>
    <dgm:cxn modelId="{A76DE782-8A9D-4490-B3DA-597F5E259665}" type="presParOf" srcId="{C3B964CA-3771-4B4E-865F-485951EA457D}" destId="{86684B3A-F7A1-47E6-A5D9-6A9FC1EFC491}" srcOrd="2" destOrd="0" presId="urn:microsoft.com/office/officeart/2005/8/layout/default#1"/>
    <dgm:cxn modelId="{A75DAD50-0324-4775-9D94-D20CD7F5A3C6}" type="presParOf" srcId="{C3B964CA-3771-4B4E-865F-485951EA457D}" destId="{E0815974-B7BE-4BDB-85C1-0C73FDFFC006}" srcOrd="3" destOrd="0" presId="urn:microsoft.com/office/officeart/2005/8/layout/default#1"/>
    <dgm:cxn modelId="{C4732357-0E6F-4A2A-B9CF-D1A2706AA049}" type="presParOf" srcId="{C3B964CA-3771-4B4E-865F-485951EA457D}" destId="{6271CE71-2DE8-4E7D-9EB2-83B06947410E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D10C6-DBEF-4E37-84E7-CD8F7EA2CDB8}">
      <dsp:nvSpPr>
        <dsp:cNvPr id="0" name=""/>
        <dsp:cNvSpPr/>
      </dsp:nvSpPr>
      <dsp:spPr>
        <a:xfrm>
          <a:off x="405422" y="2719"/>
          <a:ext cx="3617980" cy="2170788"/>
        </a:xfrm>
        <a:prstGeom prst="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ysClr val="window" lastClr="FFFFFF"/>
              </a:solidFill>
              <a:latin typeface="Rockwell"/>
              <a:ea typeface="+mn-ea"/>
              <a:cs typeface="+mn-cs"/>
            </a:rPr>
            <a:t>sebagai penunjang</a:t>
          </a:r>
          <a:r>
            <a:rPr lang="en-US" sz="2000" kern="1200" dirty="0" smtClean="0">
              <a:solidFill>
                <a:sysClr val="window" lastClr="FFFFFF"/>
              </a:solidFill>
              <a:latin typeface="Rockwell"/>
              <a:ea typeface="+mn-ea"/>
              <a:cs typeface="+mn-cs"/>
            </a:rPr>
            <a:t>, </a:t>
          </a:r>
          <a:r>
            <a:rPr lang="id-ID" sz="2000" kern="1200" dirty="0" smtClean="0">
              <a:solidFill>
                <a:sysClr val="window" lastClr="FFFFFF"/>
              </a:solidFill>
              <a:latin typeface="Rockwell"/>
              <a:ea typeface="+mn-ea"/>
              <a:cs typeface="+mn-cs"/>
            </a:rPr>
            <a:t>perantara pembelajaran yang membantu mengarahkan siswa, ikut dalam membantu siswa dalam mengembangkan materi yang ada</a:t>
          </a:r>
          <a:endParaRPr lang="id-ID" sz="2000" kern="1200" dirty="0">
            <a:solidFill>
              <a:sysClr val="window" lastClr="FFFFFF"/>
            </a:solidFill>
            <a:latin typeface="Rockwell"/>
            <a:ea typeface="+mn-ea"/>
            <a:cs typeface="+mn-cs"/>
          </a:endParaRPr>
        </a:p>
      </dsp:txBody>
      <dsp:txXfrm>
        <a:off x="405422" y="2719"/>
        <a:ext cx="3617980" cy="2170788"/>
      </dsp:txXfrm>
    </dsp:sp>
    <dsp:sp modelId="{86684B3A-F7A1-47E6-A5D9-6A9FC1EFC491}">
      <dsp:nvSpPr>
        <dsp:cNvPr id="0" name=""/>
        <dsp:cNvSpPr/>
      </dsp:nvSpPr>
      <dsp:spPr>
        <a:xfrm>
          <a:off x="4041492" y="2719"/>
          <a:ext cx="3617980" cy="2170788"/>
        </a:xfrm>
        <a:prstGeom prst="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ysClr val="window" lastClr="FFFFFF"/>
              </a:solidFill>
              <a:latin typeface="Rockwell"/>
              <a:ea typeface="+mn-ea"/>
              <a:cs typeface="+mn-cs"/>
            </a:rPr>
            <a:t>Berwawasan luas dan bersifat terbuka terhadap masukan maupun kritikan yang membangun bagi siswanya</a:t>
          </a:r>
          <a:r>
            <a:rPr lang="en-US" sz="2000" kern="1200" dirty="0" smtClean="0">
              <a:solidFill>
                <a:sysClr val="window" lastClr="FFFFFF"/>
              </a:solidFill>
              <a:latin typeface="Rockwell"/>
              <a:ea typeface="+mn-ea"/>
              <a:cs typeface="+mn-cs"/>
            </a:rPr>
            <a:t>.</a:t>
          </a:r>
          <a:endParaRPr lang="id-ID" sz="2000" kern="1200" dirty="0">
            <a:solidFill>
              <a:sysClr val="window" lastClr="FFFFFF"/>
            </a:solidFill>
            <a:latin typeface="Rockwell"/>
            <a:ea typeface="+mn-ea"/>
            <a:cs typeface="+mn-cs"/>
          </a:endParaRPr>
        </a:p>
      </dsp:txBody>
      <dsp:txXfrm>
        <a:off x="4041492" y="2719"/>
        <a:ext cx="3617980" cy="2170788"/>
      </dsp:txXfrm>
    </dsp:sp>
    <dsp:sp modelId="{6271CE71-2DE8-4E7D-9EB2-83B06947410E}">
      <dsp:nvSpPr>
        <dsp:cNvPr id="0" name=""/>
        <dsp:cNvSpPr/>
      </dsp:nvSpPr>
      <dsp:spPr>
        <a:xfrm>
          <a:off x="2223457" y="2191596"/>
          <a:ext cx="3617980" cy="2170788"/>
        </a:xfrm>
        <a:prstGeom prst="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ysClr val="window" lastClr="FFFFFF"/>
              </a:solidFill>
              <a:latin typeface="Rockwell"/>
              <a:ea typeface="+mn-ea"/>
              <a:cs typeface="+mn-cs"/>
            </a:rPr>
            <a:t>penyampaian materi yang dianggap sesuai dengan kebutuhan dan kondisi siswa</a:t>
          </a:r>
          <a:endParaRPr lang="id-ID" sz="2000" kern="1200" dirty="0">
            <a:solidFill>
              <a:sysClr val="window" lastClr="FFFFFF"/>
            </a:solidFill>
            <a:latin typeface="Rockwell"/>
            <a:ea typeface="+mn-ea"/>
            <a:cs typeface="+mn-cs"/>
          </a:endParaRPr>
        </a:p>
      </dsp:txBody>
      <dsp:txXfrm>
        <a:off x="2223457" y="2191596"/>
        <a:ext cx="3617980" cy="2170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0D5DE4-9C43-B40E-12F9-375871FC6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00BEADD-2B77-06DA-CC63-4A5E047BF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AD5EBE-61AD-00EF-CBAE-D546D5CA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7C1E-2521-4140-A77F-C5B3CE8DEB11}" type="datetimeFigureOut">
              <a:rPr lang="en-ID" smtClean="0"/>
              <a:t>9/15/2024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6AA65B-A82A-936F-E245-BDB2863C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95D6AB-D34E-6EC8-D4EA-33F69766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5D64-2989-415A-B245-8AA836346F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79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EB8816-82F4-1EA0-1AE5-4EBDA12E0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4A4F68-DA44-CF7C-70BD-D74C6AC92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2CE422-3CF1-974D-9A35-8CF7A23A9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7C1E-2521-4140-A77F-C5B3CE8DEB11}" type="datetimeFigureOut">
              <a:rPr lang="en-ID" smtClean="0"/>
              <a:t>9/15/2024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0089A5-A444-B1E3-F86C-C3EF75B79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FB9D82-8FB3-026B-838E-056FDA4C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5D64-2989-415A-B245-8AA836346F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63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1ED4494-5B41-5B88-ADF1-13E05AA942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E2F2882-E185-56DE-59E9-63836202E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E933D6-2136-FA84-EB37-77CA602A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7C1E-2521-4140-A77F-C5B3CE8DEB11}" type="datetimeFigureOut">
              <a:rPr lang="en-ID" smtClean="0"/>
              <a:t>9/15/2024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3EECFF-B9D1-DF86-BC5B-074D0EEC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19E57B-1729-EDD9-C949-D7042370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5D64-2989-415A-B245-8AA836346F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778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C551-F3AF-44AA-84FF-0A1B77C9244D}" type="datetimeFigureOut">
              <a:rPr lang="id-ID" smtClean="0">
                <a:solidFill>
                  <a:srgbClr val="F0A22E">
                    <a:shade val="75000"/>
                  </a:srgbClr>
                </a:solidFill>
              </a:rPr>
              <a:pPr/>
              <a:t>15/09/2024</a:t>
            </a:fld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FA2745D-F2BE-44FA-9C1D-D7425ED1EAF1}" type="slidenum">
              <a:rPr lang="id-ID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2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C551-F3AF-44AA-84FF-0A1B77C9244D}" type="datetimeFigureOut">
              <a:rPr lang="id-ID" smtClean="0">
                <a:solidFill>
                  <a:srgbClr val="F0A22E">
                    <a:shade val="75000"/>
                  </a:srgbClr>
                </a:solidFill>
              </a:rPr>
              <a:pPr/>
              <a:t>15/09/2024</a:t>
            </a:fld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FA2745D-F2BE-44FA-9C1D-D7425ED1EAF1}" type="slidenum">
              <a:rPr lang="id-ID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9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C551-F3AF-44AA-84FF-0A1B77C9244D}" type="datetimeFigureOut">
              <a:rPr lang="id-ID" smtClean="0">
                <a:solidFill>
                  <a:srgbClr val="F0A22E">
                    <a:shade val="75000"/>
                  </a:srgbClr>
                </a:solidFill>
              </a:rPr>
              <a:pPr/>
              <a:t>15/09/2024</a:t>
            </a:fld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745D-F2BE-44FA-9C1D-D7425ED1EAF1}" type="slidenum">
              <a:rPr lang="id-ID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2731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C551-F3AF-44AA-84FF-0A1B77C9244D}" type="datetimeFigureOut">
              <a:rPr lang="id-ID" smtClean="0">
                <a:solidFill>
                  <a:srgbClr val="F0A22E">
                    <a:shade val="75000"/>
                  </a:srgbClr>
                </a:solidFill>
              </a:rPr>
              <a:pPr/>
              <a:t>15/09/2024</a:t>
            </a:fld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745D-F2BE-44FA-9C1D-D7425ED1EAF1}" type="slidenum">
              <a:rPr lang="id-ID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51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C551-F3AF-44AA-84FF-0A1B77C9244D}" type="datetimeFigureOut">
              <a:rPr lang="id-ID" smtClean="0">
                <a:solidFill>
                  <a:srgbClr val="F0A22E">
                    <a:shade val="75000"/>
                  </a:srgbClr>
                </a:solidFill>
              </a:rPr>
              <a:pPr/>
              <a:t>15/09/2024</a:t>
            </a:fld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AFA2745D-F2BE-44FA-9C1D-D7425ED1EAF1}" type="slidenum">
              <a:rPr lang="id-ID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69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C551-F3AF-44AA-84FF-0A1B77C9244D}" type="datetimeFigureOut">
              <a:rPr lang="id-ID" smtClean="0">
                <a:solidFill>
                  <a:srgbClr val="F0A22E">
                    <a:shade val="75000"/>
                  </a:srgbClr>
                </a:solidFill>
              </a:rPr>
              <a:pPr/>
              <a:t>15/09/2024</a:t>
            </a:fld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745D-F2BE-44FA-9C1D-D7425ED1EAF1}" type="slidenum">
              <a:rPr lang="id-ID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19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C551-F3AF-44AA-84FF-0A1B77C9244D}" type="datetimeFigureOut">
              <a:rPr lang="id-ID" smtClean="0">
                <a:solidFill>
                  <a:srgbClr val="F0A22E">
                    <a:shade val="75000"/>
                  </a:srgbClr>
                </a:solidFill>
              </a:rPr>
              <a:pPr/>
              <a:t>15/09/2024</a:t>
            </a:fld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745D-F2BE-44FA-9C1D-D7425ED1EAF1}" type="slidenum">
              <a:rPr lang="id-ID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89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C551-F3AF-44AA-84FF-0A1B77C9244D}" type="datetimeFigureOut">
              <a:rPr lang="id-ID" smtClean="0">
                <a:solidFill>
                  <a:srgbClr val="F0A22E">
                    <a:shade val="75000"/>
                  </a:srgbClr>
                </a:solidFill>
              </a:rPr>
              <a:pPr/>
              <a:t>15/09/2024</a:t>
            </a:fld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745D-F2BE-44FA-9C1D-D7425ED1EAF1}" type="slidenum">
              <a:rPr lang="id-ID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7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EE31A5-DC94-5C5F-497B-0B9B4C15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D66A6-B796-9082-5446-F71AAE428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763B44-4F0C-4009-D4F0-67859DC3A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7C1E-2521-4140-A77F-C5B3CE8DEB11}" type="datetimeFigureOut">
              <a:rPr lang="en-ID" smtClean="0"/>
              <a:t>9/15/2024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69B4E0-F8EF-C25C-6317-DFB4084E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ABC6BF-0A9D-0058-00E5-7FA59205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5D64-2989-415A-B245-8AA836346F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6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C551-F3AF-44AA-84FF-0A1B77C9244D}" type="datetimeFigureOut">
              <a:rPr lang="id-ID" smtClean="0">
                <a:solidFill>
                  <a:srgbClr val="F0A22E">
                    <a:shade val="75000"/>
                  </a:srgbClr>
                </a:solidFill>
              </a:rPr>
              <a:pPr/>
              <a:t>15/09/2024</a:t>
            </a:fld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745D-F2BE-44FA-9C1D-D7425ED1EAF1}" type="slidenum">
              <a:rPr lang="id-ID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506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C551-F3AF-44AA-84FF-0A1B77C9244D}" type="datetimeFigureOut">
              <a:rPr lang="id-ID" smtClean="0">
                <a:solidFill>
                  <a:srgbClr val="F0A22E">
                    <a:shade val="75000"/>
                  </a:srgbClr>
                </a:solidFill>
              </a:rPr>
              <a:pPr/>
              <a:t>15/09/2024</a:t>
            </a:fld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745D-F2BE-44FA-9C1D-D7425ED1EAF1}" type="slidenum">
              <a:rPr lang="id-ID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61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C551-F3AF-44AA-84FF-0A1B77C9244D}" type="datetimeFigureOut">
              <a:rPr lang="id-ID" smtClean="0">
                <a:solidFill>
                  <a:srgbClr val="F0A22E">
                    <a:shade val="75000"/>
                  </a:srgbClr>
                </a:solidFill>
              </a:rPr>
              <a:pPr/>
              <a:t>15/09/2024</a:t>
            </a:fld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745D-F2BE-44FA-9C1D-D7425ED1EAF1}" type="slidenum">
              <a:rPr lang="id-ID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43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>
          <a:xfrm>
            <a:off x="605367" y="5181600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algn="ctr">
              <a:defRPr/>
            </a:pPr>
            <a:endParaRPr lang="en-US" sz="3200" i="1" kern="0" dirty="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34951" y="187326"/>
            <a:ext cx="11684000" cy="6213475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304802" y="3962400"/>
            <a:ext cx="11064647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844800" y="5133975"/>
            <a:ext cx="8515928" cy="1219200"/>
          </a:xfrm>
        </p:spPr>
        <p:txBody>
          <a:bodyPr tIns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8128000" y="1600200"/>
            <a:ext cx="3048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1C9B3E-E653-4285-9042-FCC85574517F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9/15/2024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50606F1E-E9AC-4EC7-A86F-F63AB4204D04}" type="slidenum">
              <a:rPr lang="en-US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11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B3CC3E-11C2-0E95-1D28-BF9637BC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D8F630-B48D-D851-5B49-9ADA795A2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097398-2689-8A1E-A44D-6236A0024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7C1E-2521-4140-A77F-C5B3CE8DEB11}" type="datetimeFigureOut">
              <a:rPr lang="en-ID" smtClean="0"/>
              <a:t>9/15/2024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38F345-B98D-1A9C-89AF-3C7070F4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B497C6-1189-99AB-24F0-A25DB614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5D64-2989-415A-B245-8AA836346F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87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AADAF4-319B-B6C7-6087-E06652CCB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CCC632-D10D-00E9-BC06-BA42C49F5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EB4662F-4B9E-39E5-A787-5D2C1D002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A17B87-8E3A-EA3A-13E5-BC8DF87D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7C1E-2521-4140-A77F-C5B3CE8DEB11}" type="datetimeFigureOut">
              <a:rPr lang="en-ID" smtClean="0"/>
              <a:t>9/15/2024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B9C339-386D-996F-DD26-761A9543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1ECD09F-C5D8-D1BA-C004-9BB46021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5D64-2989-415A-B245-8AA836346F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01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5C7F9E-600B-BEC1-5425-73BFFB64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7213AEB-C137-BF4D-095C-8B7D30C7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48B713A-4861-129F-EFC8-179A4C5AD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12FC6B9-6884-FC2A-1200-BC6B73896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0E60B60-A411-0EC8-155E-8E02D69B4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997DF78-0B1B-DFB4-FA7E-E4F58CB2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7C1E-2521-4140-A77F-C5B3CE8DEB11}" type="datetimeFigureOut">
              <a:rPr lang="en-ID" smtClean="0"/>
              <a:t>9/15/2024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72A2789-C57D-697E-12D7-D5869DCE6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542BDCF-1457-EF12-3BF1-670DCB1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5D64-2989-415A-B245-8AA836346F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129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FBE9A6-0798-E00B-7AD8-036DBBC7B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5BBF944-2AED-7359-B03E-AE769F1B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7C1E-2521-4140-A77F-C5B3CE8DEB11}" type="datetimeFigureOut">
              <a:rPr lang="en-ID" smtClean="0"/>
              <a:t>9/15/2024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90D9E6A-652F-2E95-631C-90A6650F6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CC45FC8-07AA-6B0E-C6D8-2EB00D1D7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5D64-2989-415A-B245-8AA836346F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394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7427180-C74F-015B-E272-F9F18B791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7C1E-2521-4140-A77F-C5B3CE8DEB11}" type="datetimeFigureOut">
              <a:rPr lang="en-ID" smtClean="0"/>
              <a:t>9/15/2024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A93D2CA-1B52-F426-9B6B-A1EAC8EF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2BD99A-F62B-3123-B029-E3007876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5D64-2989-415A-B245-8AA836346F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197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A1273E-225D-E01E-ABD2-51E6EEE5E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5665CC-4AE3-83E7-FA14-D98DB5E43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861CD7B-C43E-BF30-0C44-F636AF991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68608AB-7DEA-EB09-63B1-691D6117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7C1E-2521-4140-A77F-C5B3CE8DEB11}" type="datetimeFigureOut">
              <a:rPr lang="en-ID" smtClean="0"/>
              <a:t>9/15/2024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20EF516-DAB1-F502-FC0A-E6619094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E9858AE-9DDC-DDBC-3426-F74506515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5D64-2989-415A-B245-8AA836346F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42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CAC7B3-8A67-C786-91A9-32BF9938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843E348-727E-0E92-D891-734FA94F5F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BC9598B-7B58-CD79-626D-F84004571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BF86A2-3046-33BD-A06F-85EEC989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7C1E-2521-4140-A77F-C5B3CE8DEB11}" type="datetimeFigureOut">
              <a:rPr lang="en-ID" smtClean="0"/>
              <a:t>9/15/2024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FE06818-9B2D-9C15-3B99-78178643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267D55-721E-7E8D-E4FE-201A7139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5D64-2989-415A-B245-8AA836346F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991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7061EF7-3B07-EB2E-1DC6-C414A4F2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E2904B5-9FB6-A472-E11E-3F4BF2B8E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5821DC-D336-F583-44D5-7B7DC25B4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77C1E-2521-4140-A77F-C5B3CE8DEB11}" type="datetimeFigureOut">
              <a:rPr lang="en-ID" smtClean="0"/>
              <a:t>9/15/2024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DC7BCA-EB9D-318F-B01A-CA5522C2F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E25FC1A-F604-D8FC-D37A-955BDE28E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F5D64-2989-415A-B245-8AA836346F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243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93C551-F3AF-44AA-84FF-0A1B77C9244D}" type="datetimeFigureOut">
              <a:rPr lang="id-ID" smtClean="0">
                <a:solidFill>
                  <a:srgbClr val="F0A22E">
                    <a:shade val="75000"/>
                  </a:srgbClr>
                </a:solidFill>
              </a:rPr>
              <a:pPr/>
              <a:t>15/09/2024</a:t>
            </a:fld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A2745D-F2BE-44FA-9C1D-D7425ED1EAF1}" type="slidenum">
              <a:rPr lang="id-ID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id-ID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4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3.xml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3.xml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" Target="slide7.xm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0.png"/><Relationship Id="rId4" Type="http://schemas.openxmlformats.org/officeDocument/2006/relationships/slide" Target="slide3.xml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1.xml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Color">
            <a:extLst>
              <a:ext uri="{FF2B5EF4-FFF2-40B4-BE49-F238E27FC236}">
                <a16:creationId xmlns="" xmlns:a16="http://schemas.microsoft.com/office/drawing/2014/main" id="{B67E77BE-D869-9633-9B18-9445612278AB}"/>
              </a:ext>
            </a:extLst>
          </p:cNvPr>
          <p:cNvSpPr/>
          <p:nvPr/>
        </p:nvSpPr>
        <p:spPr>
          <a:xfrm>
            <a:off x="0" y="1"/>
            <a:ext cx="12192000" cy="8149731"/>
          </a:xfrm>
          <a:custGeom>
            <a:avLst/>
            <a:gdLst>
              <a:gd name="connsiteX0" fmla="*/ 0 w 12192000"/>
              <a:gd name="connsiteY0" fmla="*/ 0 h 8149731"/>
              <a:gd name="connsiteX1" fmla="*/ 12192000 w 12192000"/>
              <a:gd name="connsiteY1" fmla="*/ 0 h 8149731"/>
              <a:gd name="connsiteX2" fmla="*/ 12192000 w 12192000"/>
              <a:gd name="connsiteY2" fmla="*/ 7313079 h 8149731"/>
              <a:gd name="connsiteX3" fmla="*/ 12161854 w 12192000"/>
              <a:gd name="connsiteY3" fmla="*/ 7316056 h 8149731"/>
              <a:gd name="connsiteX4" fmla="*/ 10092261 w 12192000"/>
              <a:gd name="connsiteY4" fmla="*/ 8143459 h 8149731"/>
              <a:gd name="connsiteX5" fmla="*/ 7484031 w 12192000"/>
              <a:gd name="connsiteY5" fmla="*/ 7410448 h 8149731"/>
              <a:gd name="connsiteX6" fmla="*/ 4876655 w 12192000"/>
              <a:gd name="connsiteY6" fmla="*/ 7951303 h 8149731"/>
              <a:gd name="connsiteX7" fmla="*/ 2451488 w 12192000"/>
              <a:gd name="connsiteY7" fmla="*/ 7181848 h 8149731"/>
              <a:gd name="connsiteX8" fmla="*/ 108207 w 12192000"/>
              <a:gd name="connsiteY8" fmla="*/ 7363789 h 8149731"/>
              <a:gd name="connsiteX9" fmla="*/ 0 w 12192000"/>
              <a:gd name="connsiteY9" fmla="*/ 7399209 h 814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8149731">
                <a:moveTo>
                  <a:pt x="0" y="0"/>
                </a:moveTo>
                <a:lnTo>
                  <a:pt x="12192000" y="0"/>
                </a:lnTo>
                <a:lnTo>
                  <a:pt x="12192000" y="7313079"/>
                </a:lnTo>
                <a:lnTo>
                  <a:pt x="12161854" y="7316056"/>
                </a:lnTo>
                <a:cubicBezTo>
                  <a:pt x="11204332" y="7459368"/>
                  <a:pt x="10973096" y="8226544"/>
                  <a:pt x="10092261" y="8143459"/>
                </a:cubicBezTo>
                <a:cubicBezTo>
                  <a:pt x="9152704" y="8054835"/>
                  <a:pt x="8353298" y="7442474"/>
                  <a:pt x="7484031" y="7410448"/>
                </a:cubicBezTo>
                <a:cubicBezTo>
                  <a:pt x="6614763" y="7378422"/>
                  <a:pt x="5703294" y="7969249"/>
                  <a:pt x="4876655" y="7951303"/>
                </a:cubicBezTo>
                <a:cubicBezTo>
                  <a:pt x="4050017" y="7933357"/>
                  <a:pt x="3299085" y="7262466"/>
                  <a:pt x="2451488" y="7181848"/>
                </a:cubicBezTo>
                <a:cubicBezTo>
                  <a:pt x="1709841" y="7111308"/>
                  <a:pt x="862748" y="7147726"/>
                  <a:pt x="108207" y="7363789"/>
                </a:cubicBezTo>
                <a:lnTo>
                  <a:pt x="0" y="7399209"/>
                </a:lnTo>
                <a:close/>
              </a:path>
            </a:pathLst>
          </a:custGeom>
          <a:solidFill>
            <a:srgbClr val="7CA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--">
            <a:extLst>
              <a:ext uri="{FF2B5EF4-FFF2-40B4-BE49-F238E27FC236}">
                <a16:creationId xmlns="" xmlns:a16="http://schemas.microsoft.com/office/drawing/2014/main" id="{ED3CF15F-328A-34C0-EFA0-E9700229E3A6}"/>
              </a:ext>
            </a:extLst>
          </p:cNvPr>
          <p:cNvSpPr/>
          <p:nvPr/>
        </p:nvSpPr>
        <p:spPr>
          <a:xfrm>
            <a:off x="3072894" y="1587815"/>
            <a:ext cx="1786820" cy="1786818"/>
          </a:xfrm>
          <a:prstGeom prst="ellipse">
            <a:avLst/>
          </a:prstGeom>
          <a:gradFill flip="none" rotWithShape="1">
            <a:gsLst>
              <a:gs pos="0">
                <a:srgbClr val="A4BDC1"/>
              </a:gs>
              <a:gs pos="100000">
                <a:srgbClr val="7CA2A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2000505000000020004" pitchFamily="2" charset="0"/>
            </a:endParaRPr>
          </a:p>
        </p:txBody>
      </p:sp>
      <p:sp>
        <p:nvSpPr>
          <p:cNvPr id="9" name="Oval ---">
            <a:extLst>
              <a:ext uri="{FF2B5EF4-FFF2-40B4-BE49-F238E27FC236}">
                <a16:creationId xmlns="" xmlns:a16="http://schemas.microsoft.com/office/drawing/2014/main" id="{E7CFA971-889B-4EC8-7CE9-7189CCDFE991}"/>
              </a:ext>
            </a:extLst>
          </p:cNvPr>
          <p:cNvSpPr/>
          <p:nvPr/>
        </p:nvSpPr>
        <p:spPr>
          <a:xfrm>
            <a:off x="3799656" y="405840"/>
            <a:ext cx="987944" cy="987943"/>
          </a:xfrm>
          <a:prstGeom prst="ellipse">
            <a:avLst/>
          </a:prstGeom>
          <a:gradFill flip="none" rotWithShape="1">
            <a:gsLst>
              <a:gs pos="0">
                <a:srgbClr val="A4BDC1"/>
              </a:gs>
              <a:gs pos="100000">
                <a:srgbClr val="7CA2A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2000505000000020004" pitchFamily="2" charset="0"/>
            </a:endParaRPr>
          </a:p>
        </p:txBody>
      </p:sp>
      <p:sp>
        <p:nvSpPr>
          <p:cNvPr id="12" name="Oval ##">
            <a:extLst>
              <a:ext uri="{FF2B5EF4-FFF2-40B4-BE49-F238E27FC236}">
                <a16:creationId xmlns="" xmlns:a16="http://schemas.microsoft.com/office/drawing/2014/main" id="{D535462C-B377-04EC-609F-B864AA71A6F9}"/>
              </a:ext>
            </a:extLst>
          </p:cNvPr>
          <p:cNvSpPr/>
          <p:nvPr/>
        </p:nvSpPr>
        <p:spPr>
          <a:xfrm>
            <a:off x="8998325" y="5717970"/>
            <a:ext cx="1261728" cy="1261728"/>
          </a:xfrm>
          <a:prstGeom prst="ellipse">
            <a:avLst/>
          </a:prstGeom>
          <a:gradFill flip="none" rotWithShape="1">
            <a:gsLst>
              <a:gs pos="0">
                <a:srgbClr val="A4BDC1"/>
              </a:gs>
              <a:gs pos="100000">
                <a:srgbClr val="7CA2A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2000505000000020004" pitchFamily="2" charset="0"/>
            </a:endParaRPr>
          </a:p>
        </p:txBody>
      </p:sp>
      <p:sp>
        <p:nvSpPr>
          <p:cNvPr id="13" name="Oval ###">
            <a:extLst>
              <a:ext uri="{FF2B5EF4-FFF2-40B4-BE49-F238E27FC236}">
                <a16:creationId xmlns="" xmlns:a16="http://schemas.microsoft.com/office/drawing/2014/main" id="{33B0355E-8A12-6A33-A03D-EC5FF0788E19}"/>
              </a:ext>
            </a:extLst>
          </p:cNvPr>
          <p:cNvSpPr/>
          <p:nvPr/>
        </p:nvSpPr>
        <p:spPr>
          <a:xfrm>
            <a:off x="7490225" y="5686004"/>
            <a:ext cx="710108" cy="710108"/>
          </a:xfrm>
          <a:prstGeom prst="ellipse">
            <a:avLst/>
          </a:prstGeom>
          <a:gradFill flip="none" rotWithShape="1">
            <a:gsLst>
              <a:gs pos="0">
                <a:srgbClr val="A4BDC1"/>
              </a:gs>
              <a:gs pos="100000">
                <a:srgbClr val="7CA2A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2000505000000020004" pitchFamily="2" charset="0"/>
            </a:endParaRPr>
          </a:p>
        </p:txBody>
      </p:sp>
      <p:sp>
        <p:nvSpPr>
          <p:cNvPr id="14" name="Oval ####">
            <a:extLst>
              <a:ext uri="{FF2B5EF4-FFF2-40B4-BE49-F238E27FC236}">
                <a16:creationId xmlns="" xmlns:a16="http://schemas.microsoft.com/office/drawing/2014/main" id="{4EB27C5F-7BCA-E49F-31F5-E9C9F5D38F81}"/>
              </a:ext>
            </a:extLst>
          </p:cNvPr>
          <p:cNvSpPr/>
          <p:nvPr/>
        </p:nvSpPr>
        <p:spPr>
          <a:xfrm>
            <a:off x="8238569" y="3041600"/>
            <a:ext cx="1609006" cy="1609006"/>
          </a:xfrm>
          <a:prstGeom prst="ellipse">
            <a:avLst/>
          </a:prstGeom>
          <a:gradFill flip="none" rotWithShape="1">
            <a:gsLst>
              <a:gs pos="0">
                <a:srgbClr val="A4BDC1"/>
              </a:gs>
              <a:gs pos="100000">
                <a:srgbClr val="7CA2A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2000505000000020004" pitchFamily="2" charset="0"/>
            </a:endParaRPr>
          </a:p>
        </p:txBody>
      </p:sp>
      <p:sp>
        <p:nvSpPr>
          <p:cNvPr id="15" name="Oval ----">
            <a:extLst>
              <a:ext uri="{FF2B5EF4-FFF2-40B4-BE49-F238E27FC236}">
                <a16:creationId xmlns="" xmlns:a16="http://schemas.microsoft.com/office/drawing/2014/main" id="{A82D5E25-17B7-70B3-695A-F16B5B9863F1}"/>
              </a:ext>
            </a:extLst>
          </p:cNvPr>
          <p:cNvSpPr/>
          <p:nvPr/>
        </p:nvSpPr>
        <p:spPr>
          <a:xfrm>
            <a:off x="4972195" y="8205"/>
            <a:ext cx="448644" cy="448644"/>
          </a:xfrm>
          <a:prstGeom prst="ellipse">
            <a:avLst/>
          </a:prstGeom>
          <a:gradFill flip="none" rotWithShape="1">
            <a:gsLst>
              <a:gs pos="0">
                <a:srgbClr val="A4BDC1"/>
              </a:gs>
              <a:gs pos="100000">
                <a:srgbClr val="7CA2A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2000505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704322-1659-929C-A1ED-3DA6C19A65CF}"/>
              </a:ext>
            </a:extLst>
          </p:cNvPr>
          <p:cNvSpPr txBox="1"/>
          <p:nvPr/>
        </p:nvSpPr>
        <p:spPr>
          <a:xfrm>
            <a:off x="4045575" y="1069933"/>
            <a:ext cx="77604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48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nard MT Condensed" panose="02050806060905020404" pitchFamily="18" charset="0"/>
                <a:cs typeface="Aharoni" panose="02010803020104030203" pitchFamily="2" charset="-79"/>
              </a:rPr>
              <a:t>PENDEKATAN</a:t>
            </a:r>
          </a:p>
          <a:p>
            <a:pPr algn="r"/>
            <a:r>
              <a:rPr lang="id-ID" sz="4800" b="1" i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nard MT Condensed" panose="02050806060905020404" pitchFamily="18" charset="0"/>
                <a:cs typeface="Aharoni" panose="02010803020104030203" pitchFamily="2" charset="-79"/>
              </a:rPr>
              <a:t>TEACHER and</a:t>
            </a:r>
            <a:r>
              <a:rPr lang="id-ID" sz="48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nard MT Condensed" panose="02050806060905020404" pitchFamily="18" charset="0"/>
                <a:cs typeface="Aharoni" panose="02010803020104030203" pitchFamily="2" charset="-79"/>
              </a:rPr>
              <a:t> </a:t>
            </a:r>
            <a:r>
              <a:rPr lang="id-ID" sz="4800" b="1" i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nard MT Condensed" panose="02050806060905020404" pitchFamily="18" charset="0"/>
                <a:cs typeface="Aharoni" panose="02010803020104030203" pitchFamily="2" charset="-79"/>
              </a:rPr>
              <a:t>STUDENT CENTERED</a:t>
            </a:r>
            <a:endParaRPr lang="en-ID" sz="4800" b="1" i="1" dirty="0">
              <a:ln w="315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nard MT Condensed" panose="02050806060905020404" pitchFamily="18" charset="0"/>
              <a:cs typeface="Aharoni" panose="02010803020104030203" pitchFamily="2" charset="-79"/>
            </a:endParaRPr>
          </a:p>
        </p:txBody>
      </p:sp>
      <p:sp>
        <p:nvSpPr>
          <p:cNvPr id="3" name="Oval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E2F752F1-2DD4-F1B9-AAE4-335096C5D55F}"/>
              </a:ext>
            </a:extLst>
          </p:cNvPr>
          <p:cNvSpPr/>
          <p:nvPr/>
        </p:nvSpPr>
        <p:spPr>
          <a:xfrm>
            <a:off x="11116791" y="5874600"/>
            <a:ext cx="689242" cy="689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4B0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START</a:t>
            </a:r>
            <a:endParaRPr lang="en-ID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0E0DDB2-6D32-4551-69BC-F588E0346A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5" t="7862" r="32778" b="5666"/>
          <a:stretch/>
        </p:blipFill>
        <p:spPr>
          <a:xfrm>
            <a:off x="1098839" y="46305"/>
            <a:ext cx="2267859" cy="52424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2" t="21706" r="28624" b="25157"/>
          <a:stretch/>
        </p:blipFill>
        <p:spPr bwMode="auto">
          <a:xfrm>
            <a:off x="4616477" y="3001339"/>
            <a:ext cx="2873748" cy="299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44" y="4862934"/>
            <a:ext cx="3585692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5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decel="10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5872 -0.06551 L 1.66667E-6 -2.59259E-6 " pathEditMode="relative" rAng="0" ptsTypes="AA">
                                          <p:cBhvr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43" y="326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decel="10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0.00482 0.15648 L 2.08333E-7 3.7037E-6 " pathEditMode="relative" rAng="0" ptsTypes="AA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7" y="-7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decel="10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0.11328 -0.02546 L -2.70833E-6 -2.59259E-6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64" y="12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decel="10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3008 -0.10602 L 1.45833E-6 4.81481E-6 " pathEditMode="relative" rAng="0" ptsTypes="AA">
                                          <p:cBhvr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0" y="5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decel="10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grpId="0" nodeType="withEffect" p14:presetBounceEnd="7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41" dur="2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42" dur="2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77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45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46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9" grpId="0" animBg="1"/>
          <p:bldP spid="9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5" grpId="0" animBg="1"/>
          <p:bldP spid="15" grpId="1" animBg="1"/>
          <p:bldP spid="5" grpId="0"/>
          <p:bldP spid="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decel="10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5872 -0.06551 L 1.66667E-6 -2.59259E-6 " pathEditMode="relative" rAng="0" ptsTypes="AA">
                                          <p:cBhvr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43" y="326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decel="10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0.00482 0.15648 L 2.08333E-7 3.7037E-6 " pathEditMode="relative" rAng="0" ptsTypes="AA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7" y="-7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decel="10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0.11328 -0.02546 L -2.70833E-6 -2.59259E-6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64" y="12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decel="10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3008 -0.10602 L 1.45833E-6 4.81481E-6 " pathEditMode="relative" rAng="0" ptsTypes="AA">
                                          <p:cBhvr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0" y="5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decel="10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2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9" grpId="0" animBg="1"/>
          <p:bldP spid="9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5" grpId="0" animBg="1"/>
          <p:bldP spid="15" grpId="1" animBg="1"/>
          <p:bldP spid="5" grpId="0"/>
          <p:bldP spid="3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90EC131-2E5A-78D8-F505-3A13D28A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020B88F-017C-6B8E-7D25-368D71ACE5E3}"/>
              </a:ext>
            </a:extLst>
          </p:cNvPr>
          <p:cNvSpPr/>
          <p:nvPr/>
        </p:nvSpPr>
        <p:spPr>
          <a:xfrm>
            <a:off x="2209800" y="222520"/>
            <a:ext cx="9144000" cy="6559280"/>
          </a:xfrm>
          <a:prstGeom prst="rect">
            <a:avLst/>
          </a:prstGeom>
          <a:solidFill>
            <a:srgbClr val="7CA2A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5" name="Oval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3C454111-6C9E-D7A3-27D8-21915C632C87}"/>
              </a:ext>
            </a:extLst>
          </p:cNvPr>
          <p:cNvSpPr/>
          <p:nvPr/>
        </p:nvSpPr>
        <p:spPr>
          <a:xfrm>
            <a:off x="11353800" y="298720"/>
            <a:ext cx="689242" cy="689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4B0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prstClr val="white">
                    <a:lumMod val="50000"/>
                  </a:prstClr>
                </a:solidFill>
              </a:rPr>
              <a:t>MENU</a:t>
            </a:r>
            <a:endParaRPr lang="en-ID" sz="8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DEDD91C-88B1-A679-A8CC-C229AB8F6A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42"/>
          <a:stretch/>
        </p:blipFill>
        <p:spPr>
          <a:xfrm>
            <a:off x="-228600" y="-400050"/>
            <a:ext cx="2636630" cy="5486400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476500" y="4378862"/>
            <a:ext cx="859155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457450" y="1711862"/>
            <a:ext cx="8610600" cy="2514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57450" y="340262"/>
            <a:ext cx="8610600" cy="12192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4591051" y="627601"/>
            <a:ext cx="4324350" cy="573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FF0000">
                      <a:alpha val="79999"/>
                    </a:srgbClr>
                  </a:outerShdw>
                </a:effectLst>
                <a:latin typeface="Arial Black"/>
              </a:rPr>
              <a:t>PERUBAHAN PARADIGMA </a:t>
            </a:r>
          </a:p>
          <a:p>
            <a:pPr algn="ctr"/>
            <a:r>
              <a:rPr lang="en-US" sz="3600" kern="10" normalizeH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FF0000">
                      <a:alpha val="79999"/>
                    </a:srgbClr>
                  </a:outerShdw>
                </a:effectLst>
                <a:latin typeface="Arial Black"/>
              </a:rPr>
              <a:t>DALAM PEMBELAJARAN</a:t>
            </a: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2686050" y="1940462"/>
            <a:ext cx="26670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 Black"/>
              </a:rPr>
              <a:t>1. PENGETAHUAN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990850" y="2462750"/>
            <a:ext cx="41910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37" tIns="42768" rIns="85537" bIns="42768">
            <a:spAutoFit/>
          </a:bodyPr>
          <a:lstStyle/>
          <a:p>
            <a:pPr defTabSz="855663"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PENGETAHUAN DIPANDANG SEBAGAI </a:t>
            </a:r>
            <a:r>
              <a:rPr lang="en-US" dirty="0">
                <a:latin typeface="Arial Black" pitchFamily="34" charset="0"/>
              </a:rPr>
              <a:t>SESUATU YANG SUDAH JADI</a:t>
            </a:r>
            <a:r>
              <a:rPr lang="en-US" b="1" dirty="0">
                <a:latin typeface="Arial" pitchFamily="34" charset="0"/>
              </a:rPr>
              <a:t> , YANG TINGGAL DIPINDAHKAN  ( DITRANSFER ) DARI DOSEN KE MAHASISWA.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-5400000">
            <a:off x="6572250" y="2931062"/>
            <a:ext cx="762000" cy="457200"/>
          </a:xfrm>
          <a:prstGeom prst="downArrow">
            <a:avLst>
              <a:gd name="adj1" fmla="val 49509"/>
              <a:gd name="adj2" fmla="val 67046"/>
            </a:avLst>
          </a:prstGeom>
          <a:gradFill rotWithShape="1">
            <a:gsLst>
              <a:gs pos="0">
                <a:srgbClr val="4B206E"/>
              </a:gs>
              <a:gs pos="100000">
                <a:srgbClr val="A246E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315200" y="2492913"/>
            <a:ext cx="36576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537" tIns="42768" rIns="85537" bIns="42768">
            <a:spAutoFit/>
          </a:bodyPr>
          <a:lstStyle/>
          <a:p>
            <a:pPr defTabSz="855663">
              <a:spcBef>
                <a:spcPct val="50000"/>
              </a:spcBef>
              <a:defRPr/>
            </a:pPr>
            <a:r>
              <a:rPr lang="en-US" b="1">
                <a:solidFill>
                  <a:srgbClr val="A246E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PENGETAHUAN ADALAH         </a:t>
            </a:r>
            <a:r>
              <a:rPr lang="en-US" b="1">
                <a:solidFill>
                  <a:srgbClr val="A246E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HASIL KONSTRUKSI</a:t>
            </a:r>
            <a:r>
              <a:rPr lang="en-US" b="1">
                <a:solidFill>
                  <a:srgbClr val="A246E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( BENTUKAN ) ATAU                                 </a:t>
            </a:r>
            <a:r>
              <a:rPr lang="en-US" b="1">
                <a:solidFill>
                  <a:srgbClr val="A246E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HASIL TRANSFORMASI</a:t>
            </a:r>
            <a:r>
              <a:rPr lang="en-US" b="1">
                <a:solidFill>
                  <a:srgbClr val="A246E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SESEORANG YANG BELAJAR.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67050" y="5023387"/>
            <a:ext cx="3352800" cy="119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537" tIns="42768" rIns="85537" bIns="42768">
            <a:spAutoFit/>
          </a:bodyPr>
          <a:lstStyle/>
          <a:p>
            <a:pPr defTabSz="855663">
              <a:spcBef>
                <a:spcPct val="50000"/>
              </a:spcBef>
              <a:defRPr/>
            </a:pPr>
            <a:r>
              <a:rPr lang="en-US" b="1">
                <a:latin typeface="Arial" charset="0"/>
              </a:rPr>
              <a:t>BELAJAR ADALAH</a:t>
            </a:r>
            <a:r>
              <a:rPr lang="en-US">
                <a:latin typeface="Arial Black" pitchFamily="34" charset="0"/>
              </a:rPr>
              <a:t> MENERIMA PENGETAHUAN                                     ( </a:t>
            </a:r>
            <a:r>
              <a:rPr lang="en-US" b="1">
                <a:latin typeface="Arial" charset="0"/>
              </a:rPr>
              <a:t>PASIF - RESEPTIF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>
                <a:latin typeface="Arial Black" pitchFamily="34" charset="0"/>
              </a:rPr>
              <a:t>)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315201" y="4748751"/>
            <a:ext cx="3600450" cy="147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537" tIns="42768" rIns="85537" bIns="42768">
            <a:spAutoFit/>
          </a:bodyPr>
          <a:lstStyle/>
          <a:p>
            <a:pPr defTabSz="855663">
              <a:spcBef>
                <a:spcPct val="50000"/>
              </a:spcBef>
              <a:defRPr/>
            </a:pPr>
            <a:r>
              <a:rPr lang="en-US" b="1">
                <a:solidFill>
                  <a:srgbClr val="A246E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BELAJAR ADALAH </a:t>
            </a:r>
            <a:r>
              <a:rPr lang="en-US" b="1">
                <a:solidFill>
                  <a:srgbClr val="A246E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MENCARI DAN MENGKONSTRUKSI</a:t>
            </a:r>
            <a:r>
              <a:rPr lang="en-US" b="1">
                <a:solidFill>
                  <a:srgbClr val="A246E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        (MEMBENTUK) PENGETAHUAN AKTIF DAN SPESIFIK CARANYA</a:t>
            </a:r>
          </a:p>
        </p:txBody>
      </p:sp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2686050" y="4531262"/>
            <a:ext cx="1981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2. BELAJAR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 rot="-5614581">
            <a:off x="6572250" y="5293262"/>
            <a:ext cx="762000" cy="457200"/>
          </a:xfrm>
          <a:prstGeom prst="downArrow">
            <a:avLst>
              <a:gd name="adj1" fmla="val 49509"/>
              <a:gd name="adj2" fmla="val 67046"/>
            </a:avLst>
          </a:prstGeom>
          <a:gradFill rotWithShape="1">
            <a:gsLst>
              <a:gs pos="0">
                <a:srgbClr val="4B206E"/>
              </a:gs>
              <a:gs pos="100000">
                <a:srgbClr val="A246E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3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7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1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2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3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5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4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5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8" grpId="0" animBg="1"/>
          <p:bldP spid="9" grpId="0" animBg="1"/>
          <p:bldP spid="13" grpId="0" animBg="1"/>
          <p:bldP spid="14" grpId="0" autoUpdateAnimBg="0"/>
          <p:bldP spid="16" grpId="0" animBg="1"/>
          <p:bldP spid="17" grpId="0" autoUpdateAnimBg="0"/>
          <p:bldP spid="18" grpId="0"/>
          <p:bldP spid="19" grpId="0"/>
          <p:bldP spid="20" grpId="0" animBg="1"/>
          <p:bldP spid="2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3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5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4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5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8" grpId="0" animBg="1"/>
          <p:bldP spid="9" grpId="0" animBg="1"/>
          <p:bldP spid="13" grpId="0" animBg="1"/>
          <p:bldP spid="14" grpId="0" autoUpdateAnimBg="0"/>
          <p:bldP spid="16" grpId="0" animBg="1"/>
          <p:bldP spid="17" grpId="0" autoUpdateAnimBg="0"/>
          <p:bldP spid="18" grpId="0"/>
          <p:bldP spid="19" grpId="0"/>
          <p:bldP spid="20" grpId="0" animBg="1"/>
          <p:bldP spid="21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90EC131-2E5A-78D8-F505-3A13D28A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020B88F-017C-6B8E-7D25-368D71ACE5E3}"/>
              </a:ext>
            </a:extLst>
          </p:cNvPr>
          <p:cNvSpPr/>
          <p:nvPr/>
        </p:nvSpPr>
        <p:spPr>
          <a:xfrm>
            <a:off x="2476500" y="260620"/>
            <a:ext cx="8515350" cy="6293703"/>
          </a:xfrm>
          <a:prstGeom prst="rect">
            <a:avLst/>
          </a:prstGeom>
          <a:solidFill>
            <a:srgbClr val="7CA2A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5" name="Oval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3C454111-6C9E-D7A3-27D8-21915C632C87}"/>
              </a:ext>
            </a:extLst>
          </p:cNvPr>
          <p:cNvSpPr/>
          <p:nvPr/>
        </p:nvSpPr>
        <p:spPr>
          <a:xfrm>
            <a:off x="11353800" y="298720"/>
            <a:ext cx="689242" cy="689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4B0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prstClr val="white">
                    <a:lumMod val="50000"/>
                  </a:prstClr>
                </a:solidFill>
              </a:rPr>
              <a:t>MENU</a:t>
            </a:r>
            <a:endParaRPr lang="en-ID" sz="8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DEDD91C-88B1-A679-A8CC-C229AB8F6A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42"/>
          <a:stretch/>
        </p:blipFill>
        <p:spPr>
          <a:xfrm>
            <a:off x="-228600" y="-400050"/>
            <a:ext cx="2636630" cy="5486400"/>
          </a:xfrm>
          <a:prstGeom prst="rect">
            <a:avLst/>
          </a:prstGeom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2552700" y="2438400"/>
            <a:ext cx="3657600" cy="1981200"/>
            <a:chOff x="288" y="1536"/>
            <a:chExt cx="2304" cy="1248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288" y="1536"/>
              <a:ext cx="2304" cy="1248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696" y="1728"/>
              <a:ext cx="1704" cy="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5537" tIns="42768" rIns="85537" bIns="42768">
              <a:spAutoFit/>
            </a:bodyPr>
            <a:lstStyle/>
            <a:p>
              <a:pPr defTabSz="114300">
                <a:tabLst>
                  <a:tab pos="0" algn="l"/>
                </a:tabLst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Menyampaikan pengetahuan  (bisa Klasikal)</a:t>
              </a: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itchFamily="18" charset="0"/>
                </a:rPr>
                <a:t> </a:t>
              </a:r>
              <a:endPara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2552700" y="4495800"/>
            <a:ext cx="3657600" cy="1981200"/>
            <a:chOff x="288" y="2832"/>
            <a:chExt cx="2304" cy="1248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288" y="2832"/>
              <a:ext cx="2304" cy="1248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96" y="3060"/>
              <a:ext cx="2076" cy="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5537" tIns="42768" rIns="85537" bIns="42768">
              <a:spAutoFit/>
            </a:bodyPr>
            <a:lstStyle/>
            <a:p>
              <a:pPr defTabSz="855663"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Menjalankan sebuah instruksi yang telah dirancang 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endParaRPr>
            </a:p>
          </p:txBody>
        </p:sp>
      </p:grp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6896100" y="2438400"/>
            <a:ext cx="3962400" cy="1981200"/>
            <a:chOff x="3024" y="1536"/>
            <a:chExt cx="2496" cy="1248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3024" y="1536"/>
              <a:ext cx="2496" cy="1248"/>
            </a:xfrm>
            <a:prstGeom prst="rect">
              <a:avLst/>
            </a:prstGeom>
            <a:solidFill>
              <a:srgbClr val="9966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3180" y="1678"/>
              <a:ext cx="2256" cy="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85537" tIns="42768" rIns="85537" bIns="42768">
              <a:spAutoFit/>
            </a:bodyPr>
            <a:lstStyle/>
            <a:p>
              <a:pPr defTabSz="855663" eaLnBrk="0" hangingPunct="0">
                <a:spcBef>
                  <a:spcPct val="15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Berpartisipasi dengan mahasiswa dalam membentuk pengetahuan</a:t>
              </a:r>
              <a:r>
                <a:rPr lang="en-US" sz="2400" b="1">
                  <a:solidFill>
                    <a:srgbClr val="6600CC"/>
                  </a:solidFill>
                  <a:latin typeface="Arial" charset="0"/>
                  <a:cs typeface="Arial" charset="0"/>
                </a:rPr>
                <a:t>    </a:t>
              </a:r>
              <a:endParaRPr lang="en-US" sz="2400" b="1">
                <a:solidFill>
                  <a:srgbClr val="6600CC"/>
                </a:solidFill>
                <a:latin typeface="Arial" charset="0"/>
              </a:endParaRPr>
            </a:p>
          </p:txBody>
        </p:sp>
      </p:grp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6286500" y="3048000"/>
            <a:ext cx="533400" cy="838200"/>
          </a:xfrm>
          <a:prstGeom prst="rightArrow">
            <a:avLst>
              <a:gd name="adj1" fmla="val 49167"/>
              <a:gd name="adj2" fmla="val 72028"/>
            </a:avLst>
          </a:prstGeom>
          <a:gradFill rotWithShape="1">
            <a:gsLst>
              <a:gs pos="0">
                <a:srgbClr val="FF9999"/>
              </a:gs>
              <a:gs pos="100000">
                <a:srgbClr val="99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6896100" y="4495800"/>
            <a:ext cx="3962400" cy="1981200"/>
            <a:chOff x="3024" y="2832"/>
            <a:chExt cx="2496" cy="1248"/>
          </a:xfrm>
        </p:grpSpPr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3024" y="2832"/>
              <a:ext cx="2496" cy="1248"/>
            </a:xfrm>
            <a:prstGeom prst="rect">
              <a:avLst/>
            </a:prstGeom>
            <a:solidFill>
              <a:srgbClr val="9966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3183" y="2952"/>
              <a:ext cx="2289" cy="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85537" tIns="42768" rIns="85537" bIns="42768">
              <a:spAutoFit/>
            </a:bodyPr>
            <a:lstStyle/>
            <a:p>
              <a:pPr defTabSz="855663" eaLnBrk="0" hangingPunct="0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Menjalankan berbagai strategi yang membantu mahasiswa untuk dapat belajar.</a:t>
              </a:r>
              <a:endParaRPr lang="en-US" sz="24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3" name="AutoShape 15"/>
          <p:cNvSpPr>
            <a:spLocks noChangeArrowheads="1"/>
          </p:cNvSpPr>
          <p:nvPr/>
        </p:nvSpPr>
        <p:spPr bwMode="auto">
          <a:xfrm rot="-186030">
            <a:off x="6287966" y="5029200"/>
            <a:ext cx="533400" cy="838200"/>
          </a:xfrm>
          <a:prstGeom prst="rightArrow">
            <a:avLst>
              <a:gd name="adj1" fmla="val 51491"/>
              <a:gd name="adj2" fmla="val 69532"/>
            </a:avLst>
          </a:prstGeom>
          <a:gradFill rotWithShape="1">
            <a:gsLst>
              <a:gs pos="0">
                <a:srgbClr val="FF9999"/>
              </a:gs>
              <a:gs pos="100000">
                <a:srgbClr val="99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WordArt 16"/>
          <p:cNvSpPr>
            <a:spLocks noChangeArrowheads="1" noChangeShapeType="1" noTextEdit="1"/>
          </p:cNvSpPr>
          <p:nvPr/>
        </p:nvSpPr>
        <p:spPr bwMode="auto">
          <a:xfrm>
            <a:off x="2819400" y="1905000"/>
            <a:ext cx="2743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3. MENGAJAR 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2628900" y="304800"/>
            <a:ext cx="8229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" name="WordArt 18"/>
          <p:cNvSpPr>
            <a:spLocks noChangeArrowheads="1" noChangeShapeType="1" noTextEdit="1"/>
          </p:cNvSpPr>
          <p:nvPr/>
        </p:nvSpPr>
        <p:spPr bwMode="auto">
          <a:xfrm>
            <a:off x="4533901" y="533400"/>
            <a:ext cx="43243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3600" kern="10" normalizeH="1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Arial Black"/>
              </a:rPr>
              <a:t>PERUBAHAN PARADIGMA </a:t>
            </a:r>
          </a:p>
          <a:p>
            <a:pPr algn="ctr"/>
            <a:r>
              <a:rPr lang="sv-SE" sz="3600" kern="10" normalizeH="1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Arial Black"/>
              </a:rPr>
              <a:t>DALAM PEMBELAJARAN</a:t>
            </a:r>
          </a:p>
          <a:p>
            <a:pPr algn="ctr"/>
            <a:r>
              <a:rPr lang="sv-SE" sz="3600" kern="10" normalizeH="1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Arial Black"/>
              </a:rPr>
              <a:t>( lanjutan )</a:t>
            </a:r>
            <a:endParaRPr lang="en-US" sz="3600" kern="10" normalizeH="1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chemeClr val="tx1">
                    <a:alpha val="79999"/>
                  </a:schemeClr>
                </a:outerShdw>
              </a:effectLst>
              <a:latin typeface="Arial Black"/>
            </a:endParaRPr>
          </a:p>
        </p:txBody>
      </p:sp>
      <p:sp>
        <p:nvSpPr>
          <p:cNvPr id="27" name="WordArt 19"/>
          <p:cNvSpPr>
            <a:spLocks noChangeArrowheads="1" noChangeShapeType="1" noTextEdit="1"/>
          </p:cNvSpPr>
          <p:nvPr/>
        </p:nvSpPr>
        <p:spPr bwMode="auto">
          <a:xfrm>
            <a:off x="7277100" y="1905000"/>
            <a:ext cx="34290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A246EE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MEMBELAJARKAN </a:t>
            </a:r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6286500" y="1600200"/>
            <a:ext cx="533400" cy="838200"/>
          </a:xfrm>
          <a:prstGeom prst="rightArrow">
            <a:avLst>
              <a:gd name="adj1" fmla="val 49167"/>
              <a:gd name="adj2" fmla="val 72028"/>
            </a:avLst>
          </a:prstGeom>
          <a:gradFill rotWithShape="1">
            <a:gsLst>
              <a:gs pos="0">
                <a:srgbClr val="FF6600"/>
              </a:gs>
              <a:gs pos="100000">
                <a:srgbClr val="99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7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7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1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2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0" animBg="1"/>
          <p:bldP spid="23" grpId="0" animBg="1"/>
          <p:bldP spid="24" grpId="0" animBg="1"/>
          <p:bldP spid="27" grpId="0" animBg="1"/>
          <p:bldP spid="2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0" animBg="1"/>
          <p:bldP spid="23" grpId="0" animBg="1"/>
          <p:bldP spid="24" grpId="0" animBg="1"/>
          <p:bldP spid="27" grpId="0" animBg="1"/>
          <p:bldP spid="28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90EC131-2E5A-78D8-F505-3A13D28A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020B88F-017C-6B8E-7D25-368D71ACE5E3}"/>
              </a:ext>
            </a:extLst>
          </p:cNvPr>
          <p:cNvSpPr/>
          <p:nvPr/>
        </p:nvSpPr>
        <p:spPr>
          <a:xfrm>
            <a:off x="2476500" y="317770"/>
            <a:ext cx="8515350" cy="6293703"/>
          </a:xfrm>
          <a:prstGeom prst="rect">
            <a:avLst/>
          </a:prstGeom>
          <a:solidFill>
            <a:srgbClr val="7CA2A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5" name="Oval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3C454111-6C9E-D7A3-27D8-21915C632C87}"/>
              </a:ext>
            </a:extLst>
          </p:cNvPr>
          <p:cNvSpPr/>
          <p:nvPr/>
        </p:nvSpPr>
        <p:spPr>
          <a:xfrm>
            <a:off x="11353800" y="298720"/>
            <a:ext cx="689242" cy="689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4B0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prstClr val="white">
                    <a:lumMod val="50000"/>
                  </a:prstClr>
                </a:solidFill>
              </a:rPr>
              <a:t>MENU</a:t>
            </a:r>
            <a:endParaRPr lang="en-ID" sz="8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DEDD91C-88B1-A679-A8CC-C229AB8F6A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42"/>
          <a:stretch/>
        </p:blipFill>
        <p:spPr>
          <a:xfrm>
            <a:off x="-228600" y="-400050"/>
            <a:ext cx="2636630" cy="54864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22396" r="39092" b="17187"/>
          <a:stretch/>
        </p:blipFill>
        <p:spPr bwMode="auto">
          <a:xfrm>
            <a:off x="2552700" y="451121"/>
            <a:ext cx="8355435" cy="604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62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7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1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2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90EC131-2E5A-78D8-F505-3A13D28A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93" y="0"/>
            <a:ext cx="1218253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020B88F-017C-6B8E-7D25-368D71ACE5E3}"/>
              </a:ext>
            </a:extLst>
          </p:cNvPr>
          <p:cNvSpPr/>
          <p:nvPr/>
        </p:nvSpPr>
        <p:spPr>
          <a:xfrm>
            <a:off x="1479549" y="1391773"/>
            <a:ext cx="9309100" cy="4648200"/>
          </a:xfrm>
          <a:prstGeom prst="rect">
            <a:avLst/>
          </a:prstGeom>
          <a:solidFill>
            <a:srgbClr val="7CA2A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78E567BA-8BF6-1B80-95EC-155BA369F37A}"/>
              </a:ext>
            </a:extLst>
          </p:cNvPr>
          <p:cNvSpPr/>
          <p:nvPr/>
        </p:nvSpPr>
        <p:spPr>
          <a:xfrm>
            <a:off x="1768183" y="311690"/>
            <a:ext cx="8709317" cy="823666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rgbClr val="FF0000"/>
                </a:solidFill>
              </a:rPr>
              <a:t>PERBEDAAN TEACHER CENTERED LEARNING (TCL) VS STUDENT CENTERED LEARNING (SCL)</a:t>
            </a:r>
            <a:endParaRPr lang="en-ID" sz="28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Oval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3C454111-6C9E-D7A3-27D8-21915C632C87}"/>
              </a:ext>
            </a:extLst>
          </p:cNvPr>
          <p:cNvSpPr/>
          <p:nvPr/>
        </p:nvSpPr>
        <p:spPr>
          <a:xfrm>
            <a:off x="11353800" y="298720"/>
            <a:ext cx="689242" cy="689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4B0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prstClr val="white">
                    <a:lumMod val="50000"/>
                  </a:prstClr>
                </a:solidFill>
              </a:rPr>
              <a:t>MENU</a:t>
            </a:r>
            <a:endParaRPr lang="en-ID" sz="8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B609020-9CAF-A8FE-7BEE-FBF1F76E1B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125" l="57125" r="95375">
                        <a14:foregroundMark x1="57125" y1="64375" x2="57125" y2="64375"/>
                        <a14:foregroundMark x1="65000" y1="32500" x2="65625" y2="25875"/>
                        <a14:foregroundMark x1="74500" y1="28125" x2="73875" y2="28250"/>
                        <a14:foregroundMark x1="75625" y1="95875" x2="76000" y2="93500"/>
                        <a14:foregroundMark x1="82625" y1="96125" x2="82625" y2="96125"/>
                        <a14:foregroundMark x1="67750" y1="38125" x2="71500" y2="3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99"/>
          <a:stretch/>
        </p:blipFill>
        <p:spPr>
          <a:xfrm>
            <a:off x="10989934" y="3934088"/>
            <a:ext cx="1337332" cy="2932656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3" t="11651" r="24011" b="27597"/>
          <a:stretch/>
        </p:blipFill>
        <p:spPr bwMode="auto">
          <a:xfrm>
            <a:off x="1479549" y="1485900"/>
            <a:ext cx="93091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D3D7AF-407A-B6FA-0631-DF6F73E753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875" l="6250" r="58375">
                        <a14:foregroundMark x1="20000" y1="95125" x2="20000" y2="95125"/>
                        <a14:foregroundMark x1="31750" y1="92250" x2="31750" y2="92250"/>
                        <a14:foregroundMark x1="28375" y1="93750" x2="31250" y2="87250"/>
                        <a14:foregroundMark x1="10375" y1="56250" x2="10375" y2="56250"/>
                        <a14:foregroundMark x1="58375" y1="55625" x2="58375" y2="55625"/>
                        <a14:foregroundMark x1="27125" y1="29500" x2="30000" y2="22750"/>
                        <a14:foregroundMark x1="19625" y1="95375" x2="19625" y2="95375"/>
                        <a14:foregroundMark x1="19250" y1="97875" x2="19250" y2="97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273"/>
          <a:stretch/>
        </p:blipFill>
        <p:spPr>
          <a:xfrm>
            <a:off x="-114300" y="3830094"/>
            <a:ext cx="1839566" cy="29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7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1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2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5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6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90EC131-2E5A-78D8-F505-3A13D28A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93" y="0"/>
            <a:ext cx="1218253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020B88F-017C-6B8E-7D25-368D71ACE5E3}"/>
              </a:ext>
            </a:extLst>
          </p:cNvPr>
          <p:cNvSpPr/>
          <p:nvPr/>
        </p:nvSpPr>
        <p:spPr>
          <a:xfrm>
            <a:off x="1479549" y="1391773"/>
            <a:ext cx="9309100" cy="4648200"/>
          </a:xfrm>
          <a:prstGeom prst="rect">
            <a:avLst/>
          </a:prstGeom>
          <a:solidFill>
            <a:srgbClr val="7CA2A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78E567BA-8BF6-1B80-95EC-155BA369F37A}"/>
              </a:ext>
            </a:extLst>
          </p:cNvPr>
          <p:cNvSpPr/>
          <p:nvPr/>
        </p:nvSpPr>
        <p:spPr>
          <a:xfrm>
            <a:off x="1768183" y="311690"/>
            <a:ext cx="8709317" cy="823666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rgbClr val="FF0000"/>
                </a:solidFill>
              </a:rPr>
              <a:t>PERBEDAAN TEACHER CENTERED LEARNING (TCL) VS STUDENT CENTERED LEARNING (SCL</a:t>
            </a:r>
            <a:r>
              <a:rPr lang="id-ID" sz="2800" b="1" dirty="0" smtClean="0">
                <a:solidFill>
                  <a:srgbClr val="FF0000"/>
                </a:solidFill>
              </a:rPr>
              <a:t>)..Lanjutan</a:t>
            </a:r>
            <a:endParaRPr lang="en-ID" sz="28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Oval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3C454111-6C9E-D7A3-27D8-21915C632C87}"/>
              </a:ext>
            </a:extLst>
          </p:cNvPr>
          <p:cNvSpPr/>
          <p:nvPr/>
        </p:nvSpPr>
        <p:spPr>
          <a:xfrm>
            <a:off x="11353800" y="298720"/>
            <a:ext cx="689242" cy="689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4B0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prstClr val="white">
                    <a:lumMod val="50000"/>
                  </a:prstClr>
                </a:solidFill>
              </a:rPr>
              <a:t>MENU</a:t>
            </a:r>
            <a:endParaRPr lang="en-ID" sz="8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B609020-9CAF-A8FE-7BEE-FBF1F76E1B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125" l="57125" r="95375">
                        <a14:foregroundMark x1="57125" y1="64375" x2="57125" y2="64375"/>
                        <a14:foregroundMark x1="65000" y1="32500" x2="65625" y2="25875"/>
                        <a14:foregroundMark x1="74500" y1="28125" x2="73875" y2="28250"/>
                        <a14:foregroundMark x1="75625" y1="95875" x2="76000" y2="93500"/>
                        <a14:foregroundMark x1="82625" y1="96125" x2="82625" y2="96125"/>
                        <a14:foregroundMark x1="67750" y1="38125" x2="71500" y2="3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99"/>
          <a:stretch/>
        </p:blipFill>
        <p:spPr>
          <a:xfrm>
            <a:off x="10989934" y="3934088"/>
            <a:ext cx="1337332" cy="29326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D3D7AF-407A-B6FA-0631-DF6F73E753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875" l="6250" r="58375">
                        <a14:foregroundMark x1="20000" y1="95125" x2="20000" y2="95125"/>
                        <a14:foregroundMark x1="31750" y1="92250" x2="31750" y2="92250"/>
                        <a14:foregroundMark x1="28375" y1="93750" x2="31250" y2="87250"/>
                        <a14:foregroundMark x1="10375" y1="56250" x2="10375" y2="56250"/>
                        <a14:foregroundMark x1="58375" y1="55625" x2="58375" y2="55625"/>
                        <a14:foregroundMark x1="27125" y1="29500" x2="30000" y2="22750"/>
                        <a14:foregroundMark x1="19625" y1="95375" x2="19625" y2="95375"/>
                        <a14:foregroundMark x1="19250" y1="97875" x2="19250" y2="97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273"/>
          <a:stretch/>
        </p:blipFill>
        <p:spPr>
          <a:xfrm>
            <a:off x="-114300" y="3830094"/>
            <a:ext cx="1839566" cy="2932656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3" t="17294" r="23718" b="30730"/>
          <a:stretch/>
        </p:blipFill>
        <p:spPr bwMode="auto">
          <a:xfrm>
            <a:off x="1479549" y="1391773"/>
            <a:ext cx="9309100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05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7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1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2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5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6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90EC131-2E5A-78D8-F505-3A13D28A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93" y="0"/>
            <a:ext cx="1218253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020B88F-017C-6B8E-7D25-368D71ACE5E3}"/>
              </a:ext>
            </a:extLst>
          </p:cNvPr>
          <p:cNvSpPr/>
          <p:nvPr/>
        </p:nvSpPr>
        <p:spPr>
          <a:xfrm>
            <a:off x="225132" y="266386"/>
            <a:ext cx="9309100" cy="4648200"/>
          </a:xfrm>
          <a:prstGeom prst="rect">
            <a:avLst/>
          </a:prstGeom>
          <a:solidFill>
            <a:srgbClr val="7CA2A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5" name="Oval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3C454111-6C9E-D7A3-27D8-21915C632C87}"/>
              </a:ext>
            </a:extLst>
          </p:cNvPr>
          <p:cNvSpPr/>
          <p:nvPr/>
        </p:nvSpPr>
        <p:spPr>
          <a:xfrm>
            <a:off x="11353800" y="298720"/>
            <a:ext cx="689242" cy="689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4B0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prstClr val="white">
                    <a:lumMod val="50000"/>
                  </a:prstClr>
                </a:solidFill>
              </a:rPr>
              <a:t>MENU</a:t>
            </a:r>
            <a:endParaRPr lang="en-ID" sz="8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25CE5FD-1203-124C-0801-68A0D82C5C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/>
          <a:stretch/>
        </p:blipFill>
        <p:spPr>
          <a:xfrm>
            <a:off x="10003019" y="2730186"/>
            <a:ext cx="2237710" cy="43688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26822" r="24158" b="25782"/>
          <a:stretch/>
        </p:blipFill>
        <p:spPr bwMode="auto">
          <a:xfrm>
            <a:off x="360215" y="298720"/>
            <a:ext cx="9153233" cy="463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hlinkClick r:id="rId6" action="ppaction://hlinksldjump"/>
            <a:extLst>
              <a:ext uri="{FF2B5EF4-FFF2-40B4-BE49-F238E27FC236}">
                <a16:creationId xmlns="" xmlns:a16="http://schemas.microsoft.com/office/drawing/2014/main" id="{78E567BA-8BF6-1B80-95EC-155BA369F37A}"/>
              </a:ext>
            </a:extLst>
          </p:cNvPr>
          <p:cNvSpPr/>
          <p:nvPr/>
        </p:nvSpPr>
        <p:spPr>
          <a:xfrm>
            <a:off x="525023" y="4884940"/>
            <a:ext cx="8709317" cy="823666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rgbClr val="FF0000"/>
                </a:solidFill>
              </a:rPr>
              <a:t>MODEL-MODEL PEMBELAJARAN SCL</a:t>
            </a:r>
            <a:endParaRPr lang="en-ID" sz="28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56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1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2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90EC131-2E5A-78D8-F505-3A13D28A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93" y="0"/>
            <a:ext cx="12182535" cy="6858000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3C454111-6C9E-D7A3-27D8-21915C632C87}"/>
              </a:ext>
            </a:extLst>
          </p:cNvPr>
          <p:cNvSpPr/>
          <p:nvPr/>
        </p:nvSpPr>
        <p:spPr>
          <a:xfrm>
            <a:off x="11353800" y="298720"/>
            <a:ext cx="689242" cy="689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4B0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prstClr val="white">
                    <a:lumMod val="50000"/>
                  </a:prstClr>
                </a:solidFill>
              </a:rPr>
              <a:t>MENU</a:t>
            </a:r>
            <a:endParaRPr lang="en-ID" sz="8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="" xmlns:a16="http://schemas.microsoft.com/office/drawing/2014/main" id="{78E567BA-8BF6-1B80-95EC-155BA369F37A}"/>
              </a:ext>
            </a:extLst>
          </p:cNvPr>
          <p:cNvSpPr/>
          <p:nvPr/>
        </p:nvSpPr>
        <p:spPr>
          <a:xfrm>
            <a:off x="27047" y="-33337"/>
            <a:ext cx="8709317" cy="411833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rgbClr val="FF0000"/>
                </a:solidFill>
              </a:rPr>
              <a:t>MODEL  PEMBELAJARAN</a:t>
            </a:r>
            <a:endParaRPr lang="en-ID" sz="28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647700" y="590550"/>
            <a:ext cx="6324600" cy="57150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lIns="85554" tIns="42776" rIns="85554" bIns="42776" anchor="ctr"/>
          <a:lstStyle/>
          <a:p>
            <a:pPr algn="ctr" defTabSz="855663"/>
            <a:endParaRPr lang="en-US" sz="1700">
              <a:latin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62300" y="1657350"/>
            <a:ext cx="1295400" cy="3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ctr" defTabSz="855663">
              <a:spcBef>
                <a:spcPct val="50000"/>
              </a:spcBef>
            </a:pPr>
            <a:r>
              <a:rPr lang="en-US" sz="1900" b="1">
                <a:solidFill>
                  <a:srgbClr val="800080"/>
                </a:solidFill>
                <a:latin typeface="Arial" pitchFamily="34" charset="0"/>
              </a:rPr>
              <a:t>Reading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795954" y="2174875"/>
            <a:ext cx="1981200" cy="3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ctr" defTabSz="855663">
              <a:spcBef>
                <a:spcPct val="50000"/>
              </a:spcBef>
            </a:pPr>
            <a:r>
              <a:rPr lang="en-US" sz="1900" b="1">
                <a:solidFill>
                  <a:srgbClr val="800080"/>
                </a:solidFill>
                <a:latin typeface="Arial" pitchFamily="34" charset="0"/>
              </a:rPr>
              <a:t>Hearing words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548304" y="2557463"/>
            <a:ext cx="2495550" cy="3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ctr" defTabSz="855663">
              <a:spcBef>
                <a:spcPct val="50000"/>
              </a:spcBef>
            </a:pPr>
            <a:r>
              <a:rPr lang="en-US" sz="1900" b="1">
                <a:solidFill>
                  <a:srgbClr val="800080"/>
                </a:solidFill>
                <a:latin typeface="Arial" pitchFamily="34" charset="0"/>
              </a:rPr>
              <a:t>Looking at picture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157046" y="3214688"/>
            <a:ext cx="3276600" cy="3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ctr" defTabSz="855663">
              <a:spcBef>
                <a:spcPct val="50000"/>
              </a:spcBef>
            </a:pPr>
            <a:r>
              <a:rPr lang="en-US" sz="1900" b="1">
                <a:solidFill>
                  <a:srgbClr val="CC3300"/>
                </a:solidFill>
                <a:latin typeface="Arial" pitchFamily="34" charset="0"/>
              </a:rPr>
              <a:t>Looking at an exhibition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915258" y="4248150"/>
            <a:ext cx="3733800" cy="3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ctr" defTabSz="855663">
              <a:spcBef>
                <a:spcPct val="50000"/>
              </a:spcBef>
            </a:pPr>
            <a:r>
              <a:rPr lang="en-US" sz="1900" b="1">
                <a:solidFill>
                  <a:srgbClr val="A50021"/>
                </a:solidFill>
                <a:latin typeface="Arial" pitchFamily="34" charset="0"/>
              </a:rPr>
              <a:t>Participating in a discussion</a:t>
            </a:r>
          </a:p>
        </p:txBody>
      </p: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1191358" y="2890839"/>
            <a:ext cx="5181600" cy="2862262"/>
            <a:chOff x="726" y="1737"/>
            <a:chExt cx="3264" cy="1803"/>
          </a:xfrm>
        </p:grpSpPr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1509" y="1737"/>
              <a:ext cx="1680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554" tIns="42776" rIns="85554" bIns="42776">
              <a:spAutoFit/>
            </a:bodyPr>
            <a:lstStyle/>
            <a:p>
              <a:pPr algn="ctr" defTabSz="855663">
                <a:spcBef>
                  <a:spcPct val="50000"/>
                </a:spcBef>
              </a:pPr>
              <a:r>
                <a:rPr lang="en-US" sz="1700">
                  <a:latin typeface="Arial" pitchFamily="34" charset="0"/>
                </a:rPr>
                <a:t>Watching video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377" y="2169"/>
              <a:ext cx="196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554" tIns="42776" rIns="85554" bIns="42776">
              <a:spAutoFit/>
            </a:bodyPr>
            <a:lstStyle/>
            <a:p>
              <a:pPr algn="ctr" defTabSz="855663">
                <a:spcBef>
                  <a:spcPct val="50000"/>
                </a:spcBef>
              </a:pPr>
              <a:r>
                <a:rPr lang="en-US" sz="1700">
                  <a:latin typeface="Arial" pitchFamily="34" charset="0"/>
                </a:rPr>
                <a:t>Watching a demonstration</a:t>
              </a: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1296" y="2382"/>
              <a:ext cx="211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554" tIns="42776" rIns="85554" bIns="42776">
              <a:spAutoFit/>
            </a:bodyPr>
            <a:lstStyle/>
            <a:p>
              <a:pPr algn="ctr" defTabSz="855663">
                <a:spcBef>
                  <a:spcPct val="50000"/>
                </a:spcBef>
              </a:pPr>
              <a:r>
                <a:rPr lang="en-US" sz="1700">
                  <a:latin typeface="Arial" pitchFamily="34" charset="0"/>
                </a:rPr>
                <a:t>Seeing it done on location</a:t>
              </a: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780" y="2838"/>
              <a:ext cx="316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554" tIns="42776" rIns="85554" bIns="42776">
              <a:spAutoFit/>
            </a:bodyPr>
            <a:lstStyle/>
            <a:p>
              <a:pPr algn="ctr" defTabSz="855663">
                <a:spcBef>
                  <a:spcPct val="50000"/>
                </a:spcBef>
              </a:pPr>
              <a:r>
                <a:rPr lang="en-US" sz="1700">
                  <a:latin typeface="Arial" pitchFamily="34" charset="0"/>
                </a:rPr>
                <a:t>Giving a talk</a:t>
              </a: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939" y="3081"/>
              <a:ext cx="283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554" tIns="42776" rIns="85554" bIns="42776">
              <a:spAutoFit/>
            </a:bodyPr>
            <a:lstStyle/>
            <a:p>
              <a:pPr algn="ctr" defTabSz="855663">
                <a:spcBef>
                  <a:spcPct val="50000"/>
                </a:spcBef>
              </a:pPr>
              <a:r>
                <a:rPr lang="en-US" sz="1700">
                  <a:latin typeface="Arial" pitchFamily="34" charset="0"/>
                </a:rPr>
                <a:t>Doing a Dramatic Presentation</a:t>
              </a: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726" y="3321"/>
              <a:ext cx="3264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554" tIns="42776" rIns="85554" bIns="42776">
              <a:spAutoFit/>
            </a:bodyPr>
            <a:lstStyle/>
            <a:p>
              <a:pPr algn="ctr" defTabSz="855663">
                <a:spcBef>
                  <a:spcPct val="50000"/>
                </a:spcBef>
              </a:pPr>
              <a:r>
                <a:rPr lang="en-US" sz="1700">
                  <a:latin typeface="Arial" pitchFamily="34" charset="0"/>
                </a:rPr>
                <a:t>Simullating the Real Experience</a:t>
              </a:r>
            </a:p>
          </p:txBody>
        </p:sp>
      </p:grp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714500" y="5772150"/>
            <a:ext cx="4038600" cy="3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ctr" defTabSz="855663">
              <a:spcBef>
                <a:spcPct val="50000"/>
              </a:spcBef>
            </a:pPr>
            <a:r>
              <a:rPr lang="en-US" sz="1900" b="1">
                <a:latin typeface="Arial" pitchFamily="34" charset="0"/>
              </a:rPr>
              <a:t>Doing the Real Thing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571500" y="590551"/>
            <a:ext cx="838200" cy="5700713"/>
          </a:xfrm>
          <a:prstGeom prst="rect">
            <a:avLst/>
          </a:prstGeom>
          <a:gradFill rotWithShape="1">
            <a:gsLst>
              <a:gs pos="0">
                <a:srgbClr val="999879"/>
              </a:gs>
              <a:gs pos="100000">
                <a:srgbClr val="FBFAC7">
                  <a:alpha val="43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613997" y="5772150"/>
            <a:ext cx="871903" cy="42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ctr" defTabSz="855663">
              <a:spcBef>
                <a:spcPct val="50000"/>
              </a:spcBef>
            </a:pPr>
            <a:r>
              <a:rPr lang="en-US" sz="2200" b="1">
                <a:latin typeface="Arial" pitchFamily="34" charset="0"/>
              </a:rPr>
              <a:t>90%</a:t>
            </a:r>
            <a:r>
              <a:rPr lang="en-US" sz="1900">
                <a:latin typeface="Arial" pitchFamily="34" charset="0"/>
              </a:rPr>
              <a:t>     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571500" y="4295775"/>
            <a:ext cx="762000" cy="3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ctr" defTabSz="855663">
              <a:spcBef>
                <a:spcPct val="50000"/>
              </a:spcBef>
            </a:pPr>
            <a:r>
              <a:rPr lang="en-US" sz="1900" b="1">
                <a:solidFill>
                  <a:srgbClr val="A50021"/>
                </a:solidFill>
                <a:latin typeface="Arial" pitchFamily="34" charset="0"/>
              </a:rPr>
              <a:t>70%</a:t>
            </a:r>
            <a:r>
              <a:rPr lang="en-US" sz="1900">
                <a:latin typeface="Arial" pitchFamily="34" charset="0"/>
              </a:rPr>
              <a:t>    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600808" y="3181350"/>
            <a:ext cx="762000" cy="3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ctr" defTabSz="855663">
              <a:spcBef>
                <a:spcPct val="50000"/>
              </a:spcBef>
            </a:pPr>
            <a:r>
              <a:rPr lang="en-US" sz="1900" b="1">
                <a:solidFill>
                  <a:srgbClr val="CC3300"/>
                </a:solidFill>
                <a:latin typeface="Arial" pitchFamily="34" charset="0"/>
              </a:rPr>
              <a:t>50%</a:t>
            </a:r>
            <a:r>
              <a:rPr lang="en-US" sz="1900">
                <a:latin typeface="Arial" pitchFamily="34" charset="0"/>
              </a:rPr>
              <a:t>   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613997" y="2555875"/>
            <a:ext cx="762000" cy="3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ctr" defTabSz="855663">
              <a:spcBef>
                <a:spcPct val="50000"/>
              </a:spcBef>
            </a:pPr>
            <a:r>
              <a:rPr lang="en-US" sz="1900" b="1">
                <a:solidFill>
                  <a:srgbClr val="800080"/>
                </a:solidFill>
                <a:latin typeface="Arial" pitchFamily="34" charset="0"/>
              </a:rPr>
              <a:t>30%</a:t>
            </a:r>
            <a:r>
              <a:rPr lang="en-US" sz="1900">
                <a:latin typeface="Arial" pitchFamily="34" charset="0"/>
              </a:rPr>
              <a:t>  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605204" y="2098675"/>
            <a:ext cx="762000" cy="3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ctr" defTabSz="855663">
              <a:spcBef>
                <a:spcPct val="50000"/>
              </a:spcBef>
            </a:pPr>
            <a:r>
              <a:rPr lang="en-US" sz="1900" b="1">
                <a:solidFill>
                  <a:srgbClr val="800080"/>
                </a:solidFill>
                <a:latin typeface="Arial" pitchFamily="34" charset="0"/>
              </a:rPr>
              <a:t>20%</a:t>
            </a:r>
            <a:r>
              <a:rPr lang="en-US" sz="1900">
                <a:latin typeface="Arial" pitchFamily="34" charset="0"/>
              </a:rPr>
              <a:t>  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00808" y="1657350"/>
            <a:ext cx="762000" cy="3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ctr" defTabSz="855663">
              <a:spcBef>
                <a:spcPct val="50000"/>
              </a:spcBef>
            </a:pPr>
            <a:r>
              <a:rPr lang="en-US" sz="1900" b="1">
                <a:solidFill>
                  <a:srgbClr val="800080"/>
                </a:solidFill>
                <a:latin typeface="Arial" pitchFamily="34" charset="0"/>
              </a:rPr>
              <a:t>10%</a:t>
            </a:r>
          </a:p>
        </p:txBody>
      </p:sp>
      <p:grpSp>
        <p:nvGrpSpPr>
          <p:cNvPr id="30" name="Group 23"/>
          <p:cNvGrpSpPr>
            <a:grpSpLocks/>
          </p:cNvGrpSpPr>
          <p:nvPr/>
        </p:nvGrpSpPr>
        <p:grpSpPr bwMode="auto">
          <a:xfrm>
            <a:off x="6515100" y="1123950"/>
            <a:ext cx="486508" cy="4419600"/>
            <a:chOff x="4080" y="624"/>
            <a:chExt cx="306" cy="2784"/>
          </a:xfrm>
        </p:grpSpPr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 rot="5400000">
              <a:off x="3851" y="913"/>
              <a:ext cx="81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554" tIns="42776" rIns="85554" bIns="42776">
              <a:spAutoFit/>
            </a:bodyPr>
            <a:lstStyle/>
            <a:p>
              <a:pPr algn="ctr" defTabSz="855663">
                <a:spcBef>
                  <a:spcPct val="50000"/>
                </a:spcBef>
              </a:pPr>
              <a:r>
                <a:rPr lang="en-US" sz="1900" b="1">
                  <a:solidFill>
                    <a:srgbClr val="DC8300"/>
                  </a:solidFill>
                  <a:latin typeface="Arial" pitchFamily="34" charset="0"/>
                </a:rPr>
                <a:t>PASSIVE</a:t>
              </a:r>
            </a:p>
          </p:txBody>
        </p:sp>
        <p:sp>
          <p:nvSpPr>
            <p:cNvPr id="32" name="Text Box 25"/>
            <p:cNvSpPr txBox="1">
              <a:spLocks noChangeArrowheads="1"/>
            </p:cNvSpPr>
            <p:nvPr/>
          </p:nvSpPr>
          <p:spPr bwMode="auto">
            <a:xfrm rot="5400000">
              <a:off x="3827" y="2857"/>
              <a:ext cx="86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554" tIns="42776" rIns="85554" bIns="42776">
              <a:spAutoFit/>
            </a:bodyPr>
            <a:lstStyle/>
            <a:p>
              <a:pPr algn="ctr" defTabSz="855663">
                <a:spcBef>
                  <a:spcPct val="50000"/>
                </a:spcBef>
              </a:pPr>
              <a:r>
                <a:rPr lang="en-US" sz="1900" b="1">
                  <a:solidFill>
                    <a:srgbClr val="DC8300"/>
                  </a:solidFill>
                  <a:latin typeface="Arial" pitchFamily="34" charset="0"/>
                </a:rPr>
                <a:t>ACTIVE</a:t>
              </a:r>
            </a:p>
          </p:txBody>
        </p:sp>
        <p:sp>
          <p:nvSpPr>
            <p:cNvPr id="33" name="AutoShape 26"/>
            <p:cNvSpPr>
              <a:spLocks noChangeArrowheads="1"/>
            </p:cNvSpPr>
            <p:nvPr/>
          </p:nvSpPr>
          <p:spPr bwMode="auto">
            <a:xfrm>
              <a:off x="4080" y="1488"/>
              <a:ext cx="306" cy="1104"/>
            </a:xfrm>
            <a:prstGeom prst="downArrow">
              <a:avLst>
                <a:gd name="adj1" fmla="val 50000"/>
                <a:gd name="adj2" fmla="val 90196"/>
              </a:avLst>
            </a:prstGeom>
            <a:gradFill rotWithShape="1">
              <a:gsLst>
                <a:gs pos="0">
                  <a:srgbClr val="707060"/>
                </a:gs>
                <a:gs pos="100000">
                  <a:srgbClr val="F3F3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14300" y="6334126"/>
            <a:ext cx="1676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ctr" defTabSz="855663">
              <a:spcBef>
                <a:spcPct val="50000"/>
              </a:spcBef>
            </a:pPr>
            <a:r>
              <a:rPr lang="en-US" sz="1500" b="1">
                <a:solidFill>
                  <a:srgbClr val="A50021"/>
                </a:solidFill>
                <a:latin typeface="Arial Black" pitchFamily="34" charset="0"/>
              </a:rPr>
              <a:t>TINGKAT MEMORISASI</a:t>
            </a:r>
          </a:p>
        </p:txBody>
      </p:sp>
      <p:grpSp>
        <p:nvGrpSpPr>
          <p:cNvPr id="35" name="Group 28"/>
          <p:cNvGrpSpPr>
            <a:grpSpLocks/>
          </p:cNvGrpSpPr>
          <p:nvPr/>
        </p:nvGrpSpPr>
        <p:grpSpPr bwMode="auto">
          <a:xfrm>
            <a:off x="7195038" y="684213"/>
            <a:ext cx="1600200" cy="5638800"/>
            <a:chOff x="4823" y="347"/>
            <a:chExt cx="1079" cy="3552"/>
          </a:xfrm>
        </p:grpSpPr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4823" y="347"/>
              <a:ext cx="1079" cy="3552"/>
            </a:xfrm>
            <a:prstGeom prst="rect">
              <a:avLst/>
            </a:prstGeom>
            <a:gradFill rotWithShape="1">
              <a:gsLst>
                <a:gs pos="0">
                  <a:srgbClr val="95997B"/>
                </a:gs>
                <a:gs pos="100000">
                  <a:srgbClr val="E0E5B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30"/>
            <p:cNvSpPr txBox="1">
              <a:spLocks noChangeArrowheads="1"/>
            </p:cNvSpPr>
            <p:nvPr/>
          </p:nvSpPr>
          <p:spPr bwMode="auto">
            <a:xfrm>
              <a:off x="4855" y="1029"/>
              <a:ext cx="1008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554" tIns="42776" rIns="85554" bIns="42776">
              <a:spAutoFit/>
            </a:bodyPr>
            <a:lstStyle/>
            <a:p>
              <a:pPr algn="ctr" defTabSz="855663">
                <a:spcBef>
                  <a:spcPct val="50000"/>
                </a:spcBef>
              </a:pPr>
              <a:r>
                <a:rPr lang="en-US" sz="2200" b="1">
                  <a:solidFill>
                    <a:schemeClr val="hlink"/>
                  </a:solidFill>
                  <a:latin typeface="Arial" pitchFamily="34" charset="0"/>
                </a:rPr>
                <a:t>Verbal reciving</a:t>
              </a:r>
            </a:p>
          </p:txBody>
        </p:sp>
        <p:sp>
          <p:nvSpPr>
            <p:cNvPr id="38" name="Text Box 31"/>
            <p:cNvSpPr txBox="1">
              <a:spLocks noChangeArrowheads="1"/>
            </p:cNvSpPr>
            <p:nvPr/>
          </p:nvSpPr>
          <p:spPr bwMode="auto">
            <a:xfrm>
              <a:off x="4849" y="1845"/>
              <a:ext cx="1005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554" tIns="42776" rIns="85554" bIns="42776">
              <a:spAutoFit/>
            </a:bodyPr>
            <a:lstStyle/>
            <a:p>
              <a:pPr algn="ctr" defTabSz="855663">
                <a:spcBef>
                  <a:spcPct val="50000"/>
                </a:spcBef>
              </a:pPr>
              <a:r>
                <a:rPr lang="en-US" sz="2200" b="1">
                  <a:solidFill>
                    <a:srgbClr val="007572"/>
                  </a:solidFill>
                  <a:latin typeface="Arial" pitchFamily="34" charset="0"/>
                </a:rPr>
                <a:t>Visual reciving</a:t>
              </a:r>
              <a:r>
                <a:rPr lang="en-US" sz="2200">
                  <a:solidFill>
                    <a:srgbClr val="007572"/>
                  </a:solidFill>
                  <a:latin typeface="Arial" pitchFamily="34" charset="0"/>
                </a:rPr>
                <a:t>  </a:t>
              </a:r>
            </a:p>
          </p:txBody>
        </p: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4926" y="2603"/>
              <a:ext cx="854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554" tIns="42776" rIns="85554" bIns="42776">
              <a:spAutoFit/>
            </a:bodyPr>
            <a:lstStyle/>
            <a:p>
              <a:pPr algn="ctr" defTabSz="855663">
                <a:spcBef>
                  <a:spcPct val="50000"/>
                </a:spcBef>
              </a:pPr>
              <a:r>
                <a:rPr lang="en-US" sz="2200" b="1">
                  <a:solidFill>
                    <a:srgbClr val="005C5A"/>
                  </a:solidFill>
                  <a:latin typeface="Arial" pitchFamily="34" charset="0"/>
                </a:rPr>
                <a:t>Partici- pating</a:t>
              </a:r>
            </a:p>
          </p:txBody>
        </p:sp>
        <p:sp>
          <p:nvSpPr>
            <p:cNvPr id="40" name="Text Box 33"/>
            <p:cNvSpPr txBox="1">
              <a:spLocks noChangeArrowheads="1"/>
            </p:cNvSpPr>
            <p:nvPr/>
          </p:nvSpPr>
          <p:spPr bwMode="auto">
            <a:xfrm>
              <a:off x="4874" y="3419"/>
              <a:ext cx="95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554" tIns="42776" rIns="85554" bIns="42776">
              <a:spAutoFit/>
            </a:bodyPr>
            <a:lstStyle/>
            <a:p>
              <a:pPr algn="ctr" defTabSz="855663">
                <a:spcBef>
                  <a:spcPct val="50000"/>
                </a:spcBef>
              </a:pPr>
              <a:r>
                <a:rPr lang="en-US" sz="2200" b="1">
                  <a:solidFill>
                    <a:srgbClr val="003635"/>
                  </a:solidFill>
                  <a:latin typeface="Arial" pitchFamily="34" charset="0"/>
                </a:rPr>
                <a:t>Doing</a:t>
              </a:r>
            </a:p>
          </p:txBody>
        </p:sp>
      </p:grp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6947389" y="6337301"/>
            <a:ext cx="2042746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ctr" defTabSz="855663">
              <a:spcBef>
                <a:spcPct val="50000"/>
              </a:spcBef>
            </a:pPr>
            <a:r>
              <a:rPr lang="en-US" sz="1500" b="1" dirty="0">
                <a:solidFill>
                  <a:srgbClr val="A50021"/>
                </a:solidFill>
                <a:latin typeface="Arial Black" pitchFamily="34" charset="0"/>
              </a:rPr>
              <a:t>TINGKAT KETERLIBATAN</a:t>
            </a:r>
          </a:p>
        </p:txBody>
      </p:sp>
      <p:sp>
        <p:nvSpPr>
          <p:cNvPr id="42" name="Text Box 35"/>
          <p:cNvSpPr txBox="1">
            <a:spLocks noChangeArrowheads="1"/>
          </p:cNvSpPr>
          <p:nvPr/>
        </p:nvSpPr>
        <p:spPr bwMode="auto">
          <a:xfrm>
            <a:off x="2019300" y="6429375"/>
            <a:ext cx="3657600" cy="3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ctr" defTabSz="855663">
              <a:spcBef>
                <a:spcPct val="50000"/>
              </a:spcBef>
            </a:pPr>
            <a:r>
              <a:rPr lang="en-US" sz="1900" b="1" dirty="0">
                <a:solidFill>
                  <a:srgbClr val="A50021"/>
                </a:solidFill>
                <a:latin typeface="Arial Black" pitchFamily="34" charset="0"/>
              </a:rPr>
              <a:t>MODEL PEMBELAJARAN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488C8C7D-4B70-0905-24D2-5FF0C28DA4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8163" y="1606747"/>
            <a:ext cx="3460553" cy="346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" presetID="4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2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2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3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7" presetID="5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6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7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51" presetID="5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0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1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6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5" presetID="5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4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75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7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7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9" presetID="5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88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9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9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93" presetID="5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02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03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0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107" presetID="5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8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116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8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121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3" presetID="8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125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8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130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4" fill="hold" nodeType="withEffect" p14:presetBounceEnd="77000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33" dur="2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34" dur="2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  <p:bldP spid="11" grpId="0"/>
          <p:bldP spid="12" grpId="0"/>
          <p:bldP spid="13" grpId="0"/>
          <p:bldP spid="22" grpId="0"/>
          <p:bldP spid="23" grpId="0" animBg="1"/>
          <p:bldP spid="24" grpId="0"/>
          <p:bldP spid="25" grpId="0"/>
          <p:bldP spid="26" grpId="0"/>
          <p:bldP spid="27" grpId="0"/>
          <p:bldP spid="28" grpId="0"/>
          <p:bldP spid="29" grpId="0"/>
          <p:bldP spid="41" grpId="0"/>
          <p:bldP spid="4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" presetID="4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2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2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3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7" presetID="5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6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7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51" presetID="5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0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1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6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5" presetID="5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4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75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7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7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9" presetID="5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88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9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9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93" presetID="5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02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03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0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107" presetID="5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8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116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8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121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3" presetID="8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125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8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130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4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3" dur="2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4" dur="2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  <p:bldP spid="11" grpId="0"/>
          <p:bldP spid="12" grpId="0"/>
          <p:bldP spid="13" grpId="0"/>
          <p:bldP spid="22" grpId="0"/>
          <p:bldP spid="23" grpId="0" animBg="1"/>
          <p:bldP spid="24" grpId="0"/>
          <p:bldP spid="25" grpId="0"/>
          <p:bldP spid="26" grpId="0"/>
          <p:bldP spid="27" grpId="0"/>
          <p:bldP spid="28" grpId="0"/>
          <p:bldP spid="29" grpId="0"/>
          <p:bldP spid="41" grpId="0"/>
          <p:bldP spid="4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90EC131-2E5A-78D8-F505-3A13D28A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93" y="0"/>
            <a:ext cx="1218253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020B88F-017C-6B8E-7D25-368D71ACE5E3}"/>
              </a:ext>
            </a:extLst>
          </p:cNvPr>
          <p:cNvSpPr/>
          <p:nvPr/>
        </p:nvSpPr>
        <p:spPr>
          <a:xfrm>
            <a:off x="167982" y="114300"/>
            <a:ext cx="9309100" cy="5581650"/>
          </a:xfrm>
          <a:prstGeom prst="rect">
            <a:avLst/>
          </a:prstGeom>
          <a:solidFill>
            <a:srgbClr val="7CA2A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5" name="Oval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3C454111-6C9E-D7A3-27D8-21915C632C87}"/>
              </a:ext>
            </a:extLst>
          </p:cNvPr>
          <p:cNvSpPr/>
          <p:nvPr/>
        </p:nvSpPr>
        <p:spPr>
          <a:xfrm>
            <a:off x="11353800" y="298720"/>
            <a:ext cx="689242" cy="689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4B0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prstClr val="white">
                    <a:lumMod val="50000"/>
                  </a:prstClr>
                </a:solidFill>
              </a:rPr>
              <a:t>MENU</a:t>
            </a:r>
            <a:endParaRPr lang="en-ID" sz="8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="" xmlns:a16="http://schemas.microsoft.com/office/drawing/2014/main" id="{78E567BA-8BF6-1B80-95EC-155BA369F37A}"/>
              </a:ext>
            </a:extLst>
          </p:cNvPr>
          <p:cNvSpPr/>
          <p:nvPr/>
        </p:nvSpPr>
        <p:spPr>
          <a:xfrm>
            <a:off x="525023" y="5347529"/>
            <a:ext cx="8709317" cy="823666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rgbClr val="FF0000"/>
                </a:solidFill>
              </a:rPr>
              <a:t>KARAKTERISTIK PEMBELAJARAN </a:t>
            </a:r>
            <a:r>
              <a:rPr lang="id-ID" sz="2800" b="1" dirty="0" smtClean="0">
                <a:solidFill>
                  <a:srgbClr val="FF0000"/>
                </a:solidFill>
              </a:rPr>
              <a:t>SCL</a:t>
            </a:r>
            <a:endParaRPr lang="en-ID" sz="28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5132" y="204420"/>
            <a:ext cx="8229600" cy="4680520"/>
          </a:xfrm>
          <a:prstGeom prst="rect">
            <a:avLst/>
          </a:prstGeom>
          <a:gradFill rotWithShape="1">
            <a:gsLst>
              <a:gs pos="0">
                <a:srgbClr val="2DA2BF">
                  <a:tint val="25000"/>
                  <a:satMod val="125000"/>
                </a:srgbClr>
              </a:gs>
              <a:gs pos="40000">
                <a:srgbClr val="2DA2BF">
                  <a:tint val="55000"/>
                  <a:satMod val="130000"/>
                </a:srgbClr>
              </a:gs>
              <a:gs pos="50000">
                <a:srgbClr val="2DA2BF">
                  <a:tint val="59000"/>
                  <a:satMod val="130000"/>
                </a:srgbClr>
              </a:gs>
              <a:gs pos="65000">
                <a:srgbClr val="2DA2BF">
                  <a:tint val="55000"/>
                  <a:satMod val="130000"/>
                </a:srgbClr>
              </a:gs>
              <a:gs pos="100000">
                <a:srgbClr val="2DA2BF">
                  <a:tint val="20000"/>
                  <a:satMod val="125000"/>
                </a:srgbClr>
              </a:gs>
            </a:gsLst>
            <a:lin ang="5400000" scaled="0"/>
          </a:gradFill>
          <a:ln w="12000" cap="flat" cmpd="sng" algn="ctr">
            <a:solidFill>
              <a:srgbClr val="2DA2BF"/>
            </a:solidFill>
            <a:prstDash val="solid"/>
          </a:ln>
          <a:effectLst>
            <a:glow rad="63500">
              <a:srgbClr val="2DA2BF">
                <a:alpha val="45000"/>
                <a:satMod val="120000"/>
              </a:srgbClr>
            </a:glow>
          </a:effectLst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A. PENGAJAR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09474061"/>
              </p:ext>
            </p:extLst>
          </p:nvPr>
        </p:nvGraphicFramePr>
        <p:xfrm>
          <a:off x="379492" y="852492"/>
          <a:ext cx="8064896" cy="43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70D042D-7BC5-840A-746D-7B4025D89C4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8" t="133" r="3306" b="-133"/>
          <a:stretch/>
        </p:blipFill>
        <p:spPr>
          <a:xfrm>
            <a:off x="8719748" y="0"/>
            <a:ext cx="3257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7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1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2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90EC131-2E5A-78D8-F505-3A13D28A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93" y="0"/>
            <a:ext cx="1218253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020B88F-017C-6B8E-7D25-368D71ACE5E3}"/>
              </a:ext>
            </a:extLst>
          </p:cNvPr>
          <p:cNvSpPr/>
          <p:nvPr/>
        </p:nvSpPr>
        <p:spPr>
          <a:xfrm>
            <a:off x="167982" y="114300"/>
            <a:ext cx="9309100" cy="6096000"/>
          </a:xfrm>
          <a:prstGeom prst="rect">
            <a:avLst/>
          </a:prstGeom>
          <a:solidFill>
            <a:srgbClr val="7CA2A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+mj-lt"/>
              <a:buAutoNum type="arabicPeriod"/>
            </a:pPr>
            <a:r>
              <a:rPr lang="id-ID" sz="2400" dirty="0"/>
              <a:t>Siswa merupakan tokoh utama pembelajaran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id-ID" sz="2400" dirty="0" smtClean="0"/>
              <a:t>Siswa </a:t>
            </a:r>
            <a:r>
              <a:rPr lang="id-ID" sz="2400" dirty="0"/>
              <a:t>merupakan tokoh yang aktif pada proses pembelajaran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id-ID" sz="2400" dirty="0" smtClean="0"/>
              <a:t>Siswa </a:t>
            </a:r>
            <a:r>
              <a:rPr lang="id-ID" sz="2400" dirty="0"/>
              <a:t>ikut serta dalam merumuskan, mengembangkan, dan memproses materi pembelajaran.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400" dirty="0" smtClean="0"/>
              <a:t>Siswa </a:t>
            </a:r>
            <a:r>
              <a:rPr lang="id-ID" sz="2400" dirty="0"/>
              <a:t>mampu untuk mengembangkan materi belajar secara </a:t>
            </a:r>
            <a:r>
              <a:rPr lang="id-ID" sz="2400" dirty="0" smtClean="0"/>
              <a:t>mandiri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id-ID" sz="2400" dirty="0"/>
              <a:t>Siswa saling berkolaborasi satu sama lain.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id-ID" sz="2400" dirty="0" smtClean="0"/>
              <a:t>Siswa </a:t>
            </a:r>
            <a:r>
              <a:rPr lang="id-ID" sz="2400" dirty="0"/>
              <a:t>memantau pembelajarannya sendiri, sehingga mampu untuk merumuskan strategi pembelajaran yang tepat untuk mencapai hasil yang optimal.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id-ID" sz="2400" dirty="0" smtClean="0"/>
              <a:t>Siswa </a:t>
            </a:r>
            <a:r>
              <a:rPr lang="id-ID" sz="2400" dirty="0"/>
              <a:t>termotivasi untuk mencapai sasaran yang telah ditetapkannya sendiri.</a:t>
            </a:r>
            <a:endParaRPr lang="en-ID" sz="2400" dirty="0">
              <a:solidFill>
                <a:prstClr val="white"/>
              </a:solidFill>
            </a:endParaRPr>
          </a:p>
        </p:txBody>
      </p:sp>
      <p:sp>
        <p:nvSpPr>
          <p:cNvPr id="5" name="Oval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3C454111-6C9E-D7A3-27D8-21915C632C87}"/>
              </a:ext>
            </a:extLst>
          </p:cNvPr>
          <p:cNvSpPr/>
          <p:nvPr/>
        </p:nvSpPr>
        <p:spPr>
          <a:xfrm>
            <a:off x="11353800" y="298720"/>
            <a:ext cx="689242" cy="689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4B0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prstClr val="white">
                    <a:lumMod val="50000"/>
                  </a:prstClr>
                </a:solidFill>
              </a:rPr>
              <a:t>MENU</a:t>
            </a:r>
            <a:endParaRPr lang="en-ID" sz="8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="" xmlns:a16="http://schemas.microsoft.com/office/drawing/2014/main" id="{78E567BA-8BF6-1B80-95EC-155BA369F37A}"/>
              </a:ext>
            </a:extLst>
          </p:cNvPr>
          <p:cNvSpPr/>
          <p:nvPr/>
        </p:nvSpPr>
        <p:spPr>
          <a:xfrm>
            <a:off x="767765" y="6028813"/>
            <a:ext cx="8709317" cy="823666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rgbClr val="FF0000"/>
                </a:solidFill>
              </a:rPr>
              <a:t>KARAKTERISTIK PEMBELAJARAN SCL</a:t>
            </a:r>
            <a:endParaRPr lang="en-ID" sz="28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7032" y="171011"/>
            <a:ext cx="9251950" cy="783542"/>
          </a:xfrm>
          <a:prstGeom prst="rect">
            <a:avLst/>
          </a:prstGeom>
          <a:gradFill rotWithShape="1">
            <a:gsLst>
              <a:gs pos="0">
                <a:srgbClr val="2DA2BF">
                  <a:tint val="25000"/>
                  <a:satMod val="125000"/>
                </a:srgbClr>
              </a:gs>
              <a:gs pos="40000">
                <a:srgbClr val="2DA2BF">
                  <a:tint val="55000"/>
                  <a:satMod val="130000"/>
                </a:srgbClr>
              </a:gs>
              <a:gs pos="50000">
                <a:srgbClr val="2DA2BF">
                  <a:tint val="59000"/>
                  <a:satMod val="130000"/>
                </a:srgbClr>
              </a:gs>
              <a:gs pos="65000">
                <a:srgbClr val="2DA2BF">
                  <a:tint val="55000"/>
                  <a:satMod val="130000"/>
                </a:srgbClr>
              </a:gs>
              <a:gs pos="100000">
                <a:srgbClr val="2DA2BF">
                  <a:tint val="20000"/>
                  <a:satMod val="125000"/>
                </a:srgbClr>
              </a:gs>
            </a:gsLst>
            <a:lin ang="5400000" scaled="0"/>
          </a:gradFill>
          <a:ln w="12000" cap="flat" cmpd="sng" algn="ctr">
            <a:solidFill>
              <a:srgbClr val="2DA2BF"/>
            </a:solidFill>
            <a:prstDash val="solid"/>
          </a:ln>
          <a:effectLst>
            <a:glow rad="63500">
              <a:srgbClr val="2DA2BF">
                <a:alpha val="45000"/>
                <a:satMod val="120000"/>
              </a:srgbClr>
            </a:glow>
          </a:effectLst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2DA2BF"/>
              </a:buClr>
              <a:buFont typeface="Wingdings 2"/>
              <a:buNone/>
            </a:pPr>
            <a:r>
              <a:rPr lang="id-ID" b="1" dirty="0" smtClean="0">
                <a:solidFill>
                  <a:sysClr val="windowText" lastClr="000000"/>
                </a:solidFill>
                <a:latin typeface="Rockwell"/>
              </a:rPr>
              <a:t>B. SISWA</a:t>
            </a:r>
            <a:endParaRPr lang="id-ID" b="1" dirty="0" smtClean="0">
              <a:solidFill>
                <a:sysClr val="windowText" lastClr="000000"/>
              </a:solidFill>
              <a:latin typeface="Rockwel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87538F0-EA79-FF5F-87BB-C5EAB22EAF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6658" y="2152650"/>
            <a:ext cx="3371119" cy="337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7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7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1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2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90EC131-2E5A-78D8-F505-3A13D28A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93" y="0"/>
            <a:ext cx="1218253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020B88F-017C-6B8E-7D25-368D71ACE5E3}"/>
              </a:ext>
            </a:extLst>
          </p:cNvPr>
          <p:cNvSpPr/>
          <p:nvPr/>
        </p:nvSpPr>
        <p:spPr>
          <a:xfrm>
            <a:off x="167982" y="114300"/>
            <a:ext cx="9309100" cy="6096000"/>
          </a:xfrm>
          <a:prstGeom prst="rect">
            <a:avLst/>
          </a:prstGeom>
          <a:solidFill>
            <a:srgbClr val="7CA2A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 startAt="8"/>
            </a:pPr>
            <a:r>
              <a:rPr lang="id-ID" sz="2400" dirty="0"/>
              <a:t>Siswa memilih anggota kelompoknya sendiri dan menemukan bagaimana cara bekerja dalam kelompok tersebut.</a:t>
            </a:r>
          </a:p>
          <a:p>
            <a:pPr marL="457200" lvl="0" indent="-457200" algn="just">
              <a:buFont typeface="+mj-lt"/>
              <a:buAutoNum type="arabicPeriod" startAt="8"/>
            </a:pPr>
            <a:r>
              <a:rPr lang="id-ID" sz="2400" dirty="0" smtClean="0"/>
              <a:t>Siswa </a:t>
            </a:r>
            <a:r>
              <a:rPr lang="id-ID" sz="2400" dirty="0"/>
              <a:t>membangun pengetahuannya sendiri melalui proses pembelajaran pribadi yang dilaluinya. </a:t>
            </a:r>
          </a:p>
          <a:p>
            <a:pPr marL="457200" lvl="0" indent="-457200" algn="just">
              <a:buFont typeface="+mj-lt"/>
              <a:buAutoNum type="arabicPeriod" startAt="8"/>
            </a:pPr>
            <a:r>
              <a:rPr lang="id-ID" sz="2400" dirty="0" smtClean="0"/>
              <a:t>Menempatkan </a:t>
            </a:r>
            <a:r>
              <a:rPr lang="id-ID" sz="2400" dirty="0"/>
              <a:t>siswa sebagai subjek belajar, artinya siswa berperan aktif.</a:t>
            </a:r>
          </a:p>
          <a:p>
            <a:pPr marL="457200" lvl="0" indent="-457200" algn="just">
              <a:buFont typeface="+mj-lt"/>
              <a:buAutoNum type="arabicPeriod" startAt="8"/>
            </a:pPr>
            <a:r>
              <a:rPr lang="id-ID" sz="2400" dirty="0" smtClean="0"/>
              <a:t>Siswa </a:t>
            </a:r>
            <a:r>
              <a:rPr lang="id-ID" sz="2400" dirty="0"/>
              <a:t>yang mendominasi pembelajaran, sedangkan guru hanya sebagai fasilitator (mitra pembelajaran)</a:t>
            </a:r>
            <a:endParaRPr lang="en-ID" sz="2400" dirty="0">
              <a:solidFill>
                <a:prstClr val="white"/>
              </a:solidFill>
            </a:endParaRPr>
          </a:p>
        </p:txBody>
      </p:sp>
      <p:sp>
        <p:nvSpPr>
          <p:cNvPr id="5" name="Oval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3C454111-6C9E-D7A3-27D8-21915C632C87}"/>
              </a:ext>
            </a:extLst>
          </p:cNvPr>
          <p:cNvSpPr/>
          <p:nvPr/>
        </p:nvSpPr>
        <p:spPr>
          <a:xfrm>
            <a:off x="11353800" y="298720"/>
            <a:ext cx="689242" cy="689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4B0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prstClr val="white">
                    <a:lumMod val="50000"/>
                  </a:prstClr>
                </a:solidFill>
              </a:rPr>
              <a:t>MENU</a:t>
            </a:r>
            <a:endParaRPr lang="en-ID" sz="8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="" xmlns:a16="http://schemas.microsoft.com/office/drawing/2014/main" id="{78E567BA-8BF6-1B80-95EC-155BA369F37A}"/>
              </a:ext>
            </a:extLst>
          </p:cNvPr>
          <p:cNvSpPr/>
          <p:nvPr/>
        </p:nvSpPr>
        <p:spPr>
          <a:xfrm>
            <a:off x="767765" y="6028813"/>
            <a:ext cx="8709317" cy="823666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rgbClr val="FF0000"/>
                </a:solidFill>
              </a:rPr>
              <a:t>KARAKTERISTIK PEMBELAJARAN SCL</a:t>
            </a:r>
            <a:endParaRPr lang="en-ID" sz="28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7032" y="171011"/>
            <a:ext cx="9251950" cy="783542"/>
          </a:xfrm>
          <a:prstGeom prst="rect">
            <a:avLst/>
          </a:prstGeom>
          <a:gradFill rotWithShape="1">
            <a:gsLst>
              <a:gs pos="0">
                <a:srgbClr val="2DA2BF">
                  <a:tint val="25000"/>
                  <a:satMod val="125000"/>
                </a:srgbClr>
              </a:gs>
              <a:gs pos="40000">
                <a:srgbClr val="2DA2BF">
                  <a:tint val="55000"/>
                  <a:satMod val="130000"/>
                </a:srgbClr>
              </a:gs>
              <a:gs pos="50000">
                <a:srgbClr val="2DA2BF">
                  <a:tint val="59000"/>
                  <a:satMod val="130000"/>
                </a:srgbClr>
              </a:gs>
              <a:gs pos="65000">
                <a:srgbClr val="2DA2BF">
                  <a:tint val="55000"/>
                  <a:satMod val="130000"/>
                </a:srgbClr>
              </a:gs>
              <a:gs pos="100000">
                <a:srgbClr val="2DA2BF">
                  <a:tint val="20000"/>
                  <a:satMod val="125000"/>
                </a:srgbClr>
              </a:gs>
            </a:gsLst>
            <a:lin ang="5400000" scaled="0"/>
          </a:gradFill>
          <a:ln w="12000" cap="flat" cmpd="sng" algn="ctr">
            <a:solidFill>
              <a:srgbClr val="2DA2BF"/>
            </a:solidFill>
            <a:prstDash val="solid"/>
          </a:ln>
          <a:effectLst>
            <a:glow rad="63500">
              <a:srgbClr val="2DA2BF">
                <a:alpha val="45000"/>
                <a:satMod val="120000"/>
              </a:srgbClr>
            </a:glow>
          </a:effectLst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2DA2BF"/>
              </a:buClr>
              <a:buFont typeface="Wingdings 2"/>
              <a:buNone/>
            </a:pPr>
            <a:r>
              <a:rPr lang="id-ID" b="1" dirty="0" smtClean="0">
                <a:solidFill>
                  <a:sysClr val="windowText" lastClr="000000"/>
                </a:solidFill>
                <a:latin typeface="Rockwell"/>
              </a:rPr>
              <a:t>B. </a:t>
            </a:r>
            <a:r>
              <a:rPr lang="id-ID" b="1" dirty="0" smtClean="0">
                <a:solidFill>
                  <a:sysClr val="windowText" lastClr="000000"/>
                </a:solidFill>
                <a:latin typeface="Rockwell"/>
              </a:rPr>
              <a:t>SISWA     Lanjutan...</a:t>
            </a:r>
            <a:endParaRPr lang="id-ID" b="1" dirty="0" smtClean="0">
              <a:solidFill>
                <a:sysClr val="windowText" lastClr="000000"/>
              </a:solidFill>
              <a:latin typeface="Rockwel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87538F0-EA79-FF5F-87BB-C5EAB22EAF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6658" y="2152650"/>
            <a:ext cx="3371119" cy="337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8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7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1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2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90EC131-2E5A-78D8-F505-3A13D28A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020B88F-017C-6B8E-7D25-368D71ACE5E3}"/>
              </a:ext>
            </a:extLst>
          </p:cNvPr>
          <p:cNvSpPr/>
          <p:nvPr/>
        </p:nvSpPr>
        <p:spPr>
          <a:xfrm>
            <a:off x="241298" y="1696573"/>
            <a:ext cx="9309100" cy="4648200"/>
          </a:xfrm>
          <a:prstGeom prst="rect">
            <a:avLst/>
          </a:prstGeom>
          <a:solidFill>
            <a:srgbClr val="7CA2A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4DF8EC1-46A6-01EB-8DED-40ED19386CFE}"/>
              </a:ext>
            </a:extLst>
          </p:cNvPr>
          <p:cNvSpPr/>
          <p:nvPr/>
        </p:nvSpPr>
        <p:spPr>
          <a:xfrm rot="16200000">
            <a:off x="8845" y="-181970"/>
            <a:ext cx="1303424" cy="1346515"/>
          </a:xfrm>
          <a:prstGeom prst="rect">
            <a:avLst/>
          </a:prstGeom>
          <a:solidFill>
            <a:srgbClr val="7CA2A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pic>
        <p:nvPicPr>
          <p:cNvPr id="8" name="Graphic 7" descr="Home">
            <a:hlinkClick r:id="rId3" action="ppaction://hlinksldjump"/>
            <a:extLst>
              <a:ext uri="{FF2B5EF4-FFF2-40B4-BE49-F238E27FC236}">
                <a16:creationId xmlns="" xmlns:a16="http://schemas.microsoft.com/office/drawing/2014/main" id="{CD464F20-93D5-A214-097A-47E71AD6B0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1298" y="204963"/>
            <a:ext cx="749302" cy="7493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B912093-A4D5-196B-42E8-BD2ECADD3EC2}"/>
              </a:ext>
            </a:extLst>
          </p:cNvPr>
          <p:cNvSpPr/>
          <p:nvPr/>
        </p:nvSpPr>
        <p:spPr>
          <a:xfrm rot="251904">
            <a:off x="2661535" y="1848914"/>
            <a:ext cx="4294075" cy="947922"/>
          </a:xfrm>
          <a:prstGeom prst="rect">
            <a:avLst/>
          </a:prstGeom>
          <a:solidFill>
            <a:srgbClr val="FFFFFF"/>
          </a:solidFill>
          <a:ln w="38100">
            <a:solidFill>
              <a:srgbClr val="7CA2A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CAPAIAN PEMBELAJARAN</a:t>
            </a:r>
            <a:endParaRPr lang="en-ID" sz="32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Oval 4">
            <a:hlinkClick r:id="rId7" action="ppaction://hlinksldjump"/>
            <a:extLst>
              <a:ext uri="{FF2B5EF4-FFF2-40B4-BE49-F238E27FC236}">
                <a16:creationId xmlns="" xmlns:a16="http://schemas.microsoft.com/office/drawing/2014/main" id="{3C454111-6C9E-D7A3-27D8-21915C632C87}"/>
              </a:ext>
            </a:extLst>
          </p:cNvPr>
          <p:cNvSpPr/>
          <p:nvPr/>
        </p:nvSpPr>
        <p:spPr>
          <a:xfrm>
            <a:off x="11353800" y="298720"/>
            <a:ext cx="689242" cy="689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4B0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prstClr val="white">
                    <a:lumMod val="50000"/>
                  </a:prstClr>
                </a:solidFill>
              </a:rPr>
              <a:t>MENU</a:t>
            </a:r>
            <a:endParaRPr lang="en-ID" sz="8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C9AD1A1-BBD4-E745-4E96-BE2E6DF5E696}"/>
              </a:ext>
            </a:extLst>
          </p:cNvPr>
          <p:cNvSpPr/>
          <p:nvPr/>
        </p:nvSpPr>
        <p:spPr>
          <a:xfrm>
            <a:off x="476250" y="2952751"/>
            <a:ext cx="8896350" cy="26670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3600" dirty="0" err="1">
                <a:solidFill>
                  <a:srgbClr val="FF0000"/>
                </a:solidFill>
              </a:rPr>
              <a:t>Mahasiswa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mampu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memahami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men</a:t>
            </a:r>
            <a:r>
              <a:rPr lang="id-ID" sz="3600" dirty="0" smtClean="0">
                <a:solidFill>
                  <a:srgbClr val="FF0000"/>
                </a:solidFill>
              </a:rPr>
              <a:t>erapkan pendekatan </a:t>
            </a:r>
            <a:r>
              <a:rPr lang="id-ID" sz="3600" i="1" dirty="0" smtClean="0">
                <a:solidFill>
                  <a:srgbClr val="FF0000"/>
                </a:solidFill>
              </a:rPr>
              <a:t>teacher and student centered learning</a:t>
            </a:r>
            <a:r>
              <a:rPr lang="id-ID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id-ID" sz="3600" dirty="0" smtClean="0">
                <a:solidFill>
                  <a:srgbClr val="FF0000"/>
                </a:solidFill>
              </a:rPr>
              <a:t>dalam pembelajaran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36A4812-7FCF-E0FC-D023-8D6EC8B029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1"/>
          <a:stretch/>
        </p:blipFill>
        <p:spPr>
          <a:xfrm>
            <a:off x="8924943" y="1404765"/>
            <a:ext cx="3118099" cy="523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8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7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3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4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77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21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22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5" grpId="0" animBg="1"/>
          <p:bldP spid="20" grpId="0" animBg="1"/>
          <p:bldP spid="20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5" grpId="0" animBg="1"/>
          <p:bldP spid="20" grpId="0" animBg="1"/>
          <p:bldP spid="20" grpId="1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A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21" y="5725666"/>
            <a:ext cx="11582400" cy="841248"/>
          </a:xfrm>
        </p:spPr>
        <p:txBody>
          <a:bodyPr>
            <a:noAutofit/>
          </a:bodyPr>
          <a:lstStyle/>
          <a:p>
            <a:pPr algn="ctr"/>
            <a:r>
              <a:rPr lang="id-ID" sz="4400" dirty="0" smtClean="0"/>
              <a:t>Terima kasih</a:t>
            </a:r>
            <a:br>
              <a:rPr lang="id-ID" sz="4400" dirty="0" smtClean="0"/>
            </a:br>
            <a:endParaRPr lang="id-ID" sz="4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0145" y="509994"/>
            <a:ext cx="11582400" cy="84124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800" dirty="0" smtClean="0">
                <a:solidFill>
                  <a:srgbClr val="4E3B30"/>
                </a:solidFill>
              </a:rPr>
              <a:t>WAssalam</a:t>
            </a:r>
            <a:br>
              <a:rPr lang="id-ID" sz="4800" dirty="0" smtClean="0">
                <a:solidFill>
                  <a:srgbClr val="4E3B30"/>
                </a:solidFill>
              </a:rPr>
            </a:br>
            <a:endParaRPr lang="id-ID" sz="4800" dirty="0">
              <a:solidFill>
                <a:srgbClr val="4E3B30"/>
              </a:solidFill>
            </a:endParaRPr>
          </a:p>
        </p:txBody>
      </p:sp>
      <p:pic>
        <p:nvPicPr>
          <p:cNvPr id="4" name="Picture 89" descr="businessmen_shaking_h_a_h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2248" y="1153666"/>
            <a:ext cx="3853947" cy="362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88605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90EC131-2E5A-78D8-F505-3A13D28A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020B88F-017C-6B8E-7D25-368D71ACE5E3}"/>
              </a:ext>
            </a:extLst>
          </p:cNvPr>
          <p:cNvSpPr/>
          <p:nvPr/>
        </p:nvSpPr>
        <p:spPr>
          <a:xfrm>
            <a:off x="241298" y="1696573"/>
            <a:ext cx="9309100" cy="4648200"/>
          </a:xfrm>
          <a:prstGeom prst="rect">
            <a:avLst/>
          </a:prstGeom>
          <a:solidFill>
            <a:srgbClr val="7CA2A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78E567BA-8BF6-1B80-95EC-155BA369F37A}"/>
              </a:ext>
            </a:extLst>
          </p:cNvPr>
          <p:cNvSpPr/>
          <p:nvPr/>
        </p:nvSpPr>
        <p:spPr>
          <a:xfrm>
            <a:off x="3241382" y="298720"/>
            <a:ext cx="5709233" cy="823666"/>
          </a:xfrm>
          <a:prstGeom prst="rect">
            <a:avLst/>
          </a:prstGeom>
          <a:solidFill>
            <a:srgbClr val="7CA2A5"/>
          </a:solidFill>
          <a:ln w="3810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Pengertian</a:t>
            </a:r>
            <a:endParaRPr lang="en-ID" sz="4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B912093-A4D5-196B-42E8-BD2ECADD3EC2}"/>
              </a:ext>
            </a:extLst>
          </p:cNvPr>
          <p:cNvSpPr/>
          <p:nvPr/>
        </p:nvSpPr>
        <p:spPr>
          <a:xfrm rot="251904">
            <a:off x="3517498" y="1908433"/>
            <a:ext cx="5065530" cy="860046"/>
          </a:xfrm>
          <a:prstGeom prst="rect">
            <a:avLst/>
          </a:prstGeom>
          <a:solidFill>
            <a:srgbClr val="FFFFFF"/>
          </a:solidFill>
          <a:ln w="38100">
            <a:solidFill>
              <a:srgbClr val="7CA2A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haroni" pitchFamily="2" charset="-79"/>
                <a:ea typeface="SimSun-ExtB" panose="02010609060101010101" pitchFamily="49" charset="-122"/>
                <a:cs typeface="Aharoni" pitchFamily="2" charset="-79"/>
              </a:rPr>
              <a:t>PENDEKATAN DALAM PEMBELAJARAN</a:t>
            </a:r>
            <a:endParaRPr lang="en-ID" sz="28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Oval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3C454111-6C9E-D7A3-27D8-21915C632C87}"/>
              </a:ext>
            </a:extLst>
          </p:cNvPr>
          <p:cNvSpPr/>
          <p:nvPr/>
        </p:nvSpPr>
        <p:spPr>
          <a:xfrm>
            <a:off x="11353800" y="298720"/>
            <a:ext cx="689242" cy="689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4B0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MENU</a:t>
            </a:r>
            <a:endParaRPr lang="en-ID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C9AD1A1-BBD4-E745-4E96-BE2E6DF5E696}"/>
              </a:ext>
            </a:extLst>
          </p:cNvPr>
          <p:cNvSpPr/>
          <p:nvPr/>
        </p:nvSpPr>
        <p:spPr>
          <a:xfrm>
            <a:off x="476250" y="2952750"/>
            <a:ext cx="8896350" cy="3219449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id-ID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</a:t>
            </a:r>
            <a:r>
              <a:rPr lang="en-US" sz="2800" dirty="0" err="1" smtClean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ebagai</a:t>
            </a:r>
            <a:r>
              <a:rPr lang="en-US" sz="2800" dirty="0" smtClean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titik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tolak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atau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sudut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pandang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kita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terhadap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proses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pembelajaran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yang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merujuk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pada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pandangan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tentang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terjadinya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suatu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proses yang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sifatnya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masih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sangat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umum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di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dalamnya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mewadahi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menginsiprasi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menguatkan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dan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melatari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metode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pembelajaran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dengan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cakupan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teoretis</a:t>
            </a:r>
            <a:r>
              <a:rPr lang="en-US" sz="2800" dirty="0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tertentu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C0A07C2-B462-3290-9D26-6399B7D747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5"/>
          <a:stretch/>
        </p:blipFill>
        <p:spPr>
          <a:xfrm>
            <a:off x="9550398" y="298720"/>
            <a:ext cx="3136254" cy="5380958"/>
          </a:xfrm>
          <a:prstGeom prst="rect">
            <a:avLst/>
          </a:prstGeom>
        </p:spPr>
      </p:pic>
      <p:pic>
        <p:nvPicPr>
          <p:cNvPr id="2050" name="Picture 2" descr="D:\prodi\Adzkia Kerjasama\downloa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955131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98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7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3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4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 p14:presetBounceEnd="77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21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22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5" grpId="0" animBg="1"/>
          <p:bldP spid="20" grpId="0" animBg="1"/>
          <p:bldP spid="20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5" grpId="0" animBg="1"/>
          <p:bldP spid="20" grpId="0" animBg="1"/>
          <p:bldP spid="20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90EC131-2E5A-78D8-F505-3A13D28A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020B88F-017C-6B8E-7D25-368D71ACE5E3}"/>
              </a:ext>
            </a:extLst>
          </p:cNvPr>
          <p:cNvSpPr/>
          <p:nvPr/>
        </p:nvSpPr>
        <p:spPr>
          <a:xfrm>
            <a:off x="241298" y="1696573"/>
            <a:ext cx="9309100" cy="4648200"/>
          </a:xfrm>
          <a:prstGeom prst="rect">
            <a:avLst/>
          </a:prstGeom>
          <a:solidFill>
            <a:srgbClr val="7CA2A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78E567BA-8BF6-1B80-95EC-155BA369F37A}"/>
              </a:ext>
            </a:extLst>
          </p:cNvPr>
          <p:cNvSpPr/>
          <p:nvPr/>
        </p:nvSpPr>
        <p:spPr>
          <a:xfrm>
            <a:off x="241298" y="298720"/>
            <a:ext cx="8709317" cy="823666"/>
          </a:xfrm>
          <a:prstGeom prst="rect">
            <a:avLst/>
          </a:prstGeom>
          <a:solidFill>
            <a:schemeClr val="bg1"/>
          </a:solidFill>
          <a:ln w="3810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JENIS </a:t>
            </a:r>
            <a:r>
              <a:rPr lang="en-US" sz="2800" b="1" dirty="0" smtClean="0">
                <a:solidFill>
                  <a:srgbClr val="FF0000"/>
                </a:solidFill>
                <a:latin typeface="Aharoni" pitchFamily="2" charset="-79"/>
                <a:ea typeface="SimSun-ExtB" panose="02010609060101010101" pitchFamily="49" charset="-122"/>
                <a:cs typeface="Aharoni" pitchFamily="2" charset="-79"/>
              </a:rPr>
              <a:t>PENDEKATAN DALAM PEMBELAJARAN</a:t>
            </a:r>
            <a:endParaRPr lang="en-ID" sz="28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Oval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3C454111-6C9E-D7A3-27D8-21915C632C87}"/>
              </a:ext>
            </a:extLst>
          </p:cNvPr>
          <p:cNvSpPr/>
          <p:nvPr/>
        </p:nvSpPr>
        <p:spPr>
          <a:xfrm>
            <a:off x="11353800" y="298720"/>
            <a:ext cx="689242" cy="689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4B0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prstClr val="white">
                    <a:lumMod val="50000"/>
                  </a:prstClr>
                </a:solidFill>
              </a:rPr>
              <a:t>MENU</a:t>
            </a:r>
            <a:endParaRPr lang="en-ID" sz="8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C33B8EE-BE02-7441-3757-7FDAD02B66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2" t="13995" r="14634"/>
          <a:stretch/>
        </p:blipFill>
        <p:spPr>
          <a:xfrm>
            <a:off x="9820736" y="1358899"/>
            <a:ext cx="2222306" cy="49858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0597" y="2239451"/>
            <a:ext cx="3313471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 err="1">
                <a:latin typeface="Segoe UI Variable Text Semiligh" pitchFamily="2" charset="0"/>
              </a:rPr>
              <a:t>P</a:t>
            </a:r>
            <a:r>
              <a:rPr lang="en-US" sz="3200" dirty="0" err="1" smtClean="0">
                <a:latin typeface="Segoe UI Variable Text Semiligh" pitchFamily="2" charset="0"/>
              </a:rPr>
              <a:t>endekatan</a:t>
            </a:r>
            <a:r>
              <a:rPr lang="en-US" sz="3200" dirty="0" smtClean="0">
                <a:latin typeface="Segoe UI Variable Text Semiligh" pitchFamily="2" charset="0"/>
              </a:rPr>
              <a:t> </a:t>
            </a:r>
            <a:r>
              <a:rPr lang="en-US" sz="3200" dirty="0" err="1" smtClean="0">
                <a:latin typeface="Segoe UI Variable Text Semiligh" pitchFamily="2" charset="0"/>
              </a:rPr>
              <a:t>pembelajaran</a:t>
            </a:r>
            <a:r>
              <a:rPr lang="en-US" sz="3200" dirty="0" smtClean="0">
                <a:latin typeface="Segoe UI Variable Text Semiligh" pitchFamily="2" charset="0"/>
              </a:rPr>
              <a:t> yang </a:t>
            </a:r>
            <a:r>
              <a:rPr lang="en-US" sz="3200" dirty="0" err="1" smtClean="0">
                <a:latin typeface="Segoe UI Variable Text Semiligh" pitchFamily="2" charset="0"/>
              </a:rPr>
              <a:t>berorientasi</a:t>
            </a:r>
            <a:r>
              <a:rPr lang="en-US" sz="3200" dirty="0" smtClean="0">
                <a:latin typeface="Segoe UI Variable Text Semiligh" pitchFamily="2" charset="0"/>
              </a:rPr>
              <a:t> </a:t>
            </a:r>
            <a:r>
              <a:rPr lang="en-US" sz="3200" dirty="0" err="1" smtClean="0">
                <a:latin typeface="Segoe UI Variable Text Semiligh" pitchFamily="2" charset="0"/>
              </a:rPr>
              <a:t>atau</a:t>
            </a:r>
            <a:r>
              <a:rPr lang="en-US" sz="3200" dirty="0" smtClean="0">
                <a:latin typeface="Segoe UI Variable Text Semiligh" pitchFamily="2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berpusat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pada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siswa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smtClean="0">
                <a:latin typeface="Segoe UI Variable Text Semiligh" pitchFamily="2" charset="0"/>
              </a:rPr>
              <a:t>(</a:t>
            </a:r>
            <a:r>
              <a:rPr lang="en-US" sz="3200" i="1" dirty="0" smtClean="0">
                <a:latin typeface="Segoe UI Variable Text Semiligh" pitchFamily="2" charset="0"/>
              </a:rPr>
              <a:t>student centered approach</a:t>
            </a:r>
            <a:r>
              <a:rPr lang="en-US" sz="3200" dirty="0" smtClean="0">
                <a:latin typeface="Segoe UI Variable Text Semiligh" pitchFamily="2" charset="0"/>
              </a:rPr>
              <a:t>)</a:t>
            </a:r>
            <a:endParaRPr lang="en-US" sz="3200" dirty="0">
              <a:latin typeface="Segoe UI Variable Text Semilig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4337" y="2239451"/>
            <a:ext cx="3333137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 err="1">
                <a:latin typeface="Segoe UI Variable Text Semiligh" pitchFamily="2" charset="0"/>
              </a:rPr>
              <a:t>P</a:t>
            </a:r>
            <a:r>
              <a:rPr lang="en-US" sz="3200" dirty="0" err="1" smtClean="0">
                <a:latin typeface="Segoe UI Variable Text Semiligh" pitchFamily="2" charset="0"/>
              </a:rPr>
              <a:t>endekatan</a:t>
            </a:r>
            <a:r>
              <a:rPr lang="en-US" sz="3200" dirty="0" smtClean="0">
                <a:latin typeface="Segoe UI Variable Text Semiligh" pitchFamily="2" charset="0"/>
              </a:rPr>
              <a:t> </a:t>
            </a:r>
            <a:r>
              <a:rPr lang="en-US" sz="3200" dirty="0" err="1" smtClean="0">
                <a:latin typeface="Segoe UI Variable Text Semiligh" pitchFamily="2" charset="0"/>
              </a:rPr>
              <a:t>pembelajaran</a:t>
            </a:r>
            <a:r>
              <a:rPr lang="en-US" sz="3200" dirty="0" smtClean="0">
                <a:latin typeface="Segoe UI Variable Text Semiligh" pitchFamily="2" charset="0"/>
              </a:rPr>
              <a:t> yang </a:t>
            </a:r>
            <a:r>
              <a:rPr lang="en-US" sz="3200" dirty="0" err="1" smtClean="0">
                <a:latin typeface="Segoe UI Variable Text Semiligh" pitchFamily="2" charset="0"/>
              </a:rPr>
              <a:t>berorientasi</a:t>
            </a:r>
            <a:r>
              <a:rPr lang="en-US" sz="3200" dirty="0" smtClean="0">
                <a:latin typeface="Segoe UI Variable Text Semiligh" pitchFamily="2" charset="0"/>
              </a:rPr>
              <a:t> </a:t>
            </a:r>
            <a:r>
              <a:rPr lang="en-US" sz="3200" dirty="0" err="1" smtClean="0">
                <a:latin typeface="Segoe UI Variable Text Semiligh" pitchFamily="2" charset="0"/>
              </a:rPr>
              <a:t>atau</a:t>
            </a:r>
            <a:r>
              <a:rPr lang="en-US" sz="3200" dirty="0" smtClean="0">
                <a:latin typeface="Segoe UI Variable Text Semiligh" pitchFamily="2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berpusat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pada</a:t>
            </a:r>
            <a:r>
              <a:rPr lang="en-US" sz="3200" dirty="0" smtClean="0">
                <a:latin typeface="Arial Rounded MT Bold" panose="020F0704030504030204" pitchFamily="34" charset="0"/>
              </a:rPr>
              <a:t> guru </a:t>
            </a:r>
            <a:r>
              <a:rPr lang="en-US" sz="3200" dirty="0" smtClean="0">
                <a:latin typeface="Segoe UI Variable Text Semiligh" pitchFamily="2" charset="0"/>
              </a:rPr>
              <a:t>(</a:t>
            </a:r>
            <a:r>
              <a:rPr lang="en-US" sz="3200" i="1" dirty="0" smtClean="0">
                <a:latin typeface="Segoe UI Variable Text Semiligh" pitchFamily="2" charset="0"/>
              </a:rPr>
              <a:t>teacher centered approach</a:t>
            </a:r>
            <a:r>
              <a:rPr lang="en-US" sz="3200" dirty="0" smtClean="0">
                <a:latin typeface="Segoe UI Variable Text Semiligh" pitchFamily="2" charset="0"/>
              </a:rPr>
              <a:t>)</a:t>
            </a:r>
            <a:endParaRPr lang="en-US" sz="3200" dirty="0">
              <a:latin typeface="Segoe UI Variable Text Semilig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1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2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90EC131-2E5A-78D8-F505-3A13D28A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020B88F-017C-6B8E-7D25-368D71ACE5E3}"/>
              </a:ext>
            </a:extLst>
          </p:cNvPr>
          <p:cNvSpPr/>
          <p:nvPr/>
        </p:nvSpPr>
        <p:spPr>
          <a:xfrm>
            <a:off x="241298" y="1696573"/>
            <a:ext cx="9309100" cy="4648200"/>
          </a:xfrm>
          <a:prstGeom prst="rect">
            <a:avLst/>
          </a:prstGeom>
          <a:solidFill>
            <a:srgbClr val="7CA2A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78E567BA-8BF6-1B80-95EC-155BA369F37A}"/>
              </a:ext>
            </a:extLst>
          </p:cNvPr>
          <p:cNvSpPr/>
          <p:nvPr/>
        </p:nvSpPr>
        <p:spPr>
          <a:xfrm>
            <a:off x="241298" y="298720"/>
            <a:ext cx="8709317" cy="823666"/>
          </a:xfrm>
          <a:prstGeom prst="rect">
            <a:avLst/>
          </a:prstGeom>
          <a:solidFill>
            <a:schemeClr val="bg1"/>
          </a:solidFill>
          <a:ln w="3810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rgbClr val="0000CC"/>
                </a:solidFill>
              </a:rPr>
              <a:t>ELEMEN PERUBAHAN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id-ID" sz="2800" b="1" dirty="0" smtClean="0">
                <a:solidFill>
                  <a:srgbClr val="0000CC"/>
                </a:solidFill>
              </a:rPr>
              <a:t>PENDEKATAN PEMBELAJARAN</a:t>
            </a:r>
            <a:endParaRPr lang="en-ID" sz="28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Oval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3C454111-6C9E-D7A3-27D8-21915C632C87}"/>
              </a:ext>
            </a:extLst>
          </p:cNvPr>
          <p:cNvSpPr/>
          <p:nvPr/>
        </p:nvSpPr>
        <p:spPr>
          <a:xfrm>
            <a:off x="11353800" y="298720"/>
            <a:ext cx="689242" cy="689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4B0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prstClr val="white">
                    <a:lumMod val="50000"/>
                  </a:prstClr>
                </a:solidFill>
              </a:rPr>
              <a:t>MENU</a:t>
            </a:r>
            <a:endParaRPr lang="en-ID" sz="8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C0A6CC1-1C75-8F23-690A-204C41ACB5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2" t="12703" r="22739"/>
          <a:stretch/>
        </p:blipFill>
        <p:spPr>
          <a:xfrm flipH="1">
            <a:off x="8937637" y="1266481"/>
            <a:ext cx="3357212" cy="5616770"/>
          </a:xfrm>
          <a:prstGeom prst="rect">
            <a:avLst/>
          </a:prstGeom>
        </p:spPr>
      </p:pic>
      <p:pic>
        <p:nvPicPr>
          <p:cNvPr id="13" name="Content Placeholder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987925" y="1943100"/>
            <a:ext cx="4041775" cy="4065588"/>
          </a:xfrm>
          <a:prstGeom prst="rect">
            <a:avLst/>
          </a:prstGeom>
        </p:spPr>
      </p:pic>
      <p:pic>
        <p:nvPicPr>
          <p:cNvPr id="14" name="Content Placeholder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28650" y="1943100"/>
            <a:ext cx="4114800" cy="40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1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2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90EC131-2E5A-78D8-F505-3A13D28A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020B88F-017C-6B8E-7D25-368D71ACE5E3}"/>
              </a:ext>
            </a:extLst>
          </p:cNvPr>
          <p:cNvSpPr/>
          <p:nvPr/>
        </p:nvSpPr>
        <p:spPr>
          <a:xfrm>
            <a:off x="2279648" y="1696573"/>
            <a:ext cx="9309100" cy="4648200"/>
          </a:xfrm>
          <a:prstGeom prst="rect">
            <a:avLst/>
          </a:prstGeom>
          <a:solidFill>
            <a:srgbClr val="7CA2A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78E567BA-8BF6-1B80-95EC-155BA369F37A}"/>
              </a:ext>
            </a:extLst>
          </p:cNvPr>
          <p:cNvSpPr/>
          <p:nvPr/>
        </p:nvSpPr>
        <p:spPr>
          <a:xfrm>
            <a:off x="241298" y="298720"/>
            <a:ext cx="8709317" cy="823666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rgbClr val="FF0000"/>
                </a:solidFill>
              </a:rPr>
              <a:t>PENGERTIAN PEMBELAJARAN MENURUT UU </a:t>
            </a:r>
          </a:p>
          <a:p>
            <a:pPr algn="ctr"/>
            <a:r>
              <a:rPr lang="id-ID" sz="2800" b="1" dirty="0" smtClean="0">
                <a:solidFill>
                  <a:srgbClr val="FF0000"/>
                </a:solidFill>
              </a:rPr>
              <a:t>SISDIKNAS NO. 20 TAHUN 2003</a:t>
            </a:r>
            <a:endParaRPr lang="en-ID" sz="28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Oval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3C454111-6C9E-D7A3-27D8-21915C632C87}"/>
              </a:ext>
            </a:extLst>
          </p:cNvPr>
          <p:cNvSpPr/>
          <p:nvPr/>
        </p:nvSpPr>
        <p:spPr>
          <a:xfrm>
            <a:off x="11353800" y="298720"/>
            <a:ext cx="689242" cy="689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4B0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prstClr val="white">
                    <a:lumMod val="50000"/>
                  </a:prstClr>
                </a:solidFill>
              </a:rPr>
              <a:t>MENU</a:t>
            </a:r>
            <a:endParaRPr lang="en-ID" sz="8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8A9412-BF13-03FE-F688-0729AA48E4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r="8208"/>
          <a:stretch/>
        </p:blipFill>
        <p:spPr>
          <a:xfrm>
            <a:off x="53258" y="1696573"/>
            <a:ext cx="2900847" cy="429213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40365" r="28843" b="18133"/>
          <a:stretch/>
        </p:blipFill>
        <p:spPr bwMode="auto">
          <a:xfrm>
            <a:off x="2954104" y="1911019"/>
            <a:ext cx="7561496" cy="419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Hp\Downloads\WhatsApp Image 2024-02-26 at 18.58.0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420" y="3575062"/>
            <a:ext cx="1797530" cy="104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22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1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2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90EC131-2E5A-78D8-F505-3A13D28A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020B88F-017C-6B8E-7D25-368D71ACE5E3}"/>
              </a:ext>
            </a:extLst>
          </p:cNvPr>
          <p:cNvSpPr/>
          <p:nvPr/>
        </p:nvSpPr>
        <p:spPr>
          <a:xfrm>
            <a:off x="2305050" y="819150"/>
            <a:ext cx="8039100" cy="5562599"/>
          </a:xfrm>
          <a:prstGeom prst="rect">
            <a:avLst/>
          </a:prstGeom>
          <a:solidFill>
            <a:srgbClr val="7CA2A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5" name="Oval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3C454111-6C9E-D7A3-27D8-21915C632C87}"/>
              </a:ext>
            </a:extLst>
          </p:cNvPr>
          <p:cNvSpPr/>
          <p:nvPr/>
        </p:nvSpPr>
        <p:spPr>
          <a:xfrm>
            <a:off x="11353800" y="298720"/>
            <a:ext cx="689242" cy="689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4B0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prstClr val="white">
                    <a:lumMod val="50000"/>
                  </a:prstClr>
                </a:solidFill>
              </a:rPr>
              <a:t>MENU</a:t>
            </a:r>
            <a:endParaRPr lang="en-ID" sz="8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E6ADA78-8997-1754-24E5-09AB6CDBC9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13995" r="55495"/>
          <a:stretch/>
        </p:blipFill>
        <p:spPr>
          <a:xfrm>
            <a:off x="459485" y="643341"/>
            <a:ext cx="1321274" cy="46017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AEAEDB5-BAA7-D4EB-E33F-FD988B6D70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9" t="16269"/>
          <a:stretch/>
        </p:blipFill>
        <p:spPr>
          <a:xfrm>
            <a:off x="10058400" y="1084044"/>
            <a:ext cx="2006295" cy="4067420"/>
          </a:xfrm>
          <a:prstGeom prst="rect">
            <a:avLst/>
          </a:prstGeom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2551370" y="876300"/>
            <a:ext cx="3921234" cy="5448300"/>
            <a:chOff x="100" y="96"/>
            <a:chExt cx="3005" cy="4176"/>
          </a:xfrm>
        </p:grpSpPr>
        <p:pic>
          <p:nvPicPr>
            <p:cNvPr id="10" name="Picture 3" descr="TRANSFER0f knowledg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0" y="96"/>
              <a:ext cx="3005" cy="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408" y="3660"/>
              <a:ext cx="23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accent2"/>
                  </a:solidFill>
                  <a:latin typeface="Arial" pitchFamily="34" charset="0"/>
                </a:rPr>
                <a:t>Teacher Centered Learning</a:t>
              </a:r>
            </a:p>
          </p:txBody>
        </p:sp>
      </p:grp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6979627" y="2971800"/>
            <a:ext cx="3206262" cy="1257300"/>
            <a:chOff x="3329" y="2760"/>
            <a:chExt cx="2019" cy="828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329" y="2760"/>
              <a:ext cx="2019" cy="8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3385" y="2859"/>
              <a:ext cx="1884" cy="6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5554" tIns="42776" rIns="85554" bIns="42776">
              <a:spAutoFit/>
            </a:bodyPr>
            <a:lstStyle/>
            <a:p>
              <a:pPr algn="ctr" defTabSz="855663">
                <a:spcBef>
                  <a:spcPct val="50000"/>
                </a:spcBef>
              </a:pPr>
              <a:r>
                <a:rPr lang="en-US" sz="2800" b="1">
                  <a:latin typeface="Arial" pitchFamily="34" charset="0"/>
                </a:rPr>
                <a:t>SISWA PASIF RESEPTIF</a:t>
              </a:r>
            </a:p>
          </p:txBody>
        </p:sp>
      </p:grp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6953250" y="838200"/>
            <a:ext cx="3200400" cy="1828800"/>
            <a:chOff x="3312" y="528"/>
            <a:chExt cx="2016" cy="1152"/>
          </a:xfrm>
        </p:grpSpPr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3312" y="528"/>
              <a:ext cx="2016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3348" y="617"/>
              <a:ext cx="1968" cy="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Arial" pitchFamily="34" charset="0"/>
                </a:rPr>
                <a:t>Belajar =     menerima pengetahuan </a:t>
              </a:r>
              <a:r>
                <a:rPr lang="en-US" sz="3600" b="1">
                  <a:latin typeface="Arial Black" pitchFamily="34" charset="0"/>
                </a:rPr>
                <a:t>?</a:t>
              </a:r>
            </a:p>
          </p:txBody>
        </p:sp>
      </p:grpSp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5943601" y="4495800"/>
            <a:ext cx="4210050" cy="1695450"/>
            <a:chOff x="2676" y="3084"/>
            <a:chExt cx="2652" cy="1068"/>
          </a:xfrm>
        </p:grpSpPr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2676" y="3084"/>
              <a:ext cx="2652" cy="1068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36" y="84"/>
                </a:cxn>
                <a:cxn ang="0">
                  <a:pos x="48" y="120"/>
                </a:cxn>
                <a:cxn ang="0">
                  <a:pos x="96" y="192"/>
                </a:cxn>
                <a:cxn ang="0">
                  <a:pos x="120" y="240"/>
                </a:cxn>
                <a:cxn ang="0">
                  <a:pos x="156" y="264"/>
                </a:cxn>
                <a:cxn ang="0">
                  <a:pos x="180" y="300"/>
                </a:cxn>
                <a:cxn ang="0">
                  <a:pos x="216" y="312"/>
                </a:cxn>
                <a:cxn ang="0">
                  <a:pos x="324" y="360"/>
                </a:cxn>
                <a:cxn ang="0">
                  <a:pos x="420" y="384"/>
                </a:cxn>
                <a:cxn ang="0">
                  <a:pos x="600" y="336"/>
                </a:cxn>
                <a:cxn ang="0">
                  <a:pos x="648" y="348"/>
                </a:cxn>
                <a:cxn ang="0">
                  <a:pos x="684" y="288"/>
                </a:cxn>
                <a:cxn ang="0">
                  <a:pos x="720" y="252"/>
                </a:cxn>
                <a:cxn ang="0">
                  <a:pos x="804" y="216"/>
                </a:cxn>
                <a:cxn ang="0">
                  <a:pos x="936" y="120"/>
                </a:cxn>
                <a:cxn ang="0">
                  <a:pos x="1440" y="60"/>
                </a:cxn>
                <a:cxn ang="0">
                  <a:pos x="1548" y="12"/>
                </a:cxn>
                <a:cxn ang="0">
                  <a:pos x="1584" y="0"/>
                </a:cxn>
                <a:cxn ang="0">
                  <a:pos x="1884" y="48"/>
                </a:cxn>
                <a:cxn ang="0">
                  <a:pos x="2076" y="60"/>
                </a:cxn>
                <a:cxn ang="0">
                  <a:pos x="2124" y="72"/>
                </a:cxn>
                <a:cxn ang="0">
                  <a:pos x="2160" y="96"/>
                </a:cxn>
                <a:cxn ang="0">
                  <a:pos x="2376" y="60"/>
                </a:cxn>
                <a:cxn ang="0">
                  <a:pos x="2496" y="72"/>
                </a:cxn>
                <a:cxn ang="0">
                  <a:pos x="2604" y="48"/>
                </a:cxn>
                <a:cxn ang="0">
                  <a:pos x="2616" y="84"/>
                </a:cxn>
                <a:cxn ang="0">
                  <a:pos x="2616" y="324"/>
                </a:cxn>
                <a:cxn ang="0">
                  <a:pos x="2652" y="732"/>
                </a:cxn>
                <a:cxn ang="0">
                  <a:pos x="2652" y="936"/>
                </a:cxn>
                <a:cxn ang="0">
                  <a:pos x="2640" y="972"/>
                </a:cxn>
                <a:cxn ang="0">
                  <a:pos x="2448" y="1032"/>
                </a:cxn>
                <a:cxn ang="0">
                  <a:pos x="2112" y="1068"/>
                </a:cxn>
                <a:cxn ang="0">
                  <a:pos x="2040" y="1044"/>
                </a:cxn>
                <a:cxn ang="0">
                  <a:pos x="1704" y="1068"/>
                </a:cxn>
                <a:cxn ang="0">
                  <a:pos x="1260" y="1056"/>
                </a:cxn>
                <a:cxn ang="0">
                  <a:pos x="972" y="1008"/>
                </a:cxn>
                <a:cxn ang="0">
                  <a:pos x="756" y="972"/>
                </a:cxn>
                <a:cxn ang="0">
                  <a:pos x="792" y="840"/>
                </a:cxn>
                <a:cxn ang="0">
                  <a:pos x="744" y="684"/>
                </a:cxn>
                <a:cxn ang="0">
                  <a:pos x="600" y="516"/>
                </a:cxn>
                <a:cxn ang="0">
                  <a:pos x="264" y="480"/>
                </a:cxn>
                <a:cxn ang="0">
                  <a:pos x="192" y="408"/>
                </a:cxn>
                <a:cxn ang="0">
                  <a:pos x="132" y="336"/>
                </a:cxn>
                <a:cxn ang="0">
                  <a:pos x="120" y="288"/>
                </a:cxn>
                <a:cxn ang="0">
                  <a:pos x="48" y="216"/>
                </a:cxn>
                <a:cxn ang="0">
                  <a:pos x="0" y="60"/>
                </a:cxn>
              </a:cxnLst>
              <a:rect l="0" t="0" r="r" b="b"/>
              <a:pathLst>
                <a:path w="2652" h="1068">
                  <a:moveTo>
                    <a:pt x="0" y="60"/>
                  </a:moveTo>
                  <a:cubicBezTo>
                    <a:pt x="12" y="68"/>
                    <a:pt x="27" y="73"/>
                    <a:pt x="36" y="84"/>
                  </a:cubicBezTo>
                  <a:cubicBezTo>
                    <a:pt x="44" y="94"/>
                    <a:pt x="42" y="109"/>
                    <a:pt x="48" y="120"/>
                  </a:cubicBezTo>
                  <a:cubicBezTo>
                    <a:pt x="62" y="145"/>
                    <a:pt x="80" y="168"/>
                    <a:pt x="96" y="192"/>
                  </a:cubicBezTo>
                  <a:cubicBezTo>
                    <a:pt x="106" y="207"/>
                    <a:pt x="109" y="226"/>
                    <a:pt x="120" y="240"/>
                  </a:cubicBezTo>
                  <a:cubicBezTo>
                    <a:pt x="129" y="251"/>
                    <a:pt x="144" y="256"/>
                    <a:pt x="156" y="264"/>
                  </a:cubicBezTo>
                  <a:cubicBezTo>
                    <a:pt x="164" y="276"/>
                    <a:pt x="169" y="291"/>
                    <a:pt x="180" y="300"/>
                  </a:cubicBezTo>
                  <a:cubicBezTo>
                    <a:pt x="190" y="308"/>
                    <a:pt x="205" y="306"/>
                    <a:pt x="216" y="312"/>
                  </a:cubicBezTo>
                  <a:cubicBezTo>
                    <a:pt x="295" y="351"/>
                    <a:pt x="200" y="329"/>
                    <a:pt x="324" y="360"/>
                  </a:cubicBezTo>
                  <a:cubicBezTo>
                    <a:pt x="356" y="368"/>
                    <a:pt x="420" y="384"/>
                    <a:pt x="420" y="384"/>
                  </a:cubicBezTo>
                  <a:cubicBezTo>
                    <a:pt x="490" y="374"/>
                    <a:pt x="538" y="367"/>
                    <a:pt x="600" y="336"/>
                  </a:cubicBezTo>
                  <a:cubicBezTo>
                    <a:pt x="616" y="340"/>
                    <a:pt x="634" y="356"/>
                    <a:pt x="648" y="348"/>
                  </a:cubicBezTo>
                  <a:cubicBezTo>
                    <a:pt x="668" y="336"/>
                    <a:pt x="670" y="307"/>
                    <a:pt x="684" y="288"/>
                  </a:cubicBezTo>
                  <a:cubicBezTo>
                    <a:pt x="694" y="274"/>
                    <a:pt x="708" y="264"/>
                    <a:pt x="720" y="252"/>
                  </a:cubicBezTo>
                  <a:cubicBezTo>
                    <a:pt x="795" y="277"/>
                    <a:pt x="771" y="262"/>
                    <a:pt x="804" y="216"/>
                  </a:cubicBezTo>
                  <a:cubicBezTo>
                    <a:pt x="833" y="176"/>
                    <a:pt x="889" y="136"/>
                    <a:pt x="936" y="120"/>
                  </a:cubicBezTo>
                  <a:cubicBezTo>
                    <a:pt x="1143" y="51"/>
                    <a:pt x="1110" y="71"/>
                    <a:pt x="1440" y="60"/>
                  </a:cubicBezTo>
                  <a:cubicBezTo>
                    <a:pt x="1497" y="22"/>
                    <a:pt x="1462" y="41"/>
                    <a:pt x="1548" y="12"/>
                  </a:cubicBezTo>
                  <a:cubicBezTo>
                    <a:pt x="1560" y="8"/>
                    <a:pt x="1584" y="0"/>
                    <a:pt x="1584" y="0"/>
                  </a:cubicBezTo>
                  <a:cubicBezTo>
                    <a:pt x="1676" y="61"/>
                    <a:pt x="1768" y="42"/>
                    <a:pt x="1884" y="48"/>
                  </a:cubicBezTo>
                  <a:cubicBezTo>
                    <a:pt x="1968" y="69"/>
                    <a:pt x="1975" y="71"/>
                    <a:pt x="2076" y="60"/>
                  </a:cubicBezTo>
                  <a:cubicBezTo>
                    <a:pt x="2092" y="64"/>
                    <a:pt x="2109" y="66"/>
                    <a:pt x="2124" y="72"/>
                  </a:cubicBezTo>
                  <a:cubicBezTo>
                    <a:pt x="2137" y="78"/>
                    <a:pt x="2146" y="95"/>
                    <a:pt x="2160" y="96"/>
                  </a:cubicBezTo>
                  <a:cubicBezTo>
                    <a:pt x="2213" y="100"/>
                    <a:pt x="2326" y="71"/>
                    <a:pt x="2376" y="60"/>
                  </a:cubicBezTo>
                  <a:cubicBezTo>
                    <a:pt x="2416" y="64"/>
                    <a:pt x="2456" y="74"/>
                    <a:pt x="2496" y="72"/>
                  </a:cubicBezTo>
                  <a:cubicBezTo>
                    <a:pt x="2533" y="70"/>
                    <a:pt x="2567" y="44"/>
                    <a:pt x="2604" y="48"/>
                  </a:cubicBezTo>
                  <a:cubicBezTo>
                    <a:pt x="2617" y="49"/>
                    <a:pt x="2612" y="72"/>
                    <a:pt x="2616" y="84"/>
                  </a:cubicBezTo>
                  <a:cubicBezTo>
                    <a:pt x="2602" y="182"/>
                    <a:pt x="2584" y="229"/>
                    <a:pt x="2616" y="324"/>
                  </a:cubicBezTo>
                  <a:cubicBezTo>
                    <a:pt x="2595" y="468"/>
                    <a:pt x="2621" y="593"/>
                    <a:pt x="2652" y="732"/>
                  </a:cubicBezTo>
                  <a:cubicBezTo>
                    <a:pt x="2627" y="807"/>
                    <a:pt x="2627" y="861"/>
                    <a:pt x="2652" y="936"/>
                  </a:cubicBezTo>
                  <a:cubicBezTo>
                    <a:pt x="2648" y="948"/>
                    <a:pt x="2650" y="964"/>
                    <a:pt x="2640" y="972"/>
                  </a:cubicBezTo>
                  <a:cubicBezTo>
                    <a:pt x="2600" y="1006"/>
                    <a:pt x="2495" y="1025"/>
                    <a:pt x="2448" y="1032"/>
                  </a:cubicBezTo>
                  <a:cubicBezTo>
                    <a:pt x="2339" y="1068"/>
                    <a:pt x="2221" y="1032"/>
                    <a:pt x="2112" y="1068"/>
                  </a:cubicBezTo>
                  <a:cubicBezTo>
                    <a:pt x="2088" y="1060"/>
                    <a:pt x="2064" y="1052"/>
                    <a:pt x="2040" y="1044"/>
                  </a:cubicBezTo>
                  <a:cubicBezTo>
                    <a:pt x="1933" y="1008"/>
                    <a:pt x="1704" y="1068"/>
                    <a:pt x="1704" y="1068"/>
                  </a:cubicBezTo>
                  <a:cubicBezTo>
                    <a:pt x="1545" y="1015"/>
                    <a:pt x="1488" y="1048"/>
                    <a:pt x="1260" y="1056"/>
                  </a:cubicBezTo>
                  <a:cubicBezTo>
                    <a:pt x="1131" y="1048"/>
                    <a:pt x="1073" y="1059"/>
                    <a:pt x="972" y="1008"/>
                  </a:cubicBezTo>
                  <a:cubicBezTo>
                    <a:pt x="887" y="1016"/>
                    <a:pt x="808" y="1050"/>
                    <a:pt x="756" y="972"/>
                  </a:cubicBezTo>
                  <a:cubicBezTo>
                    <a:pt x="768" y="928"/>
                    <a:pt x="787" y="885"/>
                    <a:pt x="792" y="840"/>
                  </a:cubicBezTo>
                  <a:cubicBezTo>
                    <a:pt x="799" y="784"/>
                    <a:pt x="769" y="729"/>
                    <a:pt x="744" y="684"/>
                  </a:cubicBezTo>
                  <a:cubicBezTo>
                    <a:pt x="700" y="603"/>
                    <a:pt x="691" y="546"/>
                    <a:pt x="600" y="516"/>
                  </a:cubicBezTo>
                  <a:cubicBezTo>
                    <a:pt x="485" y="527"/>
                    <a:pt x="364" y="547"/>
                    <a:pt x="264" y="480"/>
                  </a:cubicBezTo>
                  <a:cubicBezTo>
                    <a:pt x="214" y="379"/>
                    <a:pt x="274" y="477"/>
                    <a:pt x="192" y="408"/>
                  </a:cubicBezTo>
                  <a:cubicBezTo>
                    <a:pt x="168" y="388"/>
                    <a:pt x="154" y="358"/>
                    <a:pt x="132" y="336"/>
                  </a:cubicBezTo>
                  <a:cubicBezTo>
                    <a:pt x="128" y="320"/>
                    <a:pt x="129" y="302"/>
                    <a:pt x="120" y="288"/>
                  </a:cubicBezTo>
                  <a:cubicBezTo>
                    <a:pt x="101" y="260"/>
                    <a:pt x="48" y="216"/>
                    <a:pt x="48" y="216"/>
                  </a:cubicBezTo>
                  <a:cubicBezTo>
                    <a:pt x="30" y="161"/>
                    <a:pt x="33" y="109"/>
                    <a:pt x="0" y="6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3360" y="3216"/>
              <a:ext cx="1968" cy="7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mic Sans MS" pitchFamily="66" charset="0"/>
                </a:rPr>
                <a:t>SERING DINAMAKAN PENGAJARAN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3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1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2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5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6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2" presetID="18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6" presetID="18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8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8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3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2" presetID="18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6" presetID="18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8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8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3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90EC131-2E5A-78D8-F505-3A13D28A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020B88F-017C-6B8E-7D25-368D71ACE5E3}"/>
              </a:ext>
            </a:extLst>
          </p:cNvPr>
          <p:cNvSpPr/>
          <p:nvPr/>
        </p:nvSpPr>
        <p:spPr>
          <a:xfrm>
            <a:off x="2305050" y="819150"/>
            <a:ext cx="8039100" cy="5562599"/>
          </a:xfrm>
          <a:prstGeom prst="rect">
            <a:avLst/>
          </a:prstGeom>
          <a:solidFill>
            <a:srgbClr val="7CA2A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5" name="Oval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3C454111-6C9E-D7A3-27D8-21915C632C87}"/>
              </a:ext>
            </a:extLst>
          </p:cNvPr>
          <p:cNvSpPr/>
          <p:nvPr/>
        </p:nvSpPr>
        <p:spPr>
          <a:xfrm>
            <a:off x="11353800" y="298720"/>
            <a:ext cx="689242" cy="689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4B0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prstClr val="white">
                    <a:lumMod val="50000"/>
                  </a:prstClr>
                </a:solidFill>
              </a:rPr>
              <a:t>MENU</a:t>
            </a:r>
            <a:endParaRPr lang="en-ID" sz="8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13505" r="24012" b="25781"/>
          <a:stretch/>
        </p:blipFill>
        <p:spPr bwMode="auto">
          <a:xfrm>
            <a:off x="2496905" y="987962"/>
            <a:ext cx="7655226" cy="52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E6ADA78-8997-1754-24E5-09AB6CDBC9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13995" r="55495"/>
          <a:stretch/>
        </p:blipFill>
        <p:spPr>
          <a:xfrm>
            <a:off x="649985" y="643341"/>
            <a:ext cx="1321274" cy="46017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AEAEDB5-BAA7-D4EB-E33F-FD988B6D70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9" t="16269"/>
          <a:stretch/>
        </p:blipFill>
        <p:spPr>
          <a:xfrm>
            <a:off x="10058400" y="1084044"/>
            <a:ext cx="2006295" cy="406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1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2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5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6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90EC131-2E5A-78D8-F505-3A13D28A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020B88F-017C-6B8E-7D25-368D71ACE5E3}"/>
              </a:ext>
            </a:extLst>
          </p:cNvPr>
          <p:cNvSpPr/>
          <p:nvPr/>
        </p:nvSpPr>
        <p:spPr>
          <a:xfrm>
            <a:off x="2533650" y="400050"/>
            <a:ext cx="8077200" cy="6192373"/>
          </a:xfrm>
          <a:prstGeom prst="rect">
            <a:avLst/>
          </a:prstGeom>
          <a:solidFill>
            <a:srgbClr val="7CA2A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5" name="Oval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3C454111-6C9E-D7A3-27D8-21915C632C87}"/>
              </a:ext>
            </a:extLst>
          </p:cNvPr>
          <p:cNvSpPr/>
          <p:nvPr/>
        </p:nvSpPr>
        <p:spPr>
          <a:xfrm>
            <a:off x="11353800" y="298720"/>
            <a:ext cx="689242" cy="689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4B0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prstClr val="white">
                    <a:lumMod val="50000"/>
                  </a:prstClr>
                </a:solidFill>
              </a:rPr>
              <a:t>MENU</a:t>
            </a:r>
            <a:endParaRPr lang="en-ID" sz="8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5" t="9713" r="24451" b="18133"/>
          <a:stretch/>
        </p:blipFill>
        <p:spPr bwMode="auto">
          <a:xfrm>
            <a:off x="2677200" y="546370"/>
            <a:ext cx="7724099" cy="592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DEDD91C-88B1-A679-A8CC-C229AB8F6A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42"/>
          <a:stretch/>
        </p:blipFill>
        <p:spPr>
          <a:xfrm>
            <a:off x="-228600" y="-400050"/>
            <a:ext cx="263663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8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7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1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2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4538</TotalTime>
  <Words>534</Words>
  <Application>Microsoft Office PowerPoint</Application>
  <PresentationFormat>Custom</PresentationFormat>
  <Paragraphs>106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 .; Azmi Asra</dc:creator>
  <cp:lastModifiedBy>Toshiba</cp:lastModifiedBy>
  <cp:revision>981</cp:revision>
  <dcterms:created xsi:type="dcterms:W3CDTF">2022-10-08T12:29:08Z</dcterms:created>
  <dcterms:modified xsi:type="dcterms:W3CDTF">2024-09-15T04:38:13Z</dcterms:modified>
</cp:coreProperties>
</file>