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4" r:id="rId4"/>
    <p:sldId id="296" r:id="rId5"/>
    <p:sldId id="297" r:id="rId6"/>
    <p:sldId id="319" r:id="rId7"/>
    <p:sldId id="320" r:id="rId8"/>
    <p:sldId id="322" r:id="rId9"/>
    <p:sldId id="324" r:id="rId10"/>
    <p:sldId id="325" r:id="rId11"/>
    <p:sldId id="323" r:id="rId12"/>
    <p:sldId id="326" r:id="rId13"/>
    <p:sldId id="327" r:id="rId14"/>
    <p:sldId id="270" r:id="rId15"/>
  </p:sldIdLst>
  <p:sldSz cx="18288000" cy="10287000"/>
  <p:notesSz cx="6858000" cy="9144000"/>
  <p:embeddedFontLst>
    <p:embeddedFont>
      <p:font typeface="Raleway Ultra-Bold" panose="020B060402020202020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00000000000000000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0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66E10-8BE7-4DFC-A041-49820C890842}" type="datetimeFigureOut">
              <a:rPr lang="en-ID" smtClean="0"/>
              <a:t>07/11/2024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6DAF9-B6C7-413F-8EDF-BB2EF3C24D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952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11.svg"/><Relationship Id="rId4" Type="http://schemas.openxmlformats.org/officeDocument/2006/relationships/image" Target="../media/image17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.sv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7.svg"/><Relationship Id="rId9" Type="http://schemas.openxmlformats.org/officeDocument/2006/relationships/image" Target="../media/image5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4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11.svg"/><Relationship Id="rId4" Type="http://schemas.openxmlformats.org/officeDocument/2006/relationships/image" Target="../media/image29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3998575">
            <a:off x="8532326" y="4175619"/>
            <a:ext cx="14153336" cy="5506247"/>
            <a:chOff x="0" y="0"/>
            <a:chExt cx="104461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633137" y="7629153"/>
            <a:ext cx="4181511" cy="2054167"/>
          </a:xfrm>
          <a:custGeom>
            <a:avLst/>
            <a:gdLst/>
            <a:ahLst/>
            <a:cxnLst/>
            <a:rect l="l" t="t" r="r" b="b"/>
            <a:pathLst>
              <a:path w="4181511" h="2054167">
                <a:moveTo>
                  <a:pt x="0" y="0"/>
                </a:moveTo>
                <a:lnTo>
                  <a:pt x="4181511" y="0"/>
                </a:lnTo>
                <a:lnTo>
                  <a:pt x="4181511" y="2054168"/>
                </a:lnTo>
                <a:lnTo>
                  <a:pt x="0" y="2054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92914" y="7407976"/>
            <a:ext cx="4356743" cy="898911"/>
            <a:chOff x="0" y="0"/>
            <a:chExt cx="1106572" cy="2283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6572" cy="228315"/>
            </a:xfrm>
            <a:custGeom>
              <a:avLst/>
              <a:gdLst/>
              <a:ahLst/>
              <a:cxnLst/>
              <a:rect l="l" t="t" r="r" b="b"/>
              <a:pathLst>
                <a:path w="1106572" h="228315">
                  <a:moveTo>
                    <a:pt x="74634" y="0"/>
                  </a:moveTo>
                  <a:lnTo>
                    <a:pt x="1031938" y="0"/>
                  </a:lnTo>
                  <a:cubicBezTo>
                    <a:pt x="1051732" y="0"/>
                    <a:pt x="1070715" y="7863"/>
                    <a:pt x="1084712" y="21860"/>
                  </a:cubicBezTo>
                  <a:cubicBezTo>
                    <a:pt x="1098708" y="35856"/>
                    <a:pt x="1106572" y="54840"/>
                    <a:pt x="1106572" y="74634"/>
                  </a:cubicBezTo>
                  <a:lnTo>
                    <a:pt x="1106572" y="153681"/>
                  </a:lnTo>
                  <a:cubicBezTo>
                    <a:pt x="1106572" y="173475"/>
                    <a:pt x="1098708" y="192459"/>
                    <a:pt x="1084712" y="206455"/>
                  </a:cubicBezTo>
                  <a:cubicBezTo>
                    <a:pt x="1070715" y="220452"/>
                    <a:pt x="1051732" y="228315"/>
                    <a:pt x="1031938" y="228315"/>
                  </a:cubicBezTo>
                  <a:lnTo>
                    <a:pt x="74634" y="228315"/>
                  </a:lnTo>
                  <a:cubicBezTo>
                    <a:pt x="54840" y="228315"/>
                    <a:pt x="35856" y="220452"/>
                    <a:pt x="21860" y="206455"/>
                  </a:cubicBezTo>
                  <a:cubicBezTo>
                    <a:pt x="7863" y="192459"/>
                    <a:pt x="0" y="173475"/>
                    <a:pt x="0" y="153681"/>
                  </a:cubicBezTo>
                  <a:lnTo>
                    <a:pt x="0" y="74634"/>
                  </a:lnTo>
                  <a:cubicBezTo>
                    <a:pt x="0" y="54840"/>
                    <a:pt x="7863" y="35856"/>
                    <a:pt x="21860" y="21860"/>
                  </a:cubicBezTo>
                  <a:cubicBezTo>
                    <a:pt x="35856" y="7863"/>
                    <a:pt x="54840" y="0"/>
                    <a:pt x="74634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106572" cy="209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496562">
            <a:off x="16698449" y="973193"/>
            <a:ext cx="1121701" cy="755746"/>
          </a:xfrm>
          <a:custGeom>
            <a:avLst/>
            <a:gdLst/>
            <a:ahLst/>
            <a:cxnLst/>
            <a:rect l="l" t="t" r="r" b="b"/>
            <a:pathLst>
              <a:path w="1121701" h="755746">
                <a:moveTo>
                  <a:pt x="0" y="0"/>
                </a:moveTo>
                <a:lnTo>
                  <a:pt x="1121702" y="0"/>
                </a:lnTo>
                <a:lnTo>
                  <a:pt x="1121702" y="755746"/>
                </a:lnTo>
                <a:lnTo>
                  <a:pt x="0" y="7557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291684">
            <a:off x="9883846" y="5264698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8" y="0"/>
                </a:lnTo>
                <a:lnTo>
                  <a:pt x="1167478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67470">
            <a:off x="6305629" y="-181555"/>
            <a:ext cx="1473880" cy="982587"/>
          </a:xfrm>
          <a:custGeom>
            <a:avLst/>
            <a:gdLst/>
            <a:ahLst/>
            <a:cxnLst/>
            <a:rect l="l" t="t" r="r" b="b"/>
            <a:pathLst>
              <a:path w="1473880" h="982587">
                <a:moveTo>
                  <a:pt x="0" y="0"/>
                </a:moveTo>
                <a:lnTo>
                  <a:pt x="1473880" y="0"/>
                </a:lnTo>
                <a:lnTo>
                  <a:pt x="1473880" y="982586"/>
                </a:lnTo>
                <a:lnTo>
                  <a:pt x="0" y="9825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08107" y="7677026"/>
            <a:ext cx="3526356" cy="37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8"/>
              </a:lnSpc>
            </a:pPr>
            <a:r>
              <a:rPr lang="en-US" sz="2635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Hidayatus Sibyan</a:t>
            </a:r>
          </a:p>
        </p:txBody>
      </p:sp>
      <p:sp>
        <p:nvSpPr>
          <p:cNvPr id="15" name="Freeform 15"/>
          <p:cNvSpPr/>
          <p:nvPr/>
        </p:nvSpPr>
        <p:spPr>
          <a:xfrm>
            <a:off x="-363458" y="909293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227920" y="2906109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436547" y="2065838"/>
            <a:ext cx="8839318" cy="2652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35"/>
              </a:lnSpc>
            </a:pPr>
            <a:r>
              <a:rPr lang="en-US" sz="6000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SUBNETTING JARINGAN KOMPUTER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59192" y="217038"/>
            <a:ext cx="6035897" cy="1358721"/>
            <a:chOff x="0" y="0"/>
            <a:chExt cx="8047863" cy="1811627"/>
          </a:xfrm>
        </p:grpSpPr>
        <p:sp>
          <p:nvSpPr>
            <p:cNvPr id="21" name="Freeform 21"/>
            <p:cNvSpPr/>
            <p:nvPr/>
          </p:nvSpPr>
          <p:spPr>
            <a:xfrm>
              <a:off x="1944548" y="123601"/>
              <a:ext cx="1567486" cy="1567486"/>
            </a:xfrm>
            <a:custGeom>
              <a:avLst/>
              <a:gdLst/>
              <a:ahLst/>
              <a:cxnLst/>
              <a:rect l="l" t="t" r="r" b="b"/>
              <a:pathLst>
                <a:path w="1567486" h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3637369" y="123601"/>
              <a:ext cx="1567486" cy="1567486"/>
            </a:xfrm>
            <a:custGeom>
              <a:avLst/>
              <a:gdLst/>
              <a:ahLst/>
              <a:cxnLst/>
              <a:rect l="l" t="t" r="r" b="b"/>
              <a:pathLst>
                <a:path w="1567486" h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330191" y="244015"/>
              <a:ext cx="2717672" cy="1447072"/>
            </a:xfrm>
            <a:custGeom>
              <a:avLst/>
              <a:gdLst/>
              <a:ahLst/>
              <a:cxnLst/>
              <a:rect l="l" t="t" r="r" b="b"/>
              <a:pathLst>
                <a:path w="2717672" h="1447072">
                  <a:moveTo>
                    <a:pt x="0" y="0"/>
                  </a:moveTo>
                  <a:lnTo>
                    <a:pt x="2717672" y="0"/>
                  </a:lnTo>
                  <a:lnTo>
                    <a:pt x="2717672" y="1447072"/>
                  </a:lnTo>
                  <a:lnTo>
                    <a:pt x="0" y="144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817548" cy="1811627"/>
            </a:xfrm>
            <a:custGeom>
              <a:avLst/>
              <a:gdLst/>
              <a:ahLst/>
              <a:cxnLst/>
              <a:rect l="l" t="t" r="r" b="b"/>
              <a:pathLst>
                <a:path w="1817548" h="1811627">
                  <a:moveTo>
                    <a:pt x="0" y="0"/>
                  </a:moveTo>
                  <a:lnTo>
                    <a:pt x="1817548" y="0"/>
                  </a:lnTo>
                  <a:lnTo>
                    <a:pt x="1817548" y="1811627"/>
                  </a:lnTo>
                  <a:lnTo>
                    <a:pt x="0" y="181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11993-8285-2B66-656B-6300261C3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7FE7A94-05D5-72CB-B3B1-85385B263E8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6204348-DA0D-F011-89F5-60DE561C3DB7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F80730A-08D5-D9B9-CD74-E0F1FC86E1D8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5102745-D641-5A8B-8B60-7DF643ACE371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0219CC3B-0188-FE39-7D6E-00793B8ABBAF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309E0C8-05AE-D881-145C-CCAB03E8FF6C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9470AD5-3C14-222F-2BC5-C5CBE57B5335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C263625-7594-B0C4-D725-B77E77174A41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1E56E56-B473-1612-1373-29B05D4735C0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F13368D-99F1-B98F-9223-95A36C7326D8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219786D8-06ED-ABE0-707C-530B587C3134}"/>
              </a:ext>
            </a:extLst>
          </p:cNvPr>
          <p:cNvSpPr txBox="1"/>
          <p:nvPr/>
        </p:nvSpPr>
        <p:spPr>
          <a:xfrm>
            <a:off x="9296400" y="1485900"/>
            <a:ext cx="8468032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5. IP Address Host Awal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0D44FAFC-6721-73C4-1BF3-836308B56D88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328CD265-8FA2-0ABA-5093-6B85662E3CDC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09.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856380DE-5308-E529-1D46-AED122588673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F60CB20-E2D9-B82B-265B-893A54E1597E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22074FF-9D0A-D540-E91C-A1DC452A5647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63BF152-25EA-F89A-EDEA-C1B979E62E15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93C9DC1-D993-4B34-7DA3-5B0048613856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2CF6495-90B4-CA20-6691-F4377311468B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D45DF-A323-F6CA-82CF-410C9F6A8D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33951" y="2219826"/>
            <a:ext cx="9572625" cy="7064177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0ADBFA10-53D8-9E0C-AFC8-99013D2D2B68}"/>
              </a:ext>
            </a:extLst>
          </p:cNvPr>
          <p:cNvSpPr txBox="1"/>
          <p:nvPr/>
        </p:nvSpPr>
        <p:spPr>
          <a:xfrm>
            <a:off x="9462010" y="3926121"/>
            <a:ext cx="7082583" cy="139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Contoh: 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NETWORK ADDRESS: 192.168.1.0/25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0C3BE1F-2A56-0CAD-0618-5CB37288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2199149"/>
            <a:ext cx="8782050" cy="75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E1CDFBF-B141-71FD-C5EE-2CA00EC034A6}"/>
              </a:ext>
            </a:extLst>
          </p:cNvPr>
          <p:cNvGraphicFramePr>
            <a:graphicFrameLocks noGrp="1"/>
          </p:cNvGraphicFramePr>
          <p:nvPr/>
        </p:nvGraphicFramePr>
        <p:xfrm>
          <a:off x="9462010" y="5381529"/>
          <a:ext cx="812156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190">
                  <a:extLst>
                    <a:ext uri="{9D8B030D-6E8A-4147-A177-3AD203B41FA5}">
                      <a16:colId xmlns:a16="http://schemas.microsoft.com/office/drawing/2014/main" val="101829710"/>
                    </a:ext>
                  </a:extLst>
                </a:gridCol>
                <a:gridCol w="6077375">
                  <a:extLst>
                    <a:ext uri="{9D8B030D-6E8A-4147-A177-3AD203B41FA5}">
                      <a16:colId xmlns:a16="http://schemas.microsoft.com/office/drawing/2014/main" val="81135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Desimal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192.168.1.0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3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Biner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11000000.10101000.00000001.0</a:t>
                      </a: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0000000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82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First Host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11000000.10101000.00000001.0</a:t>
                      </a: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000000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en-ID" sz="2400" b="1" dirty="0">
                        <a:solidFill>
                          <a:srgbClr val="00B0F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0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IP First Host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192.168.1.1</a:t>
                      </a:r>
                      <a:endParaRPr lang="en-ID" sz="2400" b="1" dirty="0">
                        <a:solidFill>
                          <a:srgbClr val="00B0F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34607"/>
                  </a:ext>
                </a:extLst>
              </a:tr>
            </a:tbl>
          </a:graphicData>
        </a:graphic>
      </p:graphicFrame>
      <p:sp>
        <p:nvSpPr>
          <p:cNvPr id="13" name="TextBox 21">
            <a:extLst>
              <a:ext uri="{FF2B5EF4-FFF2-40B4-BE49-F238E27FC236}">
                <a16:creationId xmlns:a16="http://schemas.microsoft.com/office/drawing/2014/main" id="{6F9C9CC6-02EA-6B88-3D2F-7B1E6BE1E27F}"/>
              </a:ext>
            </a:extLst>
          </p:cNvPr>
          <p:cNvSpPr txBox="1"/>
          <p:nvPr/>
        </p:nvSpPr>
        <p:spPr>
          <a:xfrm>
            <a:off x="9523396" y="7562447"/>
            <a:ext cx="7635266" cy="2133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Blok Subnet = 0, 128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IP First Host  1 angka setelah subnet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IP First Host = 192.168.1.1</a:t>
            </a:r>
          </a:p>
        </p:txBody>
      </p:sp>
    </p:spTree>
    <p:extLst>
      <p:ext uri="{BB962C8B-B14F-4D97-AF65-F5344CB8AC3E}">
        <p14:creationId xmlns:p14="http://schemas.microsoft.com/office/powerpoint/2010/main" val="26861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D5BE3-1E7F-6B7B-AF0A-A684FB501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B7200E3-FD4B-B4F7-A87B-D97F0D08EE1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3380E49-C1F4-7EBF-06CC-73851F7A0178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5EE9798-CCC3-2238-E80F-E040D48C9F57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891BA27-A18F-6340-9B31-3637E8836364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2E569A37-1277-857B-B04A-DE17F667DBF4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A68F235-81D1-0CFE-8EAD-96C92D5C1CED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90B46C7-1E1B-24D6-D0D0-F4F3C81658DA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6B98E70-8D99-694A-78DA-D864837F12B1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5E5BEB8-84FD-AAC5-1861-69B845A88C1B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48C22602-71BA-3EC5-774B-7D7EC451520B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CA8B7B9-1EC8-904A-5144-83207F5D69BE}"/>
              </a:ext>
            </a:extLst>
          </p:cNvPr>
          <p:cNvSpPr txBox="1"/>
          <p:nvPr/>
        </p:nvSpPr>
        <p:spPr>
          <a:xfrm>
            <a:off x="9296400" y="1485900"/>
            <a:ext cx="8468032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6. IP Address Host Akhir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C3DD0987-4B8C-0642-7A78-D30C59A08D2A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C642C77B-8851-23C4-3FDA-F1BA1D42C636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10.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A90E1680-613A-F130-D911-B00E006BE2ED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CFD95EB4-BADB-44F1-2BA6-97FF23C6D61B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0D416E-72D3-9086-27FD-ECCE5AB0B95E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B0CCF54-C2BC-EE46-03A2-B5DE24C33433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FE14AFC-6B68-F8DC-345E-658445C7513D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9F8CD55-5D60-0F1B-0A46-ECD8CA917D2C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07C920F-5617-C97B-8824-DE1B3795C3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33951" y="2219826"/>
            <a:ext cx="9572625" cy="7064177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59759E9A-131C-30C5-54D8-78B68F0AE695}"/>
              </a:ext>
            </a:extLst>
          </p:cNvPr>
          <p:cNvSpPr txBox="1"/>
          <p:nvPr/>
        </p:nvSpPr>
        <p:spPr>
          <a:xfrm>
            <a:off x="9462010" y="3926121"/>
            <a:ext cx="7082583" cy="139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Contoh: 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NETWORK ADDRESS: 192.168.1.0/25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27F45CE-5511-DC49-D59C-D2F00686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2199149"/>
            <a:ext cx="8782050" cy="75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FB3F462-63D9-B3BB-9A05-0DEE0044F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800011"/>
              </p:ext>
            </p:extLst>
          </p:nvPr>
        </p:nvGraphicFramePr>
        <p:xfrm>
          <a:off x="9462010" y="5381529"/>
          <a:ext cx="812156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190">
                  <a:extLst>
                    <a:ext uri="{9D8B030D-6E8A-4147-A177-3AD203B41FA5}">
                      <a16:colId xmlns:a16="http://schemas.microsoft.com/office/drawing/2014/main" val="101829710"/>
                    </a:ext>
                  </a:extLst>
                </a:gridCol>
                <a:gridCol w="6077375">
                  <a:extLst>
                    <a:ext uri="{9D8B030D-6E8A-4147-A177-3AD203B41FA5}">
                      <a16:colId xmlns:a16="http://schemas.microsoft.com/office/drawing/2014/main" val="81135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Desimal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192.168.1.0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3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Biner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11000000.10101000.00000001.0</a:t>
                      </a: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0000000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82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Last Host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11000000.10101000.00000001.0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111111</a:t>
                      </a: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en-ID" sz="2400" b="1" dirty="0">
                        <a:solidFill>
                          <a:srgbClr val="00B0F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0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IP Last Host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192.168.1.126</a:t>
                      </a:r>
                      <a:endParaRPr lang="en-ID" sz="2400" b="1" dirty="0">
                        <a:solidFill>
                          <a:srgbClr val="00B0F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34607"/>
                  </a:ext>
                </a:extLst>
              </a:tr>
            </a:tbl>
          </a:graphicData>
        </a:graphic>
      </p:graphicFrame>
      <p:sp>
        <p:nvSpPr>
          <p:cNvPr id="13" name="TextBox 21">
            <a:extLst>
              <a:ext uri="{FF2B5EF4-FFF2-40B4-BE49-F238E27FC236}">
                <a16:creationId xmlns:a16="http://schemas.microsoft.com/office/drawing/2014/main" id="{A32E1409-A2C4-3CBB-9518-E7B8B796D558}"/>
              </a:ext>
            </a:extLst>
          </p:cNvPr>
          <p:cNvSpPr txBox="1"/>
          <p:nvPr/>
        </p:nvSpPr>
        <p:spPr>
          <a:xfrm>
            <a:off x="9523396" y="7562447"/>
            <a:ext cx="7635266" cy="2133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Blok Subnet = 0, 128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IP Last Host  1 angka sebelum broadcast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IP Last Host = 192.168.1.126</a:t>
            </a:r>
          </a:p>
        </p:txBody>
      </p:sp>
    </p:spTree>
    <p:extLst>
      <p:ext uri="{BB962C8B-B14F-4D97-AF65-F5344CB8AC3E}">
        <p14:creationId xmlns:p14="http://schemas.microsoft.com/office/powerpoint/2010/main" val="278228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1E4A6-0B81-B37C-8EE1-2A8B4F70E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70CC55-3EFC-58F4-266C-91F8C132605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E1FB1FA-97BA-9035-0727-EF6C4E411A54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DFE197D-572C-C5E7-B9AB-A810596E7D24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F85C5AA-0F71-2E8B-1B05-008B8BBA1098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EC912CD5-C035-A446-6F0B-B78E02754473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7435492-0759-4DB0-BC17-F54C762BF0AE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385527B-89D7-D54A-1184-FAAFC3427EA3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54C3602-EA67-B0C6-9187-BF8D7936DC25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6A0276B-2D41-8624-CE17-E4919F3BC618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A5F8AEC4-D148-68AA-6880-538FF5841DCB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044179CC-31AA-DF8E-A318-FE1C64792D28}"/>
              </a:ext>
            </a:extLst>
          </p:cNvPr>
          <p:cNvSpPr txBox="1"/>
          <p:nvPr/>
        </p:nvSpPr>
        <p:spPr>
          <a:xfrm>
            <a:off x="9296400" y="1485900"/>
            <a:ext cx="8468032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7. IP Address Host Broadcast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77513C23-7AAC-78A1-F1BB-1E25FC4CA536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07295195-B52F-49FF-BE56-10B8742203C0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11.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1C0CE6D3-48DE-F1DA-5D10-E0CE3DA98334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514E7E3-7C64-CAD1-EB9F-EF554400A3AE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BE80F51-5F61-A13D-1458-E7CEBF45896F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C40AEBB-0222-BE33-0E1A-DDAE1CFC307C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977C183-3BFB-97C1-F8A4-9DCAE553832B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9C5E310-7E84-A4C6-A929-74D3A0C1821E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A2E3B-F9F8-DADF-0383-A69C3251A1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33951" y="2219826"/>
            <a:ext cx="9572625" cy="7064177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6B10F6A7-4216-7DD2-A48E-D7ADDDF4F812}"/>
              </a:ext>
            </a:extLst>
          </p:cNvPr>
          <p:cNvSpPr txBox="1"/>
          <p:nvPr/>
        </p:nvSpPr>
        <p:spPr>
          <a:xfrm>
            <a:off x="9462010" y="3926121"/>
            <a:ext cx="7082583" cy="139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Contoh: 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NETWORK ADDRESS: 192.168.1.0/25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21CAF47-05AA-F041-3615-76D2566A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2199149"/>
            <a:ext cx="8782050" cy="75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D18CAF-F229-B3A1-C6FE-606DE6C33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37511"/>
              </p:ext>
            </p:extLst>
          </p:nvPr>
        </p:nvGraphicFramePr>
        <p:xfrm>
          <a:off x="9462010" y="5381529"/>
          <a:ext cx="812156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190">
                  <a:extLst>
                    <a:ext uri="{9D8B030D-6E8A-4147-A177-3AD203B41FA5}">
                      <a16:colId xmlns:a16="http://schemas.microsoft.com/office/drawing/2014/main" val="101829710"/>
                    </a:ext>
                  </a:extLst>
                </a:gridCol>
                <a:gridCol w="6077375">
                  <a:extLst>
                    <a:ext uri="{9D8B030D-6E8A-4147-A177-3AD203B41FA5}">
                      <a16:colId xmlns:a16="http://schemas.microsoft.com/office/drawing/2014/main" val="81135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Desimal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192.168.1.0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3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Biner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11000000.10101000.00000001.0</a:t>
                      </a: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0000000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82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Broadcast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11000000.10101000.00000001.0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1111111</a:t>
                      </a:r>
                      <a:endParaRPr lang="en-ID" sz="2400" b="1" dirty="0">
                        <a:solidFill>
                          <a:srgbClr val="00B0F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0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Broadcast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192.168.1.127</a:t>
                      </a:r>
                      <a:endParaRPr lang="en-ID" sz="2400" b="1" dirty="0">
                        <a:solidFill>
                          <a:srgbClr val="00B0F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34607"/>
                  </a:ext>
                </a:extLst>
              </a:tr>
            </a:tbl>
          </a:graphicData>
        </a:graphic>
      </p:graphicFrame>
      <p:sp>
        <p:nvSpPr>
          <p:cNvPr id="13" name="TextBox 21">
            <a:extLst>
              <a:ext uri="{FF2B5EF4-FFF2-40B4-BE49-F238E27FC236}">
                <a16:creationId xmlns:a16="http://schemas.microsoft.com/office/drawing/2014/main" id="{0CE610FA-0A25-4C04-21F8-E8A830C757AC}"/>
              </a:ext>
            </a:extLst>
          </p:cNvPr>
          <p:cNvSpPr txBox="1"/>
          <p:nvPr/>
        </p:nvSpPr>
        <p:spPr>
          <a:xfrm>
            <a:off x="9523396" y="7562447"/>
            <a:ext cx="7635266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Blok Subnet = 0, 128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IP Broadcast : 1 angka sebelum subnet berikutnya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IP Broadcast = 192.168.1.127</a:t>
            </a:r>
          </a:p>
        </p:txBody>
      </p:sp>
    </p:spTree>
    <p:extLst>
      <p:ext uri="{BB962C8B-B14F-4D97-AF65-F5344CB8AC3E}">
        <p14:creationId xmlns:p14="http://schemas.microsoft.com/office/powerpoint/2010/main" val="305883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4A870-0BF8-CE28-9562-A436E4B36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28241D-9223-C6DF-7422-714F6783E76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F078E5F-C3E7-4C7F-84CA-4DD5EDFC7B94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54004FA-DC89-954C-90FA-A5753B442F17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CC943FB-4383-96ED-2F10-864FF09D5AFE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7D6CC9B7-7962-21AF-43CD-B9F40773CBF3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70A1F57-7ACD-C134-1292-5401BDE875B4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2F26429-D121-65D1-88A3-6438947F1E69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6697AF9-1642-1882-CAC4-33E847733E01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4F72145F-6B9B-6FED-E559-DF0213C39A84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DB46699-F36D-055B-1C7B-6583E0CFB51D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5E5F1BD-DA0E-3203-2AE2-3B2A4E6CCBCB}"/>
              </a:ext>
            </a:extLst>
          </p:cNvPr>
          <p:cNvSpPr txBox="1"/>
          <p:nvPr/>
        </p:nvSpPr>
        <p:spPr>
          <a:xfrm>
            <a:off x="9296400" y="1485900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Subnetting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4F89FCA-DF93-A10E-A47D-CA48C00B0F89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E78D25F5-C24D-0E92-966F-BC853EBA2256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12.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557D7CEA-A8E5-5BF5-4418-314B5FA3A69E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C75F0735-2B5B-5A90-BCD0-4129DC9BA120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9606208-FEDA-252C-024B-3645F88DDA9A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2A02D8D-F1A8-0588-1A96-8BAFB94DEB95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953019A-2223-0F9F-2CFA-09EA0584D22D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988048D-5C24-CDB6-4691-7CB88FF1D800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A8E25DA-ECB5-F0AD-E3C1-C16762123A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33951" y="2219826"/>
            <a:ext cx="9572625" cy="7064177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170753A2-385E-66DF-8412-87A422F6AE6A}"/>
              </a:ext>
            </a:extLst>
          </p:cNvPr>
          <p:cNvSpPr txBox="1"/>
          <p:nvPr/>
        </p:nvSpPr>
        <p:spPr>
          <a:xfrm>
            <a:off x="9462010" y="3926121"/>
            <a:ext cx="7082583" cy="139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Contoh: 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NETWORK ADDRESS: 192.168.1.0/25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3D0FE3D-D42C-FC4A-6806-5E6156A3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2199149"/>
            <a:ext cx="8782050" cy="75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E4BC697-6A86-1268-EA58-C8FA8BB7B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66631"/>
              </p:ext>
            </p:extLst>
          </p:nvPr>
        </p:nvGraphicFramePr>
        <p:xfrm>
          <a:off x="9431865" y="5982673"/>
          <a:ext cx="809800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0112">
                  <a:extLst>
                    <a:ext uri="{9D8B030D-6E8A-4147-A177-3AD203B41FA5}">
                      <a16:colId xmlns:a16="http://schemas.microsoft.com/office/drawing/2014/main" val="101829710"/>
                    </a:ext>
                  </a:extLst>
                </a:gridCol>
                <a:gridCol w="2583285">
                  <a:extLst>
                    <a:ext uri="{9D8B030D-6E8A-4147-A177-3AD203B41FA5}">
                      <a16:colId xmlns:a16="http://schemas.microsoft.com/office/drawing/2014/main" val="811356926"/>
                    </a:ext>
                  </a:extLst>
                </a:gridCol>
                <a:gridCol w="2944609">
                  <a:extLst>
                    <a:ext uri="{9D8B030D-6E8A-4147-A177-3AD203B41FA5}">
                      <a16:colId xmlns:a16="http://schemas.microsoft.com/office/drawing/2014/main" val="2276645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Subnet 1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Subnet 2</a:t>
                      </a:r>
                      <a:endParaRPr lang="en-ID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3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Subnet Mask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255.255.255.128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255.255.255.128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82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Network Address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192.168.1.0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192.168.1.128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82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First Host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192.168.1.1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192.168.1.129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0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Last Host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192.168.1.126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192.168.1.255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34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Broadcast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192.168.1.127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192.168.1.256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43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43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4126767">
            <a:off x="-4118775" y="4193783"/>
            <a:ext cx="14431212" cy="5999056"/>
            <a:chOff x="0" y="0"/>
            <a:chExt cx="977628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7628" cy="406400"/>
            </a:xfrm>
            <a:custGeom>
              <a:avLst/>
              <a:gdLst/>
              <a:ahLst/>
              <a:cxnLst/>
              <a:rect l="l" t="t" r="r" b="b"/>
              <a:pathLst>
                <a:path w="977628" h="406400">
                  <a:moveTo>
                    <a:pt x="774428" y="0"/>
                  </a:moveTo>
                  <a:cubicBezTo>
                    <a:pt x="886652" y="0"/>
                    <a:pt x="977628" y="90976"/>
                    <a:pt x="977628" y="203200"/>
                  </a:cubicBezTo>
                  <a:cubicBezTo>
                    <a:pt x="977628" y="315424"/>
                    <a:pt x="886652" y="406400"/>
                    <a:pt x="774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977628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22236" y="4970788"/>
            <a:ext cx="5895118" cy="5895118"/>
          </a:xfrm>
          <a:custGeom>
            <a:avLst/>
            <a:gdLst/>
            <a:ahLst/>
            <a:cxnLst/>
            <a:rect l="l" t="t" r="r" b="b"/>
            <a:pathLst>
              <a:path w="5895118" h="5895118">
                <a:moveTo>
                  <a:pt x="0" y="0"/>
                </a:moveTo>
                <a:lnTo>
                  <a:pt x="5895118" y="0"/>
                </a:lnTo>
                <a:lnTo>
                  <a:pt x="5895118" y="5895118"/>
                </a:lnTo>
                <a:lnTo>
                  <a:pt x="0" y="589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4126767">
            <a:off x="13614282" y="-3303429"/>
            <a:ext cx="14431212" cy="5999056"/>
            <a:chOff x="0" y="0"/>
            <a:chExt cx="977628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7628" cy="406400"/>
            </a:xfrm>
            <a:custGeom>
              <a:avLst/>
              <a:gdLst/>
              <a:ahLst/>
              <a:cxnLst/>
              <a:rect l="l" t="t" r="r" b="b"/>
              <a:pathLst>
                <a:path w="977628" h="406400">
                  <a:moveTo>
                    <a:pt x="774428" y="0"/>
                  </a:moveTo>
                  <a:cubicBezTo>
                    <a:pt x="886652" y="0"/>
                    <a:pt x="977628" y="90976"/>
                    <a:pt x="977628" y="203200"/>
                  </a:cubicBezTo>
                  <a:cubicBezTo>
                    <a:pt x="977628" y="315424"/>
                    <a:pt x="886652" y="406400"/>
                    <a:pt x="774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977628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93493" y="6763216"/>
            <a:ext cx="9764422" cy="2928078"/>
            <a:chOff x="0" y="0"/>
            <a:chExt cx="2571700" cy="7711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71700" cy="771181"/>
            </a:xfrm>
            <a:custGeom>
              <a:avLst/>
              <a:gdLst/>
              <a:ahLst/>
              <a:cxnLst/>
              <a:rect l="l" t="t" r="r" b="b"/>
              <a:pathLst>
                <a:path w="2571700" h="771181">
                  <a:moveTo>
                    <a:pt x="39644" y="0"/>
                  </a:moveTo>
                  <a:lnTo>
                    <a:pt x="2532056" y="0"/>
                  </a:lnTo>
                  <a:cubicBezTo>
                    <a:pt x="2553951" y="0"/>
                    <a:pt x="2571700" y="17749"/>
                    <a:pt x="2571700" y="39644"/>
                  </a:cubicBezTo>
                  <a:lnTo>
                    <a:pt x="2571700" y="731538"/>
                  </a:lnTo>
                  <a:cubicBezTo>
                    <a:pt x="2571700" y="753432"/>
                    <a:pt x="2553951" y="771181"/>
                    <a:pt x="2532056" y="771181"/>
                  </a:cubicBezTo>
                  <a:lnTo>
                    <a:pt x="39644" y="771181"/>
                  </a:lnTo>
                  <a:cubicBezTo>
                    <a:pt x="17749" y="771181"/>
                    <a:pt x="0" y="753432"/>
                    <a:pt x="0" y="731538"/>
                  </a:cubicBezTo>
                  <a:lnTo>
                    <a:pt x="0" y="39644"/>
                  </a:lnTo>
                  <a:cubicBezTo>
                    <a:pt x="0" y="17749"/>
                    <a:pt x="17749" y="0"/>
                    <a:pt x="39644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2571700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504726" y="7800778"/>
            <a:ext cx="544046" cy="544046"/>
          </a:xfrm>
          <a:custGeom>
            <a:avLst/>
            <a:gdLst/>
            <a:ahLst/>
            <a:cxnLst/>
            <a:rect l="l" t="t" r="r" b="b"/>
            <a:pathLst>
              <a:path w="544046" h="544046">
                <a:moveTo>
                  <a:pt x="0" y="0"/>
                </a:moveTo>
                <a:lnTo>
                  <a:pt x="544046" y="0"/>
                </a:lnTo>
                <a:lnTo>
                  <a:pt x="544046" y="544046"/>
                </a:lnTo>
                <a:lnTo>
                  <a:pt x="0" y="544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04726" y="8619004"/>
            <a:ext cx="544046" cy="544046"/>
          </a:xfrm>
          <a:custGeom>
            <a:avLst/>
            <a:gdLst/>
            <a:ahLst/>
            <a:cxnLst/>
            <a:rect l="l" t="t" r="r" b="b"/>
            <a:pathLst>
              <a:path w="544046" h="544046">
                <a:moveTo>
                  <a:pt x="0" y="0"/>
                </a:moveTo>
                <a:lnTo>
                  <a:pt x="544046" y="0"/>
                </a:lnTo>
                <a:lnTo>
                  <a:pt x="544046" y="544046"/>
                </a:lnTo>
                <a:lnTo>
                  <a:pt x="0" y="5440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504726" y="1210990"/>
            <a:ext cx="8115300" cy="418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58"/>
              </a:lnSpc>
            </a:pPr>
            <a:r>
              <a:rPr lang="en-US" sz="16058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Terima</a:t>
            </a:r>
            <a:r>
              <a:rPr lang="en-US" sz="16058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Kasih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69619" y="7870722"/>
            <a:ext cx="2299104" cy="35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2088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+6285291041812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69619" y="8688948"/>
            <a:ext cx="3787249" cy="35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2088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hsibyan@unsiq.ac.id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28843" y="7151617"/>
            <a:ext cx="5068803" cy="35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208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 Informasi Lebih Lanjut :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704141" y="-30390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0848" y="-30390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6204746">
            <a:off x="7315510" y="4348593"/>
            <a:ext cx="14153336" cy="5506247"/>
            <a:chOff x="0" y="0"/>
            <a:chExt cx="104461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51734" y="6435625"/>
            <a:ext cx="5132375" cy="5132375"/>
          </a:xfrm>
          <a:custGeom>
            <a:avLst/>
            <a:gdLst/>
            <a:ahLst/>
            <a:cxnLst/>
            <a:rect l="l" t="t" r="r" b="b"/>
            <a:pathLst>
              <a:path w="5132375" h="5132375">
                <a:moveTo>
                  <a:pt x="0" y="0"/>
                </a:moveTo>
                <a:lnTo>
                  <a:pt x="5132375" y="0"/>
                </a:lnTo>
                <a:lnTo>
                  <a:pt x="5132375" y="5132375"/>
                </a:lnTo>
                <a:lnTo>
                  <a:pt x="0" y="513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4000" y="1028700"/>
            <a:ext cx="8115300" cy="8229600"/>
            <a:chOff x="0" y="0"/>
            <a:chExt cx="1294655" cy="1312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4655" cy="1312890"/>
            </a:xfrm>
            <a:custGeom>
              <a:avLst/>
              <a:gdLst/>
              <a:ahLst/>
              <a:cxnLst/>
              <a:rect l="l" t="t" r="r" b="b"/>
              <a:pathLst>
                <a:path w="1294655" h="1312890">
                  <a:moveTo>
                    <a:pt x="95399" y="0"/>
                  </a:moveTo>
                  <a:lnTo>
                    <a:pt x="1199256" y="0"/>
                  </a:lnTo>
                  <a:cubicBezTo>
                    <a:pt x="1251944" y="0"/>
                    <a:pt x="1294655" y="42712"/>
                    <a:pt x="1294655" y="95399"/>
                  </a:cubicBezTo>
                  <a:lnTo>
                    <a:pt x="1294655" y="1217491"/>
                  </a:lnTo>
                  <a:cubicBezTo>
                    <a:pt x="1294655" y="1270178"/>
                    <a:pt x="1251944" y="1312890"/>
                    <a:pt x="1199256" y="1312890"/>
                  </a:cubicBezTo>
                  <a:lnTo>
                    <a:pt x="95399" y="1312890"/>
                  </a:lnTo>
                  <a:cubicBezTo>
                    <a:pt x="42712" y="1312890"/>
                    <a:pt x="0" y="1270178"/>
                    <a:pt x="0" y="1217491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294655" cy="129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9040" y="5466651"/>
            <a:ext cx="7583299" cy="3791649"/>
            <a:chOff x="0" y="0"/>
            <a:chExt cx="6350000" cy="317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5"/>
              <a:stretch>
                <a:fillRect t="-16625" b="-1662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1834640"/>
            <a:ext cx="783839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Tujuan Pembelajaran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061447"/>
            <a:ext cx="7082583" cy="42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endParaRPr lang="en-US" sz="2541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64967" y="2705100"/>
            <a:ext cx="5346352" cy="1277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Mahasiswa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mampu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memahami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dan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mengaplikasikan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subnetting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jaringan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komputer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47546" y="2724957"/>
            <a:ext cx="1001401" cy="100140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847546" y="2875070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47546" y="5677541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39" name="Freeform 39"/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01.</a:t>
            </a:r>
          </a:p>
        </p:txBody>
      </p:sp>
      <p:sp>
        <p:nvSpPr>
          <p:cNvPr id="41" name="Freeform 41"/>
          <p:cNvSpPr/>
          <p:nvPr/>
        </p:nvSpPr>
        <p:spPr>
          <a:xfrm rot="849206">
            <a:off x="7332600" y="859430"/>
            <a:ext cx="1557366" cy="1049275"/>
          </a:xfrm>
          <a:custGeom>
            <a:avLst/>
            <a:gdLst/>
            <a:ahLst/>
            <a:cxnLst/>
            <a:rect l="l" t="t" r="r" b="b"/>
            <a:pathLst>
              <a:path w="1557366" h="1049275">
                <a:moveTo>
                  <a:pt x="0" y="0"/>
                </a:moveTo>
                <a:lnTo>
                  <a:pt x="1557366" y="0"/>
                </a:lnTo>
                <a:lnTo>
                  <a:pt x="1557366" y="1049275"/>
                </a:lnTo>
                <a:lnTo>
                  <a:pt x="0" y="1049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1060051">
            <a:off x="313566" y="5343148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7" y="0"/>
                </a:lnTo>
                <a:lnTo>
                  <a:pt x="1167477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4851734" y="-381706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46" name="Freeform 46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pic>
        <p:nvPicPr>
          <p:cNvPr id="19458" name="Picture 2" descr="5 Hal Dasar Yang Harus Diketahui Sebelum Belajar Jaringan - Tutorial Jaringan  Komputer - Configure Your Knowledge">
            <a:extLst>
              <a:ext uri="{FF2B5EF4-FFF2-40B4-BE49-F238E27FC236}">
                <a16:creationId xmlns:a16="http://schemas.microsoft.com/office/drawing/2014/main" id="{AFD2F46B-D08B-B691-CA2C-21EBAD18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6" y="5397388"/>
            <a:ext cx="8199085" cy="38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No. RW : No. </a:t>
            </a:r>
            <a:r>
              <a:rPr lang="en-US" sz="32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/ Net ID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No RT : No Sub </a:t>
            </a:r>
            <a:r>
              <a:rPr lang="en-US" sz="32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/ No Subnet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Gang : Broadcast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No. Rumah : IP Address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Gerbang</a:t>
            </a: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: Gateway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Analogi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Subnetting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02.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4264E5-9D9D-8B67-47A9-CC1686D8C8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D97F49-72D0-E079-725B-994BB9859D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41" y="3317750"/>
            <a:ext cx="8611459" cy="42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8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61B65-825A-277E-6A07-FC7431EA2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1D84BB4-EA13-A027-1C82-BC723032092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5DCD8CC-D352-AE49-AED3-54F882F1C7A9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E771250-D38A-4C27-0EC5-4C952AA21229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FEE31E2-DD5C-8D99-CBCD-7D61B1C71174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4AC20EA6-5591-765D-718F-71EE61F3C2CE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125F0EC-7695-40FA-7091-1392A97C0897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E722315-128E-157F-7A8B-38678BAEF34C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4AA38E5-D94A-E7D4-9EEB-2717D00F6D18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78EC9CC-0D14-3E36-879A-B3D695BAD752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3572CFD-C785-FC33-3666-341F32A15443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DDE66ADE-F458-A560-FA5C-BC5C47479FB5}"/>
              </a:ext>
            </a:extLst>
          </p:cNvPr>
          <p:cNvSpPr txBox="1"/>
          <p:nvPr/>
        </p:nvSpPr>
        <p:spPr>
          <a:xfrm>
            <a:off x="9839779" y="4405560"/>
            <a:ext cx="7082583" cy="135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Subnetting adalah proses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memecah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suatu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IP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sub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lebih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kecil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disebut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dengn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“subnet”.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CB012EA2-CEBA-DA0E-5BB5-1DA1BDEDD7FD}"/>
              </a:ext>
            </a:extLst>
          </p:cNvPr>
          <p:cNvSpPr txBox="1"/>
          <p:nvPr/>
        </p:nvSpPr>
        <p:spPr>
          <a:xfrm>
            <a:off x="9296400" y="1516433"/>
            <a:ext cx="8468032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Pengertian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Subnetting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F8CD23C-57E5-7698-0F0B-F5BD1F87B003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FBCDC09-1606-3802-6B20-487D994CB065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03.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6E4FFCAB-62DF-2E8C-50E1-5F7FE8005FA4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89A20D0-5EFF-0846-B10A-1233CEB6AED5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F3084D4-7F18-5B92-8059-5AA43E691308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A299235-3771-094E-63A4-A7E027D719CE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E26A003-9E20-3967-3453-B145B9DE9233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A2E36A9-08F0-B9C3-3EA8-862270C1251E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EB9C6-3423-1461-2693-27FA676A26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1026" name="Picture 2" descr="Contoh Subnetmask ">
            <a:extLst>
              <a:ext uri="{FF2B5EF4-FFF2-40B4-BE49-F238E27FC236}">
                <a16:creationId xmlns:a16="http://schemas.microsoft.com/office/drawing/2014/main" id="{9EEAACED-32AF-9A95-5D56-8B2F0709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3" y="3016607"/>
            <a:ext cx="7534607" cy="532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2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85243-CF36-10D3-DEA4-6CD61FC4F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40FE3E-E7DF-7267-0F82-718C377F5C7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08A4559-62A7-6522-49C4-C281312FCE30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52D75C9-2A32-7AEC-D076-3CD3AD8FEF8E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024782-5E85-7E5B-A8F6-746D81628852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70E649CC-C8F2-DD86-1569-4E2D269439F2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EA5AA83-8704-57AB-2527-BD2D1DF3846F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B3D46D9-FBCD-5A96-5292-A2465754BC7E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F760BAB-FB8F-3F47-7788-73D9807C27E4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C719AD3-808C-8688-DF83-FEA8401EB85B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4C5949F8-5EEB-897F-74C4-BEC665D2A5D7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E6CB6DE-D3DF-FB4F-E44E-376D30C7547C}"/>
              </a:ext>
            </a:extLst>
          </p:cNvPr>
          <p:cNvSpPr txBox="1"/>
          <p:nvPr/>
        </p:nvSpPr>
        <p:spPr>
          <a:xfrm>
            <a:off x="802279" y="2788838"/>
            <a:ext cx="6123337" cy="93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0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Subnet Mask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3E3D7D22-E3BC-4E8B-1979-9CF6A36DED79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882D5000-C138-D6A5-4751-FCC1DFEBF7B5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7FD05F6F-45EF-9A39-BF35-9E392BA5646E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1B2C931-D015-C4AB-4A1F-E3CACB80A129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99185E3-C057-4916-FE01-9B54BA4CE5B9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B656E97-5746-3D47-70A8-FA443C2D6E36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3690F90-F38C-9DA3-85A0-22D33982F18E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B83939C-B357-87A4-8528-1AB67B4F1A36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9A9F28E-C20B-F5AD-3912-8946CD7CB0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522506"/>
            <a:ext cx="11377689" cy="7175596"/>
          </a:xfrm>
          <a:prstGeom prst="rect">
            <a:avLst/>
          </a:prstGeom>
        </p:spPr>
      </p:pic>
      <p:sp>
        <p:nvSpPr>
          <p:cNvPr id="14" name="Freeform 39">
            <a:extLst>
              <a:ext uri="{FF2B5EF4-FFF2-40B4-BE49-F238E27FC236}">
                <a16:creationId xmlns:a16="http://schemas.microsoft.com/office/drawing/2014/main" id="{BEA15A12-2A98-0FD4-B1DC-9646FF787B60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5E9508E5-369C-376F-7F7D-5588D7A22719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04.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4EAF36EA-ADBF-5326-AA2C-124AC991E119}"/>
              </a:ext>
            </a:extLst>
          </p:cNvPr>
          <p:cNvSpPr txBox="1"/>
          <p:nvPr/>
        </p:nvSpPr>
        <p:spPr>
          <a:xfrm>
            <a:off x="762490" y="5217900"/>
            <a:ext cx="5257310" cy="3659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Subnet Mask digunakan untuk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membaca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bagaimana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membagi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network dan host.</a:t>
            </a:r>
          </a:p>
          <a:p>
            <a:pPr algn="l">
              <a:lnSpc>
                <a:spcPts val="3557"/>
              </a:lnSpc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Address mana saja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berfungsi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sebagai SUBNET, mana yang HOST dan mana yang BROADCAST. Semua itu bisa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diketahui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SUBNET MASK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3EF227-D896-87FD-1F84-E0E92527681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042" t="47036" r="13474" b="11785"/>
          <a:stretch/>
        </p:blipFill>
        <p:spPr>
          <a:xfrm>
            <a:off x="6527394" y="4000455"/>
            <a:ext cx="11291565" cy="4177203"/>
          </a:xfrm>
          <a:prstGeom prst="rect">
            <a:avLst/>
          </a:prstGeom>
        </p:spPr>
      </p:pic>
      <p:sp>
        <p:nvSpPr>
          <p:cNvPr id="16" name="TextBox 21">
            <a:extLst>
              <a:ext uri="{FF2B5EF4-FFF2-40B4-BE49-F238E27FC236}">
                <a16:creationId xmlns:a16="http://schemas.microsoft.com/office/drawing/2014/main" id="{79A2BC2A-4D7F-3DBD-D9B8-3F940A34490A}"/>
              </a:ext>
            </a:extLst>
          </p:cNvPr>
          <p:cNvSpPr txBox="1"/>
          <p:nvPr/>
        </p:nvSpPr>
        <p:spPr>
          <a:xfrm>
            <a:off x="6692278" y="3220143"/>
            <a:ext cx="5257310" cy="427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SUBNET MASK DEFAULT</a:t>
            </a:r>
          </a:p>
        </p:txBody>
      </p:sp>
    </p:spTree>
    <p:extLst>
      <p:ext uri="{BB962C8B-B14F-4D97-AF65-F5344CB8AC3E}">
        <p14:creationId xmlns:p14="http://schemas.microsoft.com/office/powerpoint/2010/main" val="171227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8AE5-BFE1-0B49-E1F9-C368DD470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A09189-AFD5-B9E9-1D79-14AD7CCF45B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EB73C7F-22E9-FBA9-38EC-BA496F0C0B99}"/>
              </a:ext>
            </a:extLst>
          </p:cNvPr>
          <p:cNvGrpSpPr/>
          <p:nvPr/>
        </p:nvGrpSpPr>
        <p:grpSpPr>
          <a:xfrm rot="-4386662">
            <a:off x="6501419" y="4700410"/>
            <a:ext cx="16799843" cy="8354740"/>
            <a:chOff x="0" y="0"/>
            <a:chExt cx="817196" cy="4064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221BF2D-0DEF-9486-BC25-388EBD50288C}"/>
                </a:ext>
              </a:extLst>
            </p:cNvPr>
            <p:cNvSpPr/>
            <p:nvPr/>
          </p:nvSpPr>
          <p:spPr>
            <a:xfrm>
              <a:off x="0" y="0"/>
              <a:ext cx="817196" cy="406400"/>
            </a:xfrm>
            <a:custGeom>
              <a:avLst/>
              <a:gdLst/>
              <a:ahLst/>
              <a:cxnLst/>
              <a:rect l="l" t="t" r="r" b="b"/>
              <a:pathLst>
                <a:path w="817196" h="406400">
                  <a:moveTo>
                    <a:pt x="613996" y="0"/>
                  </a:moveTo>
                  <a:cubicBezTo>
                    <a:pt x="726220" y="0"/>
                    <a:pt x="817196" y="90976"/>
                    <a:pt x="817196" y="203200"/>
                  </a:cubicBezTo>
                  <a:cubicBezTo>
                    <a:pt x="817196" y="315424"/>
                    <a:pt x="726220" y="406400"/>
                    <a:pt x="61399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DDF7B6D-2FE3-E038-5134-33399F8DCCBA}"/>
                </a:ext>
              </a:extLst>
            </p:cNvPr>
            <p:cNvSpPr txBox="1"/>
            <p:nvPr/>
          </p:nvSpPr>
          <p:spPr>
            <a:xfrm>
              <a:off x="0" y="19050"/>
              <a:ext cx="81719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7EEAB04-278A-9BC6-F2BB-24B40045D9DB}"/>
              </a:ext>
            </a:extLst>
          </p:cNvPr>
          <p:cNvGrpSpPr/>
          <p:nvPr/>
        </p:nvGrpSpPr>
        <p:grpSpPr>
          <a:xfrm>
            <a:off x="1296522" y="3192594"/>
            <a:ext cx="15467477" cy="6338558"/>
            <a:chOff x="0" y="0"/>
            <a:chExt cx="2009152" cy="77118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0C3555F-8DBF-1BB3-CC64-923731446F07}"/>
                </a:ext>
              </a:extLst>
            </p:cNvPr>
            <p:cNvSpPr/>
            <p:nvPr/>
          </p:nvSpPr>
          <p:spPr>
            <a:xfrm>
              <a:off x="0" y="0"/>
              <a:ext cx="2009152" cy="771181"/>
            </a:xfrm>
            <a:custGeom>
              <a:avLst/>
              <a:gdLst/>
              <a:ahLst/>
              <a:cxnLst/>
              <a:rect l="l" t="t" r="r" b="b"/>
              <a:pathLst>
                <a:path w="2009152" h="771181">
                  <a:moveTo>
                    <a:pt x="50743" y="0"/>
                  </a:moveTo>
                  <a:lnTo>
                    <a:pt x="1958409" y="0"/>
                  </a:lnTo>
                  <a:cubicBezTo>
                    <a:pt x="1986434" y="0"/>
                    <a:pt x="2009152" y="22719"/>
                    <a:pt x="2009152" y="50743"/>
                  </a:cubicBezTo>
                  <a:lnTo>
                    <a:pt x="2009152" y="720438"/>
                  </a:lnTo>
                  <a:cubicBezTo>
                    <a:pt x="2009152" y="748463"/>
                    <a:pt x="1986434" y="771181"/>
                    <a:pt x="1958409" y="771181"/>
                  </a:cubicBezTo>
                  <a:lnTo>
                    <a:pt x="50743" y="771181"/>
                  </a:lnTo>
                  <a:cubicBezTo>
                    <a:pt x="37285" y="771181"/>
                    <a:pt x="24379" y="765835"/>
                    <a:pt x="14862" y="756319"/>
                  </a:cubicBezTo>
                  <a:cubicBezTo>
                    <a:pt x="5346" y="746802"/>
                    <a:pt x="0" y="733896"/>
                    <a:pt x="0" y="720438"/>
                  </a:cubicBezTo>
                  <a:lnTo>
                    <a:pt x="0" y="50743"/>
                  </a:lnTo>
                  <a:cubicBezTo>
                    <a:pt x="0" y="37285"/>
                    <a:pt x="5346" y="24379"/>
                    <a:pt x="14862" y="14862"/>
                  </a:cubicBezTo>
                  <a:cubicBezTo>
                    <a:pt x="24379" y="5346"/>
                    <a:pt x="37285" y="0"/>
                    <a:pt x="50743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58D0F25-BFFC-9899-C46D-E77244127936}"/>
                </a:ext>
              </a:extLst>
            </p:cNvPr>
            <p:cNvSpPr txBox="1"/>
            <p:nvPr/>
          </p:nvSpPr>
          <p:spPr>
            <a:xfrm>
              <a:off x="0" y="19050"/>
              <a:ext cx="2009152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FE6606B-E748-E823-4D6C-9EA2913D75B1}"/>
              </a:ext>
            </a:extLst>
          </p:cNvPr>
          <p:cNvGrpSpPr/>
          <p:nvPr/>
        </p:nvGrpSpPr>
        <p:grpSpPr>
          <a:xfrm>
            <a:off x="847920" y="2745589"/>
            <a:ext cx="1564255" cy="1564255"/>
            <a:chOff x="0" y="0"/>
            <a:chExt cx="812800" cy="8128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B7CC070-D988-B995-0B50-664472F9B5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2A285458-56CF-1D8E-134D-40572C755630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31" name="Freeform 31">
            <a:extLst>
              <a:ext uri="{FF2B5EF4-FFF2-40B4-BE49-F238E27FC236}">
                <a16:creationId xmlns:a16="http://schemas.microsoft.com/office/drawing/2014/main" id="{8E0E4165-04DA-DD1B-C1FA-B39549127418}"/>
              </a:ext>
            </a:extLst>
          </p:cNvPr>
          <p:cNvSpPr/>
          <p:nvPr/>
        </p:nvSpPr>
        <p:spPr>
          <a:xfrm>
            <a:off x="1273940" y="3251247"/>
            <a:ext cx="712216" cy="552939"/>
          </a:xfrm>
          <a:custGeom>
            <a:avLst/>
            <a:gdLst/>
            <a:ahLst/>
            <a:cxnLst/>
            <a:rect l="l" t="t" r="r" b="b"/>
            <a:pathLst>
              <a:path w="712216" h="552939">
                <a:moveTo>
                  <a:pt x="0" y="0"/>
                </a:moveTo>
                <a:lnTo>
                  <a:pt x="712216" y="0"/>
                </a:lnTo>
                <a:lnTo>
                  <a:pt x="712216" y="552939"/>
                </a:lnTo>
                <a:lnTo>
                  <a:pt x="0" y="5529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17473890-2D89-1D73-D223-67DAFBD80709}"/>
              </a:ext>
            </a:extLst>
          </p:cNvPr>
          <p:cNvSpPr txBox="1"/>
          <p:nvPr/>
        </p:nvSpPr>
        <p:spPr>
          <a:xfrm>
            <a:off x="1072246" y="1511744"/>
            <a:ext cx="12787462" cy="94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8"/>
              </a:lnSpc>
            </a:pPr>
            <a:r>
              <a:rPr lang="fi-FI" sz="6000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Proses Subnetting</a:t>
            </a:r>
            <a:endParaRPr lang="en-US" sz="6000" b="1" dirty="0">
              <a:solidFill>
                <a:srgbClr val="122455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17369A4D-1C31-DD3D-DAC0-AB303490F3A4}"/>
              </a:ext>
            </a:extLst>
          </p:cNvPr>
          <p:cNvSpPr txBox="1"/>
          <p:nvPr/>
        </p:nvSpPr>
        <p:spPr>
          <a:xfrm>
            <a:off x="1825618" y="4570908"/>
            <a:ext cx="1341438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4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Menentukan jumlah subnet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Menentukan jumlah host per subnet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Menentukan </a:t>
            </a:r>
            <a:r>
              <a:rPr lang="en-US" sz="4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blok</a:t>
            </a:r>
            <a:r>
              <a:rPr lang="en-US" sz="4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subnet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Menentukan IP Address host awal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Menentukan IP Address host akhir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Menentukan broadcast address</a:t>
            </a:r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1F23CD31-C036-F95D-AC89-D882A9455231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43BE3BB4-82ED-78FB-CE3A-4C80DC121455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05.</a:t>
            </a:r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6F80BBDB-BA57-24BC-9253-EF56F1C1B185}"/>
              </a:ext>
            </a:extLst>
          </p:cNvPr>
          <p:cNvSpPr/>
          <p:nvPr/>
        </p:nvSpPr>
        <p:spPr>
          <a:xfrm>
            <a:off x="-2861412" y="2078107"/>
            <a:ext cx="3452157" cy="3452157"/>
          </a:xfrm>
          <a:custGeom>
            <a:avLst/>
            <a:gdLst/>
            <a:ahLst/>
            <a:cxnLst/>
            <a:rect l="l" t="t" r="r" b="b"/>
            <a:pathLst>
              <a:path w="3452157" h="3452157">
                <a:moveTo>
                  <a:pt x="0" y="0"/>
                </a:moveTo>
                <a:lnTo>
                  <a:pt x="3452157" y="0"/>
                </a:lnTo>
                <a:lnTo>
                  <a:pt x="3452157" y="3452157"/>
                </a:lnTo>
                <a:lnTo>
                  <a:pt x="0" y="3452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3FDEEA12-9447-79C5-45E5-80AC177E392E}"/>
              </a:ext>
            </a:extLst>
          </p:cNvPr>
          <p:cNvSpPr/>
          <p:nvPr/>
        </p:nvSpPr>
        <p:spPr>
          <a:xfrm>
            <a:off x="4457833" y="-373450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F5AF860F-01FF-DBD2-09BC-D3487D90AFD6}"/>
              </a:ext>
            </a:extLst>
          </p:cNvPr>
          <p:cNvSpPr/>
          <p:nvPr/>
        </p:nvSpPr>
        <p:spPr>
          <a:xfrm>
            <a:off x="7708296" y="9797193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124D5351-BCB3-93C6-DC82-8E4245D626EF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8623D4E4-1542-C743-33A3-A98044BB407A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81AB9D56-7816-8DAE-61B0-72A9242B5832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61233CC8-0BD6-0454-456A-CEA7C9E4311F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F595DC72-11AB-87E8-E0D5-2EE6DA9782EC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83026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E024A-8D68-28BE-782A-87A5AC825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AAF4AF-3E18-ADE5-D363-85DA5C07E26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61EE84A-6B7B-81DC-83CD-D77EA109FF80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4414513-C710-EE83-E5A0-B4CC5E4019CB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8979B4B-595A-44F1-F461-22C6547607F3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5EC1443E-E921-B486-8875-129356772624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71AE89A-EC9F-3121-AE17-B3072EBF6165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73D5F59-D713-D985-778A-C643AE0D8F4C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9E0AE48-A02D-075E-48F1-2CD9554E10B7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9C6EC2A-28C0-1FF4-3D13-4D8159D71F07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B2F0438-105D-81AF-0065-EFDC66D3AB7C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33BF6FB9-661F-54E8-21FC-1C71C5FF5B6D}"/>
              </a:ext>
            </a:extLst>
          </p:cNvPr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1. Jumlah Subnet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AC1BBAED-3B1D-65B3-9673-F6E6C9E167C8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DA7A7529-8EFA-8CAC-49A9-3F65A1E837F6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06.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53A83769-9994-9E0C-2862-91C3F2566EC8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9F4C65A-C43E-5EA8-AF27-EAF37C9AE7BE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A9D974C-9CCA-4810-9BE2-50F766E87ED1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98FD5E5-CEBE-D44D-9AB8-16A1BCD1F5BB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7BC47DC-A735-CB79-C876-C13B8438F0E0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A12AC27-DE62-0D8D-F677-1D28DA506972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EBDF0FB-A780-D3C3-4B6B-DAE8A757FF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33951" y="2219826"/>
            <a:ext cx="9572625" cy="7064177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3F903790-B2C4-9D21-8CFF-6930419B6308}"/>
              </a:ext>
            </a:extLst>
          </p:cNvPr>
          <p:cNvSpPr txBox="1"/>
          <p:nvPr/>
        </p:nvSpPr>
        <p:spPr>
          <a:xfrm>
            <a:off x="9462010" y="3926121"/>
            <a:ext cx="7082583" cy="139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Contoh: 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NETWORK ADDRESS: 192.168.1.0/25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1E3E19B-3639-9CB7-D70D-329DB4BDB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2199149"/>
            <a:ext cx="8782050" cy="75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0570832-D6D9-05F8-3AC0-752ED1257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04585"/>
              </p:ext>
            </p:extLst>
          </p:nvPr>
        </p:nvGraphicFramePr>
        <p:xfrm>
          <a:off x="9462010" y="5381529"/>
          <a:ext cx="812156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190">
                  <a:extLst>
                    <a:ext uri="{9D8B030D-6E8A-4147-A177-3AD203B41FA5}">
                      <a16:colId xmlns:a16="http://schemas.microsoft.com/office/drawing/2014/main" val="101829710"/>
                    </a:ext>
                  </a:extLst>
                </a:gridCol>
                <a:gridCol w="6077375">
                  <a:extLst>
                    <a:ext uri="{9D8B030D-6E8A-4147-A177-3AD203B41FA5}">
                      <a16:colId xmlns:a16="http://schemas.microsoft.com/office/drawing/2014/main" val="81135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Biner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11111111.11111111.11111111.1</a:t>
                      </a: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0000000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3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Subnet Mask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255.255.255.128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82021"/>
                  </a:ext>
                </a:extLst>
              </a:tr>
            </a:tbl>
          </a:graphicData>
        </a:graphic>
      </p:graphicFrame>
      <p:sp>
        <p:nvSpPr>
          <p:cNvPr id="13" name="TextBox 21">
            <a:extLst>
              <a:ext uri="{FF2B5EF4-FFF2-40B4-BE49-F238E27FC236}">
                <a16:creationId xmlns:a16="http://schemas.microsoft.com/office/drawing/2014/main" id="{16DDB8BA-C9D5-2D8C-3F6E-49447D1FB574}"/>
              </a:ext>
            </a:extLst>
          </p:cNvPr>
          <p:cNvSpPr txBox="1"/>
          <p:nvPr/>
        </p:nvSpPr>
        <p:spPr>
          <a:xfrm>
            <a:off x="9462009" y="6613885"/>
            <a:ext cx="7635266" cy="1887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Jumlah subnet = 2</a:t>
            </a: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</a:p>
          <a:p>
            <a:pPr algn="l">
              <a:lnSpc>
                <a:spcPct val="150000"/>
              </a:lnSpc>
            </a:pP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Dimana x adalah </a:t>
            </a:r>
            <a:r>
              <a:rPr lang="en-US" sz="3200" baseline="300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banyaknya</a:t>
            </a: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biner 1 pada </a:t>
            </a:r>
            <a:r>
              <a:rPr lang="en-US" sz="3200" baseline="300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oktet</a:t>
            </a: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aseline="300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tearakhir</a:t>
            </a: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(host)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Jumlah subnet = 2</a:t>
            </a: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x1 = </a:t>
            </a: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82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F650A-836B-6E2D-268A-C3B8CBB5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A61103-2AC6-8203-6002-F619BB37178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280D06A-370A-41B5-835F-C3CD27EE4834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54564A2-451D-7B5F-1452-B06191CDCB17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13B1E40-825D-954A-B389-5D99A29FA601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24E32094-965B-6FDB-EB3C-609FB84D89CB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C9B654C-8540-7058-7F0A-A0DC6C009033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A9754D2-3E19-0E7F-D8AE-EA02E699F47C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A9A5278-2424-C5F2-5107-F5945B514543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33CDA78-0237-D5C5-F9DE-51BAB58CBF01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1D6589FE-1930-E61B-8C55-9195979E7C70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963E8D7-DB0C-3175-D191-997A71799DE5}"/>
              </a:ext>
            </a:extLst>
          </p:cNvPr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2. Jumlah Host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2775FF4-EB04-D402-7105-4576E277DDAF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D1B30BEF-54FC-AB10-9D0C-8D1CC6253C74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E343EDA7-8D12-6D04-2C73-FF797BCF8850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D929884-4883-2D2A-11A0-C6772DAF0FDF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579E2E5-3621-358F-01E6-D621265C867F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D080FB4-DE01-55DE-E416-CFD082F5F956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ECFB579-2A15-531A-302A-5F8C87E7BAFF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51B372C-DDAA-0F8D-0812-2B31B27BFB60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3161FCC-FCB9-5405-7F06-5FEAE9B0CE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33951" y="2219826"/>
            <a:ext cx="9572625" cy="7064177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65907C39-A5ED-C7EE-A6FC-7AA2C1F9BA0E}"/>
              </a:ext>
            </a:extLst>
          </p:cNvPr>
          <p:cNvSpPr txBox="1"/>
          <p:nvPr/>
        </p:nvSpPr>
        <p:spPr>
          <a:xfrm>
            <a:off x="9462010" y="3926121"/>
            <a:ext cx="7082583" cy="139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Contoh: 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NETWORK ADDRESS: 192.168.1.0/25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6441B55-8DA6-180E-8075-19C5660C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2199149"/>
            <a:ext cx="8782050" cy="75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6549E7B-CA4D-976A-726C-0DD9134C6262}"/>
              </a:ext>
            </a:extLst>
          </p:cNvPr>
          <p:cNvGraphicFramePr>
            <a:graphicFrameLocks noGrp="1"/>
          </p:cNvGraphicFramePr>
          <p:nvPr/>
        </p:nvGraphicFramePr>
        <p:xfrm>
          <a:off x="9462010" y="5381529"/>
          <a:ext cx="812156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190">
                  <a:extLst>
                    <a:ext uri="{9D8B030D-6E8A-4147-A177-3AD203B41FA5}">
                      <a16:colId xmlns:a16="http://schemas.microsoft.com/office/drawing/2014/main" val="101829710"/>
                    </a:ext>
                  </a:extLst>
                </a:gridCol>
                <a:gridCol w="6077375">
                  <a:extLst>
                    <a:ext uri="{9D8B030D-6E8A-4147-A177-3AD203B41FA5}">
                      <a16:colId xmlns:a16="http://schemas.microsoft.com/office/drawing/2014/main" val="81135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Biner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11111111.11111111.11111111.1</a:t>
                      </a: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0000000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3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Subnet Mask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255.255.255.128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82021"/>
                  </a:ext>
                </a:extLst>
              </a:tr>
            </a:tbl>
          </a:graphicData>
        </a:graphic>
      </p:graphicFrame>
      <p:sp>
        <p:nvSpPr>
          <p:cNvPr id="13" name="TextBox 21">
            <a:extLst>
              <a:ext uri="{FF2B5EF4-FFF2-40B4-BE49-F238E27FC236}">
                <a16:creationId xmlns:a16="http://schemas.microsoft.com/office/drawing/2014/main" id="{6AC9DAED-5349-A28D-B818-B761498623EE}"/>
              </a:ext>
            </a:extLst>
          </p:cNvPr>
          <p:cNvSpPr txBox="1"/>
          <p:nvPr/>
        </p:nvSpPr>
        <p:spPr>
          <a:xfrm>
            <a:off x="9462009" y="6613885"/>
            <a:ext cx="7635266" cy="1887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Jumlah host = 2</a:t>
            </a: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- 2</a:t>
            </a:r>
          </a:p>
          <a:p>
            <a:pPr algn="l">
              <a:lnSpc>
                <a:spcPct val="150000"/>
              </a:lnSpc>
            </a:pP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Dimana x adalah </a:t>
            </a:r>
            <a:r>
              <a:rPr lang="en-US" sz="3200" baseline="300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banyaknya</a:t>
            </a: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biner 0 pada </a:t>
            </a:r>
            <a:r>
              <a:rPr lang="en-US" sz="3200" baseline="300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oktet</a:t>
            </a: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aseline="300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tearakhir</a:t>
            </a: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(host)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Jumlah host = 2</a:t>
            </a:r>
            <a:r>
              <a:rPr lang="en-US" sz="3200" baseline="300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– 2 = 126</a:t>
            </a:r>
          </a:p>
        </p:txBody>
      </p:sp>
    </p:spTree>
    <p:extLst>
      <p:ext uri="{BB962C8B-B14F-4D97-AF65-F5344CB8AC3E}">
        <p14:creationId xmlns:p14="http://schemas.microsoft.com/office/powerpoint/2010/main" val="222328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AE403-A0B9-2036-85C2-566211E5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84BE15-94BF-7267-91DD-B6147396BE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A8CD2A6-3B7B-2348-A394-6E9ED9F891E4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272054F-3899-773A-100A-DF5E6916701A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6E9C675-BFDE-DA81-6801-29E2631B2600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C8723014-7DB9-B1E9-21D1-73E23F572C62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3BDDDE8-B35C-4402-69F6-5EA5FA055A30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D5B2512-7B79-9B6A-7D26-0DA1D1A94EFC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3A22D3A-C67C-E80E-A387-4419D28BF0D2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DB450BD-5C83-ED6E-543C-643E007BD0C3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4E73E7A-63C6-C9DE-919C-03C1D661FBE8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F7BD26A-B58A-784A-7F77-25759CB3D07E}"/>
              </a:ext>
            </a:extLst>
          </p:cNvPr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3. Blok Subnet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C2CA3401-A37F-D8D8-B8C2-A265F53E6A7D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C85ED6E7-5FA6-AEDD-C7A6-9B940207F724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08.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475BC0B-BE5A-A3F7-805A-C67AE225AC8C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101B123-CC8C-60EA-88FA-B85240A6E601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8D156746-33AC-003D-72B3-6087A69717EB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17A9558-2F88-10C4-FE37-2D5663DF53FC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E6D6462-EBB5-C3B0-D801-382960C191F7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4CA7F57-F87D-FB7B-2E21-0A3E133EFCC3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6123AE8-D1AF-8565-CAE5-1381C42499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33951" y="2219826"/>
            <a:ext cx="9572625" cy="7064177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FC19A1F6-5E2D-A548-9087-5C2895CB3543}"/>
              </a:ext>
            </a:extLst>
          </p:cNvPr>
          <p:cNvSpPr txBox="1"/>
          <p:nvPr/>
        </p:nvSpPr>
        <p:spPr>
          <a:xfrm>
            <a:off x="9462010" y="3926121"/>
            <a:ext cx="7082583" cy="139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Contoh: 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NETWORK ADDRESS: 192.168.1.0/25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EBAB845-FC16-32D7-7F8E-0C227FFE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2199149"/>
            <a:ext cx="8782050" cy="75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A8B1CA-3379-6767-FCA2-A31E9D6525A0}"/>
              </a:ext>
            </a:extLst>
          </p:cNvPr>
          <p:cNvGraphicFramePr>
            <a:graphicFrameLocks noGrp="1"/>
          </p:cNvGraphicFramePr>
          <p:nvPr/>
        </p:nvGraphicFramePr>
        <p:xfrm>
          <a:off x="9462010" y="5381529"/>
          <a:ext cx="812156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190">
                  <a:extLst>
                    <a:ext uri="{9D8B030D-6E8A-4147-A177-3AD203B41FA5}">
                      <a16:colId xmlns:a16="http://schemas.microsoft.com/office/drawing/2014/main" val="101829710"/>
                    </a:ext>
                  </a:extLst>
                </a:gridCol>
                <a:gridCol w="6077375">
                  <a:extLst>
                    <a:ext uri="{9D8B030D-6E8A-4147-A177-3AD203B41FA5}">
                      <a16:colId xmlns:a16="http://schemas.microsoft.com/office/drawing/2014/main" val="81135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Biner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11111111.11111111.11111111.1</a:t>
                      </a: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0000000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3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Subnet Mask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255.255.255.128</a:t>
                      </a:r>
                      <a:endParaRPr lang="en-ID" sz="2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82021"/>
                  </a:ext>
                </a:extLst>
              </a:tr>
            </a:tbl>
          </a:graphicData>
        </a:graphic>
      </p:graphicFrame>
      <p:sp>
        <p:nvSpPr>
          <p:cNvPr id="13" name="TextBox 21">
            <a:extLst>
              <a:ext uri="{FF2B5EF4-FFF2-40B4-BE49-F238E27FC236}">
                <a16:creationId xmlns:a16="http://schemas.microsoft.com/office/drawing/2014/main" id="{E8F3381A-88AA-4829-5AB9-E8F8FD7BCF05}"/>
              </a:ext>
            </a:extLst>
          </p:cNvPr>
          <p:cNvSpPr txBox="1"/>
          <p:nvPr/>
        </p:nvSpPr>
        <p:spPr>
          <a:xfrm>
            <a:off x="9462009" y="6613885"/>
            <a:ext cx="8119354" cy="2780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Interval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blok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subnet = 256 – terakhir subnet mask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Interval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blok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Subnet = 256 – 128 = 128</a:t>
            </a: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Blok Subnet = 0, 128</a:t>
            </a:r>
          </a:p>
        </p:txBody>
      </p:sp>
    </p:spTree>
    <p:extLst>
      <p:ext uri="{BB962C8B-B14F-4D97-AF65-F5344CB8AC3E}">
        <p14:creationId xmlns:p14="http://schemas.microsoft.com/office/powerpoint/2010/main" val="76880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443</Words>
  <Application>Microsoft Office PowerPoint</Application>
  <PresentationFormat>Custom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Raleway Ultra-Bold</vt:lpstr>
      <vt:lpstr>Roboto Bold</vt:lpstr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PDK 2</dc:title>
  <cp:lastModifiedBy>admin</cp:lastModifiedBy>
  <cp:revision>22</cp:revision>
  <dcterms:created xsi:type="dcterms:W3CDTF">2006-08-16T00:00:00Z</dcterms:created>
  <dcterms:modified xsi:type="dcterms:W3CDTF">2024-11-07T07:57:44Z</dcterms:modified>
  <dc:identifier>DAGIqtTI4O0</dc:identifier>
</cp:coreProperties>
</file>