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6243F-1AAA-506E-74B3-1E5AEF392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4C005C-B283-3F1A-FA94-90D5C183F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FF3CA-38A2-2497-E564-0ABED3450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4106-A488-4361-AB72-73A094794BFB}" type="datetimeFigureOut">
              <a:rPr lang="en-ID" smtClean="0"/>
              <a:t>17/08/2024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9F6DA-B774-5B89-59F3-0EAAFC61C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D3CB4-0B68-CCA2-439F-DF3AA0007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E3FA-74ED-40F4-8B29-035ED6C272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7681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DC103-1828-657F-CBCC-BA7C8DF24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6088BA-D04F-047C-5ACF-48AC5D3EB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E0D45-7EED-72A1-32D8-2E4B1EA18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4106-A488-4361-AB72-73A094794BFB}" type="datetimeFigureOut">
              <a:rPr lang="en-ID" smtClean="0"/>
              <a:t>17/08/2024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DDB18-7095-2E15-7860-B04CA5818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FC57F-D0EE-B889-2ABB-984B5DA9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E3FA-74ED-40F4-8B29-035ED6C272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81117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C60C31-6E48-803B-F95A-7BAA1CF0F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CBCC3F-5732-DD94-1B28-FCE6830F2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401EA-8BF5-1548-24C0-13439FB42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4106-A488-4361-AB72-73A094794BFB}" type="datetimeFigureOut">
              <a:rPr lang="en-ID" smtClean="0"/>
              <a:t>17/08/2024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F592F-3A1D-C7A8-6A72-08E6F8322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5AFA1-7D5A-D323-A9BB-85E783537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E3FA-74ED-40F4-8B29-035ED6C272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7800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F63DF-1259-FDD9-232C-502DD4AC6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C3EFE-246D-0EB3-3EB5-A11A47EC5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F2E44-4D9C-D50B-D6A7-70FB12791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4106-A488-4361-AB72-73A094794BFB}" type="datetimeFigureOut">
              <a:rPr lang="en-ID" smtClean="0"/>
              <a:t>17/08/2024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FB4BC-E267-F7E2-4951-3CF2C880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8FFC7-A402-6C6D-9C58-BCBC86A0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E3FA-74ED-40F4-8B29-035ED6C272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9946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1B7E1-7027-32B6-4893-AFB0BCEB1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1FCEF-A90F-FD5C-D086-9203DCE53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DACA3-D7E3-74FA-75CC-6D9F70FC4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4106-A488-4361-AB72-73A094794BFB}" type="datetimeFigureOut">
              <a:rPr lang="en-ID" smtClean="0"/>
              <a:t>17/08/2024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F6790-D17D-E5A3-5CCD-52B77E844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3A52D-EA8D-9A7F-DC95-C04C8130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E3FA-74ED-40F4-8B29-035ED6C272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178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F5C56-C1C0-E928-85C9-D4679CB2E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BE23B-0119-CDEC-E5F4-1390EFC68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ED3CC-FA4F-5291-C32A-067629EDF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6AEC0-39E5-DE54-AB0C-831F1C185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4106-A488-4361-AB72-73A094794BFB}" type="datetimeFigureOut">
              <a:rPr lang="en-ID" smtClean="0"/>
              <a:t>17/08/2024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F4E28-5643-CD20-D4CE-39273889F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6855B-9A07-772A-AC83-77954AEF6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E3FA-74ED-40F4-8B29-035ED6C272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11335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4C933-310F-A13E-5084-311CC9A9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FFA80-EE25-50A8-F628-9A75EDC3A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F73085-3CE7-22F7-B3CD-5599531ED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D3C0D-7D95-84CB-D0F2-3B0E1BBEB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CFDA4F-A4ED-EB09-6BD6-246E0A251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0247B9-F97D-2021-BEBE-00E8539A5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4106-A488-4361-AB72-73A094794BFB}" type="datetimeFigureOut">
              <a:rPr lang="en-ID" smtClean="0"/>
              <a:t>17/08/2024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6B10FE-2E9D-9ACC-DCC8-C914AF7EA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65C9A9-B461-668F-4C79-ABFCCFCEC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E3FA-74ED-40F4-8B29-035ED6C272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18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903A3-38EB-9C98-EF2D-FFCC9FBD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E443-2503-7E9D-EDA2-7A124F7E6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4106-A488-4361-AB72-73A094794BFB}" type="datetimeFigureOut">
              <a:rPr lang="en-ID" smtClean="0"/>
              <a:t>17/08/2024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E0CE8-A126-352D-71CB-F59268DC7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9648F0-FF56-85E9-2AE7-F4A516BF4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E3FA-74ED-40F4-8B29-035ED6C272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6303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565F6E-DFDA-99C1-2D9E-C90B2525E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4106-A488-4361-AB72-73A094794BFB}" type="datetimeFigureOut">
              <a:rPr lang="en-ID" smtClean="0"/>
              <a:t>17/08/2024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736096-CE09-B0EB-0E8E-A24D8AF78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FA9F6-F880-227B-6059-51F48356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E3FA-74ED-40F4-8B29-035ED6C272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5985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8E692-3956-EB89-78C6-BB90FC977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60733-9426-BB41-50A0-EB94162AA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42891-D4D8-2457-D901-76C145BA7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A523A-4520-0CF8-1EA8-BBE5F064B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4106-A488-4361-AB72-73A094794BFB}" type="datetimeFigureOut">
              <a:rPr lang="en-ID" smtClean="0"/>
              <a:t>17/08/2024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F66D6-D06B-A2C1-8CA7-7BEA5F0D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0F44D-3A78-6692-C421-209D57CBF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E3FA-74ED-40F4-8B29-035ED6C272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8365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C4876-CE69-B481-9077-918611D29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4D47C-C103-1E26-EF42-DED3824DE5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BC126-5C55-F940-F2D4-3DBF6D20F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4F789-E0B8-EC31-4503-1FF181B08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4106-A488-4361-AB72-73A094794BFB}" type="datetimeFigureOut">
              <a:rPr lang="en-ID" smtClean="0"/>
              <a:t>17/08/2024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26070-9D51-1CC4-8E02-8CF89CD1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40CA5-AC78-71B3-8E46-89F6547E6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E3FA-74ED-40F4-8B29-035ED6C272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469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325B33-B824-0CBC-CD09-D07887CB3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81736-6EFF-11E8-9964-90348E56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D7840-67EE-905E-CB29-F73EEB37E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34106-A488-4361-AB72-73A094794BFB}" type="datetimeFigureOut">
              <a:rPr lang="en-ID" smtClean="0"/>
              <a:t>17/08/2024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D392E-2F29-F86F-1A7B-A71A433CEB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81B11-E5FF-F68A-76FE-FA3520317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FE3FA-74ED-40F4-8B29-035ED6C272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3731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mtarget.co/blog/hal-penting-tentang-target-mark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mtarget.co/blog/rekomendasi-tools-digital-market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mtarget.co/blog/perbedaan-ppc-dan-cpm-dalam-digital-marketin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target.co/blog/pengertian-manfaat-dan-strategi-targeting-pasa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7AE060-23DF-4747-0209-1F7693D88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947FDE-B22E-51F2-7C48-1B2246333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495" y="482784"/>
            <a:ext cx="9144000" cy="1826879"/>
          </a:xfr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Paid Ads (</a:t>
            </a:r>
            <a:r>
              <a:rPr lang="en-US" dirty="0" err="1"/>
              <a:t>Iklan</a:t>
            </a:r>
            <a:r>
              <a:rPr lang="en-US" dirty="0"/>
              <a:t> </a:t>
            </a:r>
            <a:r>
              <a:rPr lang="en-US" dirty="0" err="1"/>
              <a:t>Berbayar</a:t>
            </a:r>
            <a:r>
              <a:rPr lang="en-US" dirty="0"/>
              <a:t>)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Usaha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D7698-1116-64EF-BD86-09773E1F7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495" y="6365241"/>
            <a:ext cx="9144000" cy="573722"/>
          </a:xfrm>
        </p:spPr>
        <p:txBody>
          <a:bodyPr/>
          <a:lstStyle/>
          <a:p>
            <a:r>
              <a:rPr lang="en-US" dirty="0"/>
              <a:t>Jati </a:t>
            </a:r>
            <a:r>
              <a:rPr lang="en-US" dirty="0" err="1"/>
              <a:t>Imantoro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34966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69723-1CA7-379A-AC94-7A33595E2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665"/>
            <a:ext cx="10515600" cy="641377"/>
          </a:xfrm>
        </p:spPr>
        <p:txBody>
          <a:bodyPr>
            <a:normAutofit/>
          </a:bodyPr>
          <a:lstStyle/>
          <a:p>
            <a:r>
              <a:rPr lang="en-US" sz="35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Tahapan</a:t>
            </a:r>
            <a:r>
              <a:rPr lang="en-US" sz="3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dalam</a:t>
            </a:r>
            <a:r>
              <a:rPr lang="en-US" sz="3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Menjalankan</a:t>
            </a:r>
            <a:r>
              <a:rPr lang="en-US" sz="3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5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Paid Ads</a:t>
            </a:r>
            <a:endParaRPr lang="en-ID" sz="35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895852C-3CA6-707C-55AA-F049773082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341768"/>
              </p:ext>
            </p:extLst>
          </p:nvPr>
        </p:nvGraphicFramePr>
        <p:xfrm>
          <a:off x="838200" y="1151042"/>
          <a:ext cx="10515597" cy="5627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93440066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5016191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269744524"/>
                    </a:ext>
                  </a:extLst>
                </a:gridCol>
              </a:tblGrid>
              <a:tr h="61777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latin typeface="Comic Sans MS" panose="030F0702030302020204" pitchFamily="66" charset="0"/>
                        </a:rPr>
                        <a:t>Iklan</a:t>
                      </a:r>
                      <a:r>
                        <a:rPr lang="en-US" sz="22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2200" i="1" dirty="0">
                          <a:latin typeface="Comic Sans MS" panose="030F0702030302020204" pitchFamily="66" charset="0"/>
                        </a:rPr>
                        <a:t>Pay Per </a:t>
                      </a:r>
                      <a:r>
                        <a:rPr lang="en-US" sz="2200" i="1" dirty="0" err="1">
                          <a:latin typeface="Comic Sans MS" panose="030F0702030302020204" pitchFamily="66" charset="0"/>
                        </a:rPr>
                        <a:t>Clik</a:t>
                      </a:r>
                      <a:r>
                        <a:rPr lang="en-US" sz="2200" dirty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200" dirty="0">
                          <a:latin typeface="Comic Sans MS" panose="030F0702030302020204" pitchFamily="66" charset="0"/>
                        </a:rPr>
                        <a:t>(CPC)</a:t>
                      </a:r>
                      <a:endParaRPr lang="en-ID" sz="2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latin typeface="Comic Sans MS" panose="030F0702030302020204" pitchFamily="66" charset="0"/>
                        </a:rPr>
                        <a:t>Aktifitas</a:t>
                      </a:r>
                      <a:r>
                        <a:rPr lang="en-US" sz="2200" dirty="0">
                          <a:latin typeface="Comic Sans MS" panose="030F0702030302020204" pitchFamily="66" charset="0"/>
                        </a:rPr>
                        <a:t> / Media</a:t>
                      </a:r>
                      <a:endParaRPr lang="en-ID" sz="2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latin typeface="Comic Sans MS" panose="030F0702030302020204" pitchFamily="66" charset="0"/>
                        </a:rPr>
                        <a:t>Iklan</a:t>
                      </a:r>
                      <a:r>
                        <a:rPr lang="en-US" sz="22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2200" dirty="0" err="1">
                          <a:latin typeface="Comic Sans MS" panose="030F0702030302020204" pitchFamily="66" charset="0"/>
                        </a:rPr>
                        <a:t>Berbasis</a:t>
                      </a:r>
                      <a:r>
                        <a:rPr lang="en-US" sz="22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2200" dirty="0" err="1">
                          <a:latin typeface="Comic Sans MS" panose="030F0702030302020204" pitchFamily="66" charset="0"/>
                        </a:rPr>
                        <a:t>Penayangan</a:t>
                      </a:r>
                      <a:r>
                        <a:rPr lang="en-US" sz="2200" dirty="0"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lang="en-US" sz="2200" dirty="0" err="1">
                          <a:latin typeface="Comic Sans MS" panose="030F0702030302020204" pitchFamily="66" charset="0"/>
                        </a:rPr>
                        <a:t>Impresion</a:t>
                      </a:r>
                      <a:r>
                        <a:rPr lang="en-US" sz="2200" dirty="0">
                          <a:latin typeface="Comic Sans MS" panose="030F0702030302020204" pitchFamily="66" charset="0"/>
                        </a:rPr>
                        <a:t>/CPM)</a:t>
                      </a:r>
                      <a:endParaRPr lang="en-ID" sz="2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685519"/>
                  </a:ext>
                </a:extLst>
              </a:tr>
              <a:tr h="2244111">
                <a:tc>
                  <a:txBody>
                    <a:bodyPr/>
                    <a:lstStyle/>
                    <a:p>
                      <a:pPr algn="ctr"/>
                      <a:endParaRPr lang="en-ID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Platform</a:t>
                      </a:r>
                      <a:endParaRPr lang="en-ID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ID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ID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357980"/>
                  </a:ext>
                </a:extLst>
              </a:tr>
              <a:tr h="1693888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dirty="0" err="1">
                          <a:latin typeface="Comic Sans MS" panose="030F0702030302020204" pitchFamily="66" charset="0"/>
                        </a:rPr>
                        <a:t>Produk</a:t>
                      </a:r>
                      <a:r>
                        <a:rPr lang="en-US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anose="030F0702030302020204" pitchFamily="66" charset="0"/>
                        </a:rPr>
                        <a:t>Berbasis</a:t>
                      </a:r>
                      <a:r>
                        <a:rPr lang="en-US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anose="030F0702030302020204" pitchFamily="66" charset="0"/>
                        </a:rPr>
                        <a:t>Kebutuhan</a:t>
                      </a:r>
                      <a:r>
                        <a:rPr lang="en-US" dirty="0"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US" dirty="0" err="1">
                          <a:latin typeface="Comic Sans MS" panose="030F0702030302020204" pitchFamily="66" charset="0"/>
                        </a:rPr>
                        <a:t>Berbasis</a:t>
                      </a:r>
                      <a:r>
                        <a:rPr lang="en-US" dirty="0">
                          <a:latin typeface="Comic Sans MS" panose="030F0702030302020204" pitchFamily="66" charset="0"/>
                        </a:rPr>
                        <a:t> Lokasi</a:t>
                      </a:r>
                      <a:endParaRPr lang="en-ID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Langkah 1</a:t>
                      </a:r>
                    </a:p>
                    <a:p>
                      <a:pPr algn="ctr"/>
                      <a:endParaRPr lang="en-US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dirty="0" err="1">
                          <a:latin typeface="Comic Sans MS" panose="030F0702030302020204" pitchFamily="66" charset="0"/>
                        </a:rPr>
                        <a:t>Knowladge</a:t>
                      </a:r>
                      <a:r>
                        <a:rPr lang="en-US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anose="030F0702030302020204" pitchFamily="66" charset="0"/>
                        </a:rPr>
                        <a:t>Produk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en-US" dirty="0" err="1">
                          <a:latin typeface="Comic Sans MS" panose="030F0702030302020204" pitchFamily="66" charset="0"/>
                        </a:rPr>
                        <a:t>Memahami</a:t>
                      </a:r>
                      <a:r>
                        <a:rPr lang="en-US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anose="030F0702030302020204" pitchFamily="66" charset="0"/>
                        </a:rPr>
                        <a:t>Produk</a:t>
                      </a:r>
                      <a:r>
                        <a:rPr lang="en-US" dirty="0">
                          <a:latin typeface="Comic Sans MS" panose="030F0702030302020204" pitchFamily="66" charset="0"/>
                        </a:rPr>
                        <a:t>)</a:t>
                      </a:r>
                    </a:p>
                    <a:p>
                      <a:pPr algn="ctr"/>
                      <a:r>
                        <a:rPr lang="en-US" dirty="0" err="1">
                          <a:latin typeface="Comic Sans MS" panose="030F0702030302020204" pitchFamily="66" charset="0"/>
                        </a:rPr>
                        <a:t>Sekmen</a:t>
                      </a:r>
                      <a:r>
                        <a:rPr lang="en-US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anose="030F0702030302020204" pitchFamily="66" charset="0"/>
                        </a:rPr>
                        <a:t>Produk</a:t>
                      </a:r>
                      <a:r>
                        <a:rPr lang="en-US" dirty="0">
                          <a:latin typeface="Comic Sans MS" panose="030F0702030302020204" pitchFamily="66" charset="0"/>
                        </a:rPr>
                        <a:t> dan Jasa</a:t>
                      </a:r>
                    </a:p>
                    <a:p>
                      <a:pPr algn="ctr"/>
                      <a:endParaRPr lang="en-ID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Comic Sans MS" panose="030F0702030302020204" pitchFamily="66" charset="0"/>
                        </a:rPr>
                        <a:t>Produk</a:t>
                      </a:r>
                      <a:r>
                        <a:rPr lang="en-US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anose="030F0702030302020204" pitchFamily="66" charset="0"/>
                        </a:rPr>
                        <a:t>Berbasis</a:t>
                      </a:r>
                      <a:r>
                        <a:rPr lang="en-US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anose="030F0702030302020204" pitchFamily="66" charset="0"/>
                        </a:rPr>
                        <a:t>Ketertarikan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mic Sans MS" panose="030F0702030302020204" pitchFamily="66" charset="0"/>
                        </a:rPr>
                        <a:t>(Interest)</a:t>
                      </a:r>
                      <a:endParaRPr lang="en-ID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ID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72251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F2BB1C1-B34D-34C0-4CDE-4BD62CAAE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650"/>
            <a:ext cx="2039911" cy="1142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6E6647-EAC3-1E35-B8F6-E7C4EF563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86" y="2892716"/>
            <a:ext cx="3056900" cy="17212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5B3469-CAFE-5EF7-28E9-99C2AF738E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470" y="2306128"/>
            <a:ext cx="1122872" cy="11228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D43CC2-5128-657C-4060-A5FE0C6BC8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654" y="3211530"/>
            <a:ext cx="2522503" cy="138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11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E64831-047E-A5E3-F8FF-F46BEBDD9B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344095"/>
              </p:ext>
            </p:extLst>
          </p:nvPr>
        </p:nvGraphicFramePr>
        <p:xfrm>
          <a:off x="658317" y="137160"/>
          <a:ext cx="10515597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01885008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08844919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528649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latin typeface="Comic Sans MS" panose="030F0702030302020204" pitchFamily="66" charset="0"/>
                        </a:rPr>
                        <a:t>Iklan</a:t>
                      </a:r>
                      <a:r>
                        <a:rPr lang="en-US" sz="22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2200" i="1" dirty="0">
                          <a:latin typeface="Comic Sans MS" panose="030F0702030302020204" pitchFamily="66" charset="0"/>
                        </a:rPr>
                        <a:t>Pay Per </a:t>
                      </a:r>
                      <a:r>
                        <a:rPr lang="en-US" sz="2200" i="1" dirty="0" err="1">
                          <a:latin typeface="Comic Sans MS" panose="030F0702030302020204" pitchFamily="66" charset="0"/>
                        </a:rPr>
                        <a:t>Clik</a:t>
                      </a:r>
                      <a:r>
                        <a:rPr lang="en-US" sz="2200" dirty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200" dirty="0">
                          <a:latin typeface="Comic Sans MS" panose="030F0702030302020204" pitchFamily="66" charset="0"/>
                        </a:rPr>
                        <a:t>(CPC)</a:t>
                      </a:r>
                      <a:endParaRPr lang="en-ID" sz="2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latin typeface="Comic Sans MS" panose="030F0702030302020204" pitchFamily="66" charset="0"/>
                        </a:rPr>
                        <a:t>Aktifitas</a:t>
                      </a:r>
                      <a:r>
                        <a:rPr lang="en-US" sz="2200" dirty="0">
                          <a:latin typeface="Comic Sans MS" panose="030F0702030302020204" pitchFamily="66" charset="0"/>
                        </a:rPr>
                        <a:t> / Media</a:t>
                      </a:r>
                      <a:endParaRPr lang="en-ID" sz="2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latin typeface="Comic Sans MS" panose="030F0702030302020204" pitchFamily="66" charset="0"/>
                        </a:rPr>
                        <a:t>Iklan</a:t>
                      </a:r>
                      <a:r>
                        <a:rPr lang="en-US" sz="22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2200" dirty="0" err="1">
                          <a:latin typeface="Comic Sans MS" panose="030F0702030302020204" pitchFamily="66" charset="0"/>
                        </a:rPr>
                        <a:t>Berbasis</a:t>
                      </a:r>
                      <a:r>
                        <a:rPr lang="en-US" sz="22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2200" dirty="0" err="1">
                          <a:latin typeface="Comic Sans MS" panose="030F0702030302020204" pitchFamily="66" charset="0"/>
                        </a:rPr>
                        <a:t>Penayangan</a:t>
                      </a:r>
                      <a:r>
                        <a:rPr lang="en-US" sz="2200" dirty="0"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lang="en-US" sz="2200" dirty="0" err="1">
                          <a:latin typeface="Comic Sans MS" panose="030F0702030302020204" pitchFamily="66" charset="0"/>
                        </a:rPr>
                        <a:t>Impresion</a:t>
                      </a:r>
                      <a:r>
                        <a:rPr lang="en-US" sz="2200" dirty="0">
                          <a:latin typeface="Comic Sans MS" panose="030F0702030302020204" pitchFamily="66" charset="0"/>
                        </a:rPr>
                        <a:t>/CPM)</a:t>
                      </a:r>
                      <a:endParaRPr lang="en-ID" sz="2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35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ID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ID" dirty="0" err="1">
                          <a:latin typeface="Comic Sans MS" panose="030F0702030302020204" pitchFamily="66" charset="0"/>
                        </a:rPr>
                        <a:t>meningkatkan</a:t>
                      </a:r>
                      <a:r>
                        <a:rPr lang="en-ID" dirty="0">
                          <a:latin typeface="Comic Sans MS" panose="030F0702030302020204" pitchFamily="66" charset="0"/>
                        </a:rPr>
                        <a:t> site traffic, </a:t>
                      </a:r>
                      <a:r>
                        <a:rPr lang="en-ID" dirty="0" err="1">
                          <a:latin typeface="Comic Sans MS" panose="030F0702030302020204" pitchFamily="66" charset="0"/>
                        </a:rPr>
                        <a:t>mendatangkan</a:t>
                      </a:r>
                      <a:r>
                        <a:rPr lang="en-ID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D" dirty="0" err="1">
                          <a:latin typeface="Comic Sans MS" panose="030F0702030302020204" pitchFamily="66" charset="0"/>
                        </a:rPr>
                        <a:t>prospek</a:t>
                      </a:r>
                      <a:r>
                        <a:rPr lang="en-ID" dirty="0"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D" dirty="0" err="1">
                          <a:latin typeface="Comic Sans MS" panose="030F0702030302020204" pitchFamily="66" charset="0"/>
                        </a:rPr>
                        <a:t>mendorong</a:t>
                      </a:r>
                      <a:r>
                        <a:rPr lang="en-ID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D" dirty="0" err="1">
                          <a:latin typeface="Comic Sans MS" panose="030F0702030302020204" pitchFamily="66" charset="0"/>
                        </a:rPr>
                        <a:t>aktivitas</a:t>
                      </a:r>
                      <a:r>
                        <a:rPr lang="en-ID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D" dirty="0" err="1">
                          <a:latin typeface="Comic Sans MS" panose="030F0702030302020204" pitchFamily="66" charset="0"/>
                        </a:rPr>
                        <a:t>penjualan</a:t>
                      </a:r>
                      <a:r>
                        <a:rPr lang="en-ID" dirty="0">
                          <a:latin typeface="Comic Sans MS" panose="030F0702030302020204" pitchFamily="66" charset="0"/>
                        </a:rPr>
                        <a:t>, dan </a:t>
                      </a:r>
                      <a:r>
                        <a:rPr lang="en-ID" dirty="0" err="1">
                          <a:latin typeface="Comic Sans MS" panose="030F0702030302020204" pitchFamily="66" charset="0"/>
                        </a:rPr>
                        <a:t>meningkatkan</a:t>
                      </a:r>
                      <a:r>
                        <a:rPr lang="en-ID" dirty="0">
                          <a:latin typeface="Comic Sans MS" panose="030F0702030302020204" pitchFamily="66" charset="0"/>
                        </a:rPr>
                        <a:t> brand awareness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Langkah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ke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2</a:t>
                      </a:r>
                    </a:p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dirty="0" err="1">
                          <a:latin typeface="Comic Sans MS" panose="030F0702030302020204" pitchFamily="66" charset="0"/>
                        </a:rPr>
                        <a:t>menentukanTujuan</a:t>
                      </a:r>
                      <a:r>
                        <a:rPr lang="en-ID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D" dirty="0" err="1">
                          <a:latin typeface="Comic Sans MS" panose="030F0702030302020204" pitchFamily="66" charset="0"/>
                        </a:rPr>
                        <a:t>Kampenye</a:t>
                      </a:r>
                      <a:r>
                        <a:rPr lang="en-ID" dirty="0"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ID" dirty="0" err="1">
                          <a:latin typeface="Comic Sans MS" panose="030F0702030302020204" pitchFamily="66" charset="0"/>
                        </a:rPr>
                        <a:t>Iklan</a:t>
                      </a:r>
                      <a:endParaRPr lang="en-ID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ID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mic Sans MS" panose="030F0702030302020204" pitchFamily="66" charset="0"/>
                      </a:endParaRPr>
                    </a:p>
                    <a:p>
                      <a:endParaRPr lang="en-ID" dirty="0">
                        <a:latin typeface="Comic Sans MS" panose="030F0702030302020204" pitchFamily="66" charset="0"/>
                      </a:endParaRPr>
                    </a:p>
                    <a:p>
                      <a:endParaRPr lang="en-ID" dirty="0">
                        <a:latin typeface="Comic Sans MS" panose="030F0702030302020204" pitchFamily="66" charset="0"/>
                      </a:endParaRPr>
                    </a:p>
                    <a:p>
                      <a:endParaRPr lang="en-ID" dirty="0">
                        <a:latin typeface="Comic Sans MS" panose="030F0702030302020204" pitchFamily="66" charset="0"/>
                      </a:endParaRPr>
                    </a:p>
                    <a:p>
                      <a:endParaRPr lang="en-ID" dirty="0">
                        <a:latin typeface="Comic Sans MS" panose="030F0702030302020204" pitchFamily="66" charset="0"/>
                      </a:endParaRPr>
                    </a:p>
                    <a:p>
                      <a:endParaRPr lang="en-ID" dirty="0">
                        <a:latin typeface="Comic Sans MS" panose="030F0702030302020204" pitchFamily="66" charset="0"/>
                      </a:endParaRPr>
                    </a:p>
                    <a:p>
                      <a:endParaRPr lang="en-ID" dirty="0">
                        <a:latin typeface="Comic Sans MS" panose="030F0702030302020204" pitchFamily="66" charset="0"/>
                      </a:endParaRPr>
                    </a:p>
                    <a:p>
                      <a:endParaRPr lang="en-ID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ID" dirty="0" err="1">
                          <a:latin typeface="Comic Sans MS" panose="030F0702030302020204" pitchFamily="66" charset="0"/>
                        </a:rPr>
                        <a:t>Awearnes</a:t>
                      </a:r>
                      <a:r>
                        <a:rPr lang="en-ID" dirty="0">
                          <a:latin typeface="Comic Sans MS" panose="030F0702030302020204" pitchFamily="66" charset="0"/>
                        </a:rPr>
                        <a:t>, Traffic, </a:t>
                      </a:r>
                      <a:r>
                        <a:rPr lang="en-ID" dirty="0" err="1">
                          <a:latin typeface="Comic Sans MS" panose="030F0702030302020204" pitchFamily="66" charset="0"/>
                        </a:rPr>
                        <a:t>Enggagment</a:t>
                      </a:r>
                      <a:r>
                        <a:rPr lang="en-ID" dirty="0">
                          <a:latin typeface="Comic Sans MS" panose="030F0702030302020204" pitchFamily="66" charset="0"/>
                        </a:rPr>
                        <a:t>, Leads, App Promotion, Sales/</a:t>
                      </a:r>
                      <a:r>
                        <a:rPr lang="en-ID" dirty="0" err="1">
                          <a:latin typeface="Comic Sans MS" panose="030F0702030302020204" pitchFamily="66" charset="0"/>
                        </a:rPr>
                        <a:t>Convertion</a:t>
                      </a:r>
                      <a:endParaRPr lang="en-ID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265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mic Sans MS" panose="030F0702030302020204" pitchFamily="66" charset="0"/>
                        </a:rPr>
                        <a:t>Memahami</a:t>
                      </a:r>
                      <a:r>
                        <a:rPr lang="en-US" dirty="0">
                          <a:latin typeface="Comic Sans MS" panose="030F0702030302020204" pitchFamily="66" charset="0"/>
                        </a:rPr>
                        <a:t> dan </a:t>
                      </a:r>
                      <a:r>
                        <a:rPr lang="en-US" dirty="0" err="1">
                          <a:latin typeface="Comic Sans MS" panose="030F0702030302020204" pitchFamily="66" charset="0"/>
                        </a:rPr>
                        <a:t>menentukanTarget</a:t>
                      </a:r>
                      <a:r>
                        <a:rPr lang="en-US" dirty="0">
                          <a:latin typeface="Comic Sans MS" panose="030F0702030302020204" pitchFamily="66" charset="0"/>
                        </a:rPr>
                        <a:t> Audience</a:t>
                      </a:r>
                      <a:endParaRPr lang="en-ID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Langkah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ke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tiga</a:t>
                      </a:r>
                      <a:endParaRPr lang="en-ID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Comic Sans MS" panose="030F0702030302020204" pitchFamily="66" charset="0"/>
                        </a:rPr>
                        <a:t>Memahami</a:t>
                      </a:r>
                      <a:r>
                        <a:rPr lang="en-US" dirty="0">
                          <a:latin typeface="Comic Sans MS" panose="030F0702030302020204" pitchFamily="66" charset="0"/>
                        </a:rPr>
                        <a:t> dan </a:t>
                      </a:r>
                      <a:r>
                        <a:rPr lang="en-US" dirty="0" err="1">
                          <a:latin typeface="Comic Sans MS" panose="030F0702030302020204" pitchFamily="66" charset="0"/>
                        </a:rPr>
                        <a:t>menentukanTarget</a:t>
                      </a:r>
                      <a:r>
                        <a:rPr lang="en-US" dirty="0">
                          <a:latin typeface="Comic Sans MS" panose="030F0702030302020204" pitchFamily="66" charset="0"/>
                        </a:rPr>
                        <a:t> Audience</a:t>
                      </a:r>
                      <a:endParaRPr lang="en-ID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ID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757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Google ads: min Rp 10Rb/Hari</a:t>
                      </a:r>
                    </a:p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Shopee/Tokopedia (</a:t>
                      </a:r>
                      <a:r>
                        <a:rPr lang="en-US" dirty="0" err="1">
                          <a:latin typeface="Comic Sans MS" panose="030F0702030302020204" pitchFamily="66" charset="0"/>
                        </a:rPr>
                        <a:t>tergantung</a:t>
                      </a:r>
                      <a:r>
                        <a:rPr lang="en-US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anose="030F0702030302020204" pitchFamily="66" charset="0"/>
                        </a:rPr>
                        <a:t>Jenis</a:t>
                      </a:r>
                      <a:r>
                        <a:rPr lang="en-US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anose="030F0702030302020204" pitchFamily="66" charset="0"/>
                        </a:rPr>
                        <a:t>Iklannya</a:t>
                      </a:r>
                      <a:r>
                        <a:rPr lang="en-US" dirty="0">
                          <a:latin typeface="Comic Sans MS" panose="030F0702030302020204" pitchFamily="66" charset="0"/>
                        </a:rPr>
                        <a:t>)</a:t>
                      </a:r>
                      <a:endParaRPr lang="en-ID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Langkah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ke-empat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Menentukan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Budgeting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Iklan</a:t>
                      </a:r>
                      <a:endParaRPr lang="en-ID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dirty="0">
                          <a:latin typeface="Comic Sans MS" panose="030F0702030302020204" pitchFamily="66" charset="0"/>
                        </a:rPr>
                        <a:t>Minimal Rp </a:t>
                      </a:r>
                      <a:r>
                        <a:rPr lang="en-US" dirty="0" err="1">
                          <a:latin typeface="Comic Sans MS" panose="030F0702030302020204" pitchFamily="66" charset="0"/>
                        </a:rPr>
                        <a:t>Rp</a:t>
                      </a:r>
                      <a:r>
                        <a:rPr lang="en-US" dirty="0">
                          <a:latin typeface="Comic Sans MS" panose="030F0702030302020204" pitchFamily="66" charset="0"/>
                        </a:rPr>
                        <a:t> 18.000/Hari</a:t>
                      </a:r>
                    </a:p>
                    <a:p>
                      <a:pPr algn="ctr"/>
                      <a:endParaRPr lang="en-US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ID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ID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07838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395FCC1-803C-EF70-4345-D584A38180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98" t="22500" r="28442" b="16486"/>
          <a:stretch/>
        </p:blipFill>
        <p:spPr>
          <a:xfrm>
            <a:off x="8274570" y="1923323"/>
            <a:ext cx="2318586" cy="173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3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9B76F5C-B2FB-56EB-F4B0-D15019ED61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277535"/>
              </p:ext>
            </p:extLst>
          </p:nvPr>
        </p:nvGraphicFramePr>
        <p:xfrm>
          <a:off x="989351" y="1159604"/>
          <a:ext cx="10483118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2720">
                  <a:extLst>
                    <a:ext uri="{9D8B030D-6E8A-4147-A177-3AD203B41FA5}">
                      <a16:colId xmlns:a16="http://schemas.microsoft.com/office/drawing/2014/main" val="301885008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08844919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528649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latin typeface="Comic Sans MS" panose="030F0702030302020204" pitchFamily="66" charset="0"/>
                        </a:rPr>
                        <a:t>Iklan</a:t>
                      </a:r>
                      <a:r>
                        <a:rPr lang="en-US" sz="22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2200" i="1" dirty="0">
                          <a:latin typeface="Comic Sans MS" panose="030F0702030302020204" pitchFamily="66" charset="0"/>
                        </a:rPr>
                        <a:t>Pay Per </a:t>
                      </a:r>
                      <a:r>
                        <a:rPr lang="en-US" sz="2200" i="1" dirty="0" err="1">
                          <a:latin typeface="Comic Sans MS" panose="030F0702030302020204" pitchFamily="66" charset="0"/>
                        </a:rPr>
                        <a:t>Clik</a:t>
                      </a:r>
                      <a:r>
                        <a:rPr lang="en-US" sz="2200" dirty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200" dirty="0">
                          <a:latin typeface="Comic Sans MS" panose="030F0702030302020204" pitchFamily="66" charset="0"/>
                        </a:rPr>
                        <a:t>(CPC)</a:t>
                      </a:r>
                      <a:endParaRPr lang="en-ID" sz="2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latin typeface="Comic Sans MS" panose="030F0702030302020204" pitchFamily="66" charset="0"/>
                        </a:rPr>
                        <a:t>Aktifitas</a:t>
                      </a:r>
                      <a:r>
                        <a:rPr lang="en-US" sz="2200" dirty="0">
                          <a:latin typeface="Comic Sans MS" panose="030F0702030302020204" pitchFamily="66" charset="0"/>
                        </a:rPr>
                        <a:t> / Media</a:t>
                      </a:r>
                      <a:endParaRPr lang="en-ID" sz="2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latin typeface="Comic Sans MS" panose="030F0702030302020204" pitchFamily="66" charset="0"/>
                        </a:rPr>
                        <a:t>Iklan</a:t>
                      </a:r>
                      <a:r>
                        <a:rPr lang="en-US" sz="22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2200" dirty="0" err="1">
                          <a:latin typeface="Comic Sans MS" panose="030F0702030302020204" pitchFamily="66" charset="0"/>
                        </a:rPr>
                        <a:t>Berbasis</a:t>
                      </a:r>
                      <a:r>
                        <a:rPr lang="en-US" sz="22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2200" dirty="0" err="1">
                          <a:latin typeface="Comic Sans MS" panose="030F0702030302020204" pitchFamily="66" charset="0"/>
                        </a:rPr>
                        <a:t>Penayangan</a:t>
                      </a:r>
                      <a:r>
                        <a:rPr lang="en-US" sz="2200" dirty="0"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lang="en-US" sz="2200" dirty="0" err="1">
                          <a:latin typeface="Comic Sans MS" panose="030F0702030302020204" pitchFamily="66" charset="0"/>
                        </a:rPr>
                        <a:t>Impresion</a:t>
                      </a:r>
                      <a:r>
                        <a:rPr lang="en-US" sz="2200" dirty="0">
                          <a:latin typeface="Comic Sans MS" panose="030F0702030302020204" pitchFamily="66" charset="0"/>
                        </a:rPr>
                        <a:t>/CPM)</a:t>
                      </a:r>
                      <a:endParaRPr lang="en-ID" sz="2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35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D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ID" dirty="0" err="1">
                          <a:latin typeface="Comic Sans MS" panose="030F0702030302020204" pitchFamily="66" charset="0"/>
                        </a:rPr>
                        <a:t>Riset</a:t>
                      </a:r>
                      <a:r>
                        <a:rPr lang="en-ID" dirty="0">
                          <a:latin typeface="Comic Sans MS" panose="030F0702030302020204" pitchFamily="66" charset="0"/>
                        </a:rPr>
                        <a:t> Kata </a:t>
                      </a:r>
                      <a:r>
                        <a:rPr lang="en-ID" dirty="0" err="1">
                          <a:latin typeface="Comic Sans MS" panose="030F0702030302020204" pitchFamily="66" charset="0"/>
                        </a:rPr>
                        <a:t>Kunci</a:t>
                      </a:r>
                      <a:r>
                        <a:rPr lang="en-ID" dirty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en-ID" dirty="0" err="1">
                          <a:latin typeface="Comic Sans MS" panose="030F0702030302020204" pitchFamily="66" charset="0"/>
                        </a:rPr>
                        <a:t>Membuat</a:t>
                      </a:r>
                      <a:r>
                        <a:rPr lang="en-ID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D" dirty="0" err="1">
                          <a:latin typeface="Comic Sans MS" panose="030F0702030302020204" pitchFamily="66" charset="0"/>
                        </a:rPr>
                        <a:t>Konten</a:t>
                      </a:r>
                      <a:r>
                        <a:rPr lang="en-ID" dirty="0">
                          <a:latin typeface="Comic Sans MS" panose="030F0702030302020204" pitchFamily="66" charset="0"/>
                        </a:rPr>
                        <a:t> di Website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Lankah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ke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5</a:t>
                      </a:r>
                    </a:p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dirty="0">
                          <a:latin typeface="Comic Sans MS" panose="030F0702030302020204" pitchFamily="66" charset="0"/>
                        </a:rPr>
                        <a:t>Set-up </a:t>
                      </a:r>
                      <a:r>
                        <a:rPr lang="en-ID" dirty="0" err="1">
                          <a:latin typeface="Comic Sans MS" panose="030F0702030302020204" pitchFamily="66" charset="0"/>
                        </a:rPr>
                        <a:t>Iklan</a:t>
                      </a:r>
                      <a:r>
                        <a:rPr lang="en-ID" dirty="0">
                          <a:latin typeface="Comic Sans MS" panose="030F0702030302020204" pitchFamily="66" charset="0"/>
                        </a:rPr>
                        <a:t> dan Content Creation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ID" dirty="0" err="1">
                          <a:latin typeface="Comic Sans MS" panose="030F0702030302020204" pitchFamily="66" charset="0"/>
                        </a:rPr>
                        <a:t>Membuat</a:t>
                      </a:r>
                      <a:r>
                        <a:rPr lang="en-ID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D" dirty="0" err="1">
                          <a:latin typeface="Comic Sans MS" panose="030F0702030302020204" pitchFamily="66" charset="0"/>
                        </a:rPr>
                        <a:t>Konten</a:t>
                      </a:r>
                      <a:endParaRPr lang="en-ID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ID" dirty="0" err="1">
                          <a:latin typeface="Comic Sans MS" panose="030F0702030302020204" pitchFamily="66" charset="0"/>
                        </a:rPr>
                        <a:t>Postingan</a:t>
                      </a:r>
                      <a:r>
                        <a:rPr lang="en-ID" dirty="0">
                          <a:latin typeface="Comic Sans MS" panose="030F0702030302020204" pitchFamily="66" charset="0"/>
                        </a:rPr>
                        <a:t> dan </a:t>
                      </a:r>
                      <a:r>
                        <a:rPr lang="en-ID" dirty="0" err="1">
                          <a:latin typeface="Comic Sans MS" panose="030F0702030302020204" pitchFamily="66" charset="0"/>
                        </a:rPr>
                        <a:t>distribusi</a:t>
                      </a:r>
                      <a:endParaRPr lang="en-ID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ID" dirty="0" err="1">
                          <a:latin typeface="Comic Sans MS" panose="030F0702030302020204" pitchFamily="66" charset="0"/>
                        </a:rPr>
                        <a:t>KOnten</a:t>
                      </a:r>
                      <a:endParaRPr lang="en-ID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265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dirty="0" err="1">
                          <a:latin typeface="Comic Sans MS" panose="030F0702030302020204" pitchFamily="66" charset="0"/>
                        </a:rPr>
                        <a:t>Analisis</a:t>
                      </a:r>
                      <a:r>
                        <a:rPr lang="en-US" dirty="0">
                          <a:latin typeface="Comic Sans MS" panose="030F0702030302020204" pitchFamily="66" charset="0"/>
                        </a:rPr>
                        <a:t> Performa </a:t>
                      </a:r>
                      <a:r>
                        <a:rPr lang="en-US" dirty="0" err="1">
                          <a:latin typeface="Comic Sans MS" panose="030F0702030302020204" pitchFamily="66" charset="0"/>
                        </a:rPr>
                        <a:t>Iklan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ID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Langkah ke-6</a:t>
                      </a:r>
                    </a:p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Analisis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Iklan</a:t>
                      </a:r>
                      <a:endParaRPr lang="en-ID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Comic Sans MS" panose="030F0702030302020204" pitchFamily="66" charset="0"/>
                        </a:rPr>
                        <a:t>Analisis</a:t>
                      </a:r>
                      <a:r>
                        <a:rPr lang="en-US" dirty="0">
                          <a:latin typeface="Comic Sans MS" panose="030F0702030302020204" pitchFamily="66" charset="0"/>
                        </a:rPr>
                        <a:t> Performa </a:t>
                      </a:r>
                      <a:r>
                        <a:rPr lang="en-US" dirty="0" err="1">
                          <a:latin typeface="Comic Sans MS" panose="030F0702030302020204" pitchFamily="66" charset="0"/>
                        </a:rPr>
                        <a:t>Iklan</a:t>
                      </a:r>
                      <a:endParaRPr lang="en-ID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ID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757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D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D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D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82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678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0C09-8A49-CB4C-E322-6976D1C4F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529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Ketemua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Tulisan “Ad /Ads”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Di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Pencari</a:t>
            </a:r>
            <a:r>
              <a:rPr lang="en-US" dirty="0"/>
              <a:t> ?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86BA2A-C2DE-9861-2BD4-57FA935C7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46" y="2489262"/>
            <a:ext cx="9752381" cy="367619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8DB4DB8-3944-2EFE-F039-C6BF3C3AF6DA}"/>
              </a:ext>
            </a:extLst>
          </p:cNvPr>
          <p:cNvSpPr/>
          <p:nvPr/>
        </p:nvSpPr>
        <p:spPr>
          <a:xfrm>
            <a:off x="2759242" y="3096125"/>
            <a:ext cx="497305" cy="48126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D5DEE52-1C59-55B2-2C7D-9B60A408B712}"/>
              </a:ext>
            </a:extLst>
          </p:cNvPr>
          <p:cNvSpPr/>
          <p:nvPr/>
        </p:nvSpPr>
        <p:spPr>
          <a:xfrm>
            <a:off x="2759242" y="4630788"/>
            <a:ext cx="497305" cy="48126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57D57E8-974C-BD3D-A13D-A9BD4E3415C0}"/>
              </a:ext>
            </a:extLst>
          </p:cNvPr>
          <p:cNvCxnSpPr>
            <a:cxnSpLocks/>
          </p:cNvCxnSpPr>
          <p:nvPr/>
        </p:nvCxnSpPr>
        <p:spPr>
          <a:xfrm flipH="1">
            <a:off x="3256547" y="1802092"/>
            <a:ext cx="2662989" cy="1406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E1445E-9C27-B592-9F7B-64B890373156}"/>
              </a:ext>
            </a:extLst>
          </p:cNvPr>
          <p:cNvCxnSpPr>
            <a:cxnSpLocks/>
            <a:endCxn id="7" idx="7"/>
          </p:cNvCxnSpPr>
          <p:nvPr/>
        </p:nvCxnSpPr>
        <p:spPr>
          <a:xfrm flipH="1">
            <a:off x="3183718" y="1802092"/>
            <a:ext cx="2735818" cy="2899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462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CAB68-9AF2-13F0-89B8-2550DD800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163" y="106030"/>
            <a:ext cx="10553700" cy="9848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Ketemu</a:t>
            </a:r>
            <a:r>
              <a:rPr lang="en-US" dirty="0"/>
              <a:t> </a:t>
            </a:r>
            <a:r>
              <a:rPr lang="en-US" dirty="0" err="1"/>
              <a:t>Konten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“</a:t>
            </a:r>
            <a:r>
              <a:rPr lang="en-US" dirty="0" err="1"/>
              <a:t>Bersponsor</a:t>
            </a:r>
            <a:r>
              <a:rPr lang="en-US" dirty="0"/>
              <a:t> / </a:t>
            </a:r>
            <a:r>
              <a:rPr lang="en-US" dirty="0" err="1"/>
              <a:t>disponsori</a:t>
            </a:r>
            <a:r>
              <a:rPr lang="en-US" dirty="0"/>
              <a:t>” di </a:t>
            </a:r>
            <a:r>
              <a:rPr lang="en-US" dirty="0" err="1"/>
              <a:t>Sosial</a:t>
            </a:r>
            <a:r>
              <a:rPr lang="en-US" dirty="0"/>
              <a:t> Media (FB/IG)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559DFD-32D1-22BC-E306-7283C21F4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521" y="2123823"/>
            <a:ext cx="2663021" cy="462814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D5F8063-D6D7-1508-6745-E228A84B8E92}"/>
              </a:ext>
            </a:extLst>
          </p:cNvPr>
          <p:cNvSpPr/>
          <p:nvPr/>
        </p:nvSpPr>
        <p:spPr>
          <a:xfrm>
            <a:off x="2005420" y="2695073"/>
            <a:ext cx="994611" cy="3208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C4308F-E8E9-2D9C-A8F7-B9C2D9D9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779" y="2075697"/>
            <a:ext cx="3080116" cy="451092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1F21047-A50E-B199-FC29-849CA423E475}"/>
              </a:ext>
            </a:extLst>
          </p:cNvPr>
          <p:cNvSpPr/>
          <p:nvPr/>
        </p:nvSpPr>
        <p:spPr>
          <a:xfrm>
            <a:off x="6849947" y="2229852"/>
            <a:ext cx="994611" cy="3208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9A7D87D-5EAB-AAA3-D2D8-2582DAF72B16}"/>
              </a:ext>
            </a:extLst>
          </p:cNvPr>
          <p:cNvCxnSpPr>
            <a:endCxn id="6" idx="7"/>
          </p:cNvCxnSpPr>
          <p:nvPr/>
        </p:nvCxnSpPr>
        <p:spPr>
          <a:xfrm flipH="1">
            <a:off x="2854374" y="1138989"/>
            <a:ext cx="2872658" cy="16030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706ECD7-3B17-2ADF-5D25-E8F13EBEF59D}"/>
              </a:ext>
            </a:extLst>
          </p:cNvPr>
          <p:cNvCxnSpPr>
            <a:cxnSpLocks/>
          </p:cNvCxnSpPr>
          <p:nvPr/>
        </p:nvCxnSpPr>
        <p:spPr>
          <a:xfrm>
            <a:off x="5759116" y="1138112"/>
            <a:ext cx="1588136" cy="10917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561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F0E1F-C75F-FE57-817E-DC90D37DC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441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Jika Anda </a:t>
            </a:r>
            <a:r>
              <a:rPr lang="en-US" dirty="0" err="1">
                <a:latin typeface="Comic Sans MS" panose="030F0702030302020204" pitchFamily="66" charset="0"/>
              </a:rPr>
              <a:t>Sering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Ketemu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en-US" dirty="0" err="1">
                <a:latin typeface="Comic Sans MS" panose="030F0702030302020204" pitchFamily="66" charset="0"/>
              </a:rPr>
              <a:t>Maka</a:t>
            </a:r>
            <a:r>
              <a:rPr lang="en-US" dirty="0">
                <a:latin typeface="Comic Sans MS" panose="030F0702030302020204" pitchFamily="66" charset="0"/>
              </a:rPr>
              <a:t> Anda </a:t>
            </a:r>
            <a:r>
              <a:rPr lang="en-US" dirty="0" err="1">
                <a:latin typeface="Comic Sans MS" panose="030F0702030302020204" pitchFamily="66" charset="0"/>
              </a:rPr>
              <a:t>Paham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dengan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Istilah</a:t>
            </a:r>
            <a:r>
              <a:rPr lang="en-US" dirty="0">
                <a:latin typeface="Comic Sans MS" panose="030F0702030302020204" pitchFamily="66" charset="0"/>
              </a:rPr>
              <a:t> “Ads” </a:t>
            </a:r>
            <a:r>
              <a:rPr lang="en-US" dirty="0" err="1">
                <a:latin typeface="Comic Sans MS" panose="030F0702030302020204" pitchFamily="66" charset="0"/>
              </a:rPr>
              <a:t>Atau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Iklan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Berbayar</a:t>
            </a:r>
            <a:endParaRPr lang="en-ID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FA6E9-C5DF-462C-9E8A-396B9F181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3351"/>
            <a:ext cx="10515600" cy="1325563"/>
          </a:xfrm>
        </p:spPr>
        <p:txBody>
          <a:bodyPr/>
          <a:lstStyle/>
          <a:p>
            <a:pPr marL="0" indent="0" algn="ctr">
              <a:buNone/>
            </a:pPr>
            <a:r>
              <a:rPr lang="en-ID" i="1" dirty="0">
                <a:latin typeface="Comic Sans MS" panose="030F0702030302020204" pitchFamily="66" charset="0"/>
              </a:rPr>
              <a:t>Paid ads</a:t>
            </a:r>
            <a:r>
              <a:rPr lang="en-ID" dirty="0">
                <a:latin typeface="Comic Sans MS" panose="030F0702030302020204" pitchFamily="66" charset="0"/>
              </a:rPr>
              <a:t> </a:t>
            </a:r>
            <a:r>
              <a:rPr lang="en-ID" dirty="0" err="1">
                <a:latin typeface="Comic Sans MS" panose="030F0702030302020204" pitchFamily="66" charset="0"/>
              </a:rPr>
              <a:t>atau</a:t>
            </a:r>
            <a:r>
              <a:rPr lang="en-ID" dirty="0">
                <a:latin typeface="Comic Sans MS" panose="030F0702030302020204" pitchFamily="66" charset="0"/>
              </a:rPr>
              <a:t> </a:t>
            </a:r>
            <a:r>
              <a:rPr lang="en-ID" dirty="0" err="1">
                <a:latin typeface="Comic Sans MS" panose="030F0702030302020204" pitchFamily="66" charset="0"/>
              </a:rPr>
              <a:t>iklan</a:t>
            </a:r>
            <a:r>
              <a:rPr lang="en-ID" dirty="0">
                <a:latin typeface="Comic Sans MS" panose="030F0702030302020204" pitchFamily="66" charset="0"/>
              </a:rPr>
              <a:t> </a:t>
            </a:r>
            <a:r>
              <a:rPr lang="en-ID" dirty="0" err="1">
                <a:latin typeface="Comic Sans MS" panose="030F0702030302020204" pitchFamily="66" charset="0"/>
              </a:rPr>
              <a:t>berbayar</a:t>
            </a:r>
            <a:r>
              <a:rPr lang="en-ID" dirty="0">
                <a:latin typeface="Comic Sans MS" panose="030F0702030302020204" pitchFamily="66" charset="0"/>
              </a:rPr>
              <a:t> </a:t>
            </a:r>
            <a:r>
              <a:rPr lang="en-ID" dirty="0" err="1">
                <a:latin typeface="Comic Sans MS" panose="030F0702030302020204" pitchFamily="66" charset="0"/>
              </a:rPr>
              <a:t>adalah</a:t>
            </a:r>
            <a:r>
              <a:rPr lang="en-ID" dirty="0">
                <a:latin typeface="Comic Sans MS" panose="030F0702030302020204" pitchFamily="66" charset="0"/>
              </a:rPr>
              <a:t> </a:t>
            </a:r>
            <a:r>
              <a:rPr lang="en-ID" dirty="0" err="1">
                <a:latin typeface="Comic Sans MS" panose="030F0702030302020204" pitchFamily="66" charset="0"/>
              </a:rPr>
              <a:t>iklan</a:t>
            </a:r>
            <a:r>
              <a:rPr lang="en-ID" dirty="0">
                <a:latin typeface="Comic Sans MS" panose="030F0702030302020204" pitchFamily="66" charset="0"/>
              </a:rPr>
              <a:t> yang </a:t>
            </a:r>
            <a:r>
              <a:rPr lang="en-ID" dirty="0" err="1">
                <a:latin typeface="Comic Sans MS" panose="030F0702030302020204" pitchFamily="66" charset="0"/>
              </a:rPr>
              <a:t>dilakukan</a:t>
            </a:r>
            <a:r>
              <a:rPr lang="en-ID" dirty="0">
                <a:latin typeface="Comic Sans MS" panose="030F0702030302020204" pitchFamily="66" charset="0"/>
              </a:rPr>
              <a:t> </a:t>
            </a:r>
            <a:r>
              <a:rPr lang="en-ID" dirty="0" err="1">
                <a:latin typeface="Comic Sans MS" panose="030F0702030302020204" pitchFamily="66" charset="0"/>
              </a:rPr>
              <a:t>secara</a:t>
            </a:r>
            <a:r>
              <a:rPr lang="en-ID" dirty="0">
                <a:latin typeface="Comic Sans MS" panose="030F0702030302020204" pitchFamily="66" charset="0"/>
              </a:rPr>
              <a:t> digital </a:t>
            </a:r>
            <a:r>
              <a:rPr lang="en-ID" dirty="0" err="1">
                <a:latin typeface="Comic Sans MS" panose="030F0702030302020204" pitchFamily="66" charset="0"/>
              </a:rPr>
              <a:t>untuk</a:t>
            </a:r>
            <a:r>
              <a:rPr lang="en-ID" dirty="0">
                <a:latin typeface="Comic Sans MS" panose="030F0702030302020204" pitchFamily="66" charset="0"/>
              </a:rPr>
              <a:t> </a:t>
            </a:r>
            <a:r>
              <a:rPr lang="en-ID" dirty="0" err="1">
                <a:latin typeface="Comic Sans MS" panose="030F0702030302020204" pitchFamily="66" charset="0"/>
              </a:rPr>
              <a:t>membantu</a:t>
            </a:r>
            <a:r>
              <a:rPr lang="en-ID" dirty="0">
                <a:latin typeface="Comic Sans MS" panose="030F0702030302020204" pitchFamily="66" charset="0"/>
              </a:rPr>
              <a:t> </a:t>
            </a:r>
            <a:r>
              <a:rPr lang="en-ID" dirty="0" err="1">
                <a:latin typeface="Comic Sans MS" panose="030F0702030302020204" pitchFamily="66" charset="0"/>
              </a:rPr>
              <a:t>bisnis</a:t>
            </a:r>
            <a:r>
              <a:rPr lang="en-ID" dirty="0">
                <a:latin typeface="Comic Sans MS" panose="030F0702030302020204" pitchFamily="66" charset="0"/>
              </a:rPr>
              <a:t> Anda agar </a:t>
            </a:r>
            <a:r>
              <a:rPr lang="en-ID" dirty="0" err="1">
                <a:latin typeface="Comic Sans MS" panose="030F0702030302020204" pitchFamily="66" charset="0"/>
              </a:rPr>
              <a:t>menemukan</a:t>
            </a:r>
            <a:r>
              <a:rPr lang="en-ID" dirty="0">
                <a:latin typeface="Comic Sans MS" panose="030F0702030302020204" pitchFamily="66" charset="0"/>
              </a:rPr>
              <a:t> </a:t>
            </a:r>
            <a:r>
              <a:rPr lang="en-ID" i="1" dirty="0">
                <a:latin typeface="Comic Sans MS" panose="030F0702030302020204" pitchFamily="66" charset="0"/>
                <a:hlinkClick r:id="rId2"/>
              </a:rPr>
              <a:t>target market</a:t>
            </a:r>
            <a:r>
              <a:rPr lang="en-ID" dirty="0">
                <a:latin typeface="Comic Sans MS" panose="030F0702030302020204" pitchFamily="66" charset="0"/>
              </a:rPr>
              <a:t> yang </a:t>
            </a:r>
            <a:r>
              <a:rPr lang="en-ID" dirty="0" err="1">
                <a:latin typeface="Comic Sans MS" panose="030F0702030302020204" pitchFamily="66" charset="0"/>
              </a:rPr>
              <a:t>tepat</a:t>
            </a:r>
            <a:r>
              <a:rPr lang="en-ID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F86A65-3A25-AF18-9BF6-D8C296D681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0" t="22924" r="14210" b="21170"/>
          <a:stretch/>
        </p:blipFill>
        <p:spPr>
          <a:xfrm rot="1439791">
            <a:off x="8357937" y="3987382"/>
            <a:ext cx="3207870" cy="25054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B55D6A-6F82-886F-2A7F-153F22858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91" y="3808914"/>
            <a:ext cx="3949552" cy="296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29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D4658-5429-7F9E-44FE-D9431A18A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47" y="1308267"/>
            <a:ext cx="10515600" cy="2120733"/>
          </a:xfrm>
        </p:spPr>
        <p:txBody>
          <a:bodyPr/>
          <a:lstStyle/>
          <a:p>
            <a:pPr marL="0" indent="0">
              <a:buNone/>
            </a:pPr>
            <a:r>
              <a:rPr lang="en-ID" dirty="0" err="1">
                <a:latin typeface="Comic Sans MS" panose="030F0702030302020204" pitchFamily="66" charset="0"/>
              </a:rPr>
              <a:t>Dalam</a:t>
            </a:r>
            <a:r>
              <a:rPr lang="en-ID" dirty="0">
                <a:latin typeface="Comic Sans MS" panose="030F0702030302020204" pitchFamily="66" charset="0"/>
              </a:rPr>
              <a:t> </a:t>
            </a:r>
            <a:r>
              <a:rPr lang="en-ID" dirty="0" err="1">
                <a:latin typeface="Comic Sans MS" panose="030F0702030302020204" pitchFamily="66" charset="0"/>
              </a:rPr>
              <a:t>konteks</a:t>
            </a:r>
            <a:r>
              <a:rPr lang="en-ID" dirty="0">
                <a:latin typeface="Comic Sans MS" panose="030F0702030302020204" pitchFamily="66" charset="0"/>
              </a:rPr>
              <a:t> digital,</a:t>
            </a:r>
            <a:r>
              <a:rPr lang="en-ID" i="1" dirty="0">
                <a:latin typeface="Comic Sans MS" panose="030F0702030302020204" pitchFamily="66" charset="0"/>
              </a:rPr>
              <a:t> ads</a:t>
            </a:r>
            <a:r>
              <a:rPr lang="en-ID" dirty="0">
                <a:latin typeface="Comic Sans MS" panose="030F0702030302020204" pitchFamily="66" charset="0"/>
              </a:rPr>
              <a:t> </a:t>
            </a:r>
            <a:r>
              <a:rPr lang="en-ID" dirty="0" err="1">
                <a:latin typeface="Comic Sans MS" panose="030F0702030302020204" pitchFamily="66" charset="0"/>
              </a:rPr>
              <a:t>seringkali</a:t>
            </a:r>
            <a:r>
              <a:rPr lang="en-ID" dirty="0">
                <a:latin typeface="Comic Sans MS" panose="030F0702030302020204" pitchFamily="66" charset="0"/>
              </a:rPr>
              <a:t> </a:t>
            </a:r>
            <a:r>
              <a:rPr lang="en-ID" dirty="0" err="1">
                <a:latin typeface="Comic Sans MS" panose="030F0702030302020204" pitchFamily="66" charset="0"/>
              </a:rPr>
              <a:t>mengacu</a:t>
            </a:r>
            <a:r>
              <a:rPr lang="en-ID" dirty="0">
                <a:latin typeface="Comic Sans MS" panose="030F0702030302020204" pitchFamily="66" charset="0"/>
              </a:rPr>
              <a:t> pada </a:t>
            </a:r>
            <a:r>
              <a:rPr lang="en-ID" dirty="0" err="1">
                <a:latin typeface="Comic Sans MS" panose="030F0702030302020204" pitchFamily="66" charset="0"/>
              </a:rPr>
              <a:t>iklan</a:t>
            </a:r>
            <a:r>
              <a:rPr lang="en-ID" dirty="0">
                <a:latin typeface="Comic Sans MS" panose="030F0702030302020204" pitchFamily="66" charset="0"/>
              </a:rPr>
              <a:t> yang </a:t>
            </a:r>
            <a:r>
              <a:rPr lang="en-ID" dirty="0" err="1">
                <a:latin typeface="Comic Sans MS" panose="030F0702030302020204" pitchFamily="66" charset="0"/>
              </a:rPr>
              <a:t>ditampilkan</a:t>
            </a:r>
            <a:r>
              <a:rPr lang="en-ID" dirty="0">
                <a:latin typeface="Comic Sans MS" panose="030F0702030302020204" pitchFamily="66" charset="0"/>
              </a:rPr>
              <a:t> di</a:t>
            </a:r>
            <a:r>
              <a:rPr lang="en-ID" i="1" dirty="0">
                <a:latin typeface="Comic Sans MS" panose="030F0702030302020204" pitchFamily="66" charset="0"/>
              </a:rPr>
              <a:t> </a:t>
            </a:r>
            <a:r>
              <a:rPr lang="en-ID" dirty="0">
                <a:latin typeface="Comic Sans MS" panose="030F0702030302020204" pitchFamily="66" charset="0"/>
                <a:hlinkClick r:id="rId2"/>
              </a:rPr>
              <a:t>platform digital</a:t>
            </a:r>
            <a:r>
              <a:rPr lang="en-ID" dirty="0">
                <a:latin typeface="Comic Sans MS" panose="030F0702030302020204" pitchFamily="66" charset="0"/>
              </a:rPr>
              <a:t>, </a:t>
            </a:r>
            <a:r>
              <a:rPr lang="en-ID" dirty="0" err="1">
                <a:latin typeface="Comic Sans MS" panose="030F0702030302020204" pitchFamily="66" charset="0"/>
              </a:rPr>
              <a:t>seperti</a:t>
            </a:r>
            <a:r>
              <a:rPr lang="en-ID" dirty="0">
                <a:latin typeface="Comic Sans MS" panose="030F0702030302020204" pitchFamily="66" charset="0"/>
              </a:rPr>
              <a:t> </a:t>
            </a:r>
            <a:r>
              <a:rPr lang="en-ID" dirty="0" err="1">
                <a:latin typeface="Comic Sans MS" panose="030F0702030302020204" pitchFamily="66" charset="0"/>
              </a:rPr>
              <a:t>mesin</a:t>
            </a:r>
            <a:r>
              <a:rPr lang="en-ID" dirty="0">
                <a:latin typeface="Comic Sans MS" panose="030F0702030302020204" pitchFamily="66" charset="0"/>
              </a:rPr>
              <a:t> </a:t>
            </a:r>
            <a:r>
              <a:rPr lang="en-ID" dirty="0" err="1">
                <a:latin typeface="Comic Sans MS" panose="030F0702030302020204" pitchFamily="66" charset="0"/>
              </a:rPr>
              <a:t>pencari</a:t>
            </a:r>
            <a:r>
              <a:rPr lang="en-ID" dirty="0">
                <a:latin typeface="Comic Sans MS" panose="030F0702030302020204" pitchFamily="66" charset="0"/>
              </a:rPr>
              <a:t> (</a:t>
            </a:r>
            <a:r>
              <a:rPr lang="en-ID" dirty="0" err="1">
                <a:latin typeface="Comic Sans MS" panose="030F0702030302020204" pitchFamily="66" charset="0"/>
              </a:rPr>
              <a:t>seperti</a:t>
            </a:r>
            <a:r>
              <a:rPr lang="en-ID" dirty="0">
                <a:latin typeface="Comic Sans MS" panose="030F0702030302020204" pitchFamily="66" charset="0"/>
              </a:rPr>
              <a:t> Google), </a:t>
            </a:r>
            <a:r>
              <a:rPr lang="en-ID" i="1" dirty="0">
                <a:latin typeface="Comic Sans MS" panose="030F0702030302020204" pitchFamily="66" charset="0"/>
              </a:rPr>
              <a:t>social media</a:t>
            </a:r>
            <a:r>
              <a:rPr lang="en-ID" dirty="0">
                <a:latin typeface="Comic Sans MS" panose="030F0702030302020204" pitchFamily="66" charset="0"/>
              </a:rPr>
              <a:t> (</a:t>
            </a:r>
            <a:r>
              <a:rPr lang="en-ID" dirty="0" err="1">
                <a:latin typeface="Comic Sans MS" panose="030F0702030302020204" pitchFamily="66" charset="0"/>
              </a:rPr>
              <a:t>seperti</a:t>
            </a:r>
            <a:r>
              <a:rPr lang="en-ID" dirty="0">
                <a:latin typeface="Comic Sans MS" panose="030F0702030302020204" pitchFamily="66" charset="0"/>
              </a:rPr>
              <a:t> Facebook, Instagram, </a:t>
            </a:r>
            <a:r>
              <a:rPr lang="en-ID" dirty="0" err="1">
                <a:latin typeface="Comic Sans MS" panose="030F0702030302020204" pitchFamily="66" charset="0"/>
              </a:rPr>
              <a:t>atau</a:t>
            </a:r>
            <a:r>
              <a:rPr lang="en-ID" dirty="0">
                <a:latin typeface="Comic Sans MS" panose="030F0702030302020204" pitchFamily="66" charset="0"/>
              </a:rPr>
              <a:t> Twitter), situs web, </a:t>
            </a:r>
            <a:r>
              <a:rPr lang="en-ID" dirty="0" err="1">
                <a:latin typeface="Comic Sans MS" panose="030F0702030302020204" pitchFamily="66" charset="0"/>
              </a:rPr>
              <a:t>aplikasi</a:t>
            </a:r>
            <a:r>
              <a:rPr lang="en-ID" dirty="0">
                <a:latin typeface="Comic Sans MS" panose="030F0702030302020204" pitchFamily="66" charset="0"/>
              </a:rPr>
              <a:t> </a:t>
            </a:r>
            <a:r>
              <a:rPr lang="en-ID" dirty="0" err="1">
                <a:latin typeface="Comic Sans MS" panose="030F0702030302020204" pitchFamily="66" charset="0"/>
              </a:rPr>
              <a:t>seluler</a:t>
            </a:r>
            <a:r>
              <a:rPr lang="en-ID" dirty="0">
                <a:latin typeface="Comic Sans MS" panose="030F0702030302020204" pitchFamily="66" charset="0"/>
              </a:rPr>
              <a:t>, dan </a:t>
            </a:r>
            <a:r>
              <a:rPr lang="en-ID" dirty="0" err="1">
                <a:latin typeface="Comic Sans MS" panose="030F0702030302020204" pitchFamily="66" charset="0"/>
              </a:rPr>
              <a:t>lainnya</a:t>
            </a:r>
            <a:r>
              <a:rPr lang="en-ID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3B76F8-154D-9669-CAAE-CCE652A63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37" y="3672640"/>
            <a:ext cx="5662863" cy="3185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EF3DA1-03F0-AB7A-F296-4525CD2AA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051"/>
            <a:ext cx="4299284" cy="33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97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98810-C50C-CBB2-98F6-C3C83095D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23951" cy="1325563"/>
          </a:xfrm>
        </p:spPr>
        <p:txBody>
          <a:bodyPr/>
          <a:lstStyle/>
          <a:p>
            <a:r>
              <a:rPr lang="en-US" dirty="0" err="1">
                <a:latin typeface="Comic Sans MS" panose="030F0702030302020204" pitchFamily="66" charset="0"/>
              </a:rPr>
              <a:t>Jenis</a:t>
            </a:r>
            <a:r>
              <a:rPr lang="en-US" dirty="0">
                <a:latin typeface="Comic Sans MS" panose="030F0702030302020204" pitchFamily="66" charset="0"/>
              </a:rPr>
              <a:t> Paid Ads </a:t>
            </a:r>
            <a:r>
              <a:rPr lang="en-US" dirty="0" err="1">
                <a:latin typeface="Comic Sans MS" panose="030F0702030302020204" pitchFamily="66" charset="0"/>
              </a:rPr>
              <a:t>Berdasarkan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Metode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Pembayaran</a:t>
            </a:r>
            <a:endParaRPr lang="en-ID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1005F-879D-806A-848B-E4B9D4CF8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5645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ID" dirty="0" err="1"/>
              <a:t>Metode</a:t>
            </a:r>
            <a:r>
              <a:rPr lang="en-ID" dirty="0"/>
              <a:t> PPC (Pay Per Click), </a:t>
            </a:r>
            <a:r>
              <a:rPr lang="en-ID" dirty="0" err="1"/>
              <a:t>pengiklan</a:t>
            </a:r>
            <a:r>
              <a:rPr lang="en-ID" dirty="0"/>
              <a:t>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membayar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model </a:t>
            </a:r>
            <a:r>
              <a:rPr lang="en-ID" dirty="0" err="1"/>
              <a:t>biaya</a:t>
            </a:r>
            <a:r>
              <a:rPr lang="en-ID" dirty="0"/>
              <a:t> per </a:t>
            </a:r>
            <a:r>
              <a:rPr lang="en-ID" dirty="0" err="1"/>
              <a:t>klik</a:t>
            </a:r>
            <a:r>
              <a:rPr lang="en-ID" dirty="0"/>
              <a:t> </a:t>
            </a:r>
            <a:r>
              <a:rPr lang="en-ID" dirty="0">
                <a:hlinkClick r:id="rId2"/>
              </a:rPr>
              <a:t>(c</a:t>
            </a:r>
            <a:r>
              <a:rPr lang="en-ID" i="1" dirty="0">
                <a:hlinkClick r:id="rId2"/>
              </a:rPr>
              <a:t>ost-per-click</a:t>
            </a:r>
            <a:r>
              <a:rPr lang="en-ID" dirty="0">
                <a:hlinkClick r:id="rId2"/>
              </a:rPr>
              <a:t>/CPC)</a:t>
            </a:r>
            <a:r>
              <a:rPr lang="en-ID" dirty="0"/>
              <a:t>, di mana Anda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membayar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pengguna</a:t>
            </a:r>
            <a:r>
              <a:rPr lang="en-ID" dirty="0"/>
              <a:t> </a:t>
            </a:r>
            <a:r>
              <a:rPr lang="en-ID" dirty="0" err="1"/>
              <a:t>mengeklik</a:t>
            </a:r>
            <a:r>
              <a:rPr lang="en-ID" dirty="0"/>
              <a:t> </a:t>
            </a:r>
            <a:r>
              <a:rPr lang="en-ID" dirty="0" err="1"/>
              <a:t>iklan</a:t>
            </a:r>
            <a:r>
              <a:rPr lang="en-ID" dirty="0"/>
              <a:t> Anda. (</a:t>
            </a:r>
            <a:r>
              <a:rPr lang="en-ID" dirty="0" err="1"/>
              <a:t>contoh</a:t>
            </a:r>
            <a:r>
              <a:rPr lang="en-ID" dirty="0"/>
              <a:t>:  Google Ads, </a:t>
            </a:r>
            <a:r>
              <a:rPr lang="en-ID" dirty="0" err="1"/>
              <a:t>iklan</a:t>
            </a:r>
            <a:r>
              <a:rPr lang="en-ID" dirty="0"/>
              <a:t> </a:t>
            </a:r>
            <a:r>
              <a:rPr lang="en-ID" dirty="0" err="1"/>
              <a:t>Shope</a:t>
            </a:r>
            <a:r>
              <a:rPr lang="en-ID" dirty="0"/>
              <a:t>, </a:t>
            </a:r>
            <a:r>
              <a:rPr lang="en-ID" dirty="0" err="1"/>
              <a:t>Iklan</a:t>
            </a:r>
            <a:r>
              <a:rPr lang="en-ID" dirty="0"/>
              <a:t> Tokopedia)</a:t>
            </a:r>
          </a:p>
          <a:p>
            <a:pPr marL="0" indent="0">
              <a:buNone/>
            </a:pPr>
            <a:endParaRPr lang="en-ID" dirty="0"/>
          </a:p>
          <a:p>
            <a:pPr marL="539750" indent="-539750">
              <a:buNone/>
            </a:pPr>
            <a:r>
              <a:rPr lang="en-ID" dirty="0"/>
              <a:t>2.   </a:t>
            </a:r>
            <a:r>
              <a:rPr lang="en-ID" dirty="0" err="1"/>
              <a:t>Metode</a:t>
            </a:r>
            <a:r>
              <a:rPr lang="en-ID" dirty="0"/>
              <a:t> CPM/</a:t>
            </a:r>
            <a:r>
              <a:rPr lang="en-ID" dirty="0" err="1"/>
              <a:t>Pertayangan</a:t>
            </a:r>
            <a:r>
              <a:rPr lang="en-ID" dirty="0"/>
              <a:t>, </a:t>
            </a:r>
            <a:r>
              <a:rPr lang="en-ID" dirty="0" err="1"/>
              <a:t>iklan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penetapan</a:t>
            </a:r>
            <a:r>
              <a:rPr lang="en-ID" dirty="0"/>
              <a:t> </a:t>
            </a:r>
            <a:r>
              <a:rPr lang="en-ID" dirty="0" err="1"/>
              <a:t>biaya</a:t>
            </a:r>
            <a:r>
              <a:rPr lang="en-ID" dirty="0"/>
              <a:t> per </a:t>
            </a:r>
            <a:r>
              <a:rPr lang="en-ID" dirty="0" err="1"/>
              <a:t>tayang</a:t>
            </a:r>
            <a:r>
              <a:rPr lang="en-ID" dirty="0"/>
              <a:t> </a:t>
            </a:r>
            <a:r>
              <a:rPr lang="en-ID" dirty="0" err="1"/>
              <a:t>iklan</a:t>
            </a:r>
            <a:r>
              <a:rPr lang="en-ID" dirty="0"/>
              <a:t> </a:t>
            </a:r>
            <a:r>
              <a:rPr lang="en-ID" dirty="0">
                <a:hlinkClick r:id="rId2"/>
              </a:rPr>
              <a:t>(c</a:t>
            </a:r>
            <a:r>
              <a:rPr lang="en-ID" i="1" dirty="0">
                <a:hlinkClick r:id="rId2"/>
              </a:rPr>
              <a:t>ost-</a:t>
            </a:r>
            <a:r>
              <a:rPr lang="en-ID" i="1" dirty="0" err="1">
                <a:hlinkClick r:id="rId2"/>
              </a:rPr>
              <a:t>perimpression</a:t>
            </a:r>
            <a:r>
              <a:rPr lang="en-ID" dirty="0">
                <a:hlinkClick r:id="rId2"/>
              </a:rPr>
              <a:t>/CPM)</a:t>
            </a:r>
            <a:r>
              <a:rPr lang="en-ID" dirty="0"/>
              <a:t>, di mana </a:t>
            </a:r>
            <a:r>
              <a:rPr lang="en-ID" dirty="0" err="1"/>
              <a:t>pengiklan</a:t>
            </a:r>
            <a:r>
              <a:rPr lang="en-ID" dirty="0"/>
              <a:t> </a:t>
            </a:r>
            <a:r>
              <a:rPr lang="en-ID" dirty="0" err="1"/>
              <a:t>membayar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tampilan</a:t>
            </a:r>
            <a:r>
              <a:rPr lang="en-ID" dirty="0"/>
              <a:t> </a:t>
            </a:r>
            <a:r>
              <a:rPr lang="en-ID" dirty="0" err="1"/>
              <a:t>iklan</a:t>
            </a:r>
            <a:r>
              <a:rPr lang="en-ID" dirty="0"/>
              <a:t>. (</a:t>
            </a:r>
            <a:r>
              <a:rPr lang="en-ID" dirty="0" err="1"/>
              <a:t>Iklan</a:t>
            </a:r>
            <a:r>
              <a:rPr lang="en-ID" dirty="0"/>
              <a:t> </a:t>
            </a:r>
            <a:r>
              <a:rPr lang="en-ID" dirty="0" err="1"/>
              <a:t>facebook</a:t>
            </a:r>
            <a:r>
              <a:rPr lang="en-ID" dirty="0"/>
              <a:t> Ads, Instagram Ads)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87A48D-8305-E641-EE9B-FF03E9BFCB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0" t="22924" r="14210" b="21170"/>
          <a:stretch/>
        </p:blipFill>
        <p:spPr>
          <a:xfrm rot="1439791">
            <a:off x="10035468" y="5169275"/>
            <a:ext cx="1933064" cy="150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4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7E11AB6-5946-42F5-63BA-727ED02C8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61" y="2428406"/>
            <a:ext cx="6520227" cy="4267785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16A4C31-FB91-E0FD-6376-F74E2D761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61" y="239308"/>
            <a:ext cx="10948571" cy="989352"/>
          </a:xfrm>
        </p:spPr>
        <p:txBody>
          <a:bodyPr/>
          <a:lstStyle/>
          <a:p>
            <a:pPr marL="0" indent="0" algn="ctr">
              <a:buNone/>
            </a:pP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audiens</a:t>
            </a:r>
            <a:r>
              <a:rPr lang="en-ID" dirty="0"/>
              <a:t> yang </a:t>
            </a:r>
            <a:r>
              <a:rPr lang="en-ID" dirty="0" err="1"/>
              <a:t>relevan</a:t>
            </a:r>
            <a:r>
              <a:rPr lang="en-ID" dirty="0"/>
              <a:t>,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i="1" dirty="0">
                <a:hlinkClick r:id="rId3"/>
              </a:rPr>
              <a:t>targeting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demografi</a:t>
            </a:r>
            <a:r>
              <a:rPr lang="en-ID" dirty="0"/>
              <a:t>, </a:t>
            </a:r>
            <a:r>
              <a:rPr lang="en-ID" dirty="0" err="1"/>
              <a:t>minat</a:t>
            </a:r>
            <a:r>
              <a:rPr lang="en-ID" dirty="0"/>
              <a:t>, </a:t>
            </a:r>
            <a:r>
              <a:rPr lang="en-ID" dirty="0" err="1"/>
              <a:t>perilaku</a:t>
            </a:r>
            <a:r>
              <a:rPr lang="en-ID" dirty="0"/>
              <a:t> </a:t>
            </a:r>
            <a:r>
              <a:rPr lang="en-ID" i="1" dirty="0"/>
              <a:t>online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lokasi</a:t>
            </a:r>
            <a:r>
              <a:rPr lang="en-ID" dirty="0"/>
              <a:t> </a:t>
            </a:r>
            <a:r>
              <a:rPr lang="en-ID" dirty="0" err="1"/>
              <a:t>geografis</a:t>
            </a:r>
            <a:r>
              <a:rPr lang="en-ID" dirty="0"/>
              <a:t>.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AC85D987-BF25-18A0-479D-685FB85F88D4}"/>
              </a:ext>
            </a:extLst>
          </p:cNvPr>
          <p:cNvSpPr txBox="1">
            <a:spLocks/>
          </p:cNvSpPr>
          <p:nvPr/>
        </p:nvSpPr>
        <p:spPr>
          <a:xfrm>
            <a:off x="1244678" y="2098624"/>
            <a:ext cx="5126142" cy="194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D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Contoh</a:t>
            </a:r>
            <a:r>
              <a:rPr lang="en-ID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Set </a:t>
            </a:r>
            <a:r>
              <a:rPr lang="en-ID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Penargetan</a:t>
            </a:r>
            <a:r>
              <a:rPr lang="en-ID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ID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Iklan</a:t>
            </a:r>
            <a:r>
              <a:rPr lang="en-ID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Facebook Ads (meta Ads)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93C95589-23B7-DAE1-1ED0-A4B636947630}"/>
              </a:ext>
            </a:extLst>
          </p:cNvPr>
          <p:cNvSpPr txBox="1">
            <a:spLocks/>
          </p:cNvSpPr>
          <p:nvPr/>
        </p:nvSpPr>
        <p:spPr>
          <a:xfrm>
            <a:off x="8274570" y="1626436"/>
            <a:ext cx="3090472" cy="532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D" sz="1200" dirty="0" err="1">
                <a:latin typeface="Comic Sans MS" panose="030F0702030302020204" pitchFamily="66" charset="0"/>
              </a:rPr>
              <a:t>Penargetan</a:t>
            </a:r>
            <a:r>
              <a:rPr lang="en-ID" sz="1200" dirty="0">
                <a:latin typeface="Comic Sans MS" panose="030F0702030302020204" pitchFamily="66" charset="0"/>
              </a:rPr>
              <a:t> </a:t>
            </a:r>
            <a:r>
              <a:rPr lang="en-ID" sz="1200" dirty="0" err="1">
                <a:latin typeface="Comic Sans MS" panose="030F0702030302020204" pitchFamily="66" charset="0"/>
              </a:rPr>
              <a:t>Perkiraan</a:t>
            </a:r>
            <a:r>
              <a:rPr lang="en-ID" sz="1200" dirty="0">
                <a:latin typeface="Comic Sans MS" panose="030F0702030302020204" pitchFamily="66" charset="0"/>
              </a:rPr>
              <a:t> Audience </a:t>
            </a:r>
            <a:r>
              <a:rPr lang="en-ID" sz="1200" dirty="0" err="1">
                <a:latin typeface="Comic Sans MS" panose="030F0702030302020204" pitchFamily="66" charset="0"/>
              </a:rPr>
              <a:t>Sesuai</a:t>
            </a:r>
            <a:r>
              <a:rPr lang="en-ID" sz="1200" dirty="0">
                <a:latin typeface="Comic Sans MS" panose="030F0702030302020204" pitchFamily="66" charset="0"/>
              </a:rPr>
              <a:t> </a:t>
            </a:r>
            <a:r>
              <a:rPr lang="en-ID" sz="1200" dirty="0" err="1">
                <a:latin typeface="Comic Sans MS" panose="030F0702030302020204" pitchFamily="66" charset="0"/>
              </a:rPr>
              <a:t>Jumlah</a:t>
            </a:r>
            <a:r>
              <a:rPr lang="en-ID" sz="1200" dirty="0">
                <a:latin typeface="Comic Sans MS" panose="030F0702030302020204" pitchFamily="66" charset="0"/>
              </a:rPr>
              <a:t> Budget </a:t>
            </a:r>
            <a:r>
              <a:rPr lang="en-ID" sz="1200" dirty="0" err="1">
                <a:latin typeface="Comic Sans MS" panose="030F0702030302020204" pitchFamily="66" charset="0"/>
              </a:rPr>
              <a:t>Iklan</a:t>
            </a:r>
            <a:endParaRPr lang="en-ID" sz="1200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A2D9815-644B-80E2-7629-2BC19AB3FBD4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6490741" y="1892511"/>
            <a:ext cx="1783829" cy="1536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41DD35D6-A1A2-CE38-4747-2B554F0504FA}"/>
              </a:ext>
            </a:extLst>
          </p:cNvPr>
          <p:cNvSpPr txBox="1">
            <a:spLocks/>
          </p:cNvSpPr>
          <p:nvPr/>
        </p:nvSpPr>
        <p:spPr>
          <a:xfrm>
            <a:off x="8274570" y="2896850"/>
            <a:ext cx="3090472" cy="532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Comic Sans MS" panose="030F0702030302020204" pitchFamily="66" charset="0"/>
              </a:rPr>
              <a:t>P</a:t>
            </a:r>
            <a:r>
              <a:rPr lang="en-ID" sz="1200" dirty="0" err="1">
                <a:latin typeface="Comic Sans MS" panose="030F0702030302020204" pitchFamily="66" charset="0"/>
              </a:rPr>
              <a:t>enargetan</a:t>
            </a:r>
            <a:r>
              <a:rPr lang="en-ID" sz="1200" dirty="0">
                <a:latin typeface="Comic Sans MS" panose="030F0702030302020204" pitchFamily="66" charset="0"/>
              </a:rPr>
              <a:t> </a:t>
            </a:r>
            <a:r>
              <a:rPr lang="en-ID" sz="1200" dirty="0" err="1">
                <a:latin typeface="Comic Sans MS" panose="030F0702030302020204" pitchFamily="66" charset="0"/>
              </a:rPr>
              <a:t>Tayangan</a:t>
            </a:r>
            <a:r>
              <a:rPr lang="en-ID" sz="1200" dirty="0">
                <a:latin typeface="Comic Sans MS" panose="030F0702030302020204" pitchFamily="66" charset="0"/>
              </a:rPr>
              <a:t> </a:t>
            </a:r>
            <a:r>
              <a:rPr lang="en-ID" sz="1200" dirty="0" err="1">
                <a:latin typeface="Comic Sans MS" panose="030F0702030302020204" pitchFamily="66" charset="0"/>
              </a:rPr>
              <a:t>Iklan</a:t>
            </a:r>
            <a:r>
              <a:rPr lang="en-ID" sz="1200" dirty="0">
                <a:latin typeface="Comic Sans MS" panose="030F0702030302020204" pitchFamily="66" charset="0"/>
              </a:rPr>
              <a:t> </a:t>
            </a:r>
            <a:r>
              <a:rPr lang="en-ID" sz="1200" dirty="0" err="1">
                <a:latin typeface="Comic Sans MS" panose="030F0702030302020204" pitchFamily="66" charset="0"/>
              </a:rPr>
              <a:t>Sesuai</a:t>
            </a:r>
            <a:r>
              <a:rPr lang="en-ID" sz="1200" dirty="0">
                <a:latin typeface="Comic Sans MS" panose="030F0702030302020204" pitchFamily="66" charset="0"/>
              </a:rPr>
              <a:t> Lokasi Audience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D505B90-4F41-D4C2-58FE-7D67491B1C2E}"/>
              </a:ext>
            </a:extLst>
          </p:cNvPr>
          <p:cNvCxnSpPr/>
          <p:nvPr/>
        </p:nvCxnSpPr>
        <p:spPr>
          <a:xfrm flipH="1">
            <a:off x="3102964" y="3043005"/>
            <a:ext cx="5171606" cy="1519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12">
            <a:extLst>
              <a:ext uri="{FF2B5EF4-FFF2-40B4-BE49-F238E27FC236}">
                <a16:creationId xmlns:a16="http://schemas.microsoft.com/office/drawing/2014/main" id="{CC92ED9F-307A-9F03-EFDC-40F3C2F324EB}"/>
              </a:ext>
            </a:extLst>
          </p:cNvPr>
          <p:cNvSpPr txBox="1">
            <a:spLocks/>
          </p:cNvSpPr>
          <p:nvPr/>
        </p:nvSpPr>
        <p:spPr>
          <a:xfrm>
            <a:off x="8274570" y="3575155"/>
            <a:ext cx="3090472" cy="352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Comic Sans MS" panose="030F0702030302020204" pitchFamily="66" charset="0"/>
              </a:rPr>
              <a:t>P</a:t>
            </a:r>
            <a:r>
              <a:rPr lang="en-ID" sz="1200" dirty="0" err="1">
                <a:latin typeface="Comic Sans MS" panose="030F0702030302020204" pitchFamily="66" charset="0"/>
              </a:rPr>
              <a:t>enargetan</a:t>
            </a:r>
            <a:r>
              <a:rPr lang="en-ID" sz="1200" dirty="0">
                <a:latin typeface="Comic Sans MS" panose="030F0702030302020204" pitchFamily="66" charset="0"/>
              </a:rPr>
              <a:t> </a:t>
            </a:r>
            <a:r>
              <a:rPr lang="en-ID" sz="1200" dirty="0" err="1">
                <a:latin typeface="Comic Sans MS" panose="030F0702030302020204" pitchFamily="66" charset="0"/>
              </a:rPr>
              <a:t>Rentang</a:t>
            </a:r>
            <a:r>
              <a:rPr lang="en-ID" sz="1200" dirty="0">
                <a:latin typeface="Comic Sans MS" panose="030F0702030302020204" pitchFamily="66" charset="0"/>
              </a:rPr>
              <a:t> </a:t>
            </a:r>
            <a:r>
              <a:rPr lang="en-ID" sz="1200" dirty="0" err="1">
                <a:latin typeface="Comic Sans MS" panose="030F0702030302020204" pitchFamily="66" charset="0"/>
              </a:rPr>
              <a:t>Umur</a:t>
            </a:r>
            <a:r>
              <a:rPr lang="en-ID" sz="1200" dirty="0">
                <a:latin typeface="Comic Sans MS" panose="030F0702030302020204" pitchFamily="66" charset="0"/>
              </a:rPr>
              <a:t> Audience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D973901-4EDC-5CB0-7ACB-D81EAA2F013D}"/>
              </a:ext>
            </a:extLst>
          </p:cNvPr>
          <p:cNvCxnSpPr>
            <a:stCxn id="23" idx="1"/>
          </p:cNvCxnSpPr>
          <p:nvPr/>
        </p:nvCxnSpPr>
        <p:spPr>
          <a:xfrm flipH="1">
            <a:off x="2953062" y="3751289"/>
            <a:ext cx="5321508" cy="1420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12">
            <a:extLst>
              <a:ext uri="{FF2B5EF4-FFF2-40B4-BE49-F238E27FC236}">
                <a16:creationId xmlns:a16="http://schemas.microsoft.com/office/drawing/2014/main" id="{5CD290C6-D227-E881-12AF-78CE1ABD8046}"/>
              </a:ext>
            </a:extLst>
          </p:cNvPr>
          <p:cNvSpPr txBox="1">
            <a:spLocks/>
          </p:cNvSpPr>
          <p:nvPr/>
        </p:nvSpPr>
        <p:spPr>
          <a:xfrm>
            <a:off x="8274570" y="4167264"/>
            <a:ext cx="3090472" cy="352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Comic Sans MS" panose="030F0702030302020204" pitchFamily="66" charset="0"/>
              </a:rPr>
              <a:t>P</a:t>
            </a:r>
            <a:r>
              <a:rPr lang="en-ID" sz="1200" dirty="0" err="1">
                <a:latin typeface="Comic Sans MS" panose="030F0702030302020204" pitchFamily="66" charset="0"/>
              </a:rPr>
              <a:t>enargetan</a:t>
            </a:r>
            <a:r>
              <a:rPr lang="en-ID" sz="1200" dirty="0">
                <a:latin typeface="Comic Sans MS" panose="030F0702030302020204" pitchFamily="66" charset="0"/>
              </a:rPr>
              <a:t> </a:t>
            </a:r>
            <a:r>
              <a:rPr lang="en-ID" sz="1200" dirty="0" err="1">
                <a:latin typeface="Comic Sans MS" panose="030F0702030302020204" pitchFamily="66" charset="0"/>
              </a:rPr>
              <a:t>Jenis</a:t>
            </a:r>
            <a:r>
              <a:rPr lang="en-ID" sz="1200" dirty="0">
                <a:latin typeface="Comic Sans MS" panose="030F0702030302020204" pitchFamily="66" charset="0"/>
              </a:rPr>
              <a:t> </a:t>
            </a:r>
            <a:r>
              <a:rPr lang="en-ID" sz="1200" dirty="0" err="1">
                <a:latin typeface="Comic Sans MS" panose="030F0702030302020204" pitchFamily="66" charset="0"/>
              </a:rPr>
              <a:t>Kelamin</a:t>
            </a:r>
            <a:r>
              <a:rPr lang="en-ID" sz="1200" dirty="0">
                <a:latin typeface="Comic Sans MS" panose="030F0702030302020204" pitchFamily="66" charset="0"/>
              </a:rPr>
              <a:t> Audience</a:t>
            </a:r>
          </a:p>
        </p:txBody>
      </p:sp>
      <p:sp>
        <p:nvSpPr>
          <p:cNvPr id="27" name="Content Placeholder 12">
            <a:extLst>
              <a:ext uri="{FF2B5EF4-FFF2-40B4-BE49-F238E27FC236}">
                <a16:creationId xmlns:a16="http://schemas.microsoft.com/office/drawing/2014/main" id="{50124DAD-352D-D01E-B105-F4D02522AAC0}"/>
              </a:ext>
            </a:extLst>
          </p:cNvPr>
          <p:cNvSpPr txBox="1">
            <a:spLocks/>
          </p:cNvSpPr>
          <p:nvPr/>
        </p:nvSpPr>
        <p:spPr>
          <a:xfrm>
            <a:off x="8274570" y="4901780"/>
            <a:ext cx="3090472" cy="352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Comic Sans MS" panose="030F0702030302020204" pitchFamily="66" charset="0"/>
              </a:rPr>
              <a:t>P</a:t>
            </a:r>
            <a:r>
              <a:rPr lang="en-ID" sz="1200" dirty="0" err="1">
                <a:latin typeface="Comic Sans MS" panose="030F0702030302020204" pitchFamily="66" charset="0"/>
              </a:rPr>
              <a:t>enargetan</a:t>
            </a:r>
            <a:r>
              <a:rPr lang="en-ID" sz="1200" dirty="0">
                <a:latin typeface="Comic Sans MS" panose="030F0702030302020204" pitchFamily="66" charset="0"/>
              </a:rPr>
              <a:t> Bahasa Audience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6BA9185-596E-DABC-A299-110DE9674DB9}"/>
              </a:ext>
            </a:extLst>
          </p:cNvPr>
          <p:cNvCxnSpPr>
            <a:stCxn id="27" idx="1"/>
          </p:cNvCxnSpPr>
          <p:nvPr/>
        </p:nvCxnSpPr>
        <p:spPr>
          <a:xfrm flipH="1">
            <a:off x="2953062" y="5077914"/>
            <a:ext cx="5321508" cy="679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53B1DED-F570-8CE0-1C26-EDF2FCFB37C6}"/>
              </a:ext>
            </a:extLst>
          </p:cNvPr>
          <p:cNvCxnSpPr>
            <a:stCxn id="26" idx="1"/>
          </p:cNvCxnSpPr>
          <p:nvPr/>
        </p:nvCxnSpPr>
        <p:spPr>
          <a:xfrm flipH="1">
            <a:off x="2848131" y="4343398"/>
            <a:ext cx="5426439" cy="1074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12">
            <a:extLst>
              <a:ext uri="{FF2B5EF4-FFF2-40B4-BE49-F238E27FC236}">
                <a16:creationId xmlns:a16="http://schemas.microsoft.com/office/drawing/2014/main" id="{0B6D5D77-9F1E-76ED-C5AB-5A4F99F0B7C6}"/>
              </a:ext>
            </a:extLst>
          </p:cNvPr>
          <p:cNvSpPr txBox="1">
            <a:spLocks/>
          </p:cNvSpPr>
          <p:nvPr/>
        </p:nvSpPr>
        <p:spPr>
          <a:xfrm>
            <a:off x="8274570" y="5430182"/>
            <a:ext cx="3090472" cy="352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 err="1">
                <a:latin typeface="Comic Sans MS" panose="030F0702030302020204" pitchFamily="66" charset="0"/>
              </a:rPr>
              <a:t>Penargetan</a:t>
            </a:r>
            <a:r>
              <a:rPr lang="en-US" sz="1200" dirty="0">
                <a:latin typeface="Comic Sans MS" panose="030F0702030302020204" pitchFamily="66" charset="0"/>
              </a:rPr>
              <a:t> pada </a:t>
            </a:r>
            <a:r>
              <a:rPr lang="en-US" sz="1200" dirty="0" err="1">
                <a:latin typeface="Comic Sans MS" panose="030F0702030302020204" pitchFamily="66" charset="0"/>
              </a:rPr>
              <a:t>hal</a:t>
            </a:r>
            <a:r>
              <a:rPr lang="en-US" sz="1200" dirty="0">
                <a:latin typeface="Comic Sans MS" panose="030F0702030302020204" pitchFamily="66" charset="0"/>
              </a:rPr>
              <a:t> yang </a:t>
            </a:r>
            <a:r>
              <a:rPr lang="en-US" sz="1200" dirty="0" err="1">
                <a:latin typeface="Comic Sans MS" panose="030F0702030302020204" pitchFamily="66" charset="0"/>
              </a:rPr>
              <a:t>lebih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rinci</a:t>
            </a:r>
            <a:r>
              <a:rPr lang="en-US" sz="1200" dirty="0">
                <a:latin typeface="Comic Sans MS" panose="030F0702030302020204" pitchFamily="66" charset="0"/>
              </a:rPr>
              <a:t>: </a:t>
            </a:r>
            <a:r>
              <a:rPr lang="en-US" sz="1200" dirty="0" err="1">
                <a:latin typeface="Comic Sans MS" panose="030F0702030302020204" pitchFamily="66" charset="0"/>
              </a:rPr>
              <a:t>Kebiasaan</a:t>
            </a:r>
            <a:r>
              <a:rPr lang="en-US" sz="1200" dirty="0">
                <a:latin typeface="Comic Sans MS" panose="030F0702030302020204" pitchFamily="66" charset="0"/>
              </a:rPr>
              <a:t>, </a:t>
            </a:r>
            <a:r>
              <a:rPr lang="en-US" sz="1200" dirty="0" err="1">
                <a:latin typeface="Comic Sans MS" panose="030F0702030302020204" pitchFamily="66" charset="0"/>
              </a:rPr>
              <a:t>Ketertarikan</a:t>
            </a:r>
            <a:r>
              <a:rPr lang="en-US" sz="1200" dirty="0">
                <a:latin typeface="Comic Sans MS" panose="030F0702030302020204" pitchFamily="66" charset="0"/>
              </a:rPr>
              <a:t> dan </a:t>
            </a:r>
            <a:r>
              <a:rPr lang="en-US" sz="1200" dirty="0" err="1">
                <a:latin typeface="Comic Sans MS" panose="030F0702030302020204" pitchFamily="66" charset="0"/>
              </a:rPr>
              <a:t>Demografi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Audince</a:t>
            </a:r>
            <a:endParaRPr lang="en-ID" sz="1200" dirty="0">
              <a:latin typeface="Comic Sans MS" panose="030F0702030302020204" pitchFamily="66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F555BA9-84B8-52E3-7A30-BAD059721FB2}"/>
              </a:ext>
            </a:extLst>
          </p:cNvPr>
          <p:cNvCxnSpPr>
            <a:cxnSpLocks/>
          </p:cNvCxnSpPr>
          <p:nvPr/>
        </p:nvCxnSpPr>
        <p:spPr>
          <a:xfrm flipH="1">
            <a:off x="3807749" y="5726767"/>
            <a:ext cx="4481811" cy="784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64FF2456-2648-6233-FD9B-80FF91B6F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33" y="1546219"/>
            <a:ext cx="855688" cy="85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66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32237-5DB4-13AA-51D1-06D421129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164580" cy="941764"/>
          </a:xfrm>
        </p:spPr>
        <p:txBody>
          <a:bodyPr>
            <a:noAutofit/>
          </a:bodyPr>
          <a:lstStyle/>
          <a:p>
            <a:r>
              <a:rPr lang="en-US" sz="35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Tujuan</a:t>
            </a:r>
            <a:r>
              <a:rPr lang="en-US" sz="3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5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Paid Ads </a:t>
            </a:r>
            <a:r>
              <a:rPr lang="en-US" sz="35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Dalam</a:t>
            </a:r>
            <a:r>
              <a:rPr lang="en-US" sz="3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Pengembangan</a:t>
            </a:r>
            <a:r>
              <a:rPr lang="en-US" sz="3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Bisnis</a:t>
            </a:r>
            <a:endParaRPr lang="en-ID" sz="35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3E1A9-DDE1-172B-61CF-0FE9B0CBF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4453328" cy="232931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TARGET TEPAT SASARAN</a:t>
            </a:r>
          </a:p>
          <a:p>
            <a:pPr marL="0" indent="0">
              <a:buNone/>
            </a:pPr>
            <a:r>
              <a:rPr lang="en-ID" sz="2000" dirty="0" err="1">
                <a:latin typeface="Comic Sans MS" panose="030F0702030302020204" pitchFamily="66" charset="0"/>
              </a:rPr>
              <a:t>Dengan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menggunakan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i="1" dirty="0">
                <a:latin typeface="Comic Sans MS" panose="030F0702030302020204" pitchFamily="66" charset="0"/>
              </a:rPr>
              <a:t>ads</a:t>
            </a:r>
            <a:r>
              <a:rPr lang="en-ID" sz="2000" dirty="0">
                <a:latin typeface="Comic Sans MS" panose="030F0702030302020204" pitchFamily="66" charset="0"/>
              </a:rPr>
              <a:t>, Anda </a:t>
            </a:r>
            <a:r>
              <a:rPr lang="en-ID" sz="2000" dirty="0" err="1">
                <a:latin typeface="Comic Sans MS" panose="030F0702030302020204" pitchFamily="66" charset="0"/>
              </a:rPr>
              <a:t>bisa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mempersempit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i="1" dirty="0">
                <a:latin typeface="Comic Sans MS" panose="030F0702030302020204" pitchFamily="66" charset="0"/>
              </a:rPr>
              <a:t>target audienc</a:t>
            </a:r>
            <a:r>
              <a:rPr lang="en-ID" sz="2000" dirty="0">
                <a:latin typeface="Comic Sans MS" panose="030F0702030302020204" pitchFamily="66" charset="0"/>
              </a:rPr>
              <a:t>e (target Pasar) </a:t>
            </a:r>
            <a:r>
              <a:rPr lang="en-ID" sz="2000" dirty="0" err="1">
                <a:latin typeface="Comic Sans MS" panose="030F0702030302020204" pitchFamily="66" charset="0"/>
              </a:rPr>
              <a:t>bisnis</a:t>
            </a:r>
            <a:r>
              <a:rPr lang="en-ID" sz="2000" dirty="0">
                <a:latin typeface="Comic Sans MS" panose="030F0702030302020204" pitchFamily="66" charset="0"/>
              </a:rPr>
              <a:t> Anda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DC4176-BF4C-7488-F9A5-0663D5C57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913" y="1087293"/>
            <a:ext cx="4339887" cy="266139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1B1BF9-4EF1-FA47-8D1A-8ECF772F9B50}"/>
              </a:ext>
            </a:extLst>
          </p:cNvPr>
          <p:cNvSpPr txBox="1">
            <a:spLocks/>
          </p:cNvSpPr>
          <p:nvPr/>
        </p:nvSpPr>
        <p:spPr>
          <a:xfrm>
            <a:off x="6636899" y="4144194"/>
            <a:ext cx="5605815" cy="1746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2.  MEMPERLUAS JANGKAUAN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D" sz="2000" dirty="0" err="1">
                <a:latin typeface="Comic Sans MS" panose="030F0702030302020204" pitchFamily="66" charset="0"/>
              </a:rPr>
              <a:t>Saat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menjalankan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kampanye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i="1" dirty="0">
                <a:latin typeface="Comic Sans MS" panose="030F0702030302020204" pitchFamily="66" charset="0"/>
              </a:rPr>
              <a:t>paid ads </a:t>
            </a:r>
            <a:r>
              <a:rPr lang="en-ID" sz="2000" dirty="0">
                <a:latin typeface="Comic Sans MS" panose="030F0702030302020204" pitchFamily="66" charset="0"/>
              </a:rPr>
              <a:t>(</a:t>
            </a:r>
            <a:r>
              <a:rPr lang="en-ID" sz="2000" dirty="0" err="1">
                <a:latin typeface="Comic Sans MS" panose="030F0702030302020204" pitchFamily="66" charset="0"/>
              </a:rPr>
              <a:t>Iklan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berbayar</a:t>
            </a:r>
            <a:r>
              <a:rPr lang="en-ID" sz="2000" dirty="0">
                <a:latin typeface="Comic Sans MS" panose="030F0702030302020204" pitchFamily="66" charset="0"/>
              </a:rPr>
              <a:t>), Anda </a:t>
            </a:r>
            <a:r>
              <a:rPr lang="en-ID" sz="2000" dirty="0" err="1">
                <a:latin typeface="Comic Sans MS" panose="030F0702030302020204" pitchFamily="66" charset="0"/>
              </a:rPr>
              <a:t>dapat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menjangkau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audiens</a:t>
            </a:r>
            <a:r>
              <a:rPr lang="en-ID" sz="2000" dirty="0">
                <a:latin typeface="Comic Sans MS" panose="030F0702030302020204" pitchFamily="66" charset="0"/>
              </a:rPr>
              <a:t> yang sangat </a:t>
            </a:r>
            <a:r>
              <a:rPr lang="en-ID" sz="2000" dirty="0" err="1">
                <a:latin typeface="Comic Sans MS" panose="030F0702030302020204" pitchFamily="66" charset="0"/>
              </a:rPr>
              <a:t>luas</a:t>
            </a:r>
            <a:r>
              <a:rPr lang="en-ID" sz="2000" dirty="0">
                <a:latin typeface="Comic Sans MS" panose="030F0702030302020204" pitchFamily="66" charset="0"/>
              </a:rPr>
              <a:t> dan </a:t>
            </a:r>
            <a:r>
              <a:rPr lang="en-ID" sz="2000" dirty="0" err="1">
                <a:latin typeface="Comic Sans MS" panose="030F0702030302020204" pitchFamily="66" charset="0"/>
              </a:rPr>
              <a:t>besar</a:t>
            </a:r>
            <a:endParaRPr lang="en-ID" sz="2000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CFEC6C-5FB9-E5A2-E9AD-31579A6EF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73" y="4144194"/>
            <a:ext cx="4103558" cy="24236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4680E9-0A61-BEBC-D385-A73A6B486A88}"/>
              </a:ext>
            </a:extLst>
          </p:cNvPr>
          <p:cNvSpPr txBox="1"/>
          <p:nvPr/>
        </p:nvSpPr>
        <p:spPr>
          <a:xfrm>
            <a:off x="3061741" y="3102087"/>
            <a:ext cx="61234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menjalankan</a:t>
            </a:r>
            <a:r>
              <a:rPr lang="en-ID" dirty="0"/>
              <a:t> </a:t>
            </a:r>
            <a:r>
              <a:rPr lang="en-ID" dirty="0" err="1"/>
              <a:t>kampanye</a:t>
            </a:r>
            <a:r>
              <a:rPr lang="en-ID" i="1" dirty="0"/>
              <a:t> ads</a:t>
            </a:r>
            <a:r>
              <a:rPr lang="en-ID" dirty="0"/>
              <a:t>, Anda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menjangkau</a:t>
            </a:r>
            <a:r>
              <a:rPr lang="en-ID" dirty="0"/>
              <a:t> </a:t>
            </a:r>
            <a:r>
              <a:rPr lang="en-ID" dirty="0" err="1"/>
              <a:t>audiens</a:t>
            </a:r>
            <a:r>
              <a:rPr lang="en-ID" dirty="0"/>
              <a:t> yang sangat </a:t>
            </a:r>
            <a:r>
              <a:rPr lang="en-ID" dirty="0" err="1"/>
              <a:t>luas</a:t>
            </a:r>
            <a:r>
              <a:rPr lang="en-ID" dirty="0"/>
              <a:t> dan </a:t>
            </a:r>
            <a:r>
              <a:rPr lang="en-ID" dirty="0" err="1"/>
              <a:t>besar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79702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3E1A9-DDE1-172B-61CF-0FE9B0CBF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48792"/>
            <a:ext cx="5257801" cy="26291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3. MENGUKUR KINERJA IKLAN DENGAN </a:t>
            </a:r>
            <a:r>
              <a:rPr lang="en-US" sz="2500" i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REAL-TIME</a:t>
            </a:r>
          </a:p>
          <a:p>
            <a:pPr marL="0" indent="0">
              <a:buNone/>
            </a:pPr>
            <a:r>
              <a:rPr lang="en-ID" sz="2000" i="1" dirty="0">
                <a:latin typeface="Comic Sans MS" panose="030F0702030302020204" pitchFamily="66" charset="0"/>
              </a:rPr>
              <a:t>Paid ads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memungkinkan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bisnis</a:t>
            </a:r>
            <a:r>
              <a:rPr lang="en-ID" sz="2000" dirty="0">
                <a:latin typeface="Comic Sans MS" panose="030F0702030302020204" pitchFamily="66" charset="0"/>
              </a:rPr>
              <a:t> Anda </a:t>
            </a:r>
            <a:r>
              <a:rPr lang="en-ID" sz="2000" dirty="0" err="1">
                <a:latin typeface="Comic Sans MS" panose="030F0702030302020204" pitchFamily="66" charset="0"/>
              </a:rPr>
              <a:t>untuk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mengukur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kinerja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secara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i="1" dirty="0">
                <a:latin typeface="Comic Sans MS" panose="030F0702030302020204" pitchFamily="66" charset="0"/>
              </a:rPr>
              <a:t>real-time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atau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waktu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terkini</a:t>
            </a:r>
            <a:r>
              <a:rPr lang="en-ID" sz="2000" dirty="0">
                <a:latin typeface="Comic Sans MS" panose="030F0702030302020204" pitchFamily="66" charset="0"/>
              </a:rPr>
              <a:t>. Dan </a:t>
            </a:r>
            <a:r>
              <a:rPr lang="en-ID" sz="2000" dirty="0" err="1">
                <a:latin typeface="Comic Sans MS" panose="030F0702030302020204" pitchFamily="66" charset="0"/>
              </a:rPr>
              <a:t>mengevaluasi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efektivitas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iklan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bisnis</a:t>
            </a:r>
            <a:r>
              <a:rPr lang="en-ID" sz="2000" dirty="0">
                <a:latin typeface="Comic Sans MS" panose="030F0702030302020204" pitchFamily="66" charset="0"/>
              </a:rPr>
              <a:t> Anda </a:t>
            </a:r>
            <a:r>
              <a:rPr lang="en-ID" sz="2000" dirty="0" err="1">
                <a:latin typeface="Comic Sans MS" panose="030F0702030302020204" pitchFamily="66" charset="0"/>
              </a:rPr>
              <a:t>secara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i="1" dirty="0">
                <a:latin typeface="Comic Sans MS" panose="030F0702030302020204" pitchFamily="66" charset="0"/>
              </a:rPr>
              <a:t>real-time</a:t>
            </a:r>
            <a:r>
              <a:rPr lang="en-ID" sz="2000" dirty="0">
                <a:latin typeface="Comic Sans MS" panose="030F0702030302020204" pitchFamily="66" charset="0"/>
              </a:rPr>
              <a:t> dan </a:t>
            </a:r>
            <a:r>
              <a:rPr lang="en-ID" sz="2000" dirty="0" err="1">
                <a:latin typeface="Comic Sans MS" panose="030F0702030302020204" pitchFamily="66" charset="0"/>
              </a:rPr>
              <a:t>menyesuaikan</a:t>
            </a:r>
            <a:r>
              <a:rPr lang="en-ID" sz="2000" dirty="0">
                <a:latin typeface="Comic Sans MS" panose="030F0702030302020204" pitchFamily="66" charset="0"/>
              </a:rPr>
              <a:t> strategi Anda </a:t>
            </a:r>
            <a:r>
              <a:rPr lang="en-ID" sz="2000" dirty="0" err="1">
                <a:latin typeface="Comic Sans MS" panose="030F0702030302020204" pitchFamily="66" charset="0"/>
              </a:rPr>
              <a:t>dengan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hasil</a:t>
            </a:r>
            <a:r>
              <a:rPr lang="en-ID" sz="2000" dirty="0">
                <a:latin typeface="Comic Sans MS" panose="030F0702030302020204" pitchFamily="66" charset="0"/>
              </a:rPr>
              <a:t> yang </a:t>
            </a:r>
            <a:r>
              <a:rPr lang="en-ID" sz="2000" dirty="0" err="1">
                <a:latin typeface="Comic Sans MS" panose="030F0702030302020204" pitchFamily="66" charset="0"/>
              </a:rPr>
              <a:t>didapat</a:t>
            </a:r>
            <a:r>
              <a:rPr lang="en-ID" sz="20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1B1BF9-4EF1-FA47-8D1A-8ECF772F9B50}"/>
              </a:ext>
            </a:extLst>
          </p:cNvPr>
          <p:cNvSpPr txBox="1">
            <a:spLocks/>
          </p:cNvSpPr>
          <p:nvPr/>
        </p:nvSpPr>
        <p:spPr>
          <a:xfrm>
            <a:off x="6636899" y="4144193"/>
            <a:ext cx="5605815" cy="2263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4.  SCALE-UP BISNIS CEPAT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D" sz="2000" dirty="0" err="1">
                <a:latin typeface="Comic Sans MS" panose="030F0702030302020204" pitchFamily="66" charset="0"/>
              </a:rPr>
              <a:t>Dengan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performa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iklan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dapat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diukur</a:t>
            </a:r>
            <a:r>
              <a:rPr lang="en-ID" sz="2000" dirty="0">
                <a:latin typeface="Comic Sans MS" panose="030F0702030302020204" pitchFamily="66" charset="0"/>
              </a:rPr>
              <a:t> dan </a:t>
            </a:r>
            <a:r>
              <a:rPr lang="en-ID" sz="2000" dirty="0" err="1">
                <a:latin typeface="Comic Sans MS" panose="030F0702030302020204" pitchFamily="66" charset="0"/>
              </a:rPr>
              <a:t>dievaluasi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efektifitas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iklan</a:t>
            </a:r>
            <a:r>
              <a:rPr lang="en-ID" sz="2000" dirty="0">
                <a:latin typeface="Comic Sans MS" panose="030F0702030302020204" pitchFamily="66" charset="0"/>
              </a:rPr>
              <a:t>. Anda </a:t>
            </a:r>
            <a:r>
              <a:rPr lang="en-ID" sz="2000" dirty="0" err="1">
                <a:latin typeface="Comic Sans MS" panose="030F0702030302020204" pitchFamily="66" charset="0"/>
              </a:rPr>
              <a:t>dengan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mudah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melakukan</a:t>
            </a:r>
            <a:r>
              <a:rPr lang="en-ID" sz="2000" dirty="0">
                <a:latin typeface="Comic Sans MS" panose="030F0702030302020204" pitchFamily="66" charset="0"/>
              </a:rPr>
              <a:t> scale-up (</a:t>
            </a:r>
            <a:r>
              <a:rPr lang="en-ID" sz="2000" dirty="0" err="1">
                <a:latin typeface="Comic Sans MS" panose="030F0702030302020204" pitchFamily="66" charset="0"/>
              </a:rPr>
              <a:t>memperbesar</a:t>
            </a:r>
            <a:r>
              <a:rPr lang="en-ID" sz="2000" dirty="0">
                <a:latin typeface="Comic Sans MS" panose="030F0702030302020204" pitchFamily="66" charset="0"/>
              </a:rPr>
              <a:t>) </a:t>
            </a:r>
            <a:r>
              <a:rPr lang="en-ID" sz="2000" dirty="0" err="1">
                <a:latin typeface="Comic Sans MS" panose="030F0702030302020204" pitchFamily="66" charset="0"/>
              </a:rPr>
              <a:t>kapasitas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bisnis</a:t>
            </a:r>
            <a:r>
              <a:rPr lang="en-ID" sz="2000" dirty="0">
                <a:latin typeface="Comic Sans MS" panose="030F0702030302020204" pitchFamily="66" charset="0"/>
              </a:rPr>
              <a:t> </a:t>
            </a:r>
            <a:r>
              <a:rPr lang="en-ID" sz="2000" dirty="0" err="1">
                <a:latin typeface="Comic Sans MS" panose="030F0702030302020204" pitchFamily="66" charset="0"/>
              </a:rPr>
              <a:t>anda</a:t>
            </a:r>
            <a:r>
              <a:rPr lang="en-ID" sz="20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D" sz="2000" dirty="0"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149D98-B20A-1551-8691-96A9F85E7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581" y="726957"/>
            <a:ext cx="3683131" cy="24509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362391-B7AB-7212-BFE9-08BC3EF926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64" t="27749" r="28320" b="20204"/>
          <a:stretch/>
        </p:blipFill>
        <p:spPr>
          <a:xfrm>
            <a:off x="1662109" y="4228879"/>
            <a:ext cx="3404567" cy="226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55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598</Words>
  <Application>Microsoft Office PowerPoint</Application>
  <PresentationFormat>Widescreen</PresentationFormat>
  <Paragraphs>108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 Theme</vt:lpstr>
      <vt:lpstr>Paid Ads (Iklan Berbayar) Dalam Pengembangan Usaha</vt:lpstr>
      <vt:lpstr>Sering Ketemua Dengan Tulisan “Ad /Ads” Saat Mencari Informasi Di Mesin Pencari ?</vt:lpstr>
      <vt:lpstr>Atau Ketemu Konten dengan Keterangan “Bersponsor / disponsori” di Sosial Media (FB/IG)</vt:lpstr>
      <vt:lpstr>Jika Anda Sering Ketemu, Maka Anda Paham dengan Istilah “Ads” Atau Iklan Berbayar</vt:lpstr>
      <vt:lpstr>PowerPoint Presentation</vt:lpstr>
      <vt:lpstr>Jenis Paid Ads Berdasarkan Metode Pembayaran</vt:lpstr>
      <vt:lpstr>PowerPoint Presentation</vt:lpstr>
      <vt:lpstr>Tujuan Paid Ads Dalam Pengembangan Bisnis</vt:lpstr>
      <vt:lpstr>PowerPoint Presentation</vt:lpstr>
      <vt:lpstr>Tahapan dalam Menjalankan Paid Ads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HP</dc:creator>
  <cp:lastModifiedBy>HP</cp:lastModifiedBy>
  <cp:revision>7</cp:revision>
  <dcterms:created xsi:type="dcterms:W3CDTF">2024-08-16T16:16:46Z</dcterms:created>
  <dcterms:modified xsi:type="dcterms:W3CDTF">2024-08-17T06:00:06Z</dcterms:modified>
</cp:coreProperties>
</file>