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768" r:id="rId1"/>
  </p:sldMasterIdLst>
  <p:notesMasterIdLst>
    <p:notesMasterId r:id="rId46"/>
  </p:notesMasterIdLst>
  <p:handoutMasterIdLst>
    <p:handoutMasterId r:id="rId47"/>
  </p:handoutMasterIdLst>
  <p:sldIdLst>
    <p:sldId id="356" r:id="rId2"/>
    <p:sldId id="496" r:id="rId3"/>
    <p:sldId id="497" r:id="rId4"/>
    <p:sldId id="498" r:id="rId5"/>
    <p:sldId id="299" r:id="rId6"/>
    <p:sldId id="487" r:id="rId7"/>
    <p:sldId id="500" r:id="rId8"/>
    <p:sldId id="387" r:id="rId9"/>
    <p:sldId id="458" r:id="rId10"/>
    <p:sldId id="357" r:id="rId11"/>
    <p:sldId id="488" r:id="rId12"/>
    <p:sldId id="337" r:id="rId13"/>
    <p:sldId id="418" r:id="rId14"/>
    <p:sldId id="407" r:id="rId15"/>
    <p:sldId id="449" r:id="rId16"/>
    <p:sldId id="417" r:id="rId17"/>
    <p:sldId id="443" r:id="rId18"/>
    <p:sldId id="474" r:id="rId19"/>
    <p:sldId id="459" r:id="rId20"/>
    <p:sldId id="414" r:id="rId21"/>
    <p:sldId id="422" r:id="rId22"/>
    <p:sldId id="423" r:id="rId23"/>
    <p:sldId id="424" r:id="rId24"/>
    <p:sldId id="425" r:id="rId25"/>
    <p:sldId id="490" r:id="rId26"/>
    <p:sldId id="427" r:id="rId27"/>
    <p:sldId id="428" r:id="rId28"/>
    <p:sldId id="430" r:id="rId29"/>
    <p:sldId id="431" r:id="rId30"/>
    <p:sldId id="448" r:id="rId31"/>
    <p:sldId id="485" r:id="rId32"/>
    <p:sldId id="461" r:id="rId33"/>
    <p:sldId id="463" r:id="rId34"/>
    <p:sldId id="491" r:id="rId35"/>
    <p:sldId id="465" r:id="rId36"/>
    <p:sldId id="492" r:id="rId37"/>
    <p:sldId id="468" r:id="rId38"/>
    <p:sldId id="481" r:id="rId39"/>
    <p:sldId id="469" r:id="rId40"/>
    <p:sldId id="470" r:id="rId41"/>
    <p:sldId id="472" r:id="rId42"/>
    <p:sldId id="499" r:id="rId43"/>
    <p:sldId id="501" r:id="rId44"/>
    <p:sldId id="343" r:id="rId45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EA"/>
    <a:srgbClr val="FFFF00"/>
    <a:srgbClr val="17E921"/>
    <a:srgbClr val="CC9900"/>
    <a:srgbClr val="CC0099"/>
    <a:srgbClr val="FF3399"/>
    <a:srgbClr val="FF7C8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iranda%20(9%20Des)\Grafik%20Bu%20Ratn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VIONA+US+MS\Pt%20variasi%20loading%20dan%20co2\variasi%20loding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Penelitian%203\Kalibrasi%20Produk%20Intermedi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enelitian%203\Oktri%206%20Mei\Grafik%20bu%20ratna%206%20mei%20(3)%20variasi%20dopan%20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IONA+US+MS\Ratna%20US50%20on%20line\produksi%20H2%20ratna%20U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VIONA+US+MS\Ratna%20US50%20on%20line,variasi%20waktu\produksi%20H2%20ratna%20U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VIONA+US+MS\produksi%20H2%20vion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VIONA+US+MS\Pt%20variasi%20loading%20dan%20co2\variasi%20lod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58</c:v>
                </c:pt>
                <c:pt idx="2">
                  <c:v>62</c:v>
                </c:pt>
                <c:pt idx="3">
                  <c:v>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195-446F-8627-A1FCF55F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77504"/>
        <c:axId val="62287872"/>
      </c:scatterChart>
      <c:valAx>
        <c:axId val="62277504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200" b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Penambahan</a:t>
                </a:r>
                <a:r>
                  <a:rPr lang="en-US" sz="1200" b="1" baseline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NaBF</a:t>
                </a:r>
                <a:r>
                  <a:rPr lang="en-US" sz="1200" b="1" baseline="-250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4,</a:t>
                </a:r>
                <a:r>
                  <a:rPr lang="en-US" sz="1200" b="1" baseline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mM</a:t>
                </a:r>
                <a:endParaRPr lang="en-US" sz="1200" b="1" baseline="-250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n-US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2287872"/>
        <c:crosses val="autoZero"/>
        <c:crossBetween val="midCat"/>
        <c:majorUnit val="2.5"/>
        <c:minorUnit val="0.5"/>
      </c:valAx>
      <c:valAx>
        <c:axId val="62287872"/>
        <c:scaling>
          <c:orientation val="minMax"/>
          <c:max val="7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200" b="1"/>
                </a:pPr>
                <a:r>
                  <a:rPr lang="en-US" sz="1200" b="1" dirty="0" err="1">
                    <a:latin typeface="Times New Roman" pitchFamily="18" charset="0"/>
                    <a:cs typeface="Times New Roman" pitchFamily="18" charset="0"/>
                  </a:rPr>
                  <a:t>Produksi</a:t>
                </a:r>
                <a:r>
                  <a:rPr lang="en-US" sz="1200" b="1" baseline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b="1" baseline="0" dirty="0" err="1">
                    <a:latin typeface="Times New Roman" pitchFamily="18" charset="0"/>
                    <a:cs typeface="Times New Roman" pitchFamily="18" charset="0"/>
                  </a:rPr>
                  <a:t>hidrogen</a:t>
                </a:r>
                <a:r>
                  <a:rPr lang="en-US" sz="1200" b="1" baseline="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1200" b="1" baseline="0" dirty="0" err="1">
                    <a:latin typeface="Times New Roman" pitchFamily="18" charset="0"/>
                    <a:cs typeface="Times New Roman" pitchFamily="18" charset="0"/>
                  </a:rPr>
                  <a:t>mmol</a:t>
                </a:r>
                <a:r>
                  <a:rPr lang="en-US" sz="1200" b="1" baseline="0" dirty="0">
                    <a:latin typeface="Times New Roman" pitchFamily="18" charset="0"/>
                    <a:cs typeface="Times New Roman" pitchFamily="18" charset="0"/>
                  </a:rPr>
                  <a:t>/m2)</a:t>
                </a:r>
                <a:endParaRPr lang="en-US" sz="1200" b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3.8474991255683814E-2"/>
              <c:y val="0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lang="en-US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2277504"/>
        <c:crosses val="autoZero"/>
        <c:crossBetween val="midCat"/>
        <c:majorUnit val="15"/>
        <c:min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7462817148034"/>
          <c:y val="5.1400554097404488E-2"/>
          <c:w val="0.76029615048119825"/>
          <c:h val="0.70005358705161858"/>
        </c:manualLayout>
      </c:layout>
      <c:scatterChart>
        <c:scatterStyle val="lineMarker"/>
        <c:varyColors val="0"/>
        <c:ser>
          <c:idx val="2"/>
          <c:order val="2"/>
          <c:tx>
            <c:v>O2</c:v>
          </c:tx>
          <c:spPr>
            <a:ln w="28575">
              <a:noFill/>
            </a:ln>
          </c:spPr>
          <c:marker>
            <c:symbol val="triangle"/>
            <c:size val="5"/>
          </c:marker>
          <c:trendline>
            <c:spPr>
              <a:ln w="25400">
                <a:solidFill>
                  <a:srgbClr val="92D050"/>
                </a:solidFill>
              </a:ln>
            </c:spPr>
            <c:trendlineType val="poly"/>
            <c:order val="4"/>
            <c:dispRSqr val="0"/>
            <c:dispEq val="0"/>
          </c:trendline>
          <c:xVal>
            <c:numRef>
              <c:f>'H2 dan C02 di prod ant'!$L$44:$L$52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'H2 dan C02 di prod ant'!$AC$71:$AC$79</c:f>
              <c:numCache>
                <c:formatCode>General</c:formatCode>
                <c:ptCount val="9"/>
                <c:pt idx="0">
                  <c:v>0</c:v>
                </c:pt>
                <c:pt idx="1">
                  <c:v>89.246181412547145</c:v>
                </c:pt>
                <c:pt idx="2">
                  <c:v>43.576911280837813</c:v>
                </c:pt>
                <c:pt idx="3">
                  <c:v>88.581833927148324</c:v>
                </c:pt>
                <c:pt idx="4">
                  <c:v>109.0370668695312</c:v>
                </c:pt>
                <c:pt idx="5">
                  <c:v>99.371111008078429</c:v>
                </c:pt>
                <c:pt idx="6">
                  <c:v>68.316857069547567</c:v>
                </c:pt>
                <c:pt idx="7">
                  <c:v>100.26749094477341</c:v>
                </c:pt>
                <c:pt idx="8">
                  <c:v>86.979413853680271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05-490D-806C-92D31D6E3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14784"/>
        <c:axId val="63021056"/>
      </c:scatterChart>
      <c:scatterChart>
        <c:scatterStyle val="smoothMarker"/>
        <c:varyColors val="0"/>
        <c:ser>
          <c:idx val="0"/>
          <c:order val="0"/>
          <c:tx>
            <c:v>CO2</c:v>
          </c:tx>
          <c:xVal>
            <c:numRef>
              <c:f>'H2 dan C02 di prod ant'!$L$44:$L$52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'H2 dan C02 di prod ant'!$T$44:$T$52</c:f>
              <c:numCache>
                <c:formatCode>General</c:formatCode>
                <c:ptCount val="9"/>
                <c:pt idx="0">
                  <c:v>0</c:v>
                </c:pt>
                <c:pt idx="1">
                  <c:v>12.549670934070678</c:v>
                </c:pt>
                <c:pt idx="2">
                  <c:v>26.746587966252818</c:v>
                </c:pt>
                <c:pt idx="3">
                  <c:v>45.899412772358332</c:v>
                </c:pt>
                <c:pt idx="4">
                  <c:v>67.004294072215927</c:v>
                </c:pt>
                <c:pt idx="5">
                  <c:v>88.766968474319697</c:v>
                </c:pt>
                <c:pt idx="6">
                  <c:v>113.05323307067613</c:v>
                </c:pt>
                <c:pt idx="7">
                  <c:v>138.55444528973447</c:v>
                </c:pt>
                <c:pt idx="8">
                  <c:v>164.66983487545673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805-490D-806C-92D31D6E3163}"/>
            </c:ext>
          </c:extLst>
        </c:ser>
        <c:ser>
          <c:idx val="1"/>
          <c:order val="1"/>
          <c:tx>
            <c:v>H2</c:v>
          </c:tx>
          <c:marker>
            <c:symbol val="square"/>
            <c:size val="5"/>
          </c:marker>
          <c:xVal>
            <c:numRef>
              <c:f>'H2 dan C02 di prod ant'!$L$31:$L$39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'H2 dan C02 di prod ant'!$T$31:$T$39</c:f>
              <c:numCache>
                <c:formatCode>General</c:formatCode>
                <c:ptCount val="9"/>
                <c:pt idx="0">
                  <c:v>0</c:v>
                </c:pt>
                <c:pt idx="1">
                  <c:v>28.325466741061689</c:v>
                </c:pt>
                <c:pt idx="2">
                  <c:v>60.203902260380588</c:v>
                </c:pt>
                <c:pt idx="3">
                  <c:v>103.45813291243334</c:v>
                </c:pt>
                <c:pt idx="4">
                  <c:v>139.40099056718023</c:v>
                </c:pt>
                <c:pt idx="5">
                  <c:v>176.35841045191961</c:v>
                </c:pt>
                <c:pt idx="6">
                  <c:v>217.31071455669507</c:v>
                </c:pt>
                <c:pt idx="7">
                  <c:v>260.30953455949697</c:v>
                </c:pt>
                <c:pt idx="8">
                  <c:v>304.33772923448265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805-490D-806C-92D31D6E3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14784"/>
        <c:axId val="63021056"/>
      </c:scatterChart>
      <c:valAx>
        <c:axId val="63014784"/>
        <c:scaling>
          <c:orientation val="minMax"/>
          <c:max val="2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Waktu (menit)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3021056"/>
        <c:crosses val="autoZero"/>
        <c:crossBetween val="midCat"/>
        <c:majorUnit val="30"/>
      </c:valAx>
      <c:valAx>
        <c:axId val="63021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Jumlah (mmol)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301478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9129483814544"/>
          <c:y val="0.11621536891222002"/>
          <c:w val="0.76623381452320216"/>
          <c:h val="0.75330708661418966"/>
        </c:manualLayout>
      </c:layout>
      <c:scatterChart>
        <c:scatterStyle val="smoothMarker"/>
        <c:varyColors val="0"/>
        <c:ser>
          <c:idx val="0"/>
          <c:order val="0"/>
          <c:tx>
            <c:v>Aseton</c:v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Sheet1!$D$113:$D$117</c:f>
              <c:numCache>
                <c:formatCode>General</c:formatCode>
                <c:ptCount val="5"/>
                <c:pt idx="0">
                  <c:v>0</c:v>
                </c:pt>
                <c:pt idx="1">
                  <c:v>1.6172977146496146</c:v>
                </c:pt>
                <c:pt idx="2">
                  <c:v>0.40722742993557981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FF-41DB-B2EE-6342EE2E4C19}"/>
            </c:ext>
          </c:extLst>
        </c:ser>
        <c:ser>
          <c:idx val="1"/>
          <c:order val="1"/>
          <c:tx>
            <c:v>Formaldehid</c:v>
          </c:tx>
          <c:spPr>
            <a:ln>
              <a:solidFill>
                <a:schemeClr val="tx1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Sheet1!$G$113:$G$117</c:f>
              <c:numCache>
                <c:formatCode>General</c:formatCode>
                <c:ptCount val="5"/>
                <c:pt idx="0">
                  <c:v>0</c:v>
                </c:pt>
                <c:pt idx="1">
                  <c:v>1.2305004759141034</c:v>
                </c:pt>
                <c:pt idx="2">
                  <c:v>0.66995280656662926</c:v>
                </c:pt>
                <c:pt idx="3">
                  <c:v>1.7295845850261158</c:v>
                </c:pt>
                <c:pt idx="4">
                  <c:v>2.7400455152972398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5FF-41DB-B2EE-6342EE2E4C19}"/>
            </c:ext>
          </c:extLst>
        </c:ser>
        <c:ser>
          <c:idx val="2"/>
          <c:order val="2"/>
          <c:tx>
            <c:v>Etanol</c:v>
          </c:tx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Sheet1!$J$113:$J$117</c:f>
              <c:numCache>
                <c:formatCode>General</c:formatCode>
                <c:ptCount val="5"/>
                <c:pt idx="0">
                  <c:v>0</c:v>
                </c:pt>
                <c:pt idx="1">
                  <c:v>0.24139212267770024</c:v>
                </c:pt>
                <c:pt idx="2">
                  <c:v>1.7130262238966801E-2</c:v>
                </c:pt>
                <c:pt idx="3">
                  <c:v>0</c:v>
                </c:pt>
                <c:pt idx="4">
                  <c:v>0.49513802673058627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5FF-41DB-B2EE-6342EE2E4C19}"/>
            </c:ext>
          </c:extLst>
        </c:ser>
        <c:ser>
          <c:idx val="3"/>
          <c:order val="3"/>
          <c:tx>
            <c:v>Etilen glikol</c:v>
          </c:tx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Sheet1!$M$113:$M$117</c:f>
              <c:numCache>
                <c:formatCode>General</c:formatCode>
                <c:ptCount val="5"/>
                <c:pt idx="0">
                  <c:v>0</c:v>
                </c:pt>
                <c:pt idx="1">
                  <c:v>8.6430579707917339</c:v>
                </c:pt>
                <c:pt idx="2">
                  <c:v>6.3182792101831904</c:v>
                </c:pt>
                <c:pt idx="3">
                  <c:v>12.554962709641392</c:v>
                </c:pt>
                <c:pt idx="4">
                  <c:v>6.7626094233917184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5FF-41DB-B2EE-6342EE2E4C19}"/>
            </c:ext>
          </c:extLst>
        </c:ser>
        <c:ser>
          <c:idx val="4"/>
          <c:order val="4"/>
          <c:tx>
            <c:v>Asam asetat</c:v>
          </c:tx>
          <c:xVal>
            <c:numRef>
              <c:f>Sheet1!$A$113:$A$117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Sheet1!$P$113:$P$117</c:f>
              <c:numCache>
                <c:formatCode>General</c:formatCode>
                <c:ptCount val="5"/>
                <c:pt idx="0">
                  <c:v>0</c:v>
                </c:pt>
                <c:pt idx="1">
                  <c:v>1.3672598140126544</c:v>
                </c:pt>
                <c:pt idx="2">
                  <c:v>2.2535197560160118</c:v>
                </c:pt>
                <c:pt idx="3">
                  <c:v>1.9808521017776115</c:v>
                </c:pt>
                <c:pt idx="4">
                  <c:v>1.323594448835377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5FF-41DB-B2EE-6342EE2E4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35648"/>
        <c:axId val="63336832"/>
      </c:scatterChart>
      <c:valAx>
        <c:axId val="63035648"/>
        <c:scaling>
          <c:orientation val="minMax"/>
          <c:max val="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Waktu (jam)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3336832"/>
        <c:crosses val="autoZero"/>
        <c:crossBetween val="midCat"/>
        <c:majorUnit val="1"/>
      </c:valAx>
      <c:valAx>
        <c:axId val="6333683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Banyaknya (mmol)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3035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65.5</c:v>
                </c:pt>
                <c:pt idx="1">
                  <c:v>146</c:v>
                </c:pt>
                <c:pt idx="2">
                  <c:v>195.9</c:v>
                </c:pt>
                <c:pt idx="3">
                  <c:v>249.1</c:v>
                </c:pt>
                <c:pt idx="4">
                  <c:v>221.8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79-405A-8040-C86FAC32F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03232"/>
        <c:axId val="62313600"/>
      </c:scatterChart>
      <c:valAx>
        <c:axId val="62303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id-ID"/>
                </a:pPr>
                <a:r>
                  <a:rPr lang="en-US"/>
                  <a:t>Konsentrasi Pt (ppm)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62313600"/>
        <c:crosses val="autoZero"/>
        <c:crossBetween val="midCat"/>
      </c:valAx>
      <c:valAx>
        <c:axId val="623136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id-ID"/>
                </a:pPr>
                <a:r>
                  <a:rPr lang="id-ID"/>
                  <a:t>PRoduksi Hidrogen (mmol/m</a:t>
                </a:r>
                <a:r>
                  <a:rPr lang="id-ID" baseline="30000"/>
                  <a:t>2</a:t>
                </a:r>
                <a:r>
                  <a:rPr lang="id-ID" baseline="0"/>
                  <a:t>)</a:t>
                </a:r>
                <a:endParaRPr lang="id-ID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623032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11.75</c:v>
                </c:pt>
                <c:pt idx="1">
                  <c:v>14.5</c:v>
                </c:pt>
                <c:pt idx="2">
                  <c:v>15.5</c:v>
                </c:pt>
                <c:pt idx="3">
                  <c:v>13.75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A88-42A8-9766-110BA0352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53216"/>
        <c:axId val="62526592"/>
      </c:scatterChart>
      <c:valAx>
        <c:axId val="50953216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id-ID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Penambahan NaBF</a:t>
                </a:r>
                <a:r>
                  <a:rPr lang="en-US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, mM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62526592"/>
        <c:crosses val="autoZero"/>
        <c:crossBetween val="midCat"/>
        <c:majorUnit val="2.5"/>
      </c:valAx>
      <c:valAx>
        <c:axId val="625265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id-ID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Produksi Hidrogen</a:t>
                </a: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 (mmol/jam/m</a:t>
                </a:r>
                <a:r>
                  <a:rPr lang="en-US" baseline="30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aseline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509532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'grafik arus '!$C$3:$C$27</c:f>
              <c:numCache>
                <c:formatCode>General</c:formatCode>
                <c:ptCount val="25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420</c:v>
                </c:pt>
                <c:pt idx="8">
                  <c:v>480</c:v>
                </c:pt>
                <c:pt idx="9">
                  <c:v>540</c:v>
                </c:pt>
                <c:pt idx="10">
                  <c:v>600</c:v>
                </c:pt>
                <c:pt idx="11">
                  <c:v>1200</c:v>
                </c:pt>
                <c:pt idx="12">
                  <c:v>1800</c:v>
                </c:pt>
                <c:pt idx="13">
                  <c:v>2400</c:v>
                </c:pt>
                <c:pt idx="14">
                  <c:v>3000</c:v>
                </c:pt>
                <c:pt idx="15">
                  <c:v>3600</c:v>
                </c:pt>
                <c:pt idx="16">
                  <c:v>4200</c:v>
                </c:pt>
                <c:pt idx="17">
                  <c:v>4800</c:v>
                </c:pt>
                <c:pt idx="18">
                  <c:v>5400</c:v>
                </c:pt>
                <c:pt idx="19">
                  <c:v>6000</c:v>
                </c:pt>
                <c:pt idx="20">
                  <c:v>6600</c:v>
                </c:pt>
                <c:pt idx="21">
                  <c:v>7200</c:v>
                </c:pt>
                <c:pt idx="22">
                  <c:v>7800</c:v>
                </c:pt>
                <c:pt idx="23">
                  <c:v>8400</c:v>
                </c:pt>
                <c:pt idx="24">
                  <c:v>9000</c:v>
                </c:pt>
              </c:numCache>
            </c:numRef>
          </c:xVal>
          <c:yVal>
            <c:numRef>
              <c:f>'grafik arus '!$A$3:$A$27</c:f>
              <c:numCache>
                <c:formatCode>General</c:formatCode>
                <c:ptCount val="25"/>
                <c:pt idx="0">
                  <c:v>0.15000000000000024</c:v>
                </c:pt>
                <c:pt idx="1">
                  <c:v>4.0000000000000029E-2</c:v>
                </c:pt>
                <c:pt idx="2">
                  <c:v>4.0000000000000029E-2</c:v>
                </c:pt>
                <c:pt idx="3">
                  <c:v>5.0000000000000024E-2</c:v>
                </c:pt>
                <c:pt idx="4">
                  <c:v>5.0000000000000024E-2</c:v>
                </c:pt>
                <c:pt idx="5">
                  <c:v>5.0000000000000024E-2</c:v>
                </c:pt>
                <c:pt idx="6">
                  <c:v>5.0000000000000024E-2</c:v>
                </c:pt>
                <c:pt idx="7">
                  <c:v>5.5000000000000021E-2</c:v>
                </c:pt>
                <c:pt idx="8">
                  <c:v>6.0000000000000039E-2</c:v>
                </c:pt>
                <c:pt idx="9">
                  <c:v>6.0000000000000039E-2</c:v>
                </c:pt>
                <c:pt idx="10">
                  <c:v>6.0000000000000039E-2</c:v>
                </c:pt>
                <c:pt idx="11">
                  <c:v>5.5000000000000021E-2</c:v>
                </c:pt>
                <c:pt idx="12">
                  <c:v>5.0000000000000024E-2</c:v>
                </c:pt>
                <c:pt idx="13">
                  <c:v>5.0000000000000024E-2</c:v>
                </c:pt>
                <c:pt idx="14">
                  <c:v>4.0000000000000029E-2</c:v>
                </c:pt>
                <c:pt idx="15">
                  <c:v>4.0000000000000029E-2</c:v>
                </c:pt>
                <c:pt idx="16">
                  <c:v>3.5000000000000045E-2</c:v>
                </c:pt>
                <c:pt idx="17">
                  <c:v>3.0000000000000016E-2</c:v>
                </c:pt>
                <c:pt idx="18">
                  <c:v>2.5000000000000012E-2</c:v>
                </c:pt>
                <c:pt idx="19">
                  <c:v>3.0000000000000016E-2</c:v>
                </c:pt>
                <c:pt idx="20">
                  <c:v>3.0000000000000016E-2</c:v>
                </c:pt>
                <c:pt idx="21">
                  <c:v>3.0000000000000016E-2</c:v>
                </c:pt>
                <c:pt idx="22">
                  <c:v>3.0000000000000016E-2</c:v>
                </c:pt>
                <c:pt idx="23">
                  <c:v>2.0000000000000014E-2</c:v>
                </c:pt>
                <c:pt idx="24">
                  <c:v>2.0000000000000014E-2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925-41E1-A69C-27E730CE5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580224"/>
        <c:axId val="62582144"/>
      </c:scatterChart>
      <c:valAx>
        <c:axId val="62580224"/>
        <c:scaling>
          <c:orientation val="minMax"/>
          <c:max val="9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Waktu Anodisasi (detik)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2582144"/>
        <c:crosses val="autoZero"/>
        <c:crossBetween val="midCat"/>
        <c:majorUnit val="1000"/>
      </c:valAx>
      <c:valAx>
        <c:axId val="62582144"/>
        <c:scaling>
          <c:orientation val="minMax"/>
          <c:max val="0.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Arus (Ampere)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2580224"/>
        <c:crosses val="autoZero"/>
        <c:crossBetween val="midCat"/>
        <c:majorUnit val="5.0000000000000024E-2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2380951159329"/>
          <c:y val="3.832833170221954E-2"/>
          <c:w val="0.8158983218410315"/>
          <c:h val="0.81288918307594227"/>
        </c:manualLayout>
      </c:layout>
      <c:scatterChart>
        <c:scatterStyle val="lineMarker"/>
        <c:varyColors val="0"/>
        <c:ser>
          <c:idx val="3"/>
          <c:order val="0"/>
          <c:tx>
            <c:v>(a) 10 menit</c:v>
          </c:tx>
          <c:spPr>
            <a:ln>
              <a:noFill/>
            </a:ln>
          </c:spPr>
          <c:marker>
            <c:symbol val="x"/>
            <c:size val="4"/>
            <c:spPr>
              <a:ln>
                <a:solidFill>
                  <a:sysClr val="windowText" lastClr="000000"/>
                </a:solidFill>
              </a:ln>
            </c:spPr>
          </c:marker>
          <c:trendline>
            <c:spPr>
              <a:ln w="19050">
                <a:solidFill>
                  <a:schemeClr val="tx1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'US 150 min, 30 APRIL'!$B$4:$B$12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'US 10 menit'!$J$5:$J$13</c:f>
              <c:numCache>
                <c:formatCode>General</c:formatCode>
                <c:ptCount val="9"/>
                <c:pt idx="0">
                  <c:v>0</c:v>
                </c:pt>
                <c:pt idx="1">
                  <c:v>0.89783215305543052</c:v>
                </c:pt>
                <c:pt idx="2">
                  <c:v>3.3070092857884985</c:v>
                </c:pt>
                <c:pt idx="3">
                  <c:v>7.3227576069571745</c:v>
                </c:pt>
                <c:pt idx="4">
                  <c:v>11.824161483043948</c:v>
                </c:pt>
                <c:pt idx="5">
                  <c:v>16.455675713523789</c:v>
                </c:pt>
                <c:pt idx="6">
                  <c:v>21.444023672177142</c:v>
                </c:pt>
                <c:pt idx="7">
                  <c:v>26.601686954487448</c:v>
                </c:pt>
                <c:pt idx="8">
                  <c:v>32.433771142086641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A1-4BE2-90A0-D887ECA70E48}"/>
            </c:ext>
          </c:extLst>
        </c:ser>
        <c:ser>
          <c:idx val="1"/>
          <c:order val="1"/>
          <c:tx>
            <c:v>(b) 30 menit</c:v>
          </c:tx>
          <c:spPr>
            <a:ln>
              <a:noFill/>
            </a:ln>
          </c:spPr>
          <c:marker>
            <c:symbol val="square"/>
            <c:size val="4"/>
          </c:marker>
          <c:trendline>
            <c:trendlineType val="poly"/>
            <c:order val="2"/>
            <c:dispRSqr val="0"/>
            <c:dispEq val="0"/>
          </c:trendline>
          <c:trendline>
            <c:spPr>
              <a:ln w="19050">
                <a:solidFill>
                  <a:schemeClr val="accent2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'US 30 menit '!$B$5:$B$13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'US 30 menit '!$J$5:$J$13</c:f>
              <c:numCache>
                <c:formatCode>General</c:formatCode>
                <c:ptCount val="9"/>
                <c:pt idx="0">
                  <c:v>0</c:v>
                </c:pt>
                <c:pt idx="1">
                  <c:v>1.5220502587120839</c:v>
                </c:pt>
                <c:pt idx="2">
                  <c:v>4.7921301698389245</c:v>
                </c:pt>
                <c:pt idx="3">
                  <c:v>8.8505929507788768</c:v>
                </c:pt>
                <c:pt idx="4">
                  <c:v>13.34824495128667</c:v>
                </c:pt>
                <c:pt idx="5">
                  <c:v>18.131446329423699</c:v>
                </c:pt>
                <c:pt idx="6">
                  <c:v>24.010360756838235</c:v>
                </c:pt>
                <c:pt idx="7">
                  <c:v>28.999693196782566</c:v>
                </c:pt>
                <c:pt idx="8">
                  <c:v>36.074862772795974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A1-4BE2-90A0-D887ECA70E48}"/>
            </c:ext>
          </c:extLst>
        </c:ser>
        <c:ser>
          <c:idx val="4"/>
          <c:order val="2"/>
          <c:tx>
            <c:v>(c) 60 menit</c:v>
          </c:tx>
          <c:spPr>
            <a:ln>
              <a:noFill/>
            </a:ln>
          </c:spPr>
          <c:marker>
            <c:symbol val="diamond"/>
            <c:size val="4"/>
            <c:spPr>
              <a:ln>
                <a:noFill/>
              </a:ln>
            </c:spPr>
          </c:marker>
          <c:trendline>
            <c:spPr>
              <a:ln w="19050">
                <a:solidFill>
                  <a:schemeClr val="accent1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'US 60 min 1dan2'!$K$5:$K$13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'US 60 min 1dan2'!$S$5:$S$13</c:f>
              <c:numCache>
                <c:formatCode>General</c:formatCode>
                <c:ptCount val="9"/>
                <c:pt idx="0">
                  <c:v>0</c:v>
                </c:pt>
                <c:pt idx="1">
                  <c:v>2.3453145870989602</c:v>
                </c:pt>
                <c:pt idx="2">
                  <c:v>5.8627021149691334</c:v>
                </c:pt>
                <c:pt idx="3">
                  <c:v>11.930278281121048</c:v>
                </c:pt>
                <c:pt idx="4">
                  <c:v>18.483172530296624</c:v>
                </c:pt>
                <c:pt idx="5">
                  <c:v>25.286963699347886</c:v>
                </c:pt>
                <c:pt idx="6">
                  <c:v>32.911392295201999</c:v>
                </c:pt>
                <c:pt idx="7">
                  <c:v>40.602107700474363</c:v>
                </c:pt>
                <c:pt idx="8">
                  <c:v>47.22488580793339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DA1-4BE2-90A0-D887ECA70E48}"/>
            </c:ext>
          </c:extLst>
        </c:ser>
        <c:ser>
          <c:idx val="2"/>
          <c:order val="3"/>
          <c:tx>
            <c:v>(d) 90 menit</c:v>
          </c:tx>
          <c:spPr>
            <a:ln>
              <a:noFill/>
            </a:ln>
          </c:spPr>
          <c:marker>
            <c:symbol val="triangle"/>
            <c:size val="4"/>
            <c:spPr>
              <a:ln>
                <a:noFill/>
              </a:ln>
            </c:spPr>
          </c:marker>
          <c:trendline>
            <c:spPr>
              <a:ln w="19050">
                <a:solidFill>
                  <a:schemeClr val="accent3"/>
                </a:solidFill>
              </a:ln>
            </c:spPr>
            <c:trendlineType val="poly"/>
            <c:order val="3"/>
            <c:dispRSqr val="0"/>
            <c:dispEq val="0"/>
          </c:trendline>
          <c:xVal>
            <c:numRef>
              <c:f>'US 90 menit '!$B$4:$B$12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'US 90 menit '!$S$4:$S$12</c:f>
              <c:numCache>
                <c:formatCode>General</c:formatCode>
                <c:ptCount val="9"/>
                <c:pt idx="0">
                  <c:v>0</c:v>
                </c:pt>
                <c:pt idx="1">
                  <c:v>2.5745981013592547</c:v>
                </c:pt>
                <c:pt idx="2">
                  <c:v>6.1165307494719645</c:v>
                </c:pt>
                <c:pt idx="3">
                  <c:v>12.132265290736385</c:v>
                </c:pt>
                <c:pt idx="4">
                  <c:v>20.413276429833505</c:v>
                </c:pt>
                <c:pt idx="5">
                  <c:v>29.501508874226289</c:v>
                </c:pt>
                <c:pt idx="6">
                  <c:v>39.342078441499474</c:v>
                </c:pt>
                <c:pt idx="7">
                  <c:v>52.120004674037851</c:v>
                </c:pt>
                <c:pt idx="8">
                  <c:v>65.481706589353763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DA1-4BE2-90A0-D887ECA70E48}"/>
            </c:ext>
          </c:extLst>
        </c:ser>
        <c:ser>
          <c:idx val="5"/>
          <c:order val="4"/>
          <c:tx>
            <c:v>(e) 150 menit</c:v>
          </c:tx>
          <c:spPr>
            <a:ln>
              <a:noFill/>
            </a:ln>
          </c:spPr>
          <c:marker>
            <c:symbol val="circle"/>
            <c:size val="4"/>
          </c:marker>
          <c:trendline>
            <c:spPr>
              <a:ln w="19050">
                <a:solidFill>
                  <a:schemeClr val="accent6">
                    <a:lumMod val="75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'US 150 min, 30 APRIL'!$B$4:$B$12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'US 150 min, 30 APRIL'!$J$4:$J$12</c:f>
              <c:numCache>
                <c:formatCode>General</c:formatCode>
                <c:ptCount val="9"/>
                <c:pt idx="0">
                  <c:v>0</c:v>
                </c:pt>
                <c:pt idx="1">
                  <c:v>2.2741472895778516</c:v>
                </c:pt>
                <c:pt idx="2">
                  <c:v>5.5220318092393645</c:v>
                </c:pt>
                <c:pt idx="3">
                  <c:v>10.320148078236679</c:v>
                </c:pt>
                <c:pt idx="4">
                  <c:v>15.335184742252936</c:v>
                </c:pt>
                <c:pt idx="5">
                  <c:v>21.40631573503649</c:v>
                </c:pt>
                <c:pt idx="6">
                  <c:v>26.76981462207943</c:v>
                </c:pt>
                <c:pt idx="7">
                  <c:v>33.684849346770697</c:v>
                </c:pt>
                <c:pt idx="8">
                  <c:v>40.668827505661746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DA1-4BE2-90A0-D887ECA70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691968"/>
        <c:axId val="62718720"/>
      </c:scatterChart>
      <c:valAx>
        <c:axId val="62691968"/>
        <c:scaling>
          <c:orientation val="minMax"/>
          <c:max val="2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Waktu penyinaran (menit)</a:t>
                </a:r>
              </a:p>
            </c:rich>
          </c:tx>
          <c:layout>
            <c:manualLayout>
              <c:xMode val="edge"/>
              <c:yMode val="edge"/>
              <c:x val="0.38556558478708663"/>
              <c:y val="0.92163479565054374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spPr>
          <a:ln w="12700"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lang="en-US" sz="1000"/>
            </a:pPr>
            <a:endParaRPr lang="en-US"/>
          </a:p>
        </c:txPr>
        <c:crossAx val="62718720"/>
        <c:crosses val="autoZero"/>
        <c:crossBetween val="midCat"/>
      </c:valAx>
      <c:valAx>
        <c:axId val="6271872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lang="en-US" b="1"/>
                </a:pPr>
                <a:r>
                  <a:rPr lang="en-US" sz="1000" b="1" i="0" baseline="0">
                    <a:effectLst/>
                  </a:rPr>
                  <a:t>Produksi Hidrogen (mmol/m</a:t>
                </a:r>
                <a:r>
                  <a:rPr lang="en-US" sz="900" b="1" i="0" strike="noStrike" baseline="30000">
                    <a:effectLst/>
                  </a:rPr>
                  <a:t>2</a:t>
                </a:r>
                <a:r>
                  <a:rPr lang="en-US" sz="1000" b="1" i="0" baseline="0">
                    <a:effectLst/>
                  </a:rPr>
                  <a:t>)</a:t>
                </a:r>
                <a:endParaRPr lang="en-US" sz="1000" b="1">
                  <a:effectLst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62691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2376238279179"/>
          <c:y val="3.4325684249590538E-2"/>
          <c:w val="0.86155576270850365"/>
          <c:h val="0.73084347273295014"/>
        </c:manualLayout>
      </c:layout>
      <c:lineChart>
        <c:grouping val="standard"/>
        <c:varyColors val="0"/>
        <c:ser>
          <c:idx val="1"/>
          <c:order val="0"/>
          <c:tx>
            <c:v>Pt-TiO2 P-25 CR</c:v>
          </c:tx>
          <c:cat>
            <c:numRef>
              <c:f>'summary (slurry)'!$B$7:$B$15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'summary (slurry)'!$D$18:$D$26</c:f>
              <c:numCache>
                <c:formatCode>0</c:formatCode>
                <c:ptCount val="9"/>
                <c:pt idx="0">
                  <c:v>0</c:v>
                </c:pt>
                <c:pt idx="1">
                  <c:v>249.88206359033234</c:v>
                </c:pt>
                <c:pt idx="2">
                  <c:v>633.13724976296248</c:v>
                </c:pt>
                <c:pt idx="3">
                  <c:v>1099.04032696629</c:v>
                </c:pt>
                <c:pt idx="4">
                  <c:v>1535.5714932060998</c:v>
                </c:pt>
                <c:pt idx="5">
                  <c:v>1977.8358591847459</c:v>
                </c:pt>
                <c:pt idx="6">
                  <c:v>2405.5659320253262</c:v>
                </c:pt>
                <c:pt idx="7">
                  <c:v>2845.8409770999156</c:v>
                </c:pt>
                <c:pt idx="8">
                  <c:v>3282.9294963332322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16-478D-B716-F98FA91D4E59}"/>
            </c:ext>
          </c:extLst>
        </c:ser>
        <c:ser>
          <c:idx val="2"/>
          <c:order val="1"/>
          <c:tx>
            <c:v>Pt-TiO2 P-25 PAD</c:v>
          </c:tx>
          <c:cat>
            <c:numRef>
              <c:f>'summary (slurry)'!$B$7:$B$15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cat>
          <c:val>
            <c:numRef>
              <c:f>'summary (slurry)'!$E$18:$E$26</c:f>
              <c:numCache>
                <c:formatCode>0</c:formatCode>
                <c:ptCount val="9"/>
                <c:pt idx="0">
                  <c:v>0</c:v>
                </c:pt>
                <c:pt idx="1">
                  <c:v>150.3849609640009</c:v>
                </c:pt>
                <c:pt idx="2">
                  <c:v>385.50650456895869</c:v>
                </c:pt>
                <c:pt idx="3">
                  <c:v>666.66666927958045</c:v>
                </c:pt>
                <c:pt idx="4">
                  <c:v>923.29638897181167</c:v>
                </c:pt>
                <c:pt idx="5">
                  <c:v>1186.7340951470164</c:v>
                </c:pt>
                <c:pt idx="6">
                  <c:v>1452.942165579228</c:v>
                </c:pt>
                <c:pt idx="7">
                  <c:v>1717.934769353433</c:v>
                </c:pt>
                <c:pt idx="8">
                  <c:v>1988.4247276457311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16-478D-B716-F98FA91D4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29216"/>
        <c:axId val="62765312"/>
      </c:lineChart>
      <c:catAx>
        <c:axId val="62729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Waktu penyinaran (menit)</a:t>
                </a:r>
              </a:p>
            </c:rich>
          </c:tx>
          <c:overlay val="0"/>
        </c:title>
        <c:numFmt formatCode="General" sourceLinked="1"/>
        <c:majorTickMark val="out"/>
        <c:minorTickMark val="in"/>
        <c:tickLblPos val="nextTo"/>
        <c:crossAx val="62765312"/>
        <c:crosses val="autoZero"/>
        <c:auto val="1"/>
        <c:lblAlgn val="ctr"/>
        <c:lblOffset val="100"/>
        <c:noMultiLvlLbl val="0"/>
      </c:catAx>
      <c:valAx>
        <c:axId val="6276531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Produksi H2 (</a:t>
                </a:r>
                <a:r>
                  <a:rPr lang="el-GR"/>
                  <a:t>μ</a:t>
                </a:r>
                <a:r>
                  <a:rPr lang="en-US"/>
                  <a:t>mol)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62729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3 ppm</c:v>
          </c:tx>
          <c:xVal>
            <c:numRef>
              <c:f>'Variasi loading '!$K$40:$K$48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'Variasi loading '!$T$40:$T$48</c:f>
              <c:numCache>
                <c:formatCode>General</c:formatCode>
                <c:ptCount val="9"/>
                <c:pt idx="0">
                  <c:v>0</c:v>
                </c:pt>
                <c:pt idx="1">
                  <c:v>7.4</c:v>
                </c:pt>
                <c:pt idx="2">
                  <c:v>20.9</c:v>
                </c:pt>
                <c:pt idx="3">
                  <c:v>36.300000000000004</c:v>
                </c:pt>
                <c:pt idx="4">
                  <c:v>55.7</c:v>
                </c:pt>
                <c:pt idx="5">
                  <c:v>76.5</c:v>
                </c:pt>
                <c:pt idx="6">
                  <c:v>100.1</c:v>
                </c:pt>
                <c:pt idx="7">
                  <c:v>122.8</c:v>
                </c:pt>
                <c:pt idx="8">
                  <c:v>146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712-44AC-AD28-FB3C27119E5D}"/>
            </c:ext>
          </c:extLst>
        </c:ser>
        <c:ser>
          <c:idx val="1"/>
          <c:order val="1"/>
          <c:tx>
            <c:v>6 ppm</c:v>
          </c:tx>
          <c:marker>
            <c:symbol val="square"/>
            <c:size val="5"/>
          </c:marker>
          <c:xVal>
            <c:numRef>
              <c:f>'Variasi loading '!$B$4:$B$12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'Variasi loading '!$J$4:$J$12</c:f>
              <c:numCache>
                <c:formatCode>General</c:formatCode>
                <c:ptCount val="9"/>
                <c:pt idx="0">
                  <c:v>0</c:v>
                </c:pt>
                <c:pt idx="1">
                  <c:v>7.5</c:v>
                </c:pt>
                <c:pt idx="2">
                  <c:v>23.6</c:v>
                </c:pt>
                <c:pt idx="3">
                  <c:v>44.8</c:v>
                </c:pt>
                <c:pt idx="4">
                  <c:v>68</c:v>
                </c:pt>
                <c:pt idx="5">
                  <c:v>95.7</c:v>
                </c:pt>
                <c:pt idx="6">
                  <c:v>125.9</c:v>
                </c:pt>
                <c:pt idx="7">
                  <c:v>160.1</c:v>
                </c:pt>
                <c:pt idx="8">
                  <c:v>195.9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712-44AC-AD28-FB3C27119E5D}"/>
            </c:ext>
          </c:extLst>
        </c:ser>
        <c:ser>
          <c:idx val="2"/>
          <c:order val="2"/>
          <c:tx>
            <c:v>15 ppm</c:v>
          </c:tx>
          <c:xVal>
            <c:numRef>
              <c:f>'Variasi loading '!$K$4:$K$12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'Variasi loading '!$T$4:$T$12</c:f>
              <c:numCache>
                <c:formatCode>General</c:formatCode>
                <c:ptCount val="9"/>
                <c:pt idx="0">
                  <c:v>0</c:v>
                </c:pt>
                <c:pt idx="1">
                  <c:v>8.9</c:v>
                </c:pt>
                <c:pt idx="2">
                  <c:v>29.2</c:v>
                </c:pt>
                <c:pt idx="3">
                  <c:v>54.5</c:v>
                </c:pt>
                <c:pt idx="4">
                  <c:v>84.8</c:v>
                </c:pt>
                <c:pt idx="5">
                  <c:v>122.2</c:v>
                </c:pt>
                <c:pt idx="6">
                  <c:v>162.19999999999999</c:v>
                </c:pt>
                <c:pt idx="7">
                  <c:v>206.4</c:v>
                </c:pt>
                <c:pt idx="8">
                  <c:v>249.1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712-44AC-AD28-FB3C27119E5D}"/>
            </c:ext>
          </c:extLst>
        </c:ser>
        <c:ser>
          <c:idx val="3"/>
          <c:order val="3"/>
          <c:tx>
            <c:v>25 ppm</c:v>
          </c:tx>
          <c:xVal>
            <c:numRef>
              <c:f>'Variasi loading '!$K$28:$K$36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'Variasi loading '!$T$28:$T$36</c:f>
              <c:numCache>
                <c:formatCode>General</c:formatCode>
                <c:ptCount val="9"/>
                <c:pt idx="0">
                  <c:v>0</c:v>
                </c:pt>
                <c:pt idx="1">
                  <c:v>13.6</c:v>
                </c:pt>
                <c:pt idx="2">
                  <c:v>35.300000000000004</c:v>
                </c:pt>
                <c:pt idx="3">
                  <c:v>59.2</c:v>
                </c:pt>
                <c:pt idx="4">
                  <c:v>86.7</c:v>
                </c:pt>
                <c:pt idx="5">
                  <c:v>115</c:v>
                </c:pt>
                <c:pt idx="6">
                  <c:v>145.69999999999999</c:v>
                </c:pt>
                <c:pt idx="7">
                  <c:v>177.8</c:v>
                </c:pt>
                <c:pt idx="8">
                  <c:v>211.8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712-44AC-AD28-FB3C27119E5D}"/>
            </c:ext>
          </c:extLst>
        </c:ser>
        <c:ser>
          <c:idx val="4"/>
          <c:order val="4"/>
          <c:tx>
            <c:v>TNTAs</c:v>
          </c:tx>
          <c:xVal>
            <c:numRef>
              <c:f>'Variasi loading '!$K$40:$K$48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'Variasi loading '!$I$40:$I$48</c:f>
              <c:numCache>
                <c:formatCode>General</c:formatCode>
                <c:ptCount val="9"/>
                <c:pt idx="0">
                  <c:v>0</c:v>
                </c:pt>
                <c:pt idx="1">
                  <c:v>2.5745979999999999</c:v>
                </c:pt>
                <c:pt idx="2">
                  <c:v>6.1165309999999655</c:v>
                </c:pt>
                <c:pt idx="3">
                  <c:v>12.132269999999998</c:v>
                </c:pt>
                <c:pt idx="4">
                  <c:v>20.41328</c:v>
                </c:pt>
                <c:pt idx="5">
                  <c:v>29.50151</c:v>
                </c:pt>
                <c:pt idx="6">
                  <c:v>39.342079999999996</c:v>
                </c:pt>
                <c:pt idx="7">
                  <c:v>52.120000000000012</c:v>
                </c:pt>
                <c:pt idx="8">
                  <c:v>65.481710000000007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712-44AC-AD28-FB3C27119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83648"/>
        <c:axId val="63085568"/>
      </c:scatterChart>
      <c:valAx>
        <c:axId val="6308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Waktu penyinaran (menit)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3085568"/>
        <c:crosses val="autoZero"/>
        <c:crossBetween val="midCat"/>
      </c:valAx>
      <c:valAx>
        <c:axId val="630855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1000" b="1" i="0" u="none" strike="noStrike" baseline="0"/>
                  <a:t>Produksi hidrogen (mmol/m</a:t>
                </a:r>
                <a:r>
                  <a:rPr lang="en-US" sz="1000" b="1" i="0" u="none" strike="noStrike" baseline="30000"/>
                  <a:t>2</a:t>
                </a:r>
                <a:r>
                  <a:rPr lang="en-US" sz="1000" b="1" i="0" u="none" strike="noStrike" baseline="0"/>
                  <a:t>)</a:t>
                </a:r>
                <a:endParaRPr lang="en-US" b="1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3083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Sheet1!$A$19:$A$23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</c:numCache>
            </c:numRef>
          </c:xVal>
          <c:yVal>
            <c:numRef>
              <c:f>Sheet1!$C$19:$C$23</c:f>
              <c:numCache>
                <c:formatCode>General</c:formatCode>
                <c:ptCount val="5"/>
                <c:pt idx="0">
                  <c:v>16.375</c:v>
                </c:pt>
                <c:pt idx="1">
                  <c:v>36.5</c:v>
                </c:pt>
                <c:pt idx="2">
                  <c:v>48.975000000000001</c:v>
                </c:pt>
                <c:pt idx="3">
                  <c:v>62.275000000000013</c:v>
                </c:pt>
                <c:pt idx="4">
                  <c:v>55.449999999999996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B2B-44FB-BA67-1969BEB29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128320"/>
        <c:axId val="63130240"/>
      </c:scatterChart>
      <c:valAx>
        <c:axId val="63128320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id-ID"/>
                </a:pPr>
                <a:r>
                  <a:rPr lang="en-US"/>
                  <a:t>Konsentrasi</a:t>
                </a:r>
                <a:r>
                  <a:rPr lang="en-US" baseline="0"/>
                  <a:t> Pt</a:t>
                </a:r>
                <a:r>
                  <a:rPr lang="en-US"/>
                  <a:t>, ppm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63130240"/>
        <c:crosses val="autoZero"/>
        <c:crossBetween val="midCat"/>
        <c:majorUnit val="2"/>
      </c:valAx>
      <c:valAx>
        <c:axId val="631302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id-ID"/>
                </a:pPr>
                <a:r>
                  <a:rPr lang="en-US"/>
                  <a:t>Produksi Hidrogen</a:t>
                </a:r>
                <a:r>
                  <a:rPr lang="en-US" baseline="0"/>
                  <a:t> (mmol/jam/m</a:t>
                </a:r>
                <a:r>
                  <a:rPr lang="en-US" baseline="30000"/>
                  <a:t>2</a:t>
                </a:r>
                <a:r>
                  <a:rPr lang="en-US" baseline="0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631283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2659337394138"/>
          <c:y val="0.37576490438695392"/>
          <c:w val="0.78726266528004407"/>
          <c:h val="0.46846206724159634"/>
        </c:manualLayout>
      </c:layout>
      <c:scatterChart>
        <c:scatterStyle val="smoothMarker"/>
        <c:varyColors val="0"/>
        <c:ser>
          <c:idx val="3"/>
          <c:order val="4"/>
          <c:tx>
            <c:strRef>
              <c:f>"Pt-TNTAs FD 15 ppm"</c:f>
            </c:strRef>
          </c:tx>
          <c:xVal>
            <c:numRef>
              <c:f>'1A,PAD(2,3), 9feb, 4 mar2015'!$B$16:$B$24</c:f>
            </c:numRef>
          </c:xVal>
          <c:yVal>
            <c:numRef>
              <c:f>'1A,PAD(2,3), 9feb, 4 mar2015'!$J$16:$J$24</c:f>
            </c:numRef>
          </c:yVal>
          <c:smooth val="1"/>
          <c:extLst>
            <c:ext xmlns:c16="http://schemas.microsoft.com/office/drawing/2014/chart" uri="{C3380CC4-5D6E-409C-BE32-E72D297353CC}">
              <c16:uniqueId val="{00000000-671A-4EE7-AC60-FCACB156CF0E}"/>
            </c:ext>
          </c:extLst>
        </c:ser>
        <c:ser>
          <c:idx val="5"/>
          <c:order val="5"/>
          <c:tx>
            <c:strRef>
              <c:f>"Pt-TNTAs RKA 15 ppm"</c:f>
            </c:strRef>
          </c:tx>
          <c:xVal>
            <c:numRef>
              <c:f>'2A,CR(2), 12feb 2015'!$K$5:$K$13</c:f>
            </c:numRef>
          </c:xVal>
          <c:yVal>
            <c:numRef>
              <c:f>'1A,PAD(2,3), 9feb, 4 mar2015'!$J$27:$J$35</c:f>
            </c:numRef>
          </c:yVal>
          <c:smooth val="1"/>
          <c:extLst>
            <c:ext xmlns:c16="http://schemas.microsoft.com/office/drawing/2014/chart" uri="{C3380CC4-5D6E-409C-BE32-E72D297353CC}">
              <c16:uniqueId val="{00000001-671A-4EE7-AC60-FCACB156CF0E}"/>
            </c:ext>
          </c:extLst>
        </c:ser>
        <c:ser>
          <c:idx val="6"/>
          <c:order val="6"/>
          <c:tx>
            <c:strRef>
              <c:f>"Pt-TNTAs RKK 15 ppm"</c:f>
            </c:strRef>
          </c:tx>
          <c:xVal>
            <c:numRef>
              <c:f>'2B,CR(2,3),13,27feb2015'!$K$5:$K$13</c:f>
            </c:numRef>
          </c:xVal>
          <c:yVal>
            <c:numRef>
              <c:f>'2B,CR(2,3),13,27feb2015'!$S$5:$S$13</c:f>
            </c:numRef>
          </c:yVal>
          <c:smooth val="1"/>
          <c:extLst>
            <c:ext xmlns:c16="http://schemas.microsoft.com/office/drawing/2014/chart" uri="{C3380CC4-5D6E-409C-BE32-E72D297353CC}">
              <c16:uniqueId val="{00000002-671A-4EE7-AC60-FCACB156CF0E}"/>
            </c:ext>
          </c:extLst>
        </c:ser>
        <c:ser>
          <c:idx val="7"/>
          <c:order val="7"/>
          <c:tx>
            <c:strRef>
              <c:f>"TNTAs"</c:f>
            </c:strRef>
          </c:tx>
          <c:xVal>
            <c:numRef>
              <c:f>'US 90 menit '!$K$4:$K$12</c:f>
            </c:numRef>
          </c:xVal>
          <c:yVal>
            <c:numRef>
              <c:f>'US 90 menit '!$S$4:$S$12</c:f>
            </c:numRef>
          </c:yVal>
          <c:smooth val="1"/>
          <c:extLst>
            <c:ext xmlns:c16="http://schemas.microsoft.com/office/drawing/2014/chart" uri="{C3380CC4-5D6E-409C-BE32-E72D297353CC}">
              <c16:uniqueId val="{00000003-671A-4EE7-AC60-FCACB156CF0E}"/>
            </c:ext>
          </c:extLst>
        </c:ser>
        <c:ser>
          <c:idx val="0"/>
          <c:order val="0"/>
          <c:tx>
            <c:v>Pt-TNTAs FD 15 ppm</c:v>
          </c:tx>
          <c:marker>
            <c:spPr>
              <a:solidFill>
                <a:schemeClr val="accent1"/>
              </a:solidFill>
            </c:spPr>
          </c:marker>
          <c:xVal>
            <c:numRef>
              <c:f>'1A,PAD(2,3), 9feb, 4 mar2015'!$B$16:$B$24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'1A,PAD(2,3), 9feb, 4 mar2015'!$J$16:$J$24</c:f>
              <c:numCache>
                <c:formatCode>General</c:formatCode>
                <c:ptCount val="9"/>
                <c:pt idx="0">
                  <c:v>0</c:v>
                </c:pt>
                <c:pt idx="1">
                  <c:v>17.980802570834204</c:v>
                </c:pt>
                <c:pt idx="2">
                  <c:v>46.954139299750928</c:v>
                </c:pt>
                <c:pt idx="3">
                  <c:v>81.651830529877401</c:v>
                </c:pt>
                <c:pt idx="4">
                  <c:v>120.32150214207974</c:v>
                </c:pt>
                <c:pt idx="5">
                  <c:v>164.68485742552778</c:v>
                </c:pt>
                <c:pt idx="6">
                  <c:v>211.52656317311352</c:v>
                </c:pt>
                <c:pt idx="7">
                  <c:v>259.82281546846025</c:v>
                </c:pt>
                <c:pt idx="8">
                  <c:v>311.43584615275341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71A-4EE7-AC60-FCACB156CF0E}"/>
            </c:ext>
          </c:extLst>
        </c:ser>
        <c:ser>
          <c:idx val="2"/>
          <c:order val="1"/>
          <c:tx>
            <c:v>Pt-TNTAs RKA 15 ppm</c:v>
          </c:tx>
          <c:xVal>
            <c:numRef>
              <c:f>'2A,CR(2), 12feb 2015'!$K$5:$K$13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'1A,PAD(2,3), 9feb, 4 mar2015'!$J$27:$J$35</c:f>
              <c:numCache>
                <c:formatCode>General</c:formatCode>
                <c:ptCount val="9"/>
                <c:pt idx="0">
                  <c:v>0</c:v>
                </c:pt>
                <c:pt idx="1">
                  <c:v>8.8790051644831927</c:v>
                </c:pt>
                <c:pt idx="2">
                  <c:v>29.247335122923289</c:v>
                </c:pt>
                <c:pt idx="3">
                  <c:v>54.547793886267705</c:v>
                </c:pt>
                <c:pt idx="4">
                  <c:v>84.793490627057025</c:v>
                </c:pt>
                <c:pt idx="5">
                  <c:v>122.19590804001524</c:v>
                </c:pt>
                <c:pt idx="6">
                  <c:v>162.18168632345404</c:v>
                </c:pt>
                <c:pt idx="7">
                  <c:v>206.40015179446223</c:v>
                </c:pt>
                <c:pt idx="8">
                  <c:v>249.07764331252147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71A-4EE7-AC60-FCACB156CF0E}"/>
            </c:ext>
          </c:extLst>
        </c:ser>
        <c:ser>
          <c:idx val="1"/>
          <c:order val="2"/>
          <c:tx>
            <c:v>Pt-TNTAs RKK 15 ppm</c:v>
          </c:tx>
          <c:marker>
            <c:symbol val="square"/>
            <c:size val="5"/>
            <c:spPr>
              <a:solidFill>
                <a:srgbClr val="FF0000"/>
              </a:solidFill>
            </c:spPr>
          </c:marker>
          <c:xVal>
            <c:numRef>
              <c:f>'2B,CR(2,3),13,27feb2015'!$K$5:$K$13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'2B,CR(2,3),13,27feb2015'!$S$5:$S$13</c:f>
              <c:numCache>
                <c:formatCode>General</c:formatCode>
                <c:ptCount val="9"/>
                <c:pt idx="0">
                  <c:v>0</c:v>
                </c:pt>
                <c:pt idx="1">
                  <c:v>4.6673200480743855</c:v>
                </c:pt>
                <c:pt idx="2">
                  <c:v>12.7404543069217</c:v>
                </c:pt>
                <c:pt idx="3">
                  <c:v>23.358535460454735</c:v>
                </c:pt>
                <c:pt idx="4">
                  <c:v>35.742650446110616</c:v>
                </c:pt>
                <c:pt idx="5">
                  <c:v>49.541085820511654</c:v>
                </c:pt>
                <c:pt idx="6">
                  <c:v>65.071352060306751</c:v>
                </c:pt>
                <c:pt idx="7">
                  <c:v>82.295033593141483</c:v>
                </c:pt>
                <c:pt idx="8">
                  <c:v>99.746104534905427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671A-4EE7-AC60-FCACB156CF0E}"/>
            </c:ext>
          </c:extLst>
        </c:ser>
        <c:ser>
          <c:idx val="4"/>
          <c:order val="3"/>
          <c:tx>
            <c:v>TNTAs</c:v>
          </c:tx>
          <c:xVal>
            <c:numRef>
              <c:f>'US 90 menit '!$K$4:$K$12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</c:numCache>
            </c:numRef>
          </c:xVal>
          <c:yVal>
            <c:numRef>
              <c:f>'US 90 menit '!$S$4:$S$12</c:f>
              <c:numCache>
                <c:formatCode>General</c:formatCode>
                <c:ptCount val="9"/>
                <c:pt idx="0">
                  <c:v>0</c:v>
                </c:pt>
                <c:pt idx="1">
                  <c:v>4.4871387029045993</c:v>
                </c:pt>
                <c:pt idx="2">
                  <c:v>11.112592886452624</c:v>
                </c:pt>
                <c:pt idx="3">
                  <c:v>19.001093519707126</c:v>
                </c:pt>
                <c:pt idx="4">
                  <c:v>27.764863183898935</c:v>
                </c:pt>
                <c:pt idx="5">
                  <c:v>36.584029622199964</c:v>
                </c:pt>
                <c:pt idx="6">
                  <c:v>46.223068317328362</c:v>
                </c:pt>
                <c:pt idx="7">
                  <c:v>57.978263783456001</c:v>
                </c:pt>
                <c:pt idx="8">
                  <c:v>66.498287641563962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671A-4EE7-AC60-FCACB156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865792"/>
        <c:axId val="62867712"/>
      </c:scatterChart>
      <c:valAx>
        <c:axId val="62865792"/>
        <c:scaling>
          <c:orientation val="minMax"/>
          <c:max val="2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Waktu penyinaran (menit)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2867712"/>
        <c:crosses val="autoZero"/>
        <c:crossBetween val="midCat"/>
        <c:majorUnit val="30"/>
      </c:valAx>
      <c:valAx>
        <c:axId val="628677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Produksi hidrogen (mmol/m</a:t>
                </a:r>
                <a:r>
                  <a:rPr lang="en-US" baseline="30000"/>
                  <a:t>2</a:t>
                </a:r>
                <a:r>
                  <a:rPr lang="en-US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28657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0.86146</cdr:x>
      <cdr:y>0.42972</cdr:y>
    </cdr:from>
    <cdr:to>
      <cdr:x>0.94818</cdr:x>
      <cdr:y>0.48744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400" y="1371600"/>
          <a:ext cx="437239" cy="184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(a)</a:t>
          </a:r>
        </a:p>
      </cdr:txBody>
    </cdr:sp>
  </cdr:relSizeAnchor>
  <cdr:relSizeAnchor xmlns:cdr="http://schemas.openxmlformats.org/drawingml/2006/chartDrawing">
    <cdr:from>
      <cdr:x>0.86146</cdr:x>
      <cdr:y>0.38197</cdr:y>
    </cdr:from>
    <cdr:to>
      <cdr:x>0.94505</cdr:x>
      <cdr:y>0.43553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43400" y="1219200"/>
          <a:ext cx="421452" cy="170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(b)</a:t>
          </a:r>
        </a:p>
      </cdr:txBody>
    </cdr:sp>
  </cdr:relSizeAnchor>
  <cdr:relSizeAnchor xmlns:cdr="http://schemas.openxmlformats.org/drawingml/2006/chartDrawing">
    <cdr:from>
      <cdr:x>0.86146</cdr:x>
      <cdr:y>0.23873</cdr:y>
    </cdr:from>
    <cdr:to>
      <cdr:x>0.94229</cdr:x>
      <cdr:y>0.32588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43400" y="762000"/>
          <a:ext cx="407537" cy="278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(c) 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0.86774</cdr:x>
      <cdr:y>0.04293</cdr:y>
    </cdr:from>
    <cdr:to>
      <cdr:x>0.95214</cdr:x>
      <cdr:y>0.15401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75058" y="137027"/>
          <a:ext cx="425542" cy="354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(d)</a:t>
          </a:r>
        </a:p>
      </cdr:txBody>
    </cdr:sp>
  </cdr:relSizeAnchor>
  <cdr:relSizeAnchor xmlns:cdr="http://schemas.openxmlformats.org/drawingml/2006/chartDrawing">
    <cdr:from>
      <cdr:x>0.86146</cdr:x>
      <cdr:y>0.33422</cdr:y>
    </cdr:from>
    <cdr:to>
      <cdr:x>0.9506</cdr:x>
      <cdr:y>0.40159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43400" y="1066800"/>
          <a:ext cx="449440" cy="215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(e)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0.92641</cdr:x>
      <cdr:y>0.37724</cdr:y>
    </cdr:from>
    <cdr:to>
      <cdr:x>1</cdr:x>
      <cdr:y>0.44918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0864" y="1379802"/>
          <a:ext cx="371036" cy="263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(a)</a:t>
          </a:r>
        </a:p>
      </cdr:txBody>
    </cdr:sp>
  </cdr:relSizeAnchor>
  <cdr:relSizeAnchor xmlns:cdr="http://schemas.openxmlformats.org/drawingml/2006/chartDrawing">
    <cdr:from>
      <cdr:x>0.13622</cdr:x>
      <cdr:y>0.11719</cdr:y>
    </cdr:from>
    <cdr:to>
      <cdr:x>0.4194</cdr:x>
      <cdr:y>0.375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6808" y="428624"/>
          <a:ext cx="1427765" cy="9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aseline="0"/>
        </a:p>
        <a:p xmlns:a="http://schemas.openxmlformats.org/drawingml/2006/main">
          <a:r>
            <a:rPr lang="en-US" sz="1100" baseline="0"/>
            <a:t>(a) </a:t>
          </a:r>
          <a:r>
            <a:rPr lang="en-US" sz="1100"/>
            <a:t>Pt</a:t>
          </a:r>
          <a:r>
            <a:rPr lang="en-US" sz="1100" baseline="0"/>
            <a:t>-</a:t>
          </a:r>
          <a:r>
            <a:rPr lang="en-US" sz="1100"/>
            <a:t>TiO</a:t>
          </a:r>
          <a:r>
            <a:rPr lang="en-US" sz="1100" baseline="-25000"/>
            <a:t>2 </a:t>
          </a:r>
          <a:r>
            <a:rPr lang="en-US" sz="1100" baseline="0"/>
            <a:t>P 25 FD</a:t>
          </a:r>
        </a:p>
        <a:p xmlns:a="http://schemas.openxmlformats.org/drawingml/2006/main">
          <a:r>
            <a:rPr lang="en-US" sz="1100" baseline="0"/>
            <a:t>(b) Pt-</a:t>
          </a:r>
          <a:r>
            <a:rPr lang="en-US" sz="1100"/>
            <a:t>TiO</a:t>
          </a:r>
          <a:r>
            <a:rPr lang="en-US" sz="1100" baseline="-25000"/>
            <a:t>2 </a:t>
          </a:r>
          <a:r>
            <a:rPr lang="en-US" sz="1100" baseline="0"/>
            <a:t>P 25 RK</a:t>
          </a:r>
        </a:p>
        <a:p xmlns:a="http://schemas.openxmlformats.org/drawingml/2006/main">
          <a:r>
            <a:rPr lang="en-US" sz="1100" baseline="0"/>
            <a:t> </a:t>
          </a:r>
          <a:endParaRPr lang="en-US" sz="1100"/>
        </a:p>
      </cdr:txBody>
    </cdr:sp>
  </cdr:relSizeAnchor>
  <cdr:relSizeAnchor xmlns:cdr="http://schemas.openxmlformats.org/drawingml/2006/chartDrawing">
    <cdr:from>
      <cdr:x>0.93199</cdr:x>
      <cdr:y>0.05208</cdr:y>
    </cdr:from>
    <cdr:to>
      <cdr:x>1</cdr:x>
      <cdr:y>0.11719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99000" y="190500"/>
          <a:ext cx="3429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(b)</a:t>
          </a:r>
        </a:p>
      </cdr:txBody>
    </cdr:sp>
  </cdr:relSizeAnchor>
  <cdr:relSizeAnchor xmlns:cdr="http://schemas.openxmlformats.org/drawingml/2006/chartDrawing">
    <cdr:from>
      <cdr:x>0.9301</cdr:x>
      <cdr:y>0.83073</cdr:y>
    </cdr:from>
    <cdr:to>
      <cdr:x>1</cdr:x>
      <cdr:y>0.90104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9475" y="3038475"/>
          <a:ext cx="3524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0.80409</cdr:x>
      <cdr:y>0.3377</cdr:y>
    </cdr:from>
    <cdr:to>
      <cdr:x>0.88733</cdr:x>
      <cdr:y>0.41606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80485" y="944088"/>
          <a:ext cx="3810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(b)</a:t>
          </a:r>
        </a:p>
      </cdr:txBody>
    </cdr:sp>
  </cdr:relSizeAnchor>
  <cdr:relSizeAnchor xmlns:cdr="http://schemas.openxmlformats.org/drawingml/2006/chartDrawing">
    <cdr:from>
      <cdr:x>0.80742</cdr:x>
      <cdr:y>0.21805</cdr:y>
    </cdr:from>
    <cdr:to>
      <cdr:x>0.89065</cdr:x>
      <cdr:y>0.29642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95700" y="609600"/>
          <a:ext cx="3810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(c)</a:t>
          </a:r>
        </a:p>
      </cdr:txBody>
    </cdr:sp>
  </cdr:relSizeAnchor>
  <cdr:relSizeAnchor xmlns:cdr="http://schemas.openxmlformats.org/drawingml/2006/chartDrawing">
    <cdr:from>
      <cdr:x>0.80533</cdr:x>
      <cdr:y>0.13969</cdr:y>
    </cdr:from>
    <cdr:to>
      <cdr:x>0.88857</cdr:x>
      <cdr:y>0.21805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86175" y="390525"/>
          <a:ext cx="3810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(d)</a:t>
          </a:r>
        </a:p>
      </cdr:txBody>
    </cdr:sp>
  </cdr:relSizeAnchor>
  <cdr:relSizeAnchor xmlns:cdr="http://schemas.openxmlformats.org/drawingml/2006/chartDrawing">
    <cdr:from>
      <cdr:x>0.80533</cdr:x>
      <cdr:y>0.07155</cdr:y>
    </cdr:from>
    <cdr:to>
      <cdr:x>0.88857</cdr:x>
      <cdr:y>0.14991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86175" y="200025"/>
          <a:ext cx="3810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(e)</a:t>
          </a:r>
        </a:p>
      </cdr:txBody>
    </cdr:sp>
  </cdr:relSizeAnchor>
  <cdr:relSizeAnchor xmlns:cdr="http://schemas.openxmlformats.org/drawingml/2006/chartDrawing">
    <cdr:from>
      <cdr:x>0.18604</cdr:x>
      <cdr:y>0.12305</cdr:y>
    </cdr:from>
    <cdr:to>
      <cdr:x>0.55438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51542" y="344005"/>
          <a:ext cx="1685964" cy="2451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(a) TNTAs</a:t>
          </a:r>
        </a:p>
        <a:p xmlns:a="http://schemas.openxmlformats.org/drawingml/2006/main">
          <a:r>
            <a:rPr lang="en-US" sz="1100" dirty="0"/>
            <a:t>(b) Pt-TNTAs RKA 1%</a:t>
          </a:r>
        </a:p>
        <a:p xmlns:a="http://schemas.openxmlformats.org/drawingml/2006/main">
          <a:r>
            <a:rPr lang="en-US" sz="1100" dirty="0"/>
            <a:t>(c) Pt-TNT</a:t>
          </a:r>
          <a:r>
            <a:rPr lang="en-US" sz="1100" baseline="0" dirty="0"/>
            <a:t>As RKA 3%</a:t>
          </a:r>
        </a:p>
        <a:p xmlns:a="http://schemas.openxmlformats.org/drawingml/2006/main">
          <a:r>
            <a:rPr lang="en-US" sz="1100" baseline="0" dirty="0"/>
            <a:t>(d) Pt-TNTAs RKA 8%</a:t>
          </a:r>
        </a:p>
        <a:p xmlns:a="http://schemas.openxmlformats.org/drawingml/2006/main">
          <a:r>
            <a:rPr lang="en-US" sz="1100" baseline="0" dirty="0"/>
            <a:t>(e) Pt-TNTAs RKA 5%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0.80533</cdr:x>
      <cdr:y>0.53832</cdr:y>
    </cdr:from>
    <cdr:to>
      <cdr:x>0.88857</cdr:x>
      <cdr:y>0.61668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86175" y="1504950"/>
          <a:ext cx="3810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(a)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0.19168</cdr:x>
      <cdr:y>0.53261</cdr:y>
    </cdr:from>
    <cdr:to>
      <cdr:x>0.46462</cdr:x>
      <cdr:y>0.67857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4129" y="2556861"/>
          <a:ext cx="1102295" cy="700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900"/>
            <a:t>(a) TNTAs</a:t>
          </a:r>
          <a:r>
            <a:rPr lang="en-US" sz="900" baseline="0"/>
            <a:t>  </a:t>
          </a:r>
        </a:p>
        <a:p xmlns:a="http://schemas.openxmlformats.org/drawingml/2006/main">
          <a:r>
            <a:rPr lang="en-US" sz="900" baseline="0"/>
            <a:t>(b) Pt-TNTAs RKK </a:t>
          </a:r>
        </a:p>
        <a:p xmlns:a="http://schemas.openxmlformats.org/drawingml/2006/main">
          <a:r>
            <a:rPr lang="en-US" sz="900" baseline="0"/>
            <a:t>(c) Pt-TNTAs RKA</a:t>
          </a:r>
        </a:p>
        <a:p xmlns:a="http://schemas.openxmlformats.org/drawingml/2006/main">
          <a:r>
            <a:rPr lang="en-US" sz="900" baseline="0"/>
            <a:t>(d) Pt-TNTAs FDK</a:t>
          </a:r>
          <a:endParaRPr lang="en-US" sz="9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0.89086</cdr:x>
      <cdr:y>0.48026</cdr:y>
    </cdr:from>
    <cdr:to>
      <cdr:x>0.98461</cdr:x>
      <cdr:y>0.53941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97827" y="1733735"/>
          <a:ext cx="378619" cy="213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/>
            <a:t>(c)</a:t>
          </a:r>
        </a:p>
      </cdr:txBody>
    </cdr:sp>
  </cdr:relSizeAnchor>
  <cdr:relSizeAnchor xmlns:cdr="http://schemas.openxmlformats.org/drawingml/2006/chartDrawing">
    <cdr:from>
      <cdr:x>0.89039</cdr:x>
      <cdr:y>0.66181</cdr:y>
    </cdr:from>
    <cdr:to>
      <cdr:x>0.98414</cdr:x>
      <cdr:y>0.72691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595935" y="2389108"/>
          <a:ext cx="378619" cy="235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/>
            <a:t>(b)</a:t>
          </a:r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0.8885</cdr:x>
      <cdr:y>0.37929</cdr:y>
    </cdr:from>
    <cdr:to>
      <cdr:x>0.98225</cdr:x>
      <cdr:y>0.46957</cdr:y>
    </cdr:to>
    <cdr:sp macro="" textlink="">
      <cdr:nvSpPr>
        <cdr:cNvPr id="38" name="TextBox 2"/>
        <cdr:cNvSpPr txBox="1"/>
      </cdr:nvSpPr>
      <cdr:spPr>
        <a:xfrm xmlns:a="http://schemas.openxmlformats.org/drawingml/2006/main">
          <a:off x="3588302" y="1369219"/>
          <a:ext cx="378619" cy="325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900"/>
            <a:t>(d)</a:t>
          </a:r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40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0.88823</cdr:x>
      <cdr:y>0.72132</cdr:y>
    </cdr:from>
    <cdr:to>
      <cdr:x>0.98198</cdr:x>
      <cdr:y>0.81223</cdr:y>
    </cdr:to>
    <cdr:sp macro="" textlink="">
      <cdr:nvSpPr>
        <cdr:cNvPr id="42" name="TextBox 1"/>
        <cdr:cNvSpPr txBox="1"/>
      </cdr:nvSpPr>
      <cdr:spPr>
        <a:xfrm xmlns:a="http://schemas.openxmlformats.org/drawingml/2006/main">
          <a:off x="3587218" y="2603936"/>
          <a:ext cx="378619" cy="328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/>
            <a:t>(a)</a:t>
          </a:r>
        </a:p>
      </cdr:txBody>
    </cdr:sp>
  </cdr:relSizeAnchor>
  <cdr:relSizeAnchor xmlns:cdr="http://schemas.openxmlformats.org/drawingml/2006/chartDrawing">
    <cdr:from>
      <cdr:x>0.8875</cdr:x>
      <cdr:y>0.44097</cdr:y>
    </cdr:from>
    <cdr:to>
      <cdr:x>1</cdr:x>
      <cdr:y>0.53125</cdr:y>
    </cdr:to>
    <cdr:sp macro="" textlink="">
      <cdr:nvSpPr>
        <cdr:cNvPr id="46" name="TextBox 1"/>
        <cdr:cNvSpPr txBox="1"/>
      </cdr:nvSpPr>
      <cdr:spPr>
        <a:xfrm xmlns:a="http://schemas.openxmlformats.org/drawingml/2006/main">
          <a:off x="4057650" y="1209669"/>
          <a:ext cx="514350" cy="24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0.08726</cdr:x>
      <cdr:y>0.02639</cdr:y>
    </cdr:from>
    <cdr:to>
      <cdr:x>0.86557</cdr:x>
      <cdr:y>0.40943</cdr:y>
    </cdr:to>
    <cdr:pic>
      <cdr:nvPicPr>
        <cdr:cNvPr id="16" name="Picture 15">
          <a:extLst xmlns:a="http://schemas.openxmlformats.org/drawingml/2006/main">
            <a:ext uri="{FF2B5EF4-FFF2-40B4-BE49-F238E27FC236}">
              <a16:creationId xmlns:a16="http://schemas.microsoft.com/office/drawing/2014/main" id="{A12A3824-D8A2-444A-AFD6-D3B48CE2C71C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2425" y="95250"/>
          <a:ext cx="3143250" cy="13827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solidFill>
            <a:sysClr val="windowText" lastClr="000000"/>
          </a:solidFill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0.91458</cdr:x>
      <cdr:y>0.07986</cdr:y>
    </cdr:from>
    <cdr:to>
      <cdr:x>1</cdr:x>
      <cdr:y>0.18056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29100" y="219075"/>
          <a:ext cx="3905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(c)</a:t>
          </a:r>
        </a:p>
      </cdr:txBody>
    </cdr:sp>
  </cdr:relSizeAnchor>
  <cdr:relSizeAnchor xmlns:cdr="http://schemas.openxmlformats.org/drawingml/2006/chartDrawing">
    <cdr:from>
      <cdr:x>0.91458</cdr:x>
      <cdr:y>0.35069</cdr:y>
    </cdr:from>
    <cdr:to>
      <cdr:x>1</cdr:x>
      <cdr:y>0.45139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00525" y="962025"/>
          <a:ext cx="3905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/>
            <a:t>(b)</a:t>
          </a:r>
        </a:p>
      </cdr:txBody>
    </cdr:sp>
  </cdr:relSizeAnchor>
  <cdr:relSizeAnchor xmlns:cdr="http://schemas.openxmlformats.org/drawingml/2006/chartDrawing">
    <cdr:from>
      <cdr:x>0.21458</cdr:x>
      <cdr:y>0.06944</cdr:y>
    </cdr:from>
    <cdr:to>
      <cdr:x>0.39167</cdr:x>
      <cdr:y>0.30903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05736" y="190487"/>
          <a:ext cx="912549" cy="657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(a) </a:t>
          </a:r>
          <a:r>
            <a:rPr lang="en-US" sz="1100" b="0" i="0" baseline="0">
              <a:latin typeface="+mn-lt"/>
              <a:ea typeface="+mn-ea"/>
              <a:cs typeface="+mn-cs"/>
            </a:rPr>
            <a:t>O</a:t>
          </a:r>
          <a:r>
            <a:rPr lang="en-US" sz="1100" b="0" i="0" baseline="-25000">
              <a:latin typeface="+mn-lt"/>
              <a:ea typeface="+mn-ea"/>
              <a:cs typeface="+mn-cs"/>
            </a:rPr>
            <a:t>2</a:t>
          </a:r>
          <a:endParaRPr lang="en-US" sz="1100" baseline="-25000"/>
        </a:p>
        <a:p xmlns:a="http://schemas.openxmlformats.org/drawingml/2006/main">
          <a:r>
            <a:rPr lang="en-US" sz="1100"/>
            <a:t>(b)</a:t>
          </a:r>
          <a:r>
            <a:rPr lang="en-US" sz="1100" baseline="0"/>
            <a:t> </a:t>
          </a:r>
          <a:r>
            <a:rPr lang="en-US" sz="1100" baseline="0">
              <a:latin typeface="+mn-lt"/>
              <a:ea typeface="+mn-ea"/>
              <a:cs typeface="+mn-cs"/>
            </a:rPr>
            <a:t>CO</a:t>
          </a:r>
          <a:r>
            <a:rPr lang="en-US" sz="1100" baseline="-25000">
              <a:latin typeface="+mn-lt"/>
              <a:ea typeface="+mn-ea"/>
              <a:cs typeface="+mn-cs"/>
            </a:rPr>
            <a:t>2</a:t>
          </a:r>
        </a:p>
        <a:p xmlns:a="http://schemas.openxmlformats.org/drawingml/2006/main">
          <a:r>
            <a:rPr lang="en-US" sz="1100" baseline="0">
              <a:latin typeface="+mn-lt"/>
              <a:ea typeface="+mn-ea"/>
              <a:cs typeface="+mn-cs"/>
            </a:rPr>
            <a:t>(c) H</a:t>
          </a:r>
          <a:r>
            <a:rPr lang="en-US" sz="1100" baseline="-25000">
              <a:latin typeface="+mn-lt"/>
              <a:ea typeface="+mn-ea"/>
              <a:cs typeface="+mn-cs"/>
            </a:rPr>
            <a:t>2</a:t>
          </a:r>
        </a:p>
        <a:p xmlns:a="http://schemas.openxmlformats.org/drawingml/2006/main">
          <a:endParaRPr lang="en-US" sz="110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0.92606</cdr:x>
      <cdr:y>0.52431</cdr:y>
    </cdr:from>
    <cdr:to>
      <cdr:x>1</cdr:x>
      <cdr:y>0.65278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772025" y="1438275"/>
          <a:ext cx="38100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(a)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0.91875</cdr:x>
      <cdr:y>0.82986</cdr:y>
    </cdr:from>
    <cdr:to>
      <cdr:x>1</cdr:x>
      <cdr:y>0.90625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00525" y="2276475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(a)</a:t>
          </a:r>
        </a:p>
      </cdr:txBody>
    </cdr:sp>
  </cdr:relSizeAnchor>
  <cdr:relSizeAnchor xmlns:cdr="http://schemas.openxmlformats.org/drawingml/2006/chartDrawing">
    <cdr:from>
      <cdr:x>0.91875</cdr:x>
      <cdr:y>0.78472</cdr:y>
    </cdr:from>
    <cdr:to>
      <cdr:x>1</cdr:x>
      <cdr:y>0.83333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00525" y="2152650"/>
          <a:ext cx="371475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(b)</a:t>
          </a:r>
        </a:p>
      </cdr:txBody>
    </cdr:sp>
  </cdr:relSizeAnchor>
  <cdr:relSizeAnchor xmlns:cdr="http://schemas.openxmlformats.org/drawingml/2006/chartDrawing">
    <cdr:from>
      <cdr:x>0.91875</cdr:x>
      <cdr:y>0.73264</cdr:y>
    </cdr:from>
    <cdr:to>
      <cdr:x>1</cdr:x>
      <cdr:y>0.79861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00525" y="2009774"/>
          <a:ext cx="3714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(c)</a:t>
          </a:r>
        </a:p>
      </cdr:txBody>
    </cdr:sp>
  </cdr:relSizeAnchor>
  <cdr:relSizeAnchor xmlns:cdr="http://schemas.openxmlformats.org/drawingml/2006/chartDrawing">
    <cdr:from>
      <cdr:x>0.91875</cdr:x>
      <cdr:y>0.65972</cdr:y>
    </cdr:from>
    <cdr:to>
      <cdr:x>1</cdr:x>
      <cdr:y>0.74653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00525" y="1809749"/>
          <a:ext cx="3714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(d)</a:t>
          </a:r>
        </a:p>
      </cdr:txBody>
    </cdr:sp>
  </cdr:relSizeAnchor>
  <cdr:relSizeAnchor xmlns:cdr="http://schemas.openxmlformats.org/drawingml/2006/chartDrawing">
    <cdr:from>
      <cdr:x>0.91875</cdr:x>
      <cdr:y>0.45139</cdr:y>
    </cdr:from>
    <cdr:to>
      <cdr:x>1</cdr:x>
      <cdr:y>0.54167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200525" y="1238250"/>
          <a:ext cx="3714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(e)</a:t>
          </a:r>
        </a:p>
      </cdr:txBody>
    </cdr:sp>
  </cdr:relSizeAnchor>
  <cdr:relSizeAnchor xmlns:cdr="http://schemas.openxmlformats.org/drawingml/2006/chartDrawing">
    <cdr:from>
      <cdr:x>0.16875</cdr:x>
      <cdr:y>0.02083</cdr:y>
    </cdr:from>
    <cdr:to>
      <cdr:x>0.97708</cdr:x>
      <cdr:y>0.33333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71525" y="57150"/>
          <a:ext cx="3695700" cy="85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/>
            <a:t>(a) Aseton (x10)</a:t>
          </a:r>
          <a:r>
            <a:rPr lang="en-US" sz="1100" baseline="0"/>
            <a:t>                   </a:t>
          </a:r>
        </a:p>
        <a:p xmlns:a="http://schemas.openxmlformats.org/drawingml/2006/main">
          <a:r>
            <a:rPr lang="en-US" sz="1100"/>
            <a:t>(b) Etanol (x10)</a:t>
          </a:r>
        </a:p>
        <a:p xmlns:a="http://schemas.openxmlformats.org/drawingml/2006/main">
          <a:r>
            <a:rPr lang="en-US" sz="1100"/>
            <a:t>(c) Asam asetat</a:t>
          </a:r>
          <a:r>
            <a:rPr lang="en-US" sz="1100" baseline="0"/>
            <a:t>  </a:t>
          </a:r>
        </a:p>
        <a:p xmlns:a="http://schemas.openxmlformats.org/drawingml/2006/main">
          <a:r>
            <a:rPr lang="en-US" sz="1100"/>
            <a:t>(d) Formaldehid (x20)</a:t>
          </a:r>
          <a:endParaRPr lang="en-US" sz="1100" baseline="0"/>
        </a:p>
        <a:p xmlns:a="http://schemas.openxmlformats.org/drawingml/2006/main">
          <a:r>
            <a:rPr lang="en-US" sz="1100"/>
            <a:t>(e) Etilen glikol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48AD7-63B1-4491-95E8-33989F36A824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75E3A-1FDE-450C-A17D-B5BF9CCAB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2162-7660-43A6-8B2A-FF0C5EB02540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650"/>
            <a:ext cx="5486400" cy="4084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66237-3794-4534-9B79-04A97EC8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3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66237-3794-4534-9B79-04A97EC81F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66237-3794-4534-9B79-04A97EC81F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66237-3794-4534-9B79-04A97EC81F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66237-3794-4534-9B79-04A97EC81FC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66237-3794-4534-9B79-04A97EC81FC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14B58F-CBD6-4F5D-85EE-4DD18377DCDE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C2E8C6-680A-48B4-A187-A41C2ABE61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381001" y="34290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lgerian" pitchFamily="82" charset="0"/>
            </a:endParaRP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Prof Dr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Ratnawati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Sc  IPM  </a:t>
            </a:r>
          </a:p>
          <a:p>
            <a:pPr algn="ctr"/>
            <a:endParaRPr lang="id-ID" sz="1600" b="1" dirty="0">
              <a:latin typeface="Algerian" pitchFamily="82" charset="0"/>
            </a:endParaRP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441324" y="628770"/>
            <a:ext cx="3930563" cy="46166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Pembelajaran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Kolaboratif</a:t>
            </a:r>
            <a:endParaRPr lang="id-ID" sz="2400" b="1" dirty="0">
              <a:solidFill>
                <a:srgbClr val="0000FF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0" y="5334001"/>
            <a:ext cx="9180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2000" b="1" dirty="0">
                <a:solidFill>
                  <a:srgbClr val="FFFF00"/>
                </a:solidFill>
                <a:ea typeface="굴림" pitchFamily="34" charset="-127"/>
              </a:rPr>
              <a:t>PRODI TEKNIK KIMIA</a:t>
            </a:r>
          </a:p>
          <a:p>
            <a:pPr algn="ctr" eaLnBrk="0" hangingPunct="0"/>
            <a:r>
              <a:rPr lang="en-US" altLang="ko-KR" sz="2000" b="1" dirty="0">
                <a:solidFill>
                  <a:srgbClr val="FFFF00"/>
                </a:solidFill>
                <a:ea typeface="굴림" pitchFamily="34" charset="-127"/>
              </a:rPr>
              <a:t>INSTITUT TEKNOLOGI INDONESIA</a:t>
            </a:r>
          </a:p>
          <a:p>
            <a:pPr algn="ctr" eaLnBrk="0" hangingPunct="0"/>
            <a:r>
              <a:rPr lang="en-US" altLang="ko-KR" sz="2000" b="1" dirty="0">
                <a:solidFill>
                  <a:srgbClr val="FFFF00"/>
                </a:solidFill>
                <a:ea typeface="굴림" pitchFamily="34" charset="-127"/>
              </a:rPr>
              <a:t>2021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0" y="1447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PENGEMBANGAN FOTOKATALIS BERBASIS TITANIA </a:t>
            </a:r>
            <a:r>
              <a:rPr lang="en-US" sz="2400" b="1" i="1" dirty="0">
                <a:solidFill>
                  <a:srgbClr val="FFFF00"/>
                </a:solidFill>
              </a:rPr>
              <a:t>NANOTUBE ARRAY  </a:t>
            </a:r>
            <a:r>
              <a:rPr lang="en-US" sz="2400" b="1" dirty="0">
                <a:solidFill>
                  <a:srgbClr val="FFFF00"/>
                </a:solidFill>
              </a:rPr>
              <a:t>DAN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APLIKASINYA UNTUK PRODUKSI HIDROGEN DAN PENGOLAHAN LIMBAH SECARA SIMULTAN </a:t>
            </a:r>
          </a:p>
          <a:p>
            <a:pPr algn="ctr"/>
            <a:endParaRPr lang="en-US" sz="2400" b="1" dirty="0">
              <a:solidFill>
                <a:srgbClr val="0606E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18" y="2667000"/>
            <a:ext cx="2743298" cy="17434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75057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err="1">
                <a:solidFill>
                  <a:srgbClr val="0070C0"/>
                </a:solidFill>
                <a:latin typeface="Berlin Sans FB" pitchFamily="34" charset="0"/>
              </a:rPr>
              <a:t>Tujuan</a:t>
            </a:r>
            <a:r>
              <a:rPr lang="en-US" sz="4800" dirty="0">
                <a:solidFill>
                  <a:srgbClr val="0070C0"/>
                </a:solidFill>
                <a:latin typeface="Berlin Sans FB" pitchFamily="34" charset="0"/>
              </a:rPr>
              <a:t> </a:t>
            </a:r>
            <a:endParaRPr lang="id-ID" sz="48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838200"/>
            <a:ext cx="8763000" cy="57912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Umum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m  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mendapatkan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fotokatalis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bermorfologi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TNTAs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efektif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memberikan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peningkatan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terhadap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produksi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H2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b="1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Khusus</a:t>
            </a:r>
            <a:endParaRPr lang="en-US" sz="2800" b="1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Mendapatkan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karakteristik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TNTAs optimal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diberi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dopan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(non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logam-logam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kombinasi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Mendapatkan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kondisi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optimal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dari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berbagai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variasi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pada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proses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sintesis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modifikasi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TNTAs</a:t>
            </a:r>
          </a:p>
          <a:p>
            <a:pPr marL="342900" indent="-3429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Menguji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kinerja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fotokatalis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TNTAs optimal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menghasilkan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 H2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dari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limbah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gliserol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maksimal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8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endParaRPr lang="en-US" sz="28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endParaRPr lang="en-US" sz="28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1200" y="91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33600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3200400" cy="838200"/>
          </a:xfrm>
        </p:spPr>
        <p:txBody>
          <a:bodyPr>
            <a:normAutofit fontScale="90000"/>
          </a:bodyPr>
          <a:lstStyle/>
          <a:p>
            <a:r>
              <a:rPr lang="id-ID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Hipotesis</a:t>
            </a:r>
            <a:endParaRPr lang="en-US" sz="5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606EA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343400" cy="60198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PI -&gt; Kadar air </a:t>
            </a:r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dan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pengadukan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diduga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berpengaruh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terhadap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morfologi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ukuran</a:t>
            </a:r>
            <a:r>
              <a:rPr lang="en-US" sz="2000" b="1" dirty="0">
                <a:latin typeface="+mj-lt"/>
              </a:rPr>
              <a:t> tube TNTAs.  </a:t>
            </a:r>
          </a:p>
          <a:p>
            <a:pPr>
              <a:buNone/>
            </a:pPr>
            <a:endParaRPr lang="en-US" sz="2000" b="1" dirty="0">
              <a:latin typeface="+mj-lt"/>
            </a:endParaRPr>
          </a:p>
          <a:p>
            <a:r>
              <a:rPr lang="en-US" sz="2000" b="1" i="1" dirty="0">
                <a:solidFill>
                  <a:srgbClr val="00B050"/>
                </a:solidFill>
                <a:latin typeface="+mj-lt"/>
              </a:rPr>
              <a:t>Annealing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berpengaruh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terhadap</a:t>
            </a:r>
            <a:r>
              <a:rPr lang="en-US" sz="2000" b="1" dirty="0">
                <a:latin typeface="+mj-lt"/>
              </a:rPr>
              <a:t>  </a:t>
            </a:r>
            <a:r>
              <a:rPr lang="en-US" sz="2000" b="1" dirty="0" err="1">
                <a:latin typeface="+mj-lt"/>
              </a:rPr>
              <a:t>masuknya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dopan</a:t>
            </a:r>
            <a:r>
              <a:rPr lang="en-US" sz="2000" b="1" dirty="0">
                <a:latin typeface="+mj-lt"/>
              </a:rPr>
              <a:t> non </a:t>
            </a:r>
            <a:r>
              <a:rPr lang="en-US" sz="2000" b="1" dirty="0" err="1">
                <a:latin typeface="+mj-lt"/>
              </a:rPr>
              <a:t>logam</a:t>
            </a:r>
            <a:r>
              <a:rPr lang="en-US" sz="2000" b="1" dirty="0">
                <a:latin typeface="+mj-lt"/>
              </a:rPr>
              <a:t> C/N/F </a:t>
            </a:r>
            <a:r>
              <a:rPr lang="en-US" sz="2000" b="1" dirty="0" err="1">
                <a:latin typeface="+mj-lt"/>
              </a:rPr>
              <a:t>pada</a:t>
            </a:r>
            <a:r>
              <a:rPr lang="en-US" sz="2000" b="1" dirty="0">
                <a:latin typeface="+mj-lt"/>
              </a:rPr>
              <a:t> TNTAs </a:t>
            </a:r>
            <a:r>
              <a:rPr lang="en-US" sz="2000" b="1" dirty="0" err="1">
                <a:latin typeface="+mj-lt"/>
              </a:rPr>
              <a:t>secara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insitu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saat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anodisasi</a:t>
            </a:r>
            <a:r>
              <a:rPr lang="en-US" sz="2000" b="1" dirty="0">
                <a:latin typeface="+mj-lt"/>
              </a:rPr>
              <a:t>. </a:t>
            </a:r>
          </a:p>
          <a:p>
            <a:pPr>
              <a:buNone/>
            </a:pPr>
            <a:endParaRPr lang="en-US" sz="2000" b="1" dirty="0">
              <a:latin typeface="+mj-lt"/>
            </a:endParaRPr>
          </a:p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PII</a:t>
            </a:r>
            <a:r>
              <a:rPr lang="en-US" sz="2000" b="1" dirty="0">
                <a:latin typeface="+mj-lt"/>
              </a:rPr>
              <a:t>-&gt; </a:t>
            </a:r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Penambahan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NaBF4 </a:t>
            </a:r>
            <a:r>
              <a:rPr lang="en-US" sz="2000" b="1" dirty="0" err="1">
                <a:latin typeface="+mj-lt"/>
              </a:rPr>
              <a:t>secara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insitu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saat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anodisasi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dapat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menghambat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laju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rekombinasi</a:t>
            </a:r>
            <a:r>
              <a:rPr lang="en-US" sz="2000" b="1" dirty="0">
                <a:latin typeface="+mj-lt"/>
              </a:rPr>
              <a:t>.</a:t>
            </a:r>
          </a:p>
          <a:p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Pengadukan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diduga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mampu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menghasilkan</a:t>
            </a:r>
            <a:r>
              <a:rPr lang="en-US" sz="2000" b="1" dirty="0">
                <a:latin typeface="+mj-lt"/>
              </a:rPr>
              <a:t>  </a:t>
            </a:r>
            <a:r>
              <a:rPr lang="en-US" sz="2000" b="1" dirty="0" err="1">
                <a:latin typeface="+mj-lt"/>
              </a:rPr>
              <a:t>morfologi</a:t>
            </a:r>
            <a:r>
              <a:rPr lang="en-US" sz="2000" b="1" dirty="0">
                <a:latin typeface="+mj-lt"/>
              </a:rPr>
              <a:t> TNTAs optimal </a:t>
            </a:r>
          </a:p>
          <a:p>
            <a:r>
              <a:rPr lang="en-US" sz="2000" b="1" dirty="0">
                <a:solidFill>
                  <a:srgbClr val="00B050"/>
                </a:solidFill>
                <a:latin typeface="+mj-lt"/>
              </a:rPr>
              <a:t>PIII</a:t>
            </a:r>
            <a:r>
              <a:rPr lang="en-US" sz="2000" b="1" dirty="0">
                <a:latin typeface="+mj-lt"/>
              </a:rPr>
              <a:t>-&gt; </a:t>
            </a:r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variasi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i="1" dirty="0">
                <a:solidFill>
                  <a:srgbClr val="00B050"/>
                </a:solidFill>
                <a:latin typeface="+mj-lt"/>
              </a:rPr>
              <a:t>loading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dan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metode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+mj-lt"/>
              </a:rPr>
              <a:t>pemberian</a:t>
            </a:r>
            <a:r>
              <a:rPr lang="en-US" sz="20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+mj-lt"/>
              </a:rPr>
              <a:t>dopan</a:t>
            </a:r>
            <a:r>
              <a:rPr lang="en-US" sz="20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+mj-lt"/>
              </a:rPr>
              <a:t>logam</a:t>
            </a:r>
            <a:r>
              <a:rPr lang="en-US" sz="2000" b="1" dirty="0">
                <a:solidFill>
                  <a:schemeClr val="accent5"/>
                </a:solidFill>
                <a:latin typeface="+mj-lt"/>
              </a:rPr>
              <a:t> Pt </a:t>
            </a:r>
            <a:r>
              <a:rPr lang="en-US" sz="2000" b="1" dirty="0" err="1">
                <a:latin typeface="+mj-lt"/>
              </a:rPr>
              <a:t>dapat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mengurangi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rekombinasi</a:t>
            </a:r>
            <a:r>
              <a:rPr lang="en-US" sz="2000" b="1" dirty="0">
                <a:latin typeface="+mj-lt"/>
              </a:rPr>
              <a:t>. </a:t>
            </a:r>
          </a:p>
          <a:p>
            <a:pPr>
              <a:buNone/>
            </a:pPr>
            <a:endParaRPr lang="id-ID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382000" y="38862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29400" y="60198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Fotodeposisi</a:t>
            </a:r>
            <a:r>
              <a:rPr lang="en-US" b="1" dirty="0"/>
              <a:t>/</a:t>
            </a:r>
            <a:r>
              <a:rPr lang="en-US" b="1" dirty="0" err="1"/>
              <a:t>reduksi</a:t>
            </a:r>
            <a:r>
              <a:rPr lang="en-US" b="1" dirty="0"/>
              <a:t> </a:t>
            </a:r>
            <a:r>
              <a:rPr lang="en-US" b="1" dirty="0" err="1"/>
              <a:t>kimia</a:t>
            </a:r>
            <a:endParaRPr lang="en-US" b="1" dirty="0"/>
          </a:p>
        </p:txBody>
      </p:sp>
      <p:sp>
        <p:nvSpPr>
          <p:cNvPr id="70" name="Flowchart: Connector 69"/>
          <p:cNvSpPr/>
          <p:nvPr/>
        </p:nvSpPr>
        <p:spPr>
          <a:xfrm>
            <a:off x="4572000" y="2362200"/>
            <a:ext cx="1752600" cy="16764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stCxn id="70" idx="1"/>
            <a:endCxn id="70" idx="7"/>
          </p:cNvCxnSpPr>
          <p:nvPr/>
        </p:nvCxnSpPr>
        <p:spPr>
          <a:xfrm rot="5400000" flipH="1" flipV="1">
            <a:off x="5448300" y="1988066"/>
            <a:ext cx="1588" cy="1239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00600" y="36576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572000" y="3351212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5638800" y="3505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248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24600" y="3429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VB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4724400" y="29718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181600" y="2667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2,2 </a:t>
            </a:r>
            <a:r>
              <a:rPr lang="en-US" dirty="0" err="1"/>
              <a:t>eV</a:t>
            </a:r>
            <a:endParaRPr lang="en-US" dirty="0"/>
          </a:p>
        </p:txBody>
      </p:sp>
      <p:pic>
        <p:nvPicPr>
          <p:cNvPr id="36" name="Picture 31"/>
          <p:cNvPicPr>
            <a:picLocks noChangeAspect="1" noChangeArrowheads="1"/>
          </p:cNvPicPr>
          <p:nvPr/>
        </p:nvPicPr>
        <p:blipFill>
          <a:blip r:embed="rId3"/>
          <a:srcRect l="26903" t="61607" r="49488" b="6250"/>
          <a:stretch>
            <a:fillRect/>
          </a:stretch>
        </p:blipFill>
        <p:spPr bwMode="auto">
          <a:xfrm>
            <a:off x="4191000" y="152400"/>
            <a:ext cx="2286000" cy="146201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14"/>
          <p:cNvGrpSpPr/>
          <p:nvPr/>
        </p:nvGrpSpPr>
        <p:grpSpPr>
          <a:xfrm>
            <a:off x="6705600" y="0"/>
            <a:ext cx="2438400" cy="1600200"/>
            <a:chOff x="4343399" y="3886200"/>
            <a:chExt cx="3276600" cy="1981200"/>
          </a:xfrm>
        </p:grpSpPr>
        <p:pic>
          <p:nvPicPr>
            <p:cNvPr id="32" name="Picture 31" descr="C:\Users\ULITUA\Desktop\1.jpg"/>
            <p:cNvPicPr/>
            <p:nvPr/>
          </p:nvPicPr>
          <p:blipFill>
            <a:blip r:embed="rId4" cstate="print"/>
            <a:srcRect l="50609" t="51131" r="846" b="657"/>
            <a:stretch>
              <a:fillRect/>
            </a:stretch>
          </p:blipFill>
          <p:spPr bwMode="auto">
            <a:xfrm>
              <a:off x="4343399" y="3886200"/>
              <a:ext cx="3276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92D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3" name="Picture 31"/>
            <p:cNvPicPr>
              <a:picLocks noChangeAspect="1" noChangeArrowheads="1"/>
            </p:cNvPicPr>
            <p:nvPr/>
          </p:nvPicPr>
          <p:blipFill>
            <a:blip r:embed="rId3"/>
            <a:srcRect l="56500" t="63462" r="34624" b="24794"/>
            <a:stretch>
              <a:fillRect/>
            </a:stretch>
          </p:blipFill>
          <p:spPr bwMode="auto">
            <a:xfrm>
              <a:off x="4419600" y="3962400"/>
              <a:ext cx="1219200" cy="74725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42" name="Straight Arrow Connector 41"/>
          <p:cNvCxnSpPr/>
          <p:nvPr/>
        </p:nvCxnSpPr>
        <p:spPr>
          <a:xfrm rot="5400000" flipH="1" flipV="1">
            <a:off x="5830094" y="460930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400800" y="5181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6210300" y="43815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010400" y="4191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400800" y="4953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81800" y="49530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1628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T, </a:t>
            </a:r>
            <a:r>
              <a:rPr lang="en-US" dirty="0" err="1"/>
              <a:t>waktu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960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L,panjang</a:t>
            </a:r>
            <a:r>
              <a:rPr lang="en-US" dirty="0"/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580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15200" y="46482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</a:t>
            </a:r>
          </a:p>
        </p:txBody>
      </p:sp>
      <p:pic>
        <p:nvPicPr>
          <p:cNvPr id="53" name="Picture 31"/>
          <p:cNvPicPr>
            <a:picLocks noChangeAspect="1" noChangeArrowheads="1"/>
          </p:cNvPicPr>
          <p:nvPr/>
        </p:nvPicPr>
        <p:blipFill>
          <a:blip r:embed="rId3"/>
          <a:srcRect l="26903" t="61607" r="49488" b="6250"/>
          <a:stretch>
            <a:fillRect/>
          </a:stretch>
        </p:blipFill>
        <p:spPr bwMode="auto">
          <a:xfrm>
            <a:off x="4191000" y="0"/>
            <a:ext cx="2286000" cy="16002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38200"/>
            <a:ext cx="1735756" cy="1466045"/>
          </a:xfrm>
          <a:prstGeom prst="rect">
            <a:avLst/>
          </a:prstGeom>
        </p:spPr>
      </p:pic>
      <p:graphicFrame>
        <p:nvGraphicFramePr>
          <p:cNvPr id="69" name="Chart 68"/>
          <p:cNvGraphicFramePr/>
          <p:nvPr/>
        </p:nvGraphicFramePr>
        <p:xfrm>
          <a:off x="6934200" y="2362200"/>
          <a:ext cx="2209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0" name="Chart 79"/>
          <p:cNvGraphicFramePr/>
          <p:nvPr/>
        </p:nvGraphicFramePr>
        <p:xfrm>
          <a:off x="3962400" y="4724400"/>
          <a:ext cx="2728912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95400" y="1143000"/>
            <a:ext cx="7391400" cy="5715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err="1">
                <a:solidFill>
                  <a:schemeClr val="tx1"/>
                </a:solidFill>
                <a:latin typeface="Berlin Sans FB" pitchFamily="34" charset="0"/>
              </a:rPr>
              <a:t>Sintesis</a:t>
            </a:r>
            <a:r>
              <a:rPr lang="en-US" sz="3200" kern="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Berlin Sans FB" pitchFamily="34" charset="0"/>
              </a:rPr>
              <a:t>dan</a:t>
            </a:r>
            <a:r>
              <a:rPr lang="en-US" sz="3200" kern="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Berlin Sans FB" pitchFamily="34" charset="0"/>
              </a:rPr>
              <a:t>modifikasi</a:t>
            </a:r>
            <a:r>
              <a:rPr lang="en-US" sz="3200" kern="0" dirty="0">
                <a:solidFill>
                  <a:schemeClr val="tx1"/>
                </a:solidFill>
                <a:latin typeface="Berlin Sans FB" pitchFamily="34" charset="0"/>
              </a:rPr>
              <a:t> TNTAs </a:t>
            </a:r>
            <a:r>
              <a:rPr lang="en-US" sz="3200" kern="0" dirty="0" err="1">
                <a:latin typeface="Berlin Sans FB" pitchFamily="34" charset="0"/>
              </a:rPr>
              <a:t>dengan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pemberian</a:t>
            </a:r>
            <a:r>
              <a:rPr lang="en-US" sz="3200" kern="0" dirty="0">
                <a:latin typeface="Berlin Sans FB" pitchFamily="34" charset="0"/>
              </a:rPr>
              <a:t>  </a:t>
            </a:r>
            <a:r>
              <a:rPr lang="en-US" sz="3200" kern="0" dirty="0" err="1">
                <a:latin typeface="Berlin Sans FB" pitchFamily="34" charset="0"/>
              </a:rPr>
              <a:t>dopan</a:t>
            </a:r>
            <a:r>
              <a:rPr lang="en-US" sz="3200" kern="0" dirty="0">
                <a:latin typeface="Berlin Sans FB" pitchFamily="34" charset="0"/>
              </a:rPr>
              <a:t> C, N </a:t>
            </a:r>
            <a:r>
              <a:rPr lang="en-US" sz="3200" kern="0" dirty="0" err="1">
                <a:latin typeface="Berlin Sans FB" pitchFamily="34" charset="0"/>
              </a:rPr>
              <a:t>dan</a:t>
            </a:r>
            <a:r>
              <a:rPr lang="en-US" sz="3200" kern="0" dirty="0">
                <a:latin typeface="Berlin Sans FB" pitchFamily="34" charset="0"/>
              </a:rPr>
              <a:t> B </a:t>
            </a:r>
            <a:r>
              <a:rPr lang="en-US" sz="3200" kern="0" dirty="0" err="1">
                <a:latin typeface="Berlin Sans FB" pitchFamily="34" charset="0"/>
              </a:rPr>
              <a:t>dilakukan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secara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insitu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saat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anodisasi</a:t>
            </a:r>
            <a:r>
              <a:rPr lang="en-US" sz="3200" kern="0" dirty="0">
                <a:latin typeface="Berlin Sans FB" pitchFamily="34" charset="0"/>
              </a:rPr>
              <a:t>.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en-US" sz="3200" kern="0" dirty="0">
              <a:latin typeface="Berlin Sans FB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err="1">
                <a:latin typeface="Berlin Sans FB" pitchFamily="34" charset="0"/>
              </a:rPr>
              <a:t>Pemberian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dopan</a:t>
            </a:r>
            <a:r>
              <a:rPr lang="en-US" sz="3200" kern="0" dirty="0">
                <a:latin typeface="Berlin Sans FB" pitchFamily="34" charset="0"/>
              </a:rPr>
              <a:t> Pt </a:t>
            </a:r>
            <a:r>
              <a:rPr lang="en-US" sz="3200" kern="0" dirty="0" err="1">
                <a:latin typeface="Berlin Sans FB" pitchFamily="34" charset="0"/>
              </a:rPr>
              <a:t>secara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fotodeposisi</a:t>
            </a:r>
            <a:r>
              <a:rPr lang="en-US" sz="3200" kern="0" dirty="0">
                <a:latin typeface="Berlin Sans FB" pitchFamily="34" charset="0"/>
              </a:rPr>
              <a:t>/</a:t>
            </a:r>
            <a:r>
              <a:rPr lang="en-US" sz="3200" kern="0" dirty="0" err="1">
                <a:latin typeface="Berlin Sans FB" pitchFamily="34" charset="0"/>
              </a:rPr>
              <a:t>reduksi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kimia</a:t>
            </a:r>
            <a:r>
              <a:rPr lang="en-US" sz="3200" kern="0" dirty="0">
                <a:latin typeface="Berlin Sans FB" pitchFamily="34" charset="0"/>
              </a:rPr>
              <a:t> pada TNTAs </a:t>
            </a:r>
            <a:r>
              <a:rPr lang="en-US" sz="3200" kern="0" dirty="0" err="1">
                <a:latin typeface="Berlin Sans FB" pitchFamily="34" charset="0"/>
              </a:rPr>
              <a:t>akan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digunakan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sebagai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fotokatalis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dalam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memproduksi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hidrogen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dari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limbah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larutan</a:t>
            </a:r>
            <a:r>
              <a:rPr lang="en-US" sz="3200" kern="0" dirty="0">
                <a:latin typeface="Berlin Sans FB" pitchFamily="34" charset="0"/>
              </a:rPr>
              <a:t> </a:t>
            </a:r>
            <a:r>
              <a:rPr lang="en-US" sz="3200" kern="0" dirty="0" err="1">
                <a:latin typeface="Berlin Sans FB" pitchFamily="34" charset="0"/>
              </a:rPr>
              <a:t>gliserol</a:t>
            </a:r>
            <a:endParaRPr lang="id-ID" sz="3200" u="sng" kern="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1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Kebaruan/Novelty</a:t>
            </a:r>
            <a:endParaRPr lang="en-US" sz="4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606EA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9739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 descr="10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83199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:\prapen 2 dan persiapan kwalifikasi\kumpulan SEM\SEM prapen 1\TiO2 400 rpm\3\50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583199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:\prapen 2 dan persiapan kwalifikasi\kumpulan SEM\SEM 23 Mei 2012\gly 25%, 0.5 NH4F\1\50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583199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1" y="2594084"/>
            <a:ext cx="1126156" cy="85644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343400"/>
            <a:ext cx="716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94854" y="880514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 </a:t>
            </a:r>
            <a:r>
              <a:rPr lang="id-ID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Morfologi TNP, TNT, TNTAs</a:t>
            </a:r>
            <a:endParaRPr lang="en-US" sz="3600" b="1" dirty="0">
              <a:solidFill>
                <a:srgbClr val="0606EA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89739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latin typeface="Berlin Sans FB" pitchFamily="34" charset="0"/>
              </a:rPr>
              <a:t>TiO2 </a:t>
            </a:r>
            <a:r>
              <a:rPr lang="en-US" dirty="0" err="1">
                <a:solidFill>
                  <a:srgbClr val="FF3300"/>
                </a:solidFill>
                <a:latin typeface="Berlin Sans FB" pitchFamily="34" charset="0"/>
              </a:rPr>
              <a:t>nano</a:t>
            </a:r>
            <a:r>
              <a:rPr lang="en-US" dirty="0">
                <a:solidFill>
                  <a:srgbClr val="FF3300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Berlin Sans FB" pitchFamily="34" charset="0"/>
              </a:rPr>
              <a:t>partikel</a:t>
            </a:r>
            <a:r>
              <a:rPr lang="en-US" dirty="0">
                <a:solidFill>
                  <a:srgbClr val="FF3300"/>
                </a:solidFill>
                <a:latin typeface="Berlin Sans FB" pitchFamily="34" charset="0"/>
              </a:rPr>
              <a:t>/ TNP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189739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Berlin Sans FB" pitchFamily="34" charset="0"/>
              </a:rPr>
              <a:t>TiO2 </a:t>
            </a:r>
            <a:r>
              <a:rPr lang="en-US" dirty="0" err="1">
                <a:solidFill>
                  <a:srgbClr val="FF6600"/>
                </a:solidFill>
                <a:latin typeface="Berlin Sans FB" pitchFamily="34" charset="0"/>
              </a:rPr>
              <a:t>nanotube</a:t>
            </a:r>
            <a:r>
              <a:rPr lang="en-US" dirty="0">
                <a:solidFill>
                  <a:srgbClr val="FF6600"/>
                </a:solidFill>
                <a:latin typeface="Berlin Sans FB" pitchFamily="34" charset="0"/>
              </a:rPr>
              <a:t>/TNT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185278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7C80"/>
                </a:solidFill>
                <a:latin typeface="Berlin Sans FB" pitchFamily="34" charset="0"/>
              </a:rPr>
              <a:t>TiO2 </a:t>
            </a:r>
            <a:r>
              <a:rPr lang="en-US" dirty="0" err="1">
                <a:solidFill>
                  <a:srgbClr val="FF7C80"/>
                </a:solidFill>
                <a:latin typeface="Berlin Sans FB" pitchFamily="34" charset="0"/>
              </a:rPr>
              <a:t>nanotube</a:t>
            </a:r>
            <a:r>
              <a:rPr lang="en-US" dirty="0">
                <a:solidFill>
                  <a:srgbClr val="FF7C80"/>
                </a:solidFill>
                <a:latin typeface="Berlin Sans FB" pitchFamily="34" charset="0"/>
              </a:rPr>
              <a:t> array / TNTAs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6826"/>
            <a:ext cx="6477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2400" b="1" dirty="0">
                <a:solidFill>
                  <a:srgbClr val="17E921"/>
                </a:solidFill>
                <a:latin typeface="Berlin Sans FB" pitchFamily="34" charset="0"/>
                <a:sym typeface="Wingdings" pitchFamily="2" charset="2"/>
              </a:rPr>
              <a:t>ANODA ( REAKSI OKSIDASI Ti)</a:t>
            </a:r>
          </a:p>
          <a:p>
            <a:endParaRPr lang="en-US" sz="1400" b="1" dirty="0">
              <a:sym typeface="Wingdings" pitchFamily="2" charset="2"/>
            </a:endParaRPr>
          </a:p>
          <a:p>
            <a:r>
              <a:rPr lang="pt-BR" b="1" dirty="0">
                <a:sym typeface="Wingdings" pitchFamily="2" charset="2"/>
              </a:rPr>
              <a:t>			</a:t>
            </a:r>
          </a:p>
          <a:p>
            <a:r>
              <a:rPr lang="pt-BR" b="1" dirty="0">
                <a:sym typeface="Wingdings" pitchFamily="2" charset="2"/>
              </a:rPr>
              <a:t>2H2O 2[O] +4e- + </a:t>
            </a:r>
            <a:r>
              <a:rPr lang="en-US" b="1" dirty="0"/>
              <a:t>4H</a:t>
            </a:r>
            <a:r>
              <a:rPr lang="en-US" b="1" baseline="30000" dirty="0"/>
              <a:t>+ </a:t>
            </a:r>
            <a:r>
              <a:rPr lang="pt-BR" b="1" dirty="0">
                <a:sym typeface="Wingdings" pitchFamily="2" charset="2"/>
              </a:rPr>
              <a:t>				</a:t>
            </a:r>
          </a:p>
          <a:p>
            <a:endParaRPr lang="pt-BR" b="1" dirty="0">
              <a:sym typeface="Wingdings" pitchFamily="2" charset="2"/>
            </a:endParaRPr>
          </a:p>
          <a:p>
            <a:r>
              <a:rPr lang="pt-BR" b="1" dirty="0">
                <a:sym typeface="Wingdings" pitchFamily="2" charset="2"/>
              </a:rPr>
              <a:t>Ti + 2[O]</a:t>
            </a:r>
            <a:r>
              <a:rPr lang="en-US" b="1" dirty="0"/>
              <a:t> TiO</a:t>
            </a:r>
            <a:r>
              <a:rPr lang="en-US" b="1" baseline="-25000" dirty="0"/>
              <a:t>2</a:t>
            </a:r>
            <a:r>
              <a:rPr lang="en-US" b="1" dirty="0">
                <a:sym typeface="Wingdings" pitchFamily="2" charset="2"/>
              </a:rPr>
              <a:t>       </a:t>
            </a:r>
          </a:p>
          <a:p>
            <a:endParaRPr lang="pt-BR" b="1" dirty="0">
              <a:sym typeface="Wingdings" pitchFamily="2" charset="2"/>
            </a:endParaRPr>
          </a:p>
          <a:p>
            <a:r>
              <a:rPr lang="pt-BR" b="1" dirty="0">
                <a:sym typeface="Wingdings" pitchFamily="2" charset="2"/>
              </a:rPr>
              <a:t>Ti + 2H</a:t>
            </a:r>
            <a:r>
              <a:rPr lang="en-US" b="1" baseline="-25000" dirty="0"/>
              <a:t>2</a:t>
            </a:r>
            <a:r>
              <a:rPr lang="pt-BR" b="1" dirty="0">
                <a:sym typeface="Wingdings" pitchFamily="2" charset="2"/>
              </a:rPr>
              <a:t>O </a:t>
            </a:r>
            <a:r>
              <a:rPr lang="en-US" b="1" dirty="0"/>
              <a:t> TiO</a:t>
            </a:r>
            <a:r>
              <a:rPr lang="en-US" b="1" baseline="-25000" dirty="0"/>
              <a:t>2</a:t>
            </a:r>
            <a:r>
              <a:rPr lang="pt-BR" b="1" dirty="0">
                <a:sym typeface="Wingdings" pitchFamily="2" charset="2"/>
              </a:rPr>
              <a:t> + </a:t>
            </a:r>
            <a:r>
              <a:rPr lang="en-US" b="1" dirty="0"/>
              <a:t>4H</a:t>
            </a:r>
            <a:r>
              <a:rPr lang="en-US" b="1" baseline="30000" dirty="0"/>
              <a:t>+ </a:t>
            </a:r>
            <a:r>
              <a:rPr lang="pt-BR" b="1" dirty="0">
                <a:sym typeface="Wingdings" pitchFamily="2" charset="2"/>
              </a:rPr>
              <a:t>+4e-  (1)</a:t>
            </a:r>
            <a:endParaRPr lang="id-ID" b="1" dirty="0">
              <a:sym typeface="Wingdings" pitchFamily="2" charset="2"/>
            </a:endParaRPr>
          </a:p>
          <a:p>
            <a:endParaRPr lang="en-US" b="1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(REAKSI PEMBENTUKAN) </a:t>
            </a:r>
            <a:r>
              <a:rPr lang="en-US" b="1" dirty="0"/>
              <a:t>TiO</a:t>
            </a:r>
            <a:r>
              <a:rPr lang="en-US" b="1" baseline="-25000" dirty="0"/>
              <a:t>2 </a:t>
            </a:r>
            <a:r>
              <a:rPr lang="en-US" b="1" dirty="0">
                <a:sym typeface="Wingdings" pitchFamily="2" charset="2"/>
              </a:rPr>
              <a:t> </a:t>
            </a:r>
          </a:p>
          <a:p>
            <a:endParaRPr lang="en-US" sz="1400" b="1" dirty="0">
              <a:sym typeface="Wingdings" pitchFamily="2" charset="2"/>
            </a:endParaRPr>
          </a:p>
          <a:p>
            <a:endParaRPr lang="en-US" sz="1400" b="1" dirty="0">
              <a:sym typeface="Wingdings" pitchFamily="2" charset="2"/>
            </a:endParaRPr>
          </a:p>
          <a:p>
            <a:r>
              <a:rPr lang="en-US" sz="2400" b="1" dirty="0">
                <a:solidFill>
                  <a:srgbClr val="17E921"/>
                </a:solidFill>
                <a:latin typeface="Berlin Sans FB" pitchFamily="34" charset="0"/>
                <a:sym typeface="Wingdings" pitchFamily="2" charset="2"/>
              </a:rPr>
              <a:t>REAKSI PEMBENTUKAN  NANOTUBE</a:t>
            </a:r>
          </a:p>
          <a:p>
            <a:r>
              <a:rPr lang="en-US" sz="2000" b="1" dirty="0"/>
              <a:t>TiO</a:t>
            </a:r>
            <a:r>
              <a:rPr lang="en-US" sz="2000" b="1" baseline="-25000" dirty="0"/>
              <a:t>2</a:t>
            </a:r>
            <a:r>
              <a:rPr lang="en-US" sz="2000" b="1" dirty="0"/>
              <a:t> + 6F</a:t>
            </a:r>
            <a:r>
              <a:rPr lang="en-US" sz="2000" b="1" baseline="30000" dirty="0"/>
              <a:t>-  </a:t>
            </a:r>
            <a:r>
              <a:rPr lang="en-US" sz="2000" b="1" dirty="0"/>
              <a:t>+ 4H</a:t>
            </a:r>
            <a:r>
              <a:rPr lang="en-US" sz="2000" b="1" baseline="30000" dirty="0"/>
              <a:t>+  </a:t>
            </a:r>
            <a:r>
              <a:rPr lang="en-US" sz="2000" b="1" dirty="0"/>
              <a:t> </a:t>
            </a:r>
            <a:r>
              <a:rPr lang="en-US" sz="2000" b="1" dirty="0">
                <a:sym typeface="Wingdings"/>
              </a:rPr>
              <a:t></a:t>
            </a:r>
            <a:r>
              <a:rPr lang="en-US" sz="2000" b="1" dirty="0"/>
              <a:t> (TiF</a:t>
            </a:r>
            <a:r>
              <a:rPr lang="en-US" sz="2000" b="1" baseline="-25000" dirty="0"/>
              <a:t>6  </a:t>
            </a:r>
            <a:r>
              <a:rPr lang="en-US" sz="2000" b="1" dirty="0"/>
              <a:t>)</a:t>
            </a:r>
            <a:r>
              <a:rPr lang="en-US" sz="2000" b="1" baseline="30000" dirty="0"/>
              <a:t>2-</a:t>
            </a:r>
            <a:r>
              <a:rPr lang="en-US" sz="2000" b="1" dirty="0"/>
              <a:t> + 2H</a:t>
            </a:r>
            <a:r>
              <a:rPr lang="en-US" sz="2000" b="1" baseline="-25000" dirty="0"/>
              <a:t>2</a:t>
            </a:r>
            <a:r>
              <a:rPr lang="en-US" sz="2000" b="1" dirty="0"/>
              <a:t>O  (2) </a:t>
            </a:r>
          </a:p>
          <a:p>
            <a:endParaRPr lang="en-US" sz="2000" b="1" dirty="0">
              <a:sym typeface="Wingdings" pitchFamily="2" charset="2"/>
            </a:endParaRPr>
          </a:p>
          <a:p>
            <a:r>
              <a:rPr lang="en-US" sz="2000" b="1" dirty="0">
                <a:solidFill>
                  <a:srgbClr val="17E921"/>
                </a:solidFill>
                <a:latin typeface="Berlin Sans FB" pitchFamily="34" charset="0"/>
              </a:rPr>
              <a:t>KATODA Pt ( REAKSI  REDUKSI)</a:t>
            </a:r>
          </a:p>
          <a:p>
            <a:endParaRPr lang="en-US" sz="1200" b="1" dirty="0"/>
          </a:p>
          <a:p>
            <a:r>
              <a:rPr lang="en-US" sz="2000" b="1" dirty="0"/>
              <a:t>4 H</a:t>
            </a:r>
            <a:r>
              <a:rPr lang="en-US" sz="2000" b="1" baseline="30000" dirty="0"/>
              <a:t>+</a:t>
            </a:r>
            <a:r>
              <a:rPr lang="en-US" sz="2000" b="1" dirty="0"/>
              <a:t>  + 4e</a:t>
            </a:r>
            <a:r>
              <a:rPr lang="en-US" sz="2000" b="1" baseline="30000" dirty="0"/>
              <a:t>- 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  2 H</a:t>
            </a:r>
            <a:r>
              <a:rPr lang="en-US" sz="2000" b="1" baseline="-25000" dirty="0"/>
              <a:t>2 </a:t>
            </a:r>
            <a:endParaRPr lang="en-US" sz="2000" b="1" dirty="0">
              <a:sym typeface="Wingdings" pitchFamily="2" charset="2"/>
            </a:endParaRPr>
          </a:p>
          <a:p>
            <a:r>
              <a:rPr lang="en-US" sz="2000" b="1" dirty="0">
                <a:sym typeface="Wingdings" pitchFamily="2" charset="2"/>
              </a:rPr>
              <a:t> </a:t>
            </a:r>
          </a:p>
          <a:p>
            <a:r>
              <a:rPr lang="en-US" sz="2000" b="1" dirty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3" name="Picture 2" descr="C:\Documents and Settings\Ratnawati\My Documents\My Pictures\scan\sc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43000"/>
            <a:ext cx="314579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" y="762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Mekanisme Reaksi Anodisasi dan Pembentukan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606EA"/>
                </a:solidFill>
                <a:latin typeface="Berlin Sans FB" pitchFamily="34" charset="0"/>
              </a:rPr>
              <a:t>TiO2</a:t>
            </a:r>
            <a:r>
              <a:rPr lang="id-ID" sz="3200" b="1" dirty="0">
                <a:ln>
                  <a:solidFill>
                    <a:schemeClr val="tx1"/>
                  </a:solidFill>
                </a:ln>
                <a:solidFill>
                  <a:srgbClr val="0606EA"/>
                </a:solidFill>
                <a:latin typeface="Berlin Sans FB" pitchFamily="34" charset="0"/>
              </a:rPr>
              <a:t> nanotube array</a:t>
            </a:r>
            <a:r>
              <a:rPr lang="id-ID" sz="32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 </a:t>
            </a:r>
            <a:endParaRPr lang="id-ID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606EA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27432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349383" y="1151709"/>
            <a:ext cx="2286000" cy="2362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501783" y="1761309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01783" y="2904309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21677" y="2332015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4783" y="21423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3,2 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11583" y="15327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1583" y="27519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VB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791200" y="1066800"/>
            <a:ext cx="2308217" cy="2353491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21383" y="1761309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5183" y="2599509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3677" y="2179615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64383" y="21423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2,2 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31183" y="15327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31183" y="28281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87583" y="6945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TiO2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83" y="14565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Ti3d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1183" y="27519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O2p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921383" y="2904309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30783" y="27519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O2p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30783" y="15327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Ti3d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0783" y="24471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C2p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7140583" y="2751909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30983" y="61830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C-TiO2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83183" y="3590534"/>
            <a:ext cx="3961917" cy="2590375"/>
            <a:chOff x="1008" y="1806"/>
            <a:chExt cx="2982" cy="184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696" y="1928"/>
              <a:ext cx="1724" cy="1724"/>
              <a:chOff x="5121" y="10624"/>
              <a:chExt cx="2880" cy="2880"/>
            </a:xfrm>
          </p:grpSpPr>
          <p:sp>
            <p:nvSpPr>
              <p:cNvPr id="55" name="AutoShape 4" descr="Sphere"/>
              <p:cNvSpPr>
                <a:spLocks noChangeArrowheads="1"/>
              </p:cNvSpPr>
              <p:nvPr/>
            </p:nvSpPr>
            <p:spPr bwMode="auto">
              <a:xfrm rot="2752281">
                <a:off x="7281" y="10804"/>
                <a:ext cx="720" cy="720"/>
              </a:xfrm>
              <a:custGeom>
                <a:avLst/>
                <a:gdLst>
                  <a:gd name="T0" fmla="*/ 12 w 21600"/>
                  <a:gd name="T1" fmla="*/ 0 h 21600"/>
                  <a:gd name="T2" fmla="*/ 8 w 21600"/>
                  <a:gd name="T3" fmla="*/ 16 h 21600"/>
                  <a:gd name="T4" fmla="*/ 12 w 21600"/>
                  <a:gd name="T5" fmla="*/ 12 h 21600"/>
                  <a:gd name="T6" fmla="*/ 16 w 21600"/>
                  <a:gd name="T7" fmla="*/ 1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67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674" y="10928"/>
                    </a:moveTo>
                    <a:cubicBezTo>
                      <a:pt x="10639" y="10894"/>
                      <a:pt x="10620" y="10848"/>
                      <a:pt x="10620" y="10800"/>
                    </a:cubicBezTo>
                    <a:cubicBezTo>
                      <a:pt x="10620" y="10700"/>
                      <a:pt x="10700" y="10620"/>
                      <a:pt x="10800" y="10620"/>
                    </a:cubicBezTo>
                    <a:cubicBezTo>
                      <a:pt x="10899" y="10620"/>
                      <a:pt x="10980" y="10700"/>
                      <a:pt x="10980" y="10800"/>
                    </a:cubicBezTo>
                    <a:cubicBezTo>
                      <a:pt x="10980" y="10848"/>
                      <a:pt x="10960" y="10894"/>
                      <a:pt x="10925" y="10928"/>
                    </a:cubicBezTo>
                    <a:lnTo>
                      <a:pt x="18346" y="18526"/>
                    </a:lnTo>
                    <a:cubicBezTo>
                      <a:pt x="20426" y="16493"/>
                      <a:pt x="21600" y="1370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708"/>
                      <a:pt x="1173" y="16493"/>
                      <a:pt x="3253" y="18526"/>
                    </a:cubicBezTo>
                    <a:close/>
                  </a:path>
                </a:pathLst>
              </a:custGeom>
              <a:pattFill prst="sphere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5121" y="10624"/>
                <a:ext cx="2880" cy="2880"/>
                <a:chOff x="5301" y="10804"/>
                <a:chExt cx="2520" cy="2350"/>
              </a:xfrm>
            </p:grpSpPr>
            <p:sp>
              <p:nvSpPr>
                <p:cNvPr id="67" name="Oval 6"/>
                <p:cNvSpPr>
                  <a:spLocks noChangeArrowheads="1"/>
                </p:cNvSpPr>
                <p:nvPr/>
              </p:nvSpPr>
              <p:spPr bwMode="auto">
                <a:xfrm>
                  <a:off x="5301" y="10804"/>
                  <a:ext cx="2520" cy="2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37" tIns="45718" rIns="91437" bIns="45718"/>
                <a:lstStyle/>
                <a:p>
                  <a:pPr algn="ctr" eaLnBrk="0" hangingPunct="0"/>
                  <a:endParaRPr kumimoji="1" lang="en-US" sz="2000">
                    <a:solidFill>
                      <a:srgbClr val="0000FF"/>
                    </a:solidFill>
                    <a:latin typeface="Arial Narrow" pitchFamily="34" charset="0"/>
                    <a:sym typeface="Wingdings" pitchFamily="2" charset="2"/>
                  </a:endParaRPr>
                </a:p>
              </p:txBody>
            </p:sp>
            <p:sp>
              <p:nvSpPr>
                <p:cNvPr id="68" name="Line 7"/>
                <p:cNvSpPr>
                  <a:spLocks noChangeShapeType="1"/>
                </p:cNvSpPr>
                <p:nvPr/>
              </p:nvSpPr>
              <p:spPr bwMode="auto">
                <a:xfrm>
                  <a:off x="5481" y="1134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8"/>
                <p:cNvSpPr>
                  <a:spLocks noChangeShapeType="1"/>
                </p:cNvSpPr>
                <p:nvPr/>
              </p:nvSpPr>
              <p:spPr bwMode="auto">
                <a:xfrm>
                  <a:off x="5481" y="1260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841" y="12604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965" y="12604"/>
                  <a:ext cx="584" cy="3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559" y="12604"/>
                  <a:ext cx="113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681" y="12604"/>
                  <a:ext cx="323" cy="2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611" y="12604"/>
                  <a:ext cx="238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760" y="12604"/>
                  <a:ext cx="431" cy="2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6051" y="12604"/>
                  <a:ext cx="675" cy="4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6171" y="12594"/>
                  <a:ext cx="754" cy="5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321" y="12604"/>
                  <a:ext cx="771" cy="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461" y="12604"/>
                  <a:ext cx="794" cy="5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611" y="12604"/>
                  <a:ext cx="816" cy="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831" y="12604"/>
                  <a:ext cx="771" cy="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6493" y="12866"/>
                <a:ext cx="198" cy="198"/>
                <a:chOff x="2961" y="12604"/>
                <a:chExt cx="540" cy="540"/>
              </a:xfrm>
            </p:grpSpPr>
            <p:sp>
              <p:nvSpPr>
                <p:cNvPr id="64" name="Oval 22"/>
                <p:cNvSpPr>
                  <a:spLocks noChangeArrowheads="1"/>
                </p:cNvSpPr>
                <p:nvPr/>
              </p:nvSpPr>
              <p:spPr bwMode="auto">
                <a:xfrm>
                  <a:off x="2961" y="12604"/>
                  <a:ext cx="540" cy="5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5" name="Line 23"/>
                <p:cNvSpPr>
                  <a:spLocks noChangeShapeType="1"/>
                </p:cNvSpPr>
                <p:nvPr/>
              </p:nvSpPr>
              <p:spPr bwMode="auto">
                <a:xfrm>
                  <a:off x="3006" y="12874"/>
                  <a:ext cx="45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24"/>
                <p:cNvSpPr>
                  <a:spLocks noChangeShapeType="1"/>
                </p:cNvSpPr>
                <p:nvPr/>
              </p:nvSpPr>
              <p:spPr bwMode="auto">
                <a:xfrm>
                  <a:off x="3231" y="12646"/>
                  <a:ext cx="0" cy="45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6493" y="11046"/>
                <a:ext cx="198" cy="198"/>
                <a:chOff x="4221" y="12844"/>
                <a:chExt cx="540" cy="540"/>
              </a:xfrm>
            </p:grpSpPr>
            <p:sp>
              <p:nvSpPr>
                <p:cNvPr id="62" name="Oval 26"/>
                <p:cNvSpPr>
                  <a:spLocks noChangeArrowheads="1"/>
                </p:cNvSpPr>
                <p:nvPr/>
              </p:nvSpPr>
              <p:spPr bwMode="auto">
                <a:xfrm>
                  <a:off x="4221" y="12844"/>
                  <a:ext cx="540" cy="5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63" name="Line 27"/>
                <p:cNvSpPr>
                  <a:spLocks noChangeShapeType="1"/>
                </p:cNvSpPr>
                <p:nvPr/>
              </p:nvSpPr>
              <p:spPr bwMode="auto">
                <a:xfrm>
                  <a:off x="4266" y="13114"/>
                  <a:ext cx="45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 flipV="1">
                <a:off x="6591" y="11341"/>
                <a:ext cx="0" cy="14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9"/>
              <p:cNvSpPr>
                <a:spLocks noChangeShapeType="1"/>
              </p:cNvSpPr>
              <p:nvPr/>
            </p:nvSpPr>
            <p:spPr bwMode="auto">
              <a:xfrm>
                <a:off x="6741" y="11164"/>
                <a:ext cx="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30"/>
              <p:cNvSpPr>
                <a:spLocks noChangeShapeType="1"/>
              </p:cNvSpPr>
              <p:nvPr/>
            </p:nvSpPr>
            <p:spPr bwMode="auto">
              <a:xfrm flipH="1">
                <a:off x="5481" y="12964"/>
                <a:ext cx="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2668" y="2794"/>
              <a:ext cx="540" cy="432"/>
            </a:xfrm>
            <a:custGeom>
              <a:avLst/>
              <a:gdLst>
                <a:gd name="T0" fmla="*/ 540 w 1020"/>
                <a:gd name="T1" fmla="*/ 0 h 540"/>
                <a:gd name="T2" fmla="*/ 516 w 1020"/>
                <a:gd name="T3" fmla="*/ 24 h 540"/>
                <a:gd name="T4" fmla="*/ 469 w 1020"/>
                <a:gd name="T5" fmla="*/ 48 h 540"/>
                <a:gd name="T6" fmla="*/ 445 w 1020"/>
                <a:gd name="T7" fmla="*/ 36 h 540"/>
                <a:gd name="T8" fmla="*/ 421 w 1020"/>
                <a:gd name="T9" fmla="*/ 12 h 540"/>
                <a:gd name="T10" fmla="*/ 381 w 1020"/>
                <a:gd name="T11" fmla="*/ 24 h 540"/>
                <a:gd name="T12" fmla="*/ 349 w 1020"/>
                <a:gd name="T13" fmla="*/ 156 h 540"/>
                <a:gd name="T14" fmla="*/ 318 w 1020"/>
                <a:gd name="T15" fmla="*/ 144 h 540"/>
                <a:gd name="T16" fmla="*/ 246 w 1020"/>
                <a:gd name="T17" fmla="*/ 132 h 540"/>
                <a:gd name="T18" fmla="*/ 191 w 1020"/>
                <a:gd name="T19" fmla="*/ 288 h 540"/>
                <a:gd name="T20" fmla="*/ 79 w 1020"/>
                <a:gd name="T21" fmla="*/ 300 h 540"/>
                <a:gd name="T22" fmla="*/ 48 w 1020"/>
                <a:gd name="T23" fmla="*/ 360 h 540"/>
                <a:gd name="T24" fmla="*/ 24 w 1020"/>
                <a:gd name="T25" fmla="*/ 384 h 540"/>
                <a:gd name="T26" fmla="*/ 0 w 1020"/>
                <a:gd name="T27" fmla="*/ 432 h 5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0"/>
                <a:gd name="T43" fmla="*/ 0 h 540"/>
                <a:gd name="T44" fmla="*/ 1020 w 1020"/>
                <a:gd name="T45" fmla="*/ 540 h 5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0" h="540">
                  <a:moveTo>
                    <a:pt x="1020" y="0"/>
                  </a:moveTo>
                  <a:cubicBezTo>
                    <a:pt x="1005" y="10"/>
                    <a:pt x="991" y="23"/>
                    <a:pt x="975" y="30"/>
                  </a:cubicBezTo>
                  <a:cubicBezTo>
                    <a:pt x="946" y="43"/>
                    <a:pt x="885" y="60"/>
                    <a:pt x="885" y="60"/>
                  </a:cubicBezTo>
                  <a:cubicBezTo>
                    <a:pt x="870" y="55"/>
                    <a:pt x="854" y="52"/>
                    <a:pt x="840" y="45"/>
                  </a:cubicBezTo>
                  <a:cubicBezTo>
                    <a:pt x="824" y="37"/>
                    <a:pt x="813" y="17"/>
                    <a:pt x="795" y="15"/>
                  </a:cubicBezTo>
                  <a:cubicBezTo>
                    <a:pt x="770" y="12"/>
                    <a:pt x="745" y="25"/>
                    <a:pt x="720" y="30"/>
                  </a:cubicBezTo>
                  <a:cubicBezTo>
                    <a:pt x="715" y="72"/>
                    <a:pt x="738" y="184"/>
                    <a:pt x="660" y="195"/>
                  </a:cubicBezTo>
                  <a:cubicBezTo>
                    <a:pt x="640" y="198"/>
                    <a:pt x="620" y="185"/>
                    <a:pt x="600" y="180"/>
                  </a:cubicBezTo>
                  <a:cubicBezTo>
                    <a:pt x="559" y="153"/>
                    <a:pt x="523" y="114"/>
                    <a:pt x="465" y="165"/>
                  </a:cubicBezTo>
                  <a:cubicBezTo>
                    <a:pt x="404" y="219"/>
                    <a:pt x="462" y="348"/>
                    <a:pt x="360" y="360"/>
                  </a:cubicBezTo>
                  <a:cubicBezTo>
                    <a:pt x="290" y="368"/>
                    <a:pt x="220" y="370"/>
                    <a:pt x="150" y="375"/>
                  </a:cubicBezTo>
                  <a:cubicBezTo>
                    <a:pt x="21" y="461"/>
                    <a:pt x="173" y="346"/>
                    <a:pt x="90" y="450"/>
                  </a:cubicBezTo>
                  <a:cubicBezTo>
                    <a:pt x="79" y="464"/>
                    <a:pt x="60" y="470"/>
                    <a:pt x="45" y="480"/>
                  </a:cubicBezTo>
                  <a:cubicBezTo>
                    <a:pt x="26" y="536"/>
                    <a:pt x="44" y="518"/>
                    <a:pt x="0" y="54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2992" y="2578"/>
              <a:ext cx="32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/>
            <a:lstStyle/>
            <a:p>
              <a:pPr eaLnBrk="0" hangingPunct="0">
                <a:defRPr/>
              </a:pPr>
              <a:r>
                <a:rPr kumimoji="1" lang="en-US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hv</a:t>
              </a:r>
              <a:endParaRPr kumimoji="1"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>
              <a:off x="1008" y="3118"/>
              <a:ext cx="70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endParaRPr kumimoji="1"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1056" y="3390"/>
              <a:ext cx="473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endParaRPr kumimoji="1"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53" name="Text Box 39"/>
            <p:cNvSpPr txBox="1">
              <a:spLocks noChangeArrowheads="1"/>
            </p:cNvSpPr>
            <p:nvPr/>
          </p:nvSpPr>
          <p:spPr bwMode="auto">
            <a:xfrm>
              <a:off x="3302" y="1806"/>
              <a:ext cx="688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r>
                <a:rPr kumimoji="1" lang="en-US" sz="160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Dopan</a:t>
              </a:r>
              <a:r>
                <a:rPr kumimoji="1"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 Pt       </a:t>
              </a:r>
            </a:p>
          </p:txBody>
        </p:sp>
        <p:sp>
          <p:nvSpPr>
            <p:cNvPr id="54" name="Text Box 40"/>
            <p:cNvSpPr txBox="1">
              <a:spLocks noChangeArrowheads="1"/>
            </p:cNvSpPr>
            <p:nvPr/>
          </p:nvSpPr>
          <p:spPr bwMode="auto">
            <a:xfrm>
              <a:off x="3394" y="3226"/>
              <a:ext cx="3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r>
                <a:rPr kumimoji="1" 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TiO</a:t>
              </a:r>
              <a:r>
                <a:rPr kumimoji="1" lang="en-US" sz="2000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2</a:t>
              </a:r>
              <a:endParaRPr kumimoji="1"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4016383" y="2218509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863983" y="183750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Dopan</a:t>
            </a:r>
            <a:r>
              <a:rPr lang="en-US" dirty="0"/>
              <a:t> non </a:t>
            </a:r>
            <a:r>
              <a:rPr lang="en-US" dirty="0" err="1"/>
              <a:t>logam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1869683" y="30761"/>
            <a:ext cx="54367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  <a:cs typeface="Calibri" pitchFamily="34" charset="0"/>
              </a:rPr>
              <a:t>Modifikasi TNTAs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06EA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92183" y="629657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Model </a:t>
            </a:r>
            <a:r>
              <a:rPr lang="en-US" sz="1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bentuk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1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geometri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TiO2 yang </a:t>
            </a:r>
            <a:r>
              <a:rPr lang="en-US" sz="1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di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1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dopan</a:t>
            </a: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Carbon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997583" y="633330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TiO2 yang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didopan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erlin Sans FB" pitchFamily="34" charset="0"/>
              </a:rPr>
              <a:t> Pt</a:t>
            </a:r>
          </a:p>
        </p:txBody>
      </p:sp>
      <p:pic>
        <p:nvPicPr>
          <p:cNvPr id="8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971908"/>
            <a:ext cx="4267200" cy="220029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533400" y="304800"/>
            <a:ext cx="8866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n>
                <a:solidFill>
                  <a:schemeClr val="tx1"/>
                </a:solidFill>
              </a:ln>
              <a:solidFill>
                <a:srgbClr val="17E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    </a:t>
            </a:r>
            <a:r>
              <a:rPr lang="en-US" sz="2400" b="1" dirty="0">
                <a:solidFill>
                  <a:srgbClr val="0070C0"/>
                </a:solidFill>
              </a:rPr>
              <a:t>I. </a:t>
            </a:r>
            <a:r>
              <a:rPr lang="en-US" sz="2000" b="1" dirty="0">
                <a:solidFill>
                  <a:srgbClr val="0070C0"/>
                </a:solidFill>
              </a:rPr>
              <a:t>PENAMBAHAN DOPAN NON LOGAM </a:t>
            </a:r>
          </a:p>
          <a:p>
            <a:pPr algn="ctr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1.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sz="1600" dirty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553200" y="43434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Berlin Sans FB" pitchFamily="34" charset="0"/>
              </a:rPr>
              <a:t>Keterangan</a:t>
            </a:r>
            <a:r>
              <a:rPr lang="en-US" dirty="0">
                <a:latin typeface="Berlin Sans FB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Berlin Sans FB" pitchFamily="34" charset="0"/>
              </a:rPr>
              <a:t>a. </a:t>
            </a:r>
            <a:r>
              <a:rPr lang="en-US" dirty="0" err="1">
                <a:latin typeface="Berlin Sans FB" pitchFamily="34" charset="0"/>
              </a:rPr>
              <a:t>Anoda</a:t>
            </a:r>
            <a:r>
              <a:rPr lang="en-US" dirty="0">
                <a:latin typeface="Berlin Sans FB" pitchFamily="34" charset="0"/>
              </a:rPr>
              <a:t> (Ti)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latin typeface="Berlin Sans FB" pitchFamily="34" charset="0"/>
              </a:rPr>
              <a:t>b.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Katoda</a:t>
            </a:r>
            <a:r>
              <a:rPr lang="en-US" dirty="0">
                <a:latin typeface="Berlin Sans FB" pitchFamily="34" charset="0"/>
              </a:rPr>
              <a:t> ( Pt)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latin typeface="Berlin Sans FB" pitchFamily="34" charset="0"/>
              </a:rPr>
              <a:t>c.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Elektrolit</a:t>
            </a:r>
            <a:endParaRPr lang="en-US" dirty="0">
              <a:latin typeface="Berlin Sans FB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i="1" dirty="0">
                <a:latin typeface="Berlin Sans FB" pitchFamily="34" charset="0"/>
              </a:rPr>
              <a:t>d.</a:t>
            </a:r>
            <a:r>
              <a:rPr lang="en-US" i="1" dirty="0">
                <a:latin typeface="Berlin Sans FB" pitchFamily="34" charset="0"/>
              </a:rPr>
              <a:t>Magnetic stirrer</a:t>
            </a:r>
            <a:endParaRPr lang="en-US" dirty="0">
              <a:latin typeface="Berlin Sans FB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d-ID" i="1" dirty="0">
                <a:latin typeface="Berlin Sans FB" pitchFamily="34" charset="0"/>
              </a:rPr>
              <a:t>e.</a:t>
            </a:r>
            <a:r>
              <a:rPr lang="en-US" i="1" dirty="0">
                <a:latin typeface="Berlin Sans FB" pitchFamily="34" charset="0"/>
              </a:rPr>
              <a:t> Power supply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28516" y="990600"/>
            <a:ext cx="2309884" cy="990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id-ID" sz="2000" dirty="0">
                <a:latin typeface="Berlin Sans FB" pitchFamily="34" charset="0"/>
              </a:rPr>
              <a:t>Plat Ti diamplas, </a:t>
            </a:r>
            <a:r>
              <a:rPr lang="en-US" sz="2000" dirty="0" err="1">
                <a:latin typeface="Berlin Sans FB" pitchFamily="34" charset="0"/>
              </a:rPr>
              <a:t>di</a:t>
            </a:r>
            <a:r>
              <a:rPr lang="id-ID" sz="2000" dirty="0">
                <a:latin typeface="Berlin Sans FB" pitchFamily="34" charset="0"/>
              </a:rPr>
              <a:t>cuci dengan air sabun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2594" y="2362200"/>
            <a:ext cx="2309884" cy="16002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id-ID" sz="2000" dirty="0">
                <a:latin typeface="Berlin Sans FB" pitchFamily="34" charset="0"/>
              </a:rPr>
              <a:t>    </a:t>
            </a:r>
            <a:r>
              <a:rPr lang="en-US" sz="2000" dirty="0">
                <a:latin typeface="Berlin Sans FB" pitchFamily="34" charset="0"/>
              </a:rPr>
              <a:t>E</a:t>
            </a:r>
            <a:r>
              <a:rPr lang="id-ID" sz="2000" dirty="0">
                <a:latin typeface="Berlin Sans FB" pitchFamily="34" charset="0"/>
              </a:rPr>
              <a:t>tching dengan larutan HF, HNO3, H2O (Perbandingan volume 1:3:6)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38500" y="998561"/>
            <a:ext cx="2590800" cy="990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dirty="0">
                <a:latin typeface="Berlin Sans FB" pitchFamily="34" charset="0"/>
              </a:rPr>
              <a:t>	</a:t>
            </a:r>
            <a:r>
              <a:rPr lang="en-US" sz="2000" dirty="0" err="1">
                <a:latin typeface="Berlin Sans FB" pitchFamily="34" charset="0"/>
              </a:rPr>
              <a:t>Dikeringkan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da</a:t>
            </a:r>
            <a:r>
              <a:rPr lang="id-ID" sz="2000" dirty="0">
                <a:latin typeface="Berlin Sans FB" pitchFamily="34" charset="0"/>
              </a:rPr>
              <a:t>lam udara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238500" y="2314433"/>
            <a:ext cx="2590800" cy="16002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dirty="0">
                <a:latin typeface="Berlin Sans FB" pitchFamily="34" charset="0"/>
              </a:rPr>
              <a:t>    A</a:t>
            </a:r>
            <a:r>
              <a:rPr lang="id-ID" sz="2000" dirty="0">
                <a:latin typeface="Berlin Sans FB" pitchFamily="34" charset="0"/>
              </a:rPr>
              <a:t>nodisasi dalam larutan gliserol </a:t>
            </a:r>
            <a:r>
              <a:rPr lang="en-US" sz="2000" dirty="0">
                <a:latin typeface="Berlin Sans FB" pitchFamily="34" charset="0"/>
              </a:rPr>
              <a:t>yang </a:t>
            </a:r>
            <a:r>
              <a:rPr lang="en-US" sz="2000" dirty="0" err="1">
                <a:latin typeface="Berlin Sans FB" pitchFamily="34" charset="0"/>
              </a:rPr>
              <a:t>mengandung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id-ID" sz="2000" dirty="0">
                <a:latin typeface="Berlin Sans FB" pitchFamily="34" charset="0"/>
              </a:rPr>
              <a:t>NH4F</a:t>
            </a:r>
            <a:r>
              <a:rPr lang="en-US" sz="2000" dirty="0">
                <a:latin typeface="Berlin Sans FB" pitchFamily="34" charset="0"/>
              </a:rPr>
              <a:t> , </a:t>
            </a:r>
            <a:r>
              <a:rPr lang="id-ID" sz="2000" dirty="0">
                <a:latin typeface="Berlin Sans FB" pitchFamily="34" charset="0"/>
              </a:rPr>
              <a:t>30 V</a:t>
            </a:r>
            <a:r>
              <a:rPr lang="en-US" sz="2000" dirty="0">
                <a:latin typeface="Berlin Sans FB" pitchFamily="34" charset="0"/>
              </a:rPr>
              <a:t> </a:t>
            </a:r>
            <a:endParaRPr lang="id-ID" sz="2000" dirty="0">
              <a:latin typeface="Berlin Sans FB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264322" y="1003110"/>
            <a:ext cx="2590800" cy="990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dirty="0">
                <a:latin typeface="Berlin Sans FB" pitchFamily="34" charset="0"/>
              </a:rPr>
              <a:t>	</a:t>
            </a:r>
            <a:r>
              <a:rPr lang="en-US" sz="2000" dirty="0" err="1">
                <a:latin typeface="Berlin Sans FB" pitchFamily="34" charset="0"/>
              </a:rPr>
              <a:t>Pencucian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id-ID" sz="2000" dirty="0">
                <a:latin typeface="Berlin Sans FB" pitchFamily="34" charset="0"/>
              </a:rPr>
              <a:t>TNTAs dengan air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75695" y="2314432"/>
            <a:ext cx="2590800" cy="1571767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i="1" dirty="0">
                <a:latin typeface="Berlin Sans FB" pitchFamily="34" charset="0"/>
              </a:rPr>
              <a:t>	Annealing</a:t>
            </a:r>
            <a:r>
              <a:rPr lang="en-US" sz="2000" dirty="0">
                <a:latin typeface="Berlin Sans FB" pitchFamily="34" charset="0"/>
              </a:rPr>
              <a:t> 500</a:t>
            </a:r>
            <a:r>
              <a:rPr lang="en-US" sz="2000" baseline="30000" dirty="0">
                <a:latin typeface="Berlin Sans FB" pitchFamily="34" charset="0"/>
              </a:rPr>
              <a:t>0</a:t>
            </a:r>
            <a:r>
              <a:rPr lang="en-US" sz="2000" dirty="0">
                <a:latin typeface="Berlin Sans FB" pitchFamily="34" charset="0"/>
              </a:rPr>
              <a:t>C,</a:t>
            </a:r>
            <a:r>
              <a:rPr lang="en-US" sz="2000" baseline="30000" dirty="0">
                <a:latin typeface="Berlin Sans FB" pitchFamily="34" charset="0"/>
              </a:rPr>
              <a:t> </a:t>
            </a:r>
            <a:r>
              <a:rPr lang="en-US" sz="2000" dirty="0">
                <a:latin typeface="Berlin Sans FB" pitchFamily="34" charset="0"/>
              </a:rPr>
              <a:t> 3 jam </a:t>
            </a:r>
            <a:r>
              <a:rPr lang="en-US" sz="2000" dirty="0" err="1">
                <a:latin typeface="Berlin Sans FB" pitchFamily="34" charset="0"/>
              </a:rPr>
              <a:t>dan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disimpan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en-US" sz="2000" dirty="0" err="1">
                <a:latin typeface="Berlin Sans FB" pitchFamily="34" charset="0"/>
              </a:rPr>
              <a:t>dalam</a:t>
            </a:r>
            <a:r>
              <a:rPr lang="en-US" sz="2000" dirty="0">
                <a:latin typeface="Berlin Sans FB" pitchFamily="34" charset="0"/>
              </a:rPr>
              <a:t> </a:t>
            </a:r>
            <a:r>
              <a:rPr lang="id-ID" sz="2000" dirty="0">
                <a:latin typeface="Berlin Sans FB" pitchFamily="34" charset="0"/>
              </a:rPr>
              <a:t>desikator</a:t>
            </a:r>
          </a:p>
        </p:txBody>
      </p:sp>
      <p:cxnSp>
        <p:nvCxnSpPr>
          <p:cNvPr id="4" name="Straight Arrow Connector 3"/>
          <p:cNvCxnSpPr>
            <a:stCxn id="18" idx="2"/>
          </p:cNvCxnSpPr>
          <p:nvPr/>
        </p:nvCxnSpPr>
        <p:spPr>
          <a:xfrm>
            <a:off x="1283458" y="1981200"/>
            <a:ext cx="0" cy="33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9" idx="3"/>
            <a:endCxn id="20" idx="1"/>
          </p:cNvCxnSpPr>
          <p:nvPr/>
        </p:nvCxnSpPr>
        <p:spPr>
          <a:xfrm flipV="1">
            <a:off x="2422478" y="1493861"/>
            <a:ext cx="816022" cy="16684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33900" y="1966983"/>
            <a:ext cx="0" cy="33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21" idx="3"/>
            <a:endCxn id="22" idx="1"/>
          </p:cNvCxnSpPr>
          <p:nvPr/>
        </p:nvCxnSpPr>
        <p:spPr>
          <a:xfrm flipV="1">
            <a:off x="5829300" y="1498410"/>
            <a:ext cx="435022" cy="161612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578488" y="1981200"/>
            <a:ext cx="0" cy="333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228600" y="-1524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Calibri" pitchFamily="34" charset="0"/>
              </a:rPr>
              <a:t>Metode</a:t>
            </a:r>
            <a:r>
              <a:rPr kumimoji="0" lang="en-US" sz="4400" b="1" i="0" u="none" strike="noStrike" kern="1200" cap="none" spc="0" normalizeH="0" noProof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Calibri" pitchFamily="34" charset="0"/>
              </a:rPr>
              <a:t> </a:t>
            </a:r>
            <a:r>
              <a:rPr kumimoji="0" lang="id-ID" sz="4400" b="1" i="0" u="none" strike="noStrike" kern="1200" cap="none" spc="0" normalizeH="0" baseline="0" noProof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Calibri" pitchFamily="34" charset="0"/>
              </a:rPr>
              <a:t>Penelitian</a:t>
            </a:r>
            <a:endParaRPr kumimoji="0" lang="en-US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91000"/>
            <a:ext cx="24384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657600" y="6172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Gambar</a:t>
            </a:r>
            <a:r>
              <a:rPr lang="en-US" b="1" dirty="0"/>
              <a:t> </a:t>
            </a:r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anodisasi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3995678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b="1" dirty="0" err="1"/>
              <a:t>Variasi</a:t>
            </a:r>
            <a:r>
              <a:rPr lang="en-US" b="1" dirty="0"/>
              <a:t> </a:t>
            </a:r>
            <a:r>
              <a:rPr lang="en-US" b="1" dirty="0" err="1"/>
              <a:t>kadar</a:t>
            </a:r>
            <a:r>
              <a:rPr lang="en-US" b="1" dirty="0"/>
              <a:t> air (</a:t>
            </a:r>
            <a:r>
              <a:rPr lang="en-US" b="1" dirty="0">
                <a:solidFill>
                  <a:srgbClr val="17E921"/>
                </a:solidFill>
              </a:rPr>
              <a:t>5; 10; 25; </a:t>
            </a:r>
            <a:r>
              <a:rPr lang="en-US" b="1" dirty="0" err="1">
                <a:solidFill>
                  <a:srgbClr val="17E921"/>
                </a:solidFill>
              </a:rPr>
              <a:t>dan</a:t>
            </a:r>
            <a:r>
              <a:rPr lang="en-US" b="1" dirty="0">
                <a:solidFill>
                  <a:srgbClr val="17E921"/>
                </a:solidFill>
              </a:rPr>
              <a:t> 50% </a:t>
            </a:r>
            <a:r>
              <a:rPr lang="en-US" b="1" dirty="0" err="1">
                <a:solidFill>
                  <a:srgbClr val="17E921"/>
                </a:solidFill>
              </a:rPr>
              <a:t>volum</a:t>
            </a:r>
            <a:r>
              <a:rPr lang="en-US" b="1" dirty="0">
                <a:solidFill>
                  <a:srgbClr val="17E921"/>
                </a:solidFill>
              </a:rPr>
              <a:t>)</a:t>
            </a:r>
          </a:p>
          <a:p>
            <a:pPr marL="342900" indent="-342900">
              <a:buAutoNum type="alphaLcPeriod"/>
            </a:pPr>
            <a:r>
              <a:rPr lang="en-US" b="1" dirty="0" err="1"/>
              <a:t>Variasi</a:t>
            </a:r>
            <a:r>
              <a:rPr lang="en-US" b="1" dirty="0"/>
              <a:t> </a:t>
            </a:r>
            <a:r>
              <a:rPr lang="en-US" b="1" dirty="0" err="1"/>
              <a:t>perlakuan</a:t>
            </a:r>
            <a:r>
              <a:rPr lang="en-US" b="1" dirty="0"/>
              <a:t> </a:t>
            </a:r>
            <a:r>
              <a:rPr lang="en-US" b="1" dirty="0" err="1"/>
              <a:t>anealing</a:t>
            </a:r>
            <a:r>
              <a:rPr lang="en-US" b="1" dirty="0"/>
              <a:t> (</a:t>
            </a:r>
            <a:r>
              <a:rPr lang="en-US" b="1" dirty="0" err="1">
                <a:solidFill>
                  <a:srgbClr val="17E921"/>
                </a:solidFill>
              </a:rPr>
              <a:t>tanpa</a:t>
            </a:r>
            <a:r>
              <a:rPr lang="en-US" b="1" dirty="0">
                <a:solidFill>
                  <a:srgbClr val="17E921"/>
                </a:solidFill>
              </a:rPr>
              <a:t> annealing, annealing </a:t>
            </a:r>
            <a:r>
              <a:rPr lang="en-US" b="1" dirty="0" err="1">
                <a:solidFill>
                  <a:srgbClr val="17E921"/>
                </a:solidFill>
              </a:rPr>
              <a:t>dengan</a:t>
            </a:r>
            <a:r>
              <a:rPr lang="en-US" b="1" dirty="0">
                <a:solidFill>
                  <a:srgbClr val="17E921"/>
                </a:solidFill>
              </a:rPr>
              <a:t> </a:t>
            </a:r>
            <a:r>
              <a:rPr lang="en-US" b="1" dirty="0" err="1">
                <a:solidFill>
                  <a:srgbClr val="17E921"/>
                </a:solidFill>
              </a:rPr>
              <a:t>udara</a:t>
            </a:r>
            <a:r>
              <a:rPr lang="en-US" b="1" dirty="0">
                <a:solidFill>
                  <a:srgbClr val="17E921"/>
                </a:solidFill>
              </a:rPr>
              <a:t>, </a:t>
            </a:r>
            <a:r>
              <a:rPr lang="en-US" b="1" dirty="0" err="1">
                <a:solidFill>
                  <a:srgbClr val="17E921"/>
                </a:solidFill>
              </a:rPr>
              <a:t>anealing</a:t>
            </a:r>
            <a:r>
              <a:rPr lang="en-US" b="1" dirty="0">
                <a:solidFill>
                  <a:srgbClr val="17E921"/>
                </a:solidFill>
              </a:rPr>
              <a:t> </a:t>
            </a:r>
            <a:r>
              <a:rPr lang="en-US" b="1" dirty="0" err="1">
                <a:solidFill>
                  <a:srgbClr val="17E921"/>
                </a:solidFill>
              </a:rPr>
              <a:t>dengan</a:t>
            </a:r>
            <a:r>
              <a:rPr lang="en-US" b="1" dirty="0">
                <a:solidFill>
                  <a:srgbClr val="17E921"/>
                </a:solidFill>
              </a:rPr>
              <a:t> 20% H2/</a:t>
            </a:r>
            <a:r>
              <a:rPr lang="en-US" b="1" dirty="0" err="1">
                <a:solidFill>
                  <a:srgbClr val="17E921"/>
                </a:solidFill>
              </a:rPr>
              <a:t>Ar</a:t>
            </a:r>
            <a:r>
              <a:rPr lang="en-US" b="1" dirty="0"/>
              <a:t>) </a:t>
            </a:r>
            <a:r>
              <a:rPr lang="en-US" b="1" dirty="0" err="1"/>
              <a:t>untuk</a:t>
            </a:r>
            <a:r>
              <a:rPr lang="en-US" b="1" dirty="0"/>
              <a:t> TNTAs-10 </a:t>
            </a:r>
            <a:r>
              <a:rPr lang="en-US" b="1" dirty="0" err="1"/>
              <a:t>dan</a:t>
            </a:r>
            <a:r>
              <a:rPr lang="en-US" b="1" dirty="0"/>
              <a:t> TNTAs-25</a:t>
            </a:r>
          </a:p>
          <a:p>
            <a:pPr marL="342900" indent="-342900"/>
            <a:r>
              <a:rPr lang="en-US" b="1" dirty="0">
                <a:solidFill>
                  <a:srgbClr val="CC0099"/>
                </a:solidFill>
              </a:rPr>
              <a:t>KARAKTERISASI SEM/EDX, FTIR, UV-VIS DRS, XRD, KERAPAAN  ARUS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8100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606EA"/>
                </a:solidFill>
              </a:rPr>
              <a:t>II. A. PENAMBAHAN NaBF4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606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PENAMBAHAN NaBF4 DALAM LARUTAN ELEKTROLIT DIVARIASIKAN : </a:t>
            </a:r>
            <a:r>
              <a:rPr lang="en-US" sz="2400" dirty="0">
                <a:solidFill>
                  <a:srgbClr val="17E921"/>
                </a:solidFill>
              </a:rPr>
              <a:t>2,5; 5 DAN 7,5 </a:t>
            </a:r>
            <a:r>
              <a:rPr lang="en-US" sz="2400" dirty="0" err="1">
                <a:solidFill>
                  <a:srgbClr val="17E921"/>
                </a:solidFill>
              </a:rPr>
              <a:t>mM</a:t>
            </a:r>
            <a:endParaRPr lang="en-US" sz="2400" dirty="0">
              <a:solidFill>
                <a:srgbClr val="17E92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2819400" cy="14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2209801"/>
            <a:ext cx="83058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606EA"/>
                </a:solidFill>
              </a:rPr>
              <a:t>II. B.VARIASI METODE PENGADUKAN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606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PENGADUKAN  ULTRASONIK ( 10; 30; 60; 90 DAN 150 MENIT)</a:t>
            </a:r>
          </a:p>
          <a:p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PADA 50 C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 PENGADUKAN MAGNETIK (1; 2; 4; DAN 6 JAM) PADA 50 C DAN (1; 2; 4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dan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 6 JAM) PADA 28 C.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0"/>
            <a:ext cx="24384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6477000"/>
            <a:ext cx="682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SKEMA ALAT ANODISASI PENGADUKAN ULTRASONIK DAN MAGNETIK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1676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>
                <a:solidFill>
                  <a:srgbClr val="CC0099"/>
                </a:solidFill>
              </a:rPr>
              <a:t>KARAKTERISASI: FESEM/EDX, FTIR, UV-VIS DRS, XRD, KERAPATAN ARUS, PRODUKSI</a:t>
            </a:r>
            <a:r>
              <a:rPr lang="en-US" b="1" i="1" dirty="0">
                <a:solidFill>
                  <a:srgbClr val="CC0099"/>
                </a:solidFill>
              </a:rPr>
              <a:t> H</a:t>
            </a:r>
            <a:r>
              <a:rPr lang="en-US" b="1" baseline="-25000" dirty="0">
                <a:solidFill>
                  <a:srgbClr val="CC0099"/>
                </a:solidFill>
              </a:rPr>
              <a:t>2</a:t>
            </a:r>
            <a:r>
              <a:rPr lang="en-US" b="1" dirty="0">
                <a:solidFill>
                  <a:srgbClr val="CC0099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191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KARAKTERISASI: FESEM, PRODUKSI H</a:t>
            </a:r>
            <a:r>
              <a:rPr lang="en-US" b="1" baseline="-25000" dirty="0">
                <a:solidFill>
                  <a:srgbClr val="CC0099"/>
                </a:solidFill>
              </a:rPr>
              <a:t>2 </a:t>
            </a:r>
            <a:r>
              <a:rPr lang="en-US" b="1" dirty="0">
                <a:solidFill>
                  <a:srgbClr val="CC0099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9248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606EA"/>
                </a:solidFill>
              </a:rPr>
              <a:t>III. PENAMBAHAN DOPAN Pt</a:t>
            </a:r>
          </a:p>
          <a:p>
            <a:endParaRPr lang="en-US" sz="2000" b="1" dirty="0">
              <a:ln>
                <a:solidFill>
                  <a:schemeClr val="tx1"/>
                </a:solidFill>
              </a:ln>
              <a:solidFill>
                <a:srgbClr val="0606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VARIASI  LOADING  Pt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(1; 3; 5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dan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 8 %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massa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 )</a:t>
            </a:r>
          </a:p>
          <a:p>
            <a:endParaRPr lang="en-US" b="1" dirty="0">
              <a:ln>
                <a:solidFill>
                  <a:schemeClr val="tx1"/>
                </a:solidFill>
              </a:ln>
              <a:solidFill>
                <a:srgbClr val="17E92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 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VARIASI METODE (REDUKSI KIMIA DAN FOTODEPOSISI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ln>
                <a:solidFill>
                  <a:schemeClr val="tx1"/>
                </a:solidFill>
              </a:ln>
              <a:solidFill>
                <a:srgbClr val="17E92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17E921"/>
                </a:solidFill>
              </a:rPr>
              <a:t> IDENTIFIKASI PRODUK ANTARA DAN PENENTUAN TAHAPAN REAKSI</a:t>
            </a:r>
          </a:p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KARAKTERISASI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>
                <a:solidFill>
                  <a:srgbClr val="CC9900"/>
                </a:solidFill>
                <a:latin typeface="Berlin Sans FB" pitchFamily="34" charset="0"/>
              </a:rPr>
              <a:t>SEM/FESEM/EDS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CC9900"/>
                </a:solidFill>
                <a:latin typeface="Berlin Sans FB" pitchFamily="34" charset="0"/>
              </a:rPr>
              <a:t>FTIR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CC9900"/>
                </a:solidFill>
                <a:latin typeface="Berlin Sans FB" pitchFamily="34" charset="0"/>
              </a:rPr>
              <a:t>UV-VIS DRS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CC9900"/>
                </a:solidFill>
                <a:latin typeface="Berlin Sans FB" pitchFamily="34" charset="0"/>
              </a:rPr>
              <a:t>XRD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CC9900"/>
                </a:solidFill>
                <a:latin typeface="Berlin Sans FB" pitchFamily="34" charset="0"/>
              </a:rPr>
              <a:t>UJI KERAPATAN ARUS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CC9900"/>
                </a:solidFill>
                <a:latin typeface="Berlin Sans FB" pitchFamily="34" charset="0"/>
              </a:rPr>
              <a:t>UJI DISPERSI Pt				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CC9900"/>
                </a:solidFill>
                <a:latin typeface="Berlin Sans FB" pitchFamily="34" charset="0"/>
              </a:rPr>
              <a:t>UJI </a:t>
            </a:r>
            <a:r>
              <a:rPr lang="en-US" sz="2800" dirty="0" err="1">
                <a:solidFill>
                  <a:srgbClr val="CC9900"/>
                </a:solidFill>
                <a:latin typeface="Berlin Sans FB" pitchFamily="34" charset="0"/>
              </a:rPr>
              <a:t>Produksi</a:t>
            </a:r>
            <a:r>
              <a:rPr lang="en-US" sz="2800" dirty="0">
                <a:solidFill>
                  <a:srgbClr val="CC9900"/>
                </a:solidFill>
                <a:latin typeface="Berlin Sans FB" pitchFamily="34" charset="0"/>
              </a:rPr>
              <a:t> H2</a:t>
            </a:r>
          </a:p>
          <a:p>
            <a:endParaRPr lang="en-US" b="1" dirty="0">
              <a:ln>
                <a:solidFill>
                  <a:schemeClr val="tx1"/>
                </a:solidFill>
              </a:ln>
              <a:solidFill>
                <a:srgbClr val="17E92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Gambar </a:t>
            </a:r>
            <a:r>
              <a:rPr lang="en-US" sz="3200" dirty="0" err="1"/>
              <a:t>alat</a:t>
            </a:r>
            <a:r>
              <a:rPr lang="en-US" sz="3200" dirty="0"/>
              <a:t> TPDRO (Temperature Programmed Desorption Reduction Oxidation)/</a:t>
            </a:r>
            <a:r>
              <a:rPr lang="en-US" sz="3200" dirty="0" err="1"/>
              <a:t>dispersi</a:t>
            </a:r>
            <a:r>
              <a:rPr lang="en-US" sz="3200" dirty="0"/>
              <a:t> Pt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5192" y="2962396"/>
            <a:ext cx="3133616" cy="233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498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70866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Pendahuluan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 </a:t>
            </a:r>
            <a:endParaRPr lang="id-ID" sz="48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914400"/>
            <a:ext cx="8153400" cy="59436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rlin Sans FB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rlin Sans FB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erlin Sans FB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-228600"/>
            <a:ext cx="1174574" cy="1828800"/>
          </a:xfrm>
          <a:prstGeom prst="rect">
            <a:avLst/>
          </a:prstGeom>
          <a:noFill/>
        </p:spPr>
      </p:pic>
      <p:pic>
        <p:nvPicPr>
          <p:cNvPr id="6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-228600"/>
            <a:ext cx="1403174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62801" y="457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energy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1"/>
            <a:ext cx="44958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62600" y="1295400"/>
            <a:ext cx="381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BPPT INDONESIA ENERGY OUTLOOK 2020: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Konsumsi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enegi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meningkat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Potensi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sumber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daya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energi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menurun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minyak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bumi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, gas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alam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batubara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Tahun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Total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produksi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energi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tidak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mampu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memenuhi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konsumsi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domestik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Keseimbangan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kapasitas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impor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ekspor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energi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0" name="Content Placeholder 3" descr="20161019_05392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3962400"/>
            <a:ext cx="4572000" cy="2743200"/>
          </a:xfrm>
        </p:spPr>
      </p:pic>
    </p:spTree>
    <p:extLst>
      <p:ext uri="{BB962C8B-B14F-4D97-AF65-F5344CB8AC3E}">
        <p14:creationId xmlns:p14="http://schemas.microsoft.com/office/powerpoint/2010/main" val="6836239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860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Uji</a:t>
            </a:r>
            <a:r>
              <a:rPr lang="en-US" sz="4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0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Produksi</a:t>
            </a:r>
            <a:r>
              <a:rPr lang="en-US" sz="40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606E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</a:rPr>
              <a:t> H2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606EA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914400"/>
            <a:ext cx="530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50"/>
              </a:solidFill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638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Gambar</a:t>
            </a:r>
            <a:r>
              <a:rPr lang="en-US" b="1" dirty="0"/>
              <a:t> </a:t>
            </a:r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fotoreaktor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uji</a:t>
            </a:r>
            <a:r>
              <a:rPr lang="en-US" b="1" dirty="0"/>
              <a:t> H2: </a:t>
            </a:r>
          </a:p>
          <a:p>
            <a:pPr algn="ctr"/>
            <a:r>
              <a:rPr lang="en-US" dirty="0"/>
              <a:t>(A)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reflektor</a:t>
            </a:r>
            <a:r>
              <a:rPr lang="en-US" dirty="0"/>
              <a:t>, (B)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i="1" dirty="0"/>
              <a:t>purging,</a:t>
            </a:r>
            <a:r>
              <a:rPr lang="en-US" dirty="0"/>
              <a:t> (C) </a:t>
            </a:r>
            <a:r>
              <a:rPr lang="en-US" dirty="0" err="1"/>
              <a:t>fotokatalis</a:t>
            </a:r>
            <a:r>
              <a:rPr lang="en-US" dirty="0"/>
              <a:t>, (D) </a:t>
            </a:r>
            <a:r>
              <a:rPr lang="en-US" i="1" dirty="0"/>
              <a:t>magnetic bar</a:t>
            </a:r>
            <a:r>
              <a:rPr lang="en-US" dirty="0"/>
              <a:t>, (E)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mercuri</a:t>
            </a:r>
            <a:r>
              <a:rPr lang="en-US" dirty="0"/>
              <a:t> , (F) </a:t>
            </a:r>
            <a:r>
              <a:rPr lang="en-US" dirty="0" err="1"/>
              <a:t>termokopel</a:t>
            </a:r>
            <a:r>
              <a:rPr lang="en-US" dirty="0"/>
              <a:t>, (G)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kondensasi</a:t>
            </a:r>
            <a:r>
              <a:rPr lang="en-US" dirty="0"/>
              <a:t>, (H) GC, (I)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, (J)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gas.</a:t>
            </a:r>
            <a:endParaRPr lang="en-US" b="1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14450"/>
            <a:ext cx="6400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9366" t="24561" r="18122" b="39437"/>
          <a:stretch>
            <a:fillRect/>
          </a:stretch>
        </p:blipFill>
        <p:spPr bwMode="auto">
          <a:xfrm>
            <a:off x="304800" y="1600200"/>
            <a:ext cx="48768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39197" t="24269" r="35688" b="46199"/>
          <a:stretch>
            <a:fillRect/>
          </a:stretch>
        </p:blipFill>
        <p:spPr bwMode="auto">
          <a:xfrm>
            <a:off x="4267200" y="41910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10200" y="1676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FESEM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fotokatalis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TNTAs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TNTAs,c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kemiringan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(inset)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495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FESEM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TNTAs,c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SINTESIS TNTAs DENGAN PENAMBAHAN NaBF</a:t>
            </a:r>
            <a:r>
              <a:rPr lang="en-US" sz="2800" b="1" baseline="-25000" dirty="0">
                <a:solidFill>
                  <a:srgbClr val="0070C0"/>
                </a:solidFill>
                <a:latin typeface="Swis721 Ex BT" pitchFamily="34" charset="0"/>
                <a:cs typeface="Times New Roman"/>
              </a:rPr>
              <a:t>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210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7E921"/>
                </a:solidFill>
              </a:rPr>
              <a:t>A. </a:t>
            </a:r>
            <a:r>
              <a:rPr lang="en-US" sz="2000" b="1" dirty="0" err="1">
                <a:solidFill>
                  <a:srgbClr val="17E921"/>
                </a:solidFill>
              </a:rPr>
              <a:t>Analisis</a:t>
            </a:r>
            <a:r>
              <a:rPr lang="en-US" sz="2000" b="1" dirty="0">
                <a:solidFill>
                  <a:srgbClr val="17E921"/>
                </a:solidFill>
              </a:rPr>
              <a:t> FESEM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019800"/>
            <a:ext cx="344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Tidak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terjadi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perubahan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morfologi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143000"/>
          <a:ext cx="4800601" cy="2362200"/>
        </p:xfrm>
        <a:graphic>
          <a:graphicData uri="http://schemas.openxmlformats.org/drawingml/2006/table">
            <a:tbl>
              <a:tblPr/>
              <a:tblGrid>
                <a:gridCol w="142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Fotokatalis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11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D,</a:t>
                      </a:r>
                      <a:r>
                        <a:rPr lang="en-US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nm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t,</a:t>
                      </a: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nm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n-US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µm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TNTAs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11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74-120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510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11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62-123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470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11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67-126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5511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64-130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57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kisaran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diameter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(D),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tebal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(t)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tube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(L) rata-rata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fotokatalis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4190999"/>
          <a:ext cx="5524500" cy="251460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926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KOMPONEN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berat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TNTAs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1400" b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1400" b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1400" b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8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Ti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55.58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63.71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64.26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60.15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8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33.84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26.70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26.10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29.90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8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0.59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0.81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0.84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1.58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1.12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1.21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1.32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8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7.19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6.00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5.43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7.19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8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2.14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>
                          <a:latin typeface="Times New Roman"/>
                          <a:ea typeface="Times New Roman"/>
                          <a:cs typeface="Times New Roman"/>
                        </a:rPr>
                        <a:t>1.95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2.18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33900" algn="l"/>
                        </a:tabLst>
                      </a:pPr>
                      <a:r>
                        <a:rPr lang="id-ID" sz="1400" dirty="0">
                          <a:latin typeface="Times New Roman"/>
                          <a:ea typeface="Times New Roman"/>
                          <a:cs typeface="Times New Roman"/>
                        </a:rPr>
                        <a:t>2.14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3733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Times New Roman" pitchFamily="18" charset="0"/>
                <a:cs typeface="Times New Roman" pitchFamily="18" charset="0"/>
              </a:rPr>
              <a:t>Tabel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d-ID" b="1" dirty="0">
                <a:latin typeface="Times New Roman" pitchFamily="18" charset="0"/>
                <a:cs typeface="Times New Roman" pitchFamily="18" charset="0"/>
              </a:rPr>
              <a:t>omposisi elemen dari berbagai fotokatalis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0292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Selain</a:t>
            </a:r>
            <a:r>
              <a:rPr lang="en-US" dirty="0">
                <a:solidFill>
                  <a:srgbClr val="00B050"/>
                </a:solidFill>
              </a:rPr>
              <a:t> Ti </a:t>
            </a:r>
            <a:r>
              <a:rPr lang="en-US" dirty="0" err="1">
                <a:solidFill>
                  <a:srgbClr val="00B050"/>
                </a:solidFill>
              </a:rPr>
              <a:t>dan</a:t>
            </a:r>
            <a:r>
              <a:rPr lang="en-US" dirty="0">
                <a:solidFill>
                  <a:srgbClr val="00B050"/>
                </a:solidFill>
              </a:rPr>
              <a:t> O, non </a:t>
            </a:r>
            <a:r>
              <a:rPr lang="en-US" dirty="0" err="1">
                <a:solidFill>
                  <a:srgbClr val="00B050"/>
                </a:solidFill>
              </a:rPr>
              <a:t>logam</a:t>
            </a:r>
            <a:r>
              <a:rPr lang="en-US" dirty="0">
                <a:solidFill>
                  <a:srgbClr val="00B050"/>
                </a:solidFill>
              </a:rPr>
              <a:t> C, N, F </a:t>
            </a:r>
            <a:r>
              <a:rPr lang="en-US" dirty="0" err="1">
                <a:solidFill>
                  <a:srgbClr val="00B050"/>
                </a:solidFill>
              </a:rPr>
              <a:t>dan</a:t>
            </a:r>
            <a:r>
              <a:rPr lang="en-US" dirty="0">
                <a:solidFill>
                  <a:srgbClr val="00B050"/>
                </a:solidFill>
              </a:rPr>
              <a:t> B </a:t>
            </a:r>
            <a:r>
              <a:rPr lang="en-US" dirty="0" err="1">
                <a:solidFill>
                  <a:srgbClr val="00B050"/>
                </a:solidFill>
              </a:rPr>
              <a:t>terdeteksi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karena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adanya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prekursor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dalam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larutan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elektrolit</a:t>
            </a:r>
            <a:r>
              <a:rPr lang="en-US" dirty="0">
                <a:solidFill>
                  <a:srgbClr val="00B05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962400" cy="3505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44196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Spektra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FTIR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TNTAs, (b)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TNTAs,a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(c)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TNTAs,b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TNTAs.c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t="3382"/>
          <a:stretch>
            <a:fillRect/>
          </a:stretch>
        </p:blipFill>
        <p:spPr bwMode="auto">
          <a:xfrm>
            <a:off x="4648200" y="1143000"/>
            <a:ext cx="4038600" cy="35052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4191001"/>
            <a:ext cx="4114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Spektra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DRS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energy band gap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TNTAs, (b)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TNTAs,a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(c)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TNTAs,b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(d)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TNTAs,c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(d) TiO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P25 film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3556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7E921"/>
                </a:solidFill>
              </a:rPr>
              <a:t>B. </a:t>
            </a:r>
            <a:r>
              <a:rPr lang="en-US" sz="2000" b="1" dirty="0" err="1">
                <a:solidFill>
                  <a:srgbClr val="17E921"/>
                </a:solidFill>
              </a:rPr>
              <a:t>Analisis</a:t>
            </a:r>
            <a:r>
              <a:rPr lang="en-US" sz="2000" b="1" dirty="0">
                <a:solidFill>
                  <a:srgbClr val="17E921"/>
                </a:solidFill>
              </a:rPr>
              <a:t> FTIR </a:t>
            </a:r>
            <a:r>
              <a:rPr lang="en-US" sz="2000" b="1" dirty="0" err="1">
                <a:solidFill>
                  <a:srgbClr val="17E921"/>
                </a:solidFill>
              </a:rPr>
              <a:t>dan</a:t>
            </a:r>
            <a:r>
              <a:rPr lang="en-US" sz="2000" b="1" dirty="0">
                <a:solidFill>
                  <a:srgbClr val="17E921"/>
                </a:solidFill>
              </a:rPr>
              <a:t> UV-Vis DRS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Ti-O-C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 </a:t>
            </a:r>
            <a:r>
              <a:rPr lang="en-US" dirty="0">
                <a:solidFill>
                  <a:srgbClr val="00B050"/>
                </a:solidFill>
              </a:rPr>
              <a:t> 1200 </a:t>
            </a:r>
            <a:r>
              <a:rPr lang="id-ID" dirty="0">
                <a:solidFill>
                  <a:srgbClr val="00B050"/>
                </a:solidFill>
              </a:rPr>
              <a:t>cm</a:t>
            </a:r>
            <a:r>
              <a:rPr lang="id-ID" baseline="30000" dirty="0">
                <a:solidFill>
                  <a:srgbClr val="00B050"/>
                </a:solidFill>
              </a:rPr>
              <a:t>-1</a:t>
            </a:r>
            <a:r>
              <a:rPr lang="en-US" dirty="0">
                <a:solidFill>
                  <a:srgbClr val="00B050"/>
                </a:solidFill>
              </a:rPr>
              <a:t>, N-Ti-O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B050"/>
                </a:solidFill>
              </a:rPr>
              <a:t> 1060 </a:t>
            </a:r>
            <a:r>
              <a:rPr lang="id-ID" dirty="0">
                <a:solidFill>
                  <a:srgbClr val="00B050"/>
                </a:solidFill>
              </a:rPr>
              <a:t>cm</a:t>
            </a:r>
            <a:r>
              <a:rPr lang="id-ID" baseline="30000" dirty="0">
                <a:solidFill>
                  <a:srgbClr val="00B050"/>
                </a:solidFill>
              </a:rPr>
              <a:t>-1</a:t>
            </a:r>
            <a:r>
              <a:rPr lang="en-US" baseline="30000" dirty="0">
                <a:solidFill>
                  <a:srgbClr val="00B050"/>
                </a:solidFill>
              </a:rPr>
              <a:t>       </a:t>
            </a:r>
          </a:p>
          <a:p>
            <a:r>
              <a:rPr lang="en-US" dirty="0">
                <a:solidFill>
                  <a:srgbClr val="00B050"/>
                </a:solidFill>
              </a:rPr>
              <a:t>Ti-O-B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 1276 </a:t>
            </a:r>
            <a:r>
              <a:rPr lang="id-ID" dirty="0">
                <a:solidFill>
                  <a:srgbClr val="00B050"/>
                </a:solidFill>
              </a:rPr>
              <a:t>cm</a:t>
            </a:r>
            <a:r>
              <a:rPr lang="id-ID" baseline="30000" dirty="0">
                <a:solidFill>
                  <a:srgbClr val="00B050"/>
                </a:solidFill>
              </a:rPr>
              <a:t>-1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, OH bending  1560</a:t>
            </a:r>
            <a:r>
              <a:rPr lang="id-ID" dirty="0">
                <a:solidFill>
                  <a:srgbClr val="00B050"/>
                </a:solidFill>
              </a:rPr>
              <a:t> cm</a:t>
            </a:r>
            <a:r>
              <a:rPr lang="id-ID" baseline="30000" dirty="0">
                <a:solidFill>
                  <a:srgbClr val="00B050"/>
                </a:solidFill>
              </a:rPr>
              <a:t>-1</a:t>
            </a:r>
            <a:r>
              <a:rPr lang="en-US" baseline="300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    </a:t>
            </a:r>
          </a:p>
          <a:p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OH stretching   3700 </a:t>
            </a:r>
            <a:r>
              <a:rPr lang="id-ID" dirty="0">
                <a:solidFill>
                  <a:srgbClr val="00B050"/>
                </a:solidFill>
              </a:rPr>
              <a:t>cm</a:t>
            </a:r>
            <a:r>
              <a:rPr lang="id-ID" baseline="30000" dirty="0">
                <a:solidFill>
                  <a:srgbClr val="00B050"/>
                </a:solidFill>
              </a:rPr>
              <a:t>-1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5943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Setelah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penambahan</a:t>
            </a:r>
            <a:r>
              <a:rPr lang="en-US" dirty="0">
                <a:solidFill>
                  <a:srgbClr val="00B050"/>
                </a:solidFill>
              </a:rPr>
              <a:t> NaBF</a:t>
            </a:r>
            <a:r>
              <a:rPr lang="en-US" b="1" baseline="-25000" dirty="0">
                <a:solidFill>
                  <a:srgbClr val="00B050"/>
                </a:solidFill>
                <a:latin typeface="Swis721 Ex BT" pitchFamily="34" charset="0"/>
                <a:cs typeface="Times New Roman"/>
              </a:rPr>
              <a:t>4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i="1" dirty="0">
                <a:solidFill>
                  <a:srgbClr val="00B050"/>
                </a:solidFill>
              </a:rPr>
              <a:t>band gap </a:t>
            </a:r>
            <a:r>
              <a:rPr lang="en-US" dirty="0" err="1">
                <a:solidFill>
                  <a:srgbClr val="00B050"/>
                </a:solidFill>
              </a:rPr>
              <a:t>naik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walaupun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masih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berespon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positif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terhadap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sinar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tampak</a:t>
            </a:r>
            <a:r>
              <a:rPr lang="en-US" dirty="0">
                <a:solidFill>
                  <a:srgbClr val="00B05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44312" t="13642" r="18482" b="10228"/>
          <a:stretch>
            <a:fillRect/>
          </a:stretch>
        </p:blipFill>
        <p:spPr bwMode="auto">
          <a:xfrm>
            <a:off x="1066800" y="609600"/>
            <a:ext cx="5029200" cy="2819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3276601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Spektra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XRD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495801"/>
          <a:ext cx="7391400" cy="2209799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Fotokatalis</a:t>
                      </a:r>
                      <a:r>
                        <a:rPr lang="id-ID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Ukuran kristal fasa </a:t>
                      </a:r>
                      <a:r>
                        <a:rPr lang="id-ID" sz="1600" i="1" dirty="0">
                          <a:latin typeface="Times New Roman"/>
                          <a:ea typeface="Times New Roman"/>
                          <a:cs typeface="Times New Roman"/>
                        </a:rPr>
                        <a:t>anatase</a:t>
                      </a: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 (nm)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Ukuran kristal fasa </a:t>
                      </a:r>
                      <a:r>
                        <a:rPr lang="id-ID" sz="1600" i="1" dirty="0">
                          <a:latin typeface="Times New Roman"/>
                          <a:ea typeface="Times New Roman"/>
                          <a:cs typeface="Times New Roman"/>
                        </a:rPr>
                        <a:t>rutile</a:t>
                      </a: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 (nm)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Fraksi </a:t>
                      </a:r>
                      <a:r>
                        <a:rPr lang="id-ID" sz="1600" i="1" dirty="0">
                          <a:latin typeface="Times New Roman"/>
                          <a:ea typeface="Times New Roman"/>
                          <a:cs typeface="Times New Roman"/>
                        </a:rPr>
                        <a:t>anatase</a:t>
                      </a:r>
                      <a:r>
                        <a:rPr lang="id-ID" sz="1600" dirty="0">
                          <a:latin typeface="Times New Roman"/>
                          <a:ea typeface="Times New Roman"/>
                          <a:cs typeface="Times New Roman"/>
                        </a:rPr>
                        <a:t> (% berat)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1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TiO</a:t>
                      </a:r>
                      <a:r>
                        <a:rPr lang="id-ID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-P25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TNTAs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1800" b="1" dirty="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TNTAs,</a:t>
                      </a:r>
                      <a:r>
                        <a:rPr lang="id-ID" sz="1800" b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038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kristal</a:t>
            </a:r>
            <a:r>
              <a:rPr lang="en-US" b="1" dirty="0"/>
              <a:t>, </a:t>
            </a:r>
            <a:r>
              <a:rPr lang="en-US" b="1" dirty="0" err="1"/>
              <a:t>fraksi</a:t>
            </a:r>
            <a:r>
              <a:rPr lang="en-US" b="1" dirty="0"/>
              <a:t> </a:t>
            </a:r>
            <a:r>
              <a:rPr lang="en-US" b="1" i="1" dirty="0" err="1"/>
              <a:t>anatase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fotokatalis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0480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7E921"/>
                </a:solidFill>
              </a:rPr>
              <a:t>C. </a:t>
            </a:r>
            <a:r>
              <a:rPr lang="en-US" sz="2000" b="1" dirty="0" err="1">
                <a:solidFill>
                  <a:srgbClr val="17E921"/>
                </a:solidFill>
              </a:rPr>
              <a:t>Analisis</a:t>
            </a:r>
            <a:r>
              <a:rPr lang="en-US" sz="2000" b="1" dirty="0">
                <a:solidFill>
                  <a:srgbClr val="17E921"/>
                </a:solidFill>
              </a:rPr>
              <a:t> XRD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381000"/>
            <a:ext cx="2819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= 25,3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 = 27,5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/>
              <a:t> </a:t>
            </a:r>
          </a:p>
          <a:p>
            <a:r>
              <a:rPr lang="en-US" dirty="0"/>
              <a:t>-</a:t>
            </a:r>
            <a:r>
              <a:rPr lang="en-US" dirty="0" err="1"/>
              <a:t>difraksi</a:t>
            </a:r>
            <a:r>
              <a:rPr lang="en-US" dirty="0"/>
              <a:t> C, N </a:t>
            </a:r>
            <a:r>
              <a:rPr lang="en-US" dirty="0" err="1"/>
              <a:t>dan</a:t>
            </a:r>
            <a:r>
              <a:rPr lang="en-US" dirty="0"/>
              <a:t> B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terdeteksi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intensitas</a:t>
            </a:r>
            <a:r>
              <a:rPr lang="en-US" dirty="0"/>
              <a:t> peak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NaBF4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kristal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difraksi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kisi-kisi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berubah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adanya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dopan</a:t>
            </a:r>
            <a:r>
              <a:rPr lang="en-US" dirty="0">
                <a:sym typeface="Wingdings" pitchFamily="2" charset="2"/>
              </a:rPr>
              <a:t>. </a:t>
            </a:r>
          </a:p>
          <a:p>
            <a:r>
              <a:rPr lang="en-US" dirty="0">
                <a:sym typeface="Wingdings" pitchFamily="2" charset="2"/>
              </a:rPr>
              <a:t>- </a:t>
            </a:r>
            <a:r>
              <a:rPr lang="en-US" dirty="0" err="1">
                <a:sym typeface="Wingdings" pitchFamily="2" charset="2"/>
              </a:rPr>
              <a:t>Rutile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karena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ada</a:t>
            </a:r>
            <a:r>
              <a:rPr lang="en-US" dirty="0">
                <a:sym typeface="Wingdings" pitchFamily="2" charset="2"/>
              </a:rPr>
              <a:t>  </a:t>
            </a:r>
            <a:r>
              <a:rPr lang="en-US" dirty="0" err="1">
                <a:sym typeface="Wingdings" pitchFamily="2" charset="2"/>
              </a:rPr>
              <a:t>pertumbuhan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partikel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A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667000" cy="1752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762000"/>
            <a:ext cx="2362200" cy="1752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266700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Kerapatan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arus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voltase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bebagai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fotokatalis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penyinaran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lampu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UV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72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larutan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gliserol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bebagai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fotokatalis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81000"/>
            <a:ext cx="279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7E921"/>
                </a:solidFill>
              </a:rPr>
              <a:t>D. </a:t>
            </a:r>
            <a:r>
              <a:rPr lang="en-US" b="1" dirty="0" err="1">
                <a:solidFill>
                  <a:srgbClr val="17E921"/>
                </a:solidFill>
              </a:rPr>
              <a:t>Analisis</a:t>
            </a:r>
            <a:r>
              <a:rPr lang="en-US" b="1" dirty="0">
                <a:solidFill>
                  <a:srgbClr val="17E921"/>
                </a:solidFill>
              </a:rPr>
              <a:t> </a:t>
            </a:r>
            <a:r>
              <a:rPr lang="en-US" b="1" dirty="0" err="1">
                <a:solidFill>
                  <a:srgbClr val="17E921"/>
                </a:solidFill>
              </a:rPr>
              <a:t>Kerapatan</a:t>
            </a:r>
            <a:r>
              <a:rPr lang="en-US" b="1" dirty="0">
                <a:solidFill>
                  <a:srgbClr val="17E921"/>
                </a:solidFill>
              </a:rPr>
              <a:t>  </a:t>
            </a:r>
            <a:r>
              <a:rPr lang="en-US" b="1" dirty="0" err="1">
                <a:solidFill>
                  <a:srgbClr val="17E921"/>
                </a:solidFill>
              </a:rPr>
              <a:t>Arus</a:t>
            </a:r>
            <a:r>
              <a:rPr lang="en-US" b="1" dirty="0">
                <a:solidFill>
                  <a:srgbClr val="17E92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276600"/>
            <a:ext cx="256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E921"/>
                </a:solidFill>
              </a:rPr>
              <a:t>E. </a:t>
            </a:r>
            <a:r>
              <a:rPr lang="en-US" b="1" dirty="0" err="1">
                <a:solidFill>
                  <a:srgbClr val="17E921"/>
                </a:solidFill>
              </a:rPr>
              <a:t>Produksi</a:t>
            </a:r>
            <a:r>
              <a:rPr lang="en-US" b="1" dirty="0">
                <a:solidFill>
                  <a:srgbClr val="17E921"/>
                </a:solidFill>
              </a:rPr>
              <a:t> </a:t>
            </a:r>
            <a:r>
              <a:rPr lang="en-US" b="1" dirty="0" err="1">
                <a:solidFill>
                  <a:srgbClr val="17E921"/>
                </a:solidFill>
              </a:rPr>
              <a:t>hidrogen</a:t>
            </a:r>
            <a:r>
              <a:rPr lang="en-US" b="1" dirty="0">
                <a:solidFill>
                  <a:srgbClr val="17E921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1" y="3200401"/>
            <a:ext cx="3962400" cy="396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Swis721 Ex BT" pitchFamily="34" charset="0"/>
                <a:cs typeface="Times New Roman"/>
              </a:rPr>
              <a:t>-</a:t>
            </a:r>
            <a:r>
              <a:rPr lang="en-US" b="1" dirty="0" err="1">
                <a:cs typeface="Times New Roman"/>
              </a:rPr>
              <a:t>Dopan</a:t>
            </a:r>
            <a:r>
              <a:rPr lang="en-US" b="1" dirty="0">
                <a:cs typeface="Times New Roman"/>
              </a:rPr>
              <a:t> B </a:t>
            </a:r>
            <a:r>
              <a:rPr lang="en-US" b="1" dirty="0" err="1">
                <a:cs typeface="Times New Roman"/>
              </a:rPr>
              <a:t>terdoping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dalam</a:t>
            </a:r>
            <a:r>
              <a:rPr lang="en-US" b="1" dirty="0">
                <a:cs typeface="Times New Roman"/>
              </a:rPr>
              <a:t> TNTAs </a:t>
            </a:r>
            <a:r>
              <a:rPr lang="en-US" b="1" dirty="0" err="1">
                <a:cs typeface="Times New Roman"/>
              </a:rPr>
              <a:t>menyebabkan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permukaan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katalis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banyak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menyerap</a:t>
            </a:r>
            <a:r>
              <a:rPr lang="en-US" b="1" dirty="0">
                <a:cs typeface="Times New Roman"/>
              </a:rPr>
              <a:t> air (</a:t>
            </a:r>
            <a:r>
              <a:rPr lang="en-US" b="1" dirty="0" err="1">
                <a:cs typeface="Times New Roman"/>
              </a:rPr>
              <a:t>adanya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gugus</a:t>
            </a:r>
            <a:r>
              <a:rPr lang="en-US" b="1" dirty="0">
                <a:cs typeface="Times New Roman"/>
              </a:rPr>
              <a:t> OH bending) , air </a:t>
            </a:r>
            <a:r>
              <a:rPr lang="en-US" b="1" dirty="0" err="1">
                <a:cs typeface="Times New Roman"/>
              </a:rPr>
              <a:t>ini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bereaksi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dengan</a:t>
            </a:r>
            <a:r>
              <a:rPr lang="en-US" b="1" dirty="0">
                <a:cs typeface="Times New Roman"/>
              </a:rPr>
              <a:t> </a:t>
            </a:r>
            <a:r>
              <a:rPr lang="en-US" b="1" i="1" dirty="0">
                <a:cs typeface="Times New Roman"/>
              </a:rPr>
              <a:t>hole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sehingga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pemisahan</a:t>
            </a:r>
            <a:r>
              <a:rPr lang="en-US" b="1" dirty="0">
                <a:cs typeface="Times New Roman"/>
              </a:rPr>
              <a:t>  </a:t>
            </a:r>
            <a:r>
              <a:rPr lang="en-US" b="1" dirty="0" err="1">
                <a:cs typeface="Times New Roman"/>
              </a:rPr>
              <a:t>muatan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terjadi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dan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rekombinasi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bisa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ditekan</a:t>
            </a:r>
            <a:r>
              <a:rPr lang="en-US" b="1" dirty="0">
                <a:cs typeface="Times New Roman"/>
              </a:rPr>
              <a:t>. </a:t>
            </a:r>
          </a:p>
          <a:p>
            <a:r>
              <a:rPr lang="en-US" b="1" dirty="0">
                <a:cs typeface="Times New Roman"/>
              </a:rPr>
              <a:t>- </a:t>
            </a:r>
            <a:r>
              <a:rPr lang="en-US" b="1" dirty="0" err="1"/>
              <a:t>Fotokatalis</a:t>
            </a:r>
            <a:r>
              <a:rPr lang="en-US" b="1" dirty="0"/>
              <a:t> optimal : </a:t>
            </a:r>
            <a:r>
              <a:rPr lang="en-US" sz="2000" b="1" dirty="0">
                <a:solidFill>
                  <a:srgbClr val="17E921"/>
                </a:solidFill>
              </a:rPr>
              <a:t>TNTAs </a:t>
            </a:r>
            <a:r>
              <a:rPr lang="en-US" sz="2000" b="1" dirty="0" err="1">
                <a:solidFill>
                  <a:srgbClr val="17E921"/>
                </a:solidFill>
              </a:rPr>
              <a:t>dengan</a:t>
            </a:r>
            <a:r>
              <a:rPr lang="en-US" sz="2000" b="1" dirty="0">
                <a:solidFill>
                  <a:srgbClr val="17E921"/>
                </a:solidFill>
              </a:rPr>
              <a:t> </a:t>
            </a:r>
            <a:r>
              <a:rPr lang="en-US" sz="2000" b="1" dirty="0" err="1">
                <a:solidFill>
                  <a:srgbClr val="17E921"/>
                </a:solidFill>
              </a:rPr>
              <a:t>penambahan</a:t>
            </a:r>
            <a:r>
              <a:rPr lang="en-US" sz="2000" b="1" dirty="0">
                <a:solidFill>
                  <a:srgbClr val="17E921"/>
                </a:solidFill>
              </a:rPr>
              <a:t> 5 </a:t>
            </a:r>
            <a:r>
              <a:rPr lang="en-US" sz="2000" b="1" dirty="0" err="1">
                <a:solidFill>
                  <a:srgbClr val="17E921"/>
                </a:solidFill>
              </a:rPr>
              <a:t>mM</a:t>
            </a:r>
            <a:r>
              <a:rPr lang="en-US" sz="2000" b="1" dirty="0">
                <a:solidFill>
                  <a:srgbClr val="17E921"/>
                </a:solidFill>
              </a:rPr>
              <a:t> NaBF</a:t>
            </a:r>
            <a:r>
              <a:rPr lang="en-US" sz="2000" b="1" baseline="-25000" dirty="0">
                <a:solidFill>
                  <a:srgbClr val="17E921"/>
                </a:solidFill>
                <a:cs typeface="Times New Roman"/>
              </a:rPr>
              <a:t>4</a:t>
            </a:r>
            <a:r>
              <a:rPr lang="en-US" sz="2000" b="1" dirty="0">
                <a:solidFill>
                  <a:srgbClr val="17E921"/>
                </a:solidFill>
                <a:cs typeface="Times New Roman"/>
              </a:rPr>
              <a:t> </a:t>
            </a:r>
            <a:r>
              <a:rPr lang="en-US" b="1" dirty="0">
                <a:cs typeface="Times New Roman"/>
              </a:rPr>
              <a:t>(</a:t>
            </a:r>
            <a:r>
              <a:rPr lang="en-US" b="1" dirty="0" err="1">
                <a:cs typeface="Times New Roman"/>
              </a:rPr>
              <a:t>mempunyai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gugus</a:t>
            </a:r>
            <a:r>
              <a:rPr lang="en-US" b="1" dirty="0">
                <a:cs typeface="Times New Roman"/>
              </a:rPr>
              <a:t> OH bending </a:t>
            </a:r>
            <a:r>
              <a:rPr lang="en-US" b="1" dirty="0" err="1">
                <a:cs typeface="Times New Roman"/>
              </a:rPr>
              <a:t>dengan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absorbansi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tertinggi</a:t>
            </a:r>
            <a:r>
              <a:rPr lang="en-US" b="1" dirty="0">
                <a:cs typeface="Times New Roman"/>
              </a:rPr>
              <a:t> </a:t>
            </a:r>
            <a:r>
              <a:rPr lang="en-US" b="1" dirty="0" err="1">
                <a:cs typeface="Times New Roman"/>
              </a:rPr>
              <a:t>dibanding</a:t>
            </a:r>
            <a:r>
              <a:rPr lang="en-US" b="1" dirty="0">
                <a:cs typeface="Times New Roman"/>
              </a:rPr>
              <a:t> yang lain). </a:t>
            </a:r>
            <a:r>
              <a:rPr lang="en-US" b="1" baseline="-25000" dirty="0">
                <a:cs typeface="Times New Roman"/>
              </a:rPr>
              <a:t> </a:t>
            </a:r>
            <a:r>
              <a:rPr lang="en-US" b="1" dirty="0">
                <a:cs typeface="Times New Roman"/>
              </a:rPr>
              <a:t> </a:t>
            </a:r>
            <a:endParaRPr lang="en-US" b="1" baseline="-25000" dirty="0">
              <a:cs typeface="Times New Roman"/>
            </a:endParaRPr>
          </a:p>
          <a:p>
            <a:endParaRPr lang="en-US" b="1" baseline="-25000" dirty="0">
              <a:solidFill>
                <a:srgbClr val="0070C0"/>
              </a:solidFill>
              <a:latin typeface="Swis721 Ex BT" pitchFamily="34" charset="0"/>
              <a:cs typeface="Times New Roman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33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81800" y="2286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kerapatan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(</a:t>
            </a:r>
            <a:r>
              <a:rPr lang="en-US" dirty="0" err="1"/>
              <a:t>potentiostat</a:t>
            </a:r>
            <a:r>
              <a:rPr lang="en-US" dirty="0"/>
              <a:t>)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761999" y="3657600"/>
          <a:ext cx="358140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/>
              <a:t>TiO</a:t>
            </a:r>
            <a:r>
              <a:rPr lang="id-ID" sz="2200" baseline="-25000" dirty="0"/>
              <a:t>2  </a:t>
            </a:r>
            <a:r>
              <a:rPr lang="id-ID" sz="2200" dirty="0"/>
              <a:t>+ hv </a:t>
            </a:r>
            <a:r>
              <a:rPr lang="id-ID" sz="2200" dirty="0">
                <a:sym typeface="Wingdings"/>
              </a:rPr>
              <a:t></a:t>
            </a:r>
            <a:r>
              <a:rPr lang="id-ID" sz="2200" dirty="0"/>
              <a:t> TiO</a:t>
            </a:r>
            <a:r>
              <a:rPr lang="id-ID" sz="2200" baseline="-25000" dirty="0"/>
              <a:t>2</a:t>
            </a:r>
            <a:r>
              <a:rPr lang="id-ID" sz="2200" dirty="0"/>
              <a:t>(h</a:t>
            </a:r>
            <a:r>
              <a:rPr lang="id-ID" sz="2200" baseline="30000" dirty="0"/>
              <a:t>+</a:t>
            </a:r>
            <a:r>
              <a:rPr lang="id-ID" sz="2200" dirty="0"/>
              <a:t> + e</a:t>
            </a:r>
            <a:r>
              <a:rPr lang="id-ID" sz="2200" baseline="30000" dirty="0"/>
              <a:t>-</a:t>
            </a:r>
            <a:r>
              <a:rPr lang="id-ID" sz="2200" dirty="0"/>
              <a:t>)</a:t>
            </a:r>
            <a:r>
              <a:rPr lang="en-US" sz="2200" dirty="0"/>
              <a:t>	(4)</a:t>
            </a:r>
            <a:r>
              <a:rPr lang="id-ID" sz="2200" dirty="0"/>
              <a:t>			</a:t>
            </a:r>
            <a:endParaRPr lang="en-US" sz="2200" dirty="0"/>
          </a:p>
          <a:p>
            <a:r>
              <a:rPr lang="id-ID" sz="2200" dirty="0"/>
              <a:t>h</a:t>
            </a:r>
            <a:r>
              <a:rPr lang="id-ID" sz="2200" baseline="30000" dirty="0"/>
              <a:t>+</a:t>
            </a:r>
            <a:r>
              <a:rPr lang="id-ID" sz="2200" dirty="0"/>
              <a:t> + H</a:t>
            </a:r>
            <a:r>
              <a:rPr lang="id-ID" sz="2200" baseline="-25000" dirty="0"/>
              <a:t>2</a:t>
            </a:r>
            <a:r>
              <a:rPr lang="id-ID" sz="2200" dirty="0"/>
              <a:t>O </a:t>
            </a:r>
            <a:r>
              <a:rPr lang="id-ID" sz="2200" dirty="0">
                <a:sym typeface="Wingdings"/>
              </a:rPr>
              <a:t></a:t>
            </a:r>
            <a:r>
              <a:rPr lang="id-ID" sz="2200" b="1" dirty="0"/>
              <a:t>·</a:t>
            </a:r>
            <a:r>
              <a:rPr lang="id-ID" sz="2200" dirty="0"/>
              <a:t>OH + H</a:t>
            </a:r>
            <a:r>
              <a:rPr lang="id-ID" sz="2200" baseline="30000" dirty="0"/>
              <a:t>+</a:t>
            </a:r>
            <a:r>
              <a:rPr lang="en-US" sz="2200" baseline="30000" dirty="0"/>
              <a:t>	</a:t>
            </a:r>
            <a:r>
              <a:rPr lang="id-ID" sz="2200" dirty="0"/>
              <a:t>	</a:t>
            </a:r>
            <a:r>
              <a:rPr lang="en-US" sz="2200" dirty="0"/>
              <a:t>(5)</a:t>
            </a:r>
            <a:r>
              <a:rPr lang="id-ID" sz="2200" dirty="0"/>
              <a:t>			</a:t>
            </a:r>
            <a:endParaRPr lang="en-US" sz="2200" dirty="0"/>
          </a:p>
          <a:p>
            <a:r>
              <a:rPr lang="id-ID" sz="2200" dirty="0"/>
              <a:t>H</a:t>
            </a:r>
            <a:r>
              <a:rPr lang="id-ID" sz="2200" baseline="30000" dirty="0"/>
              <a:t>+</a:t>
            </a:r>
            <a:r>
              <a:rPr lang="id-ID" sz="2200" dirty="0"/>
              <a:t> + e</a:t>
            </a:r>
            <a:r>
              <a:rPr lang="id-ID" sz="2200" baseline="30000" dirty="0"/>
              <a:t>-</a:t>
            </a:r>
            <a:r>
              <a:rPr lang="id-ID" sz="2200" dirty="0">
                <a:sym typeface="Wingdings"/>
              </a:rPr>
              <a:t></a:t>
            </a:r>
            <a:r>
              <a:rPr lang="id-ID" sz="2200" dirty="0"/>
              <a:t>0.5H</a:t>
            </a:r>
            <a:r>
              <a:rPr lang="id-ID" sz="2200" baseline="-25000" dirty="0"/>
              <a:t>2</a:t>
            </a:r>
            <a:r>
              <a:rPr lang="id-ID" sz="2200" dirty="0"/>
              <a:t>		</a:t>
            </a:r>
            <a:r>
              <a:rPr lang="en-US" sz="2200" dirty="0"/>
              <a:t>	(6)</a:t>
            </a:r>
            <a:r>
              <a:rPr lang="id-ID" sz="2200" dirty="0"/>
              <a:t>			</a:t>
            </a:r>
            <a:endParaRPr lang="en-US" sz="2200" dirty="0"/>
          </a:p>
          <a:p>
            <a:r>
              <a:rPr lang="id-ID" sz="2200" dirty="0"/>
              <a:t>C</a:t>
            </a:r>
            <a:r>
              <a:rPr lang="id-ID" sz="2200" baseline="-25000" dirty="0"/>
              <a:t>3</a:t>
            </a:r>
            <a:r>
              <a:rPr lang="id-ID" sz="2200" dirty="0"/>
              <a:t>H</a:t>
            </a:r>
            <a:r>
              <a:rPr lang="id-ID" sz="2200" baseline="-25000" dirty="0"/>
              <a:t>8</a:t>
            </a:r>
            <a:r>
              <a:rPr lang="id-ID" sz="2200" dirty="0"/>
              <a:t>O</a:t>
            </a:r>
            <a:r>
              <a:rPr lang="id-ID" sz="2200" baseline="-25000" dirty="0"/>
              <a:t>3</a:t>
            </a:r>
            <a:r>
              <a:rPr lang="id-ID" sz="2200" dirty="0"/>
              <a:t> + 3H</a:t>
            </a:r>
            <a:r>
              <a:rPr lang="id-ID" sz="2200" baseline="-25000" dirty="0"/>
              <a:t>2</a:t>
            </a:r>
            <a:r>
              <a:rPr lang="id-ID" sz="2200" dirty="0"/>
              <a:t>O </a:t>
            </a:r>
            <a:r>
              <a:rPr lang="id-ID" sz="2200" dirty="0">
                <a:sym typeface="Wingdings"/>
              </a:rPr>
              <a:t></a:t>
            </a:r>
            <a:r>
              <a:rPr lang="id-ID" sz="2200" dirty="0"/>
              <a:t> 3CO</a:t>
            </a:r>
            <a:r>
              <a:rPr lang="id-ID" sz="2200" baseline="-25000" dirty="0"/>
              <a:t>2</a:t>
            </a:r>
            <a:r>
              <a:rPr lang="id-ID" sz="2200" dirty="0"/>
              <a:t> + 7H</a:t>
            </a:r>
            <a:r>
              <a:rPr lang="id-ID" sz="2200" baseline="-25000" dirty="0"/>
              <a:t>2</a:t>
            </a:r>
            <a:r>
              <a:rPr lang="id-ID" sz="2200" dirty="0"/>
              <a:t>	</a:t>
            </a:r>
            <a:r>
              <a:rPr lang="en-US" sz="2200" dirty="0"/>
              <a:t>(7)</a:t>
            </a:r>
            <a:r>
              <a:rPr lang="id-ID" sz="2200" dirty="0"/>
              <a:t>		</a:t>
            </a:r>
            <a:endParaRPr lang="en-US" sz="22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42974" t="28363" r="21898" b="14327"/>
          <a:stretch>
            <a:fillRect/>
          </a:stretch>
        </p:blipFill>
        <p:spPr bwMode="auto">
          <a:xfrm>
            <a:off x="381000" y="2514600"/>
            <a:ext cx="48768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460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REAKSI  PRODUKSI HIDROGEN DARI GLISEROL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28194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606EA"/>
                </a:solidFill>
              </a:rPr>
              <a:t>Terjadi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peningkatan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produksi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bila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reaktannya</a:t>
            </a:r>
            <a:r>
              <a:rPr lang="en-US" dirty="0">
                <a:solidFill>
                  <a:srgbClr val="0606EA"/>
                </a:solidFill>
              </a:rPr>
              <a:t>  </a:t>
            </a:r>
            <a:r>
              <a:rPr lang="en-US" dirty="0" err="1">
                <a:solidFill>
                  <a:srgbClr val="0606EA"/>
                </a:solidFill>
              </a:rPr>
              <a:t>ditambah</a:t>
            </a:r>
            <a:r>
              <a:rPr lang="en-US" dirty="0">
                <a:solidFill>
                  <a:srgbClr val="0606EA"/>
                </a:solidFill>
              </a:rPr>
              <a:t> 10% </a:t>
            </a:r>
            <a:r>
              <a:rPr lang="en-US" dirty="0" err="1">
                <a:solidFill>
                  <a:srgbClr val="0606EA"/>
                </a:solidFill>
              </a:rPr>
              <a:t>gliserol</a:t>
            </a:r>
            <a:r>
              <a:rPr lang="en-US" dirty="0">
                <a:solidFill>
                  <a:srgbClr val="0606EA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606EA"/>
                </a:solidFill>
              </a:rPr>
              <a:t>Gliserol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sebagai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bahan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baku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dan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i="1" dirty="0">
                <a:solidFill>
                  <a:srgbClr val="0606EA"/>
                </a:solidFill>
              </a:rPr>
              <a:t>hole scavenger/electron donor  </a:t>
            </a:r>
            <a:r>
              <a:rPr lang="en-US" dirty="0" err="1">
                <a:solidFill>
                  <a:srgbClr val="0606EA"/>
                </a:solidFill>
              </a:rPr>
              <a:t>sehingga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rekombinasi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bisa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dikurangi</a:t>
            </a:r>
            <a:r>
              <a:rPr lang="en-US" i="1" dirty="0">
                <a:solidFill>
                  <a:srgbClr val="0606EA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7544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FESEM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TNTAs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ultrasonik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10, (b) 30, (c) 60, (d) 90, (e) 150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tampak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606EA"/>
                </a:solidFill>
              </a:rPr>
              <a:t>IIB. SINTESIS TNTAs VARIASI METODE PENGADUKAN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A. </a:t>
            </a:r>
            <a:r>
              <a:rPr lang="en-US" sz="2000" b="1" dirty="0" err="1"/>
              <a:t>Pengadukan</a:t>
            </a:r>
            <a:r>
              <a:rPr lang="en-US" sz="2000" b="1" dirty="0"/>
              <a:t> </a:t>
            </a:r>
            <a:r>
              <a:rPr lang="en-US" sz="2000" b="1" dirty="0" err="1"/>
              <a:t>Ultrasonik</a:t>
            </a:r>
            <a:endParaRPr lang="en-US" sz="2000" b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305" y="1281430"/>
            <a:ext cx="6652895" cy="428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1066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Arus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dihasilkan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ultrasonik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fotokatalis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4 cm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TNTAs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ultrasonik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(a) 10; (b) 30; (c) 60; (d) 90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(e) 150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menit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066800"/>
          <a:ext cx="5486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886200" y="3429000"/>
          <a:ext cx="5041900" cy="319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3836075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err="1"/>
              <a:t>Semakin</a:t>
            </a:r>
            <a:r>
              <a:rPr lang="en-US" sz="2000" dirty="0"/>
              <a:t> lama </a:t>
            </a:r>
            <a:r>
              <a:rPr lang="en-US" sz="2000" dirty="0" err="1"/>
              <a:t>anodisasi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90 </a:t>
            </a:r>
            <a:r>
              <a:rPr lang="en-US" sz="2000" dirty="0" err="1"/>
              <a:t>menit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tube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H</a:t>
            </a:r>
            <a:r>
              <a:rPr lang="en-US" sz="2000" baseline="-25000" dirty="0"/>
              <a:t>2 </a:t>
            </a:r>
            <a:r>
              <a:rPr lang="en-US" sz="2000" dirty="0"/>
              <a:t> yang  </a:t>
            </a:r>
            <a:r>
              <a:rPr lang="en-US" sz="2000" dirty="0" err="1"/>
              <a:t>dihasilkan</a:t>
            </a:r>
            <a:r>
              <a:rPr lang="en-US" sz="2000" dirty="0"/>
              <a:t>, </a:t>
            </a:r>
            <a:r>
              <a:rPr lang="en-US" sz="2000" b="1" dirty="0" err="1">
                <a:solidFill>
                  <a:srgbClr val="17E921"/>
                </a:solidFill>
              </a:rPr>
              <a:t>dengan</a:t>
            </a:r>
            <a:r>
              <a:rPr lang="en-US" sz="2000" b="1" dirty="0">
                <a:solidFill>
                  <a:srgbClr val="17E921"/>
                </a:solidFill>
              </a:rPr>
              <a:t> </a:t>
            </a:r>
            <a:r>
              <a:rPr lang="en-US" sz="2000" b="1" dirty="0" err="1">
                <a:solidFill>
                  <a:srgbClr val="17E921"/>
                </a:solidFill>
              </a:rPr>
              <a:t>produksi</a:t>
            </a:r>
            <a:r>
              <a:rPr lang="en-US" sz="2000" b="1" dirty="0">
                <a:solidFill>
                  <a:srgbClr val="17E921"/>
                </a:solidFill>
              </a:rPr>
              <a:t> H</a:t>
            </a:r>
            <a:r>
              <a:rPr lang="en-US" sz="2000" b="1" baseline="-25000" dirty="0">
                <a:solidFill>
                  <a:srgbClr val="17E921"/>
                </a:solidFill>
              </a:rPr>
              <a:t>2 </a:t>
            </a:r>
            <a:r>
              <a:rPr lang="en-US" sz="2000" b="1" dirty="0">
                <a:solidFill>
                  <a:srgbClr val="17E921"/>
                </a:solidFill>
              </a:rPr>
              <a:t> </a:t>
            </a:r>
            <a:r>
              <a:rPr lang="en-US" sz="2000" b="1" dirty="0" err="1">
                <a:solidFill>
                  <a:srgbClr val="17E921"/>
                </a:solidFill>
              </a:rPr>
              <a:t>tertinggi</a:t>
            </a:r>
            <a:r>
              <a:rPr lang="en-US" sz="2000" b="1" dirty="0">
                <a:solidFill>
                  <a:srgbClr val="17E921"/>
                </a:solidFill>
              </a:rPr>
              <a:t> </a:t>
            </a:r>
            <a:r>
              <a:rPr lang="en-US" sz="2000" b="1" dirty="0" err="1">
                <a:solidFill>
                  <a:srgbClr val="17E921"/>
                </a:solidFill>
              </a:rPr>
              <a:t>pada</a:t>
            </a:r>
            <a:r>
              <a:rPr lang="en-US" sz="2000" b="1" dirty="0">
                <a:solidFill>
                  <a:srgbClr val="17E921"/>
                </a:solidFill>
              </a:rPr>
              <a:t> </a:t>
            </a:r>
            <a:r>
              <a:rPr lang="en-US" sz="2000" b="1" dirty="0" err="1">
                <a:solidFill>
                  <a:srgbClr val="17E921"/>
                </a:solidFill>
              </a:rPr>
              <a:t>anodisasi</a:t>
            </a:r>
            <a:r>
              <a:rPr lang="en-US" sz="2000" b="1" dirty="0">
                <a:solidFill>
                  <a:srgbClr val="17E921"/>
                </a:solidFill>
              </a:rPr>
              <a:t> 90 </a:t>
            </a:r>
            <a:r>
              <a:rPr lang="en-US" sz="2000" b="1" dirty="0" err="1">
                <a:solidFill>
                  <a:srgbClr val="17E921"/>
                </a:solidFill>
              </a:rPr>
              <a:t>menit</a:t>
            </a:r>
            <a:r>
              <a:rPr lang="en-US" sz="2000" b="1" dirty="0">
                <a:solidFill>
                  <a:srgbClr val="17E921"/>
                </a:solidFill>
              </a:rPr>
              <a:t> </a:t>
            </a:r>
            <a:r>
              <a:rPr lang="en-US" sz="2000" b="1" dirty="0" err="1">
                <a:solidFill>
                  <a:srgbClr val="17E921"/>
                </a:solidFill>
              </a:rPr>
              <a:t>yakni</a:t>
            </a:r>
            <a:r>
              <a:rPr lang="en-US" sz="2000" b="1" dirty="0">
                <a:solidFill>
                  <a:srgbClr val="17E921"/>
                </a:solidFill>
              </a:rPr>
              <a:t>  65,5 </a:t>
            </a:r>
            <a:r>
              <a:rPr lang="en-US" sz="2000" b="1" dirty="0" err="1">
                <a:solidFill>
                  <a:srgbClr val="17E921"/>
                </a:solidFill>
              </a:rPr>
              <a:t>mmol</a:t>
            </a:r>
            <a:r>
              <a:rPr lang="en-US" sz="2000" b="1" dirty="0">
                <a:solidFill>
                  <a:srgbClr val="17E921"/>
                </a:solidFill>
              </a:rPr>
              <a:t> H2/m</a:t>
            </a:r>
            <a:r>
              <a:rPr lang="en-US" sz="2000" b="1" baseline="30000" dirty="0">
                <a:solidFill>
                  <a:srgbClr val="17E921"/>
                </a:solidFill>
              </a:rPr>
              <a:t>2</a:t>
            </a:r>
            <a:r>
              <a:rPr lang="en-US" sz="2000" b="1" dirty="0">
                <a:solidFill>
                  <a:srgbClr val="17E921"/>
                </a:solidFill>
              </a:rPr>
              <a:t> </a:t>
            </a:r>
            <a:r>
              <a:rPr lang="en-US" sz="2000" b="1" dirty="0" err="1">
                <a:solidFill>
                  <a:srgbClr val="17E921"/>
                </a:solidFill>
              </a:rPr>
              <a:t>katalis</a:t>
            </a:r>
            <a:r>
              <a:rPr lang="en-US" sz="2000" b="1" dirty="0">
                <a:solidFill>
                  <a:srgbClr val="17E92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Pada</a:t>
            </a:r>
            <a:r>
              <a:rPr lang="en-US" sz="2000" dirty="0"/>
              <a:t> plat TNTAs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bawah</a:t>
            </a:r>
            <a:r>
              <a:rPr lang="en-US" sz="2000" dirty="0"/>
              <a:t> yang </a:t>
            </a:r>
            <a:r>
              <a:rPr lang="en-US" sz="2000" dirty="0" err="1"/>
              <a:t>dekat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ultrasonik</a:t>
            </a:r>
            <a:r>
              <a:rPr lang="en-US" sz="2000" dirty="0"/>
              <a:t> , TNTAs </a:t>
            </a:r>
            <a:r>
              <a:rPr lang="en-US" sz="2000" dirty="0" err="1"/>
              <a:t>bertumpuk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solidFill>
                  <a:srgbClr val="17E921"/>
                </a:solidFill>
              </a:rPr>
              <a:t>Morfologi</a:t>
            </a:r>
            <a:r>
              <a:rPr lang="en-US" sz="2000" dirty="0">
                <a:solidFill>
                  <a:srgbClr val="17E921"/>
                </a:solidFill>
              </a:rPr>
              <a:t> </a:t>
            </a:r>
            <a:r>
              <a:rPr lang="en-US" sz="2000" dirty="0" err="1">
                <a:solidFill>
                  <a:srgbClr val="17E921"/>
                </a:solidFill>
              </a:rPr>
              <a:t>dan</a:t>
            </a:r>
            <a:r>
              <a:rPr lang="en-US" sz="2000" dirty="0">
                <a:solidFill>
                  <a:srgbClr val="17E921"/>
                </a:solidFill>
              </a:rPr>
              <a:t> </a:t>
            </a:r>
            <a:r>
              <a:rPr lang="en-US" sz="2000" dirty="0" err="1">
                <a:solidFill>
                  <a:srgbClr val="17E921"/>
                </a:solidFill>
              </a:rPr>
              <a:t>ukuran</a:t>
            </a:r>
            <a:r>
              <a:rPr lang="en-US" sz="2000" dirty="0">
                <a:solidFill>
                  <a:srgbClr val="17E921"/>
                </a:solidFill>
              </a:rPr>
              <a:t> </a:t>
            </a:r>
            <a:r>
              <a:rPr lang="en-US" sz="2000" i="1" dirty="0">
                <a:solidFill>
                  <a:srgbClr val="17E921"/>
                </a:solidFill>
              </a:rPr>
              <a:t>tube</a:t>
            </a:r>
            <a:r>
              <a:rPr lang="en-US" sz="2000" dirty="0">
                <a:solidFill>
                  <a:srgbClr val="17E921"/>
                </a:solidFill>
              </a:rPr>
              <a:t> </a:t>
            </a:r>
            <a:r>
              <a:rPr lang="en-US" sz="2000" dirty="0" err="1">
                <a:solidFill>
                  <a:srgbClr val="17E921"/>
                </a:solidFill>
              </a:rPr>
              <a:t>mempengaruhi</a:t>
            </a:r>
            <a:r>
              <a:rPr lang="en-US" sz="2000" dirty="0">
                <a:solidFill>
                  <a:srgbClr val="17E921"/>
                </a:solidFill>
              </a:rPr>
              <a:t> </a:t>
            </a:r>
            <a:r>
              <a:rPr lang="en-US" sz="2000" dirty="0" err="1">
                <a:solidFill>
                  <a:srgbClr val="17E921"/>
                </a:solidFill>
              </a:rPr>
              <a:t>penyerapan</a:t>
            </a:r>
            <a:r>
              <a:rPr lang="en-US" sz="2000" dirty="0">
                <a:solidFill>
                  <a:srgbClr val="17E921"/>
                </a:solidFill>
              </a:rPr>
              <a:t> </a:t>
            </a:r>
            <a:r>
              <a:rPr lang="en-US" sz="2000" dirty="0" err="1">
                <a:solidFill>
                  <a:srgbClr val="17E921"/>
                </a:solidFill>
              </a:rPr>
              <a:t>foton</a:t>
            </a:r>
            <a:r>
              <a:rPr lang="en-US" sz="2000" dirty="0">
                <a:solidFill>
                  <a:srgbClr val="17E921"/>
                </a:solidFill>
              </a:rPr>
              <a:t> </a:t>
            </a:r>
            <a:r>
              <a:rPr lang="en-US" sz="2000" dirty="0" err="1">
                <a:solidFill>
                  <a:srgbClr val="17E921"/>
                </a:solidFill>
              </a:rPr>
              <a:t>oleh</a:t>
            </a:r>
            <a:r>
              <a:rPr lang="en-US" sz="2000" dirty="0">
                <a:solidFill>
                  <a:srgbClr val="17E921"/>
                </a:solidFill>
              </a:rPr>
              <a:t> TNTAs yang </a:t>
            </a:r>
            <a:r>
              <a:rPr lang="en-US" sz="2000" dirty="0" err="1">
                <a:solidFill>
                  <a:srgbClr val="17E921"/>
                </a:solidFill>
              </a:rPr>
              <a:t>berimplikasi</a:t>
            </a:r>
            <a:r>
              <a:rPr lang="en-US" sz="2000" dirty="0">
                <a:solidFill>
                  <a:srgbClr val="17E921"/>
                </a:solidFill>
              </a:rPr>
              <a:t> </a:t>
            </a:r>
            <a:r>
              <a:rPr lang="en-US" sz="2000" dirty="0" err="1">
                <a:solidFill>
                  <a:srgbClr val="17E921"/>
                </a:solidFill>
              </a:rPr>
              <a:t>pada</a:t>
            </a:r>
            <a:r>
              <a:rPr lang="en-US" sz="2000" dirty="0">
                <a:solidFill>
                  <a:srgbClr val="17E921"/>
                </a:solidFill>
              </a:rPr>
              <a:t> H</a:t>
            </a:r>
            <a:r>
              <a:rPr lang="en-US" sz="2000" baseline="-25000" dirty="0">
                <a:solidFill>
                  <a:srgbClr val="17E921"/>
                </a:solidFill>
              </a:rPr>
              <a:t>2 </a:t>
            </a:r>
            <a:r>
              <a:rPr lang="en-US" sz="2000" dirty="0">
                <a:solidFill>
                  <a:srgbClr val="17E921"/>
                </a:solidFill>
              </a:rPr>
              <a:t>yang </a:t>
            </a:r>
            <a:r>
              <a:rPr lang="en-US" sz="2000" dirty="0" err="1">
                <a:solidFill>
                  <a:srgbClr val="17E921"/>
                </a:solidFill>
              </a:rPr>
              <a:t>dihasilkan</a:t>
            </a:r>
            <a:r>
              <a:rPr lang="en-US" sz="2000" dirty="0">
                <a:solidFill>
                  <a:srgbClr val="17E921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48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Produksi</a:t>
            </a:r>
            <a:r>
              <a:rPr lang="en-US" b="1" dirty="0"/>
              <a:t> H</a:t>
            </a:r>
            <a:r>
              <a:rPr lang="en-US" b="1" baseline="-25000" dirty="0"/>
              <a:t>2 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panjang</a:t>
            </a:r>
            <a:r>
              <a:rPr lang="en-US" b="1" dirty="0"/>
              <a:t> </a:t>
            </a:r>
            <a:r>
              <a:rPr lang="en-US" b="1" i="1" dirty="0"/>
              <a:t>tube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anodisasi</a:t>
            </a:r>
            <a:r>
              <a:rPr lang="en-US" b="1" dirty="0"/>
              <a:t>  </a:t>
            </a:r>
            <a:r>
              <a:rPr lang="en-US" b="1" dirty="0" err="1"/>
              <a:t>ultrasonik</a:t>
            </a:r>
            <a:r>
              <a:rPr lang="en-US" b="1" dirty="0"/>
              <a:t> 50 C</a:t>
            </a:r>
          </a:p>
        </p:txBody>
      </p:sp>
      <p:pic>
        <p:nvPicPr>
          <p:cNvPr id="1986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84765"/>
            <a:ext cx="425926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:\FESEM STL Uj PEN 2\US 150,50 top sebelum pen 2\100000X tilt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"/>
            <a:ext cx="2457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70866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Pendahuluan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 </a:t>
            </a:r>
            <a:endParaRPr lang="id-ID" sz="48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914400"/>
            <a:ext cx="8153400" cy="59436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Untk</a:t>
            </a:r>
            <a:r>
              <a:rPr lang="en-US" sz="3600" b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menjamin</a:t>
            </a:r>
            <a:r>
              <a:rPr lang="en-US" sz="3600" b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pasokan</a:t>
            </a:r>
            <a:r>
              <a:rPr lang="en-US" sz="3600" b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3600" b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6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: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Mencari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sumber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-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sumber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cadangan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baru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(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Intensifikasi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).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Menggunakan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secara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efisien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  (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Konservasi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)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Mempercepat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pemanfaatan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alternatif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(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Diversifikasi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)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       PRODUKSI ENERGI ALTERNATIF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DENGAN BAHAN BAKU YANG TERBARUKAN (LIMBAH)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5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1" y="-228600"/>
            <a:ext cx="1174574" cy="1371600"/>
          </a:xfrm>
          <a:prstGeom prst="rect">
            <a:avLst/>
          </a:prstGeom>
          <a:noFill/>
        </p:spPr>
      </p:pic>
      <p:pic>
        <p:nvPicPr>
          <p:cNvPr id="6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419600"/>
            <a:ext cx="1403174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62801" y="457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 energy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85800" y="50292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983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457200"/>
          <a:ext cx="6096000" cy="2995676"/>
        </p:xfrm>
        <a:graphic>
          <a:graphicData uri="http://schemas.openxmlformats.org/drawingml/2006/table">
            <a:tbl>
              <a:tblPr/>
              <a:tblGrid>
                <a:gridCol w="105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Waktu</a:t>
                      </a: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Anodisasi</a:t>
                      </a: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, jam</a:t>
                      </a:r>
                      <a:r>
                        <a:rPr lang="en-US" sz="1600" baseline="0" dirty="0">
                          <a:latin typeface="Times New Roman"/>
                          <a:ea typeface="Malgun Gothic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Di,nm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t,nm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L, </a:t>
                      </a: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μm</a:t>
                      </a: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Laju</a:t>
                      </a: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 </a:t>
                      </a:r>
                      <a:r>
                        <a:rPr lang="id-ID" sz="1600" dirty="0">
                          <a:latin typeface="Times New Roman"/>
                          <a:ea typeface="Malgun Gothic"/>
                          <a:cs typeface="Times New Roman"/>
                        </a:rPr>
                        <a:t>P</a:t>
                      </a: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ertumbuhan</a:t>
                      </a: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 </a:t>
                      </a:r>
                      <a:r>
                        <a:rPr lang="id-ID" sz="1600" i="1" dirty="0">
                          <a:latin typeface="Times New Roman"/>
                          <a:ea typeface="Malgun Gothic"/>
                          <a:cs typeface="Times New Roman"/>
                        </a:rPr>
                        <a:t>tube</a:t>
                      </a: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dL</a:t>
                      </a: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dt</a:t>
                      </a: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), </a:t>
                      </a: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μm</a:t>
                      </a: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latin typeface="Times New Roman"/>
                          <a:ea typeface="Malgun Gothic"/>
                          <a:cs typeface="Times New Roman"/>
                        </a:rPr>
                        <a:t>menit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Times New Roman"/>
                          <a:ea typeface="Malgun Gothic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107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(67-102)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16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(10-22)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0,990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314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     </a:t>
                      </a:r>
                      <a:r>
                        <a:rPr lang="id-ID" sz="1600" dirty="0">
                          <a:latin typeface="Times New Roman"/>
                          <a:ea typeface="Malgun Gothic"/>
                          <a:cs typeface="Times New Roman"/>
                        </a:rPr>
                        <a:t>0,017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110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(83-143)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19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(13-25)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0,842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latin typeface="Times New Roman"/>
                          <a:ea typeface="Malgun Gothic"/>
                          <a:cs typeface="Times New Roman"/>
                        </a:rPr>
                        <a:t>0,007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126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(100-156)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23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(13-30)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0,789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Malgun Gothic"/>
                          <a:cs typeface="Times New Roman"/>
                        </a:rPr>
                        <a:t>0,003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6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158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(123-205)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23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Malgun Gothic"/>
                          <a:cs typeface="Times New Roman"/>
                        </a:rPr>
                        <a:t>(19-28)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Malgun Gothic"/>
                          <a:cs typeface="Times New Roman"/>
                        </a:rPr>
                        <a:t>0,802</a:t>
                      </a:r>
                      <a:endParaRPr lang="en-US" sz="16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Times New Roman"/>
                          <a:ea typeface="Malgun Gothic"/>
                          <a:cs typeface="Times New Roman"/>
                        </a:rPr>
                        <a:t>0,002</a:t>
                      </a:r>
                      <a:endParaRPr lang="en-US" sz="16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3847" y="0"/>
            <a:ext cx="614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tube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TNTAs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variasi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magnetik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5108" t="28947" r="7451" b="19883"/>
          <a:stretch>
            <a:fillRect/>
          </a:stretch>
        </p:blipFill>
        <p:spPr bwMode="auto">
          <a:xfrm>
            <a:off x="685800" y="4343400"/>
            <a:ext cx="4800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505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Di=rata- rata diameter </a:t>
            </a:r>
            <a:r>
              <a:rPr lang="en-US" dirty="0" err="1"/>
              <a:t>dalam</a:t>
            </a:r>
            <a:r>
              <a:rPr lang="en-US" dirty="0"/>
              <a:t>, t=</a:t>
            </a:r>
            <a:r>
              <a:rPr lang="en-US" dirty="0" err="1"/>
              <a:t>tebal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L=</a:t>
            </a:r>
            <a:r>
              <a:rPr lang="en-US" dirty="0" err="1"/>
              <a:t>panjang</a:t>
            </a:r>
            <a:r>
              <a:rPr lang="en-US" dirty="0"/>
              <a:t> tube TNTAs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kisarannya</a:t>
            </a:r>
            <a:r>
              <a:rPr lang="en-US" dirty="0"/>
              <a:t>   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8871" t="29111" r="43751" b="21537"/>
          <a:stretch>
            <a:fillRect/>
          </a:stretch>
        </p:blipFill>
        <p:spPr bwMode="auto">
          <a:xfrm>
            <a:off x="5638800" y="4114800"/>
            <a:ext cx="3352799" cy="2133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32036" t="50113" r="27770" b="19911"/>
          <a:stretch>
            <a:fillRect/>
          </a:stretch>
        </p:blipFill>
        <p:spPr bwMode="auto">
          <a:xfrm>
            <a:off x="152400" y="1600200"/>
            <a:ext cx="4572000" cy="22098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4122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FESEM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TNTAs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magnetik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2 jam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(a) 28 </a:t>
            </a:r>
            <a:r>
              <a:rPr lang="en-US" sz="1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(b) 50 </a:t>
            </a:r>
            <a:r>
              <a:rPr lang="en-US" sz="1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kemiringan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16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30086" t="37910" r="26380" b="31545"/>
          <a:stretch>
            <a:fillRect/>
          </a:stretch>
        </p:blipFill>
        <p:spPr bwMode="auto">
          <a:xfrm>
            <a:off x="4800600" y="1600200"/>
            <a:ext cx="4191000" cy="2209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41220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FESEM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TNTAs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anodisasi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magnetik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selama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6 jam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(a) 28 </a:t>
            </a:r>
            <a:r>
              <a:rPr lang="en-US" sz="1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(b) 50 </a:t>
            </a:r>
            <a:r>
              <a:rPr lang="en-US" sz="16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kemiringan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1600" b="1" baseline="30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(inset)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8190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Pengaruh</a:t>
            </a:r>
            <a:r>
              <a:rPr lang="en-US" sz="2000" b="1" dirty="0"/>
              <a:t> </a:t>
            </a:r>
            <a:r>
              <a:rPr lang="en-US" sz="2000" b="1" dirty="0" err="1"/>
              <a:t>Suhu</a:t>
            </a:r>
            <a:r>
              <a:rPr lang="en-US" sz="2000" b="1" dirty="0"/>
              <a:t> </a:t>
            </a:r>
            <a:r>
              <a:rPr lang="en-US" sz="2000" b="1" dirty="0" err="1"/>
              <a:t>Anodisasi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612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606EA"/>
                </a:solidFill>
                <a:latin typeface="+mn-lt"/>
              </a:rPr>
              <a:t>III. PENAMBAHAN DOPAN LOGAM Pt</a:t>
            </a:r>
            <a:br>
              <a:rPr lang="en-US" sz="2400" b="1" dirty="0">
                <a:solidFill>
                  <a:srgbClr val="0606EA"/>
                </a:solidFill>
                <a:latin typeface="+mn-lt"/>
              </a:rPr>
            </a:br>
            <a:r>
              <a:rPr lang="en-US" sz="2400" b="1" dirty="0">
                <a:solidFill>
                  <a:srgbClr val="0606EA"/>
                </a:solidFill>
                <a:latin typeface="+mn-lt"/>
              </a:rPr>
              <a:t>III.A. </a:t>
            </a:r>
            <a:r>
              <a:rPr lang="en-US" sz="2400" b="1" dirty="0" err="1">
                <a:solidFill>
                  <a:srgbClr val="0606EA"/>
                </a:solidFill>
                <a:latin typeface="+mn-lt"/>
              </a:rPr>
              <a:t>Penambahan</a:t>
            </a:r>
            <a:r>
              <a:rPr lang="en-US" sz="2400" b="1" dirty="0">
                <a:solidFill>
                  <a:srgbClr val="0606EA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606EA"/>
                </a:solidFill>
                <a:latin typeface="+mn-lt"/>
              </a:rPr>
              <a:t>dopan</a:t>
            </a:r>
            <a:r>
              <a:rPr lang="en-US" sz="2400" b="1" dirty="0">
                <a:solidFill>
                  <a:srgbClr val="0606EA"/>
                </a:solidFill>
                <a:latin typeface="+mn-lt"/>
              </a:rPr>
              <a:t> Pt </a:t>
            </a:r>
            <a:r>
              <a:rPr lang="en-US" sz="2400" b="1" dirty="0" err="1">
                <a:solidFill>
                  <a:srgbClr val="0606EA"/>
                </a:solidFill>
                <a:latin typeface="+mn-lt"/>
              </a:rPr>
              <a:t>pada</a:t>
            </a:r>
            <a:r>
              <a:rPr lang="en-US" sz="2400" b="1" dirty="0">
                <a:solidFill>
                  <a:srgbClr val="0606EA"/>
                </a:solidFill>
                <a:latin typeface="+mn-lt"/>
              </a:rPr>
              <a:t> TiO2 P-25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karakterisasi</a:t>
            </a:r>
            <a:r>
              <a:rPr lang="en-US" sz="2400" dirty="0"/>
              <a:t> Pt-TiO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H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i="1" dirty="0" err="1"/>
              <a:t>Chemisorption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1068388" y="1468438"/>
          <a:ext cx="7032625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0" name="Document" r:id="rId3" imgW="5689640" imgH="1392705" progId="Word.Document.12">
                  <p:embed/>
                </p:oleObj>
              </mc:Choice>
              <mc:Fallback>
                <p:oleObj name="Document" r:id="rId3" imgW="5689640" imgH="1392705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68438"/>
                        <a:ext cx="7032625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Content Placeholder 3" descr="F:\Tugas 1\Data UV vis\Grafik UV-Vis (Fixed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2143" y="3657600"/>
            <a:ext cx="62478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Tauc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dari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transformasi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fungsi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Kubelka-Munk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energy 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untuk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berbagai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fotokatalis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41301" y="381000"/>
          <a:ext cx="5410200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57600"/>
            <a:ext cx="5038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3581400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172200"/>
            <a:ext cx="806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Prinsip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kerja</a:t>
            </a:r>
            <a:r>
              <a:rPr lang="en-US" b="1" dirty="0">
                <a:solidFill>
                  <a:srgbClr val="0070C0"/>
                </a:solidFill>
              </a:rPr>
              <a:t> TNTAs yang </a:t>
            </a:r>
            <a:r>
              <a:rPr lang="en-US" b="1" dirty="0" err="1">
                <a:solidFill>
                  <a:srgbClr val="0070C0"/>
                </a:solidFill>
              </a:rPr>
              <a:t>didopan</a:t>
            </a:r>
            <a:r>
              <a:rPr lang="en-US" b="1" dirty="0">
                <a:solidFill>
                  <a:srgbClr val="0070C0"/>
                </a:solidFill>
              </a:rPr>
              <a:t> Pt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reaksi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fotoreformasi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gliserol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97180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Pengaruh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jenis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katalis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terhadap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produksi</a:t>
            </a:r>
            <a:r>
              <a:rPr lang="en-US" b="1" dirty="0">
                <a:solidFill>
                  <a:srgbClr val="0070C0"/>
                </a:solidFill>
              </a:rPr>
              <a:t> H</a:t>
            </a:r>
            <a:r>
              <a:rPr lang="en-US" b="1" baseline="-25000" dirty="0">
                <a:solidFill>
                  <a:srgbClr val="0070C0"/>
                </a:solidFill>
              </a:rPr>
              <a:t>2 </a:t>
            </a:r>
            <a:r>
              <a:rPr lang="en-US" b="1" dirty="0">
                <a:solidFill>
                  <a:srgbClr val="0070C0"/>
                </a:solidFill>
              </a:rPr>
              <a:t>(volume </a:t>
            </a:r>
            <a:r>
              <a:rPr lang="en-US" b="1" i="1" dirty="0">
                <a:solidFill>
                  <a:srgbClr val="0070C0"/>
                </a:solidFill>
              </a:rPr>
              <a:t>slurry </a:t>
            </a:r>
            <a:r>
              <a:rPr lang="en-US" b="1" dirty="0">
                <a:solidFill>
                  <a:srgbClr val="0070C0"/>
                </a:solidFill>
              </a:rPr>
              <a:t>200 ml, TiO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P25 = 0,2 gram).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286000" y="914400"/>
          <a:ext cx="4577196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609600" y="1524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III.B </a:t>
            </a:r>
            <a:r>
              <a:rPr lang="en-US" sz="2400" b="1" dirty="0" err="1"/>
              <a:t>Penambahan</a:t>
            </a:r>
            <a:r>
              <a:rPr lang="en-US" sz="2400" b="1" dirty="0"/>
              <a:t> </a:t>
            </a:r>
            <a:r>
              <a:rPr lang="en-US" sz="2400" b="1" dirty="0" err="1"/>
              <a:t>dopan</a:t>
            </a:r>
            <a:r>
              <a:rPr lang="en-US" sz="2400" b="1" dirty="0"/>
              <a:t> Pt </a:t>
            </a:r>
            <a:r>
              <a:rPr lang="en-US" sz="2400" b="1" dirty="0" err="1"/>
              <a:t>pada</a:t>
            </a:r>
            <a:r>
              <a:rPr lang="en-US" sz="2400" b="1" dirty="0"/>
              <a:t> TNTAs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solidFill>
                  <a:srgbClr val="0606EA"/>
                </a:solidFill>
              </a:rPr>
              <a:t>Pengaruh</a:t>
            </a:r>
            <a:r>
              <a:rPr lang="en-US" sz="2400" dirty="0">
                <a:solidFill>
                  <a:srgbClr val="0606EA"/>
                </a:solidFill>
              </a:rPr>
              <a:t> </a:t>
            </a:r>
            <a:r>
              <a:rPr lang="en-US" sz="2400" dirty="0" err="1">
                <a:solidFill>
                  <a:srgbClr val="0606EA"/>
                </a:solidFill>
              </a:rPr>
              <a:t>dopan</a:t>
            </a:r>
            <a:r>
              <a:rPr lang="en-US" sz="2400" dirty="0">
                <a:solidFill>
                  <a:srgbClr val="0606EA"/>
                </a:solidFill>
              </a:rPr>
              <a:t> Pt </a:t>
            </a:r>
            <a:r>
              <a:rPr lang="en-US" sz="2400" i="1" dirty="0">
                <a:solidFill>
                  <a:srgbClr val="0606EA"/>
                </a:solidFill>
              </a:rPr>
              <a:t>Loading </a:t>
            </a:r>
            <a:r>
              <a:rPr lang="en-US" sz="2400" dirty="0">
                <a:solidFill>
                  <a:srgbClr val="0606EA"/>
                </a:solidFill>
              </a:rPr>
              <a:t>Pt </a:t>
            </a:r>
            <a:r>
              <a:rPr lang="en-US" sz="2400" dirty="0" err="1">
                <a:solidFill>
                  <a:srgbClr val="0606EA"/>
                </a:solidFill>
              </a:rPr>
              <a:t>pada</a:t>
            </a:r>
            <a:r>
              <a:rPr lang="en-US" sz="2400" dirty="0">
                <a:solidFill>
                  <a:srgbClr val="0606EA"/>
                </a:solidFill>
              </a:rPr>
              <a:t> </a:t>
            </a:r>
            <a:r>
              <a:rPr lang="en-US" sz="2400" dirty="0" err="1">
                <a:solidFill>
                  <a:srgbClr val="0606EA"/>
                </a:solidFill>
              </a:rPr>
              <a:t>Produksi</a:t>
            </a:r>
            <a:r>
              <a:rPr lang="en-US" sz="2400" dirty="0">
                <a:solidFill>
                  <a:srgbClr val="0606EA"/>
                </a:solidFill>
              </a:rPr>
              <a:t> H2.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248400"/>
            <a:ext cx="745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i="1" dirty="0"/>
              <a:t>loading</a:t>
            </a:r>
            <a:r>
              <a:rPr lang="en-US" dirty="0"/>
              <a:t> </a:t>
            </a:r>
            <a:r>
              <a:rPr lang="en-US" dirty="0" err="1"/>
              <a:t>dopan</a:t>
            </a:r>
            <a:r>
              <a:rPr lang="en-US" dirty="0"/>
              <a:t> Pt </a:t>
            </a:r>
            <a:r>
              <a:rPr lang="en-US" dirty="0" err="1"/>
              <a:t>pada</a:t>
            </a:r>
            <a:r>
              <a:rPr lang="en-US" dirty="0"/>
              <a:t> TNTAs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akumulasi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H</a:t>
            </a:r>
            <a:r>
              <a:rPr lang="en-US" baseline="-25000" dirty="0"/>
              <a:t>2  </a:t>
            </a:r>
          </a:p>
          <a:p>
            <a:r>
              <a:rPr lang="en-US" i="1" dirty="0"/>
              <a:t>Loading 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5 % </a:t>
            </a:r>
            <a:r>
              <a:rPr lang="en-US" dirty="0" err="1"/>
              <a:t>massa</a:t>
            </a:r>
            <a:r>
              <a:rPr lang="en-US" dirty="0"/>
              <a:t> Pt </a:t>
            </a:r>
            <a:r>
              <a:rPr lang="en-US" baseline="-25000" dirty="0"/>
              <a:t> 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209800" y="3886200"/>
          <a:ext cx="419566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2243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KARAKTERISASI Pt TNTAs </a:t>
            </a:r>
          </a:p>
          <a:p>
            <a:r>
              <a:rPr lang="en-US" dirty="0" err="1"/>
              <a:t>Hasil</a:t>
            </a:r>
            <a:r>
              <a:rPr lang="en-US" dirty="0"/>
              <a:t> FESEM </a:t>
            </a:r>
            <a:r>
              <a:rPr lang="en-US" dirty="0" err="1"/>
              <a:t>dari</a:t>
            </a:r>
            <a:r>
              <a:rPr lang="en-US" dirty="0"/>
              <a:t> TNTAs </a:t>
            </a:r>
            <a:r>
              <a:rPr lang="en-US" dirty="0" err="1"/>
              <a:t>tampak</a:t>
            </a:r>
            <a:r>
              <a:rPr lang="en-US" dirty="0"/>
              <a:t> (a) </a:t>
            </a:r>
            <a:r>
              <a:rPr lang="en-US" dirty="0" err="1"/>
              <a:t>atas</a:t>
            </a:r>
            <a:r>
              <a:rPr lang="en-US" dirty="0"/>
              <a:t>, (b)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45</a:t>
            </a:r>
            <a:r>
              <a:rPr lang="en-US" baseline="30000" dirty="0"/>
              <a:t>o </a:t>
            </a:r>
            <a:r>
              <a:rPr lang="en-US" dirty="0" err="1"/>
              <a:t>dan</a:t>
            </a:r>
            <a:r>
              <a:rPr lang="en-US" dirty="0"/>
              <a:t> Pt TNTAs RKA 5%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(a) </a:t>
            </a:r>
            <a:r>
              <a:rPr lang="en-US" dirty="0" err="1"/>
              <a:t>atas</a:t>
            </a:r>
            <a:r>
              <a:rPr lang="en-US" dirty="0"/>
              <a:t>, (b)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45</a:t>
            </a:r>
            <a:r>
              <a:rPr lang="en-US" baseline="30000" dirty="0"/>
              <a:t>o</a:t>
            </a:r>
            <a:r>
              <a:rPr lang="en-US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371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Dopan</a:t>
            </a:r>
            <a:r>
              <a:rPr lang="en-US" dirty="0"/>
              <a:t> Pt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TNTAs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0" y="4572000"/>
          <a:ext cx="6934199" cy="2057400"/>
        </p:xfrm>
        <a:graphic>
          <a:graphicData uri="http://schemas.openxmlformats.org/drawingml/2006/table">
            <a:tbl>
              <a:tblPr/>
              <a:tblGrid>
                <a:gridCol w="102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1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Elemen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en-US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massa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TNTAs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Pt-TNTAs-RKA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Pt-TNTAs-RKK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Pt-TNTAs-FDK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9,72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10,56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33,84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45,06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46,38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55,58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38,66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11" descr="Spcgenmap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2057400"/>
            <a:ext cx="3479800" cy="2286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457200" y="228600"/>
            <a:ext cx="7086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err="1">
                <a:solidFill>
                  <a:srgbClr val="0606EA"/>
                </a:solidFill>
              </a:rPr>
              <a:t>Pengaruh</a:t>
            </a:r>
            <a:r>
              <a:rPr lang="en-US" sz="2400" dirty="0">
                <a:solidFill>
                  <a:srgbClr val="0606EA"/>
                </a:solidFill>
              </a:rPr>
              <a:t> </a:t>
            </a:r>
            <a:r>
              <a:rPr lang="en-US" sz="2400" dirty="0" err="1">
                <a:solidFill>
                  <a:srgbClr val="0606EA"/>
                </a:solidFill>
              </a:rPr>
              <a:t>metode</a:t>
            </a:r>
            <a:r>
              <a:rPr lang="en-US" sz="2400" dirty="0">
                <a:solidFill>
                  <a:srgbClr val="0606EA"/>
                </a:solidFill>
              </a:rPr>
              <a:t> </a:t>
            </a:r>
            <a:r>
              <a:rPr lang="en-US" sz="2400" dirty="0" err="1">
                <a:solidFill>
                  <a:srgbClr val="0606EA"/>
                </a:solidFill>
              </a:rPr>
              <a:t>penambahan</a:t>
            </a:r>
            <a:r>
              <a:rPr lang="en-US" sz="2400" dirty="0">
                <a:solidFill>
                  <a:srgbClr val="0606EA"/>
                </a:solidFill>
              </a:rPr>
              <a:t> </a:t>
            </a:r>
            <a:r>
              <a:rPr lang="en-US" sz="2400" dirty="0" err="1">
                <a:solidFill>
                  <a:srgbClr val="0606EA"/>
                </a:solidFill>
              </a:rPr>
              <a:t>dopan</a:t>
            </a:r>
            <a:r>
              <a:rPr lang="en-US" sz="2400" dirty="0">
                <a:solidFill>
                  <a:srgbClr val="0606EA"/>
                </a:solidFill>
              </a:rPr>
              <a:t> Pt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85800"/>
            <a:ext cx="3657600" cy="304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1600" y="4191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Produksi</a:t>
            </a:r>
            <a:r>
              <a:rPr lang="en-US" sz="2000" dirty="0"/>
              <a:t> H2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76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Analisis</a:t>
            </a:r>
            <a:r>
              <a:rPr lang="en-US" dirty="0"/>
              <a:t> XRD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838200"/>
          <a:ext cx="55626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"/>
          <p:cNvSpPr>
            <a:spLocks noChangeArrowheads="1"/>
          </p:cNvSpPr>
          <p:nvPr/>
        </p:nvSpPr>
        <p:spPr bwMode="auto">
          <a:xfrm>
            <a:off x="0" y="228600"/>
            <a:ext cx="8362309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bmk="">
                <a:solidFill>
                  <a:srgbClr val="0606E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 </a:t>
            </a:r>
            <a:r>
              <a:rPr kumimoji="0" lang="en-US" sz="2400" b="1" i="0" u="none" strike="noStrike" cap="none" normalizeH="0" baseline="0" dirty="0" bmk="">
                <a:ln>
                  <a:noFill/>
                </a:ln>
                <a:solidFill>
                  <a:srgbClr val="0606E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IDENTIFIKASI</a:t>
            </a:r>
            <a:r>
              <a:rPr kumimoji="0" lang="en-US" sz="2400" b="1" i="0" u="none" strike="noStrike" cap="none" normalizeH="0" dirty="0" bmk="">
                <a:ln>
                  <a:noFill/>
                </a:ln>
                <a:solidFill>
                  <a:srgbClr val="0606E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PRODUK UTAMA DAN </a:t>
            </a:r>
            <a:r>
              <a:rPr kumimoji="0" lang="en-US" sz="2400" b="1" i="1" u="none" strike="noStrike" cap="none" normalizeH="0" dirty="0" bmk="">
                <a:ln>
                  <a:noFill/>
                </a:ln>
                <a:solidFill>
                  <a:srgbClr val="0606E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INTERMEDIATE</a:t>
            </a:r>
            <a:endParaRPr kumimoji="0" lang="en-US" sz="3600" b="0" i="1" u="none" strike="noStrike" cap="none" normalizeH="0" baseline="0" dirty="0">
              <a:ln>
                <a:noFill/>
              </a:ln>
              <a:solidFill>
                <a:srgbClr val="0606EA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0" y="838200"/>
          <a:ext cx="5041900" cy="268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257800" y="14478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Jumlah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fotokatalis</a:t>
            </a:r>
            <a:r>
              <a:rPr lang="en-US" dirty="0"/>
              <a:t> Pt-TNTAs.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4114800"/>
          <a:ext cx="4543425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5029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i="1" dirty="0"/>
              <a:t>intermediate</a:t>
            </a:r>
            <a:r>
              <a:rPr lang="en-US" dirty="0"/>
              <a:t> yang </a:t>
            </a:r>
            <a:r>
              <a:rPr lang="en-US" dirty="0" err="1"/>
              <a:t>terdeteksi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fotokatalis</a:t>
            </a:r>
            <a:r>
              <a:rPr lang="en-US" dirty="0"/>
              <a:t> Pt-TNTAs </a:t>
            </a:r>
          </a:p>
        </p:txBody>
      </p:sp>
      <p:sp>
        <p:nvSpPr>
          <p:cNvPr id="8" name="Down Arrow 7"/>
          <p:cNvSpPr/>
          <p:nvPr/>
        </p:nvSpPr>
        <p:spPr>
          <a:xfrm>
            <a:off x="6705600" y="23622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2999" y="2743200"/>
            <a:ext cx="4038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06EA"/>
                </a:solidFill>
              </a:rPr>
              <a:t>H2O 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 H2 + ½  O2</a:t>
            </a:r>
            <a:endParaRPr lang="en-US" dirty="0">
              <a:solidFill>
                <a:srgbClr val="0606EA"/>
              </a:solidFill>
            </a:endParaRPr>
          </a:p>
          <a:p>
            <a:r>
              <a:rPr lang="en-US" dirty="0">
                <a:solidFill>
                  <a:srgbClr val="0606EA"/>
                </a:solidFill>
              </a:rPr>
              <a:t>C</a:t>
            </a:r>
            <a:r>
              <a:rPr lang="en-US" baseline="-25000" dirty="0">
                <a:solidFill>
                  <a:srgbClr val="0606EA"/>
                </a:solidFill>
              </a:rPr>
              <a:t>3</a:t>
            </a:r>
            <a:r>
              <a:rPr lang="en-US" dirty="0">
                <a:solidFill>
                  <a:srgbClr val="0606EA"/>
                </a:solidFill>
              </a:rPr>
              <a:t>H</a:t>
            </a:r>
            <a:r>
              <a:rPr lang="en-US" baseline="-25000" dirty="0">
                <a:solidFill>
                  <a:srgbClr val="0606EA"/>
                </a:solidFill>
              </a:rPr>
              <a:t>8</a:t>
            </a:r>
            <a:r>
              <a:rPr lang="en-US" dirty="0">
                <a:solidFill>
                  <a:srgbClr val="0606EA"/>
                </a:solidFill>
              </a:rPr>
              <a:t>O</a:t>
            </a:r>
            <a:r>
              <a:rPr lang="en-US" baseline="-25000" dirty="0">
                <a:solidFill>
                  <a:srgbClr val="0606EA"/>
                </a:solidFill>
              </a:rPr>
              <a:t>3</a:t>
            </a:r>
            <a:r>
              <a:rPr lang="en-US" dirty="0">
                <a:solidFill>
                  <a:srgbClr val="0606EA"/>
                </a:solidFill>
              </a:rPr>
              <a:t> + 3H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O 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606EA"/>
                </a:solidFill>
              </a:rPr>
              <a:t>3CO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 + 7H</a:t>
            </a:r>
            <a:r>
              <a:rPr lang="en-US" baseline="-25000" dirty="0">
                <a:solidFill>
                  <a:srgbClr val="0606EA"/>
                </a:solidFill>
              </a:rPr>
              <a:t>2 </a:t>
            </a:r>
            <a:r>
              <a:rPr lang="en-US" dirty="0">
                <a:solidFill>
                  <a:srgbClr val="0606EA"/>
                </a:solidFill>
              </a:rPr>
              <a:t> (</a:t>
            </a:r>
            <a:r>
              <a:rPr lang="en-US" dirty="0" err="1">
                <a:solidFill>
                  <a:srgbClr val="0606EA"/>
                </a:solidFill>
              </a:rPr>
              <a:t>fotoreformasi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gliserol</a:t>
            </a:r>
            <a:r>
              <a:rPr lang="en-US" dirty="0">
                <a:solidFill>
                  <a:srgbClr val="0606EA"/>
                </a:solidFill>
              </a:rPr>
              <a:t>)	             </a:t>
            </a:r>
          </a:p>
          <a:p>
            <a:r>
              <a:rPr lang="en-US" dirty="0">
                <a:solidFill>
                  <a:srgbClr val="0606EA"/>
                </a:solidFill>
              </a:rPr>
              <a:t>C</a:t>
            </a:r>
            <a:r>
              <a:rPr lang="en-US" baseline="-25000" dirty="0">
                <a:solidFill>
                  <a:srgbClr val="0606EA"/>
                </a:solidFill>
              </a:rPr>
              <a:t>3</a:t>
            </a:r>
            <a:r>
              <a:rPr lang="en-US" dirty="0">
                <a:solidFill>
                  <a:srgbClr val="0606EA"/>
                </a:solidFill>
              </a:rPr>
              <a:t>H</a:t>
            </a:r>
            <a:r>
              <a:rPr lang="en-US" baseline="-25000" dirty="0">
                <a:solidFill>
                  <a:srgbClr val="0606EA"/>
                </a:solidFill>
              </a:rPr>
              <a:t>8</a:t>
            </a:r>
            <a:r>
              <a:rPr lang="en-US" dirty="0">
                <a:solidFill>
                  <a:srgbClr val="0606EA"/>
                </a:solidFill>
              </a:rPr>
              <a:t>O</a:t>
            </a:r>
            <a:r>
              <a:rPr lang="en-US" baseline="-25000" dirty="0">
                <a:solidFill>
                  <a:srgbClr val="0606EA"/>
                </a:solidFill>
              </a:rPr>
              <a:t>3</a:t>
            </a:r>
            <a:r>
              <a:rPr lang="en-US" dirty="0">
                <a:solidFill>
                  <a:srgbClr val="0606EA"/>
                </a:solidFill>
              </a:rPr>
              <a:t> + (7/2)O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606EA"/>
                </a:solidFill>
              </a:rPr>
              <a:t>3CO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 + 4H</a:t>
            </a:r>
            <a:r>
              <a:rPr lang="en-US" baseline="-25000" dirty="0">
                <a:solidFill>
                  <a:srgbClr val="0606EA"/>
                </a:solidFill>
              </a:rPr>
              <a:t>2</a:t>
            </a:r>
            <a:r>
              <a:rPr lang="en-US" dirty="0">
                <a:solidFill>
                  <a:srgbClr val="0606EA"/>
                </a:solidFill>
              </a:rPr>
              <a:t>O (</a:t>
            </a:r>
            <a:r>
              <a:rPr lang="en-US" dirty="0" err="1">
                <a:solidFill>
                  <a:srgbClr val="0606EA"/>
                </a:solidFill>
              </a:rPr>
              <a:t>fotooksidasi</a:t>
            </a:r>
            <a:r>
              <a:rPr lang="en-US" dirty="0">
                <a:solidFill>
                  <a:srgbClr val="0606EA"/>
                </a:solidFill>
              </a:rPr>
              <a:t> </a:t>
            </a:r>
            <a:r>
              <a:rPr lang="en-US" dirty="0" err="1">
                <a:solidFill>
                  <a:srgbClr val="0606EA"/>
                </a:solidFill>
              </a:rPr>
              <a:t>gliserol</a:t>
            </a:r>
            <a:r>
              <a:rPr lang="en-US" dirty="0">
                <a:solidFill>
                  <a:srgbClr val="0606EA"/>
                </a:solidFill>
              </a:rPr>
              <a:t>)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09599"/>
          <a:ext cx="9144000" cy="6275535"/>
        </p:xfrm>
        <a:graphic>
          <a:graphicData uri="http://schemas.openxmlformats.org/drawingml/2006/table">
            <a:tbl>
              <a:tblPr/>
              <a:tblGrid>
                <a:gridCol w="2240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6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0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Fotokatalis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  <a:ea typeface="Times New Roman"/>
                          <a:cs typeface="Times New Roman"/>
                        </a:rPr>
                        <a:t>Produk </a:t>
                      </a:r>
                      <a:r>
                        <a:rPr lang="en-US" sz="1800" i="1">
                          <a:latin typeface="+mj-lt"/>
                          <a:ea typeface="Times New Roman"/>
                          <a:cs typeface="Times New Roman"/>
                        </a:rPr>
                        <a:t>intermediate</a:t>
                      </a:r>
                      <a:endParaRPr lang="en-US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  <a:ea typeface="Times New Roman"/>
                          <a:cs typeface="Times New Roman"/>
                        </a:rPr>
                        <a:t>Peneliti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Pt/B/N TiO</a:t>
                      </a:r>
                      <a:r>
                        <a:rPr lang="en-US" sz="1800" baseline="-25000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Pt/TiO</a:t>
                      </a:r>
                      <a:r>
                        <a:rPr lang="en-US" sz="1800" baseline="-25000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(TiO</a:t>
                      </a:r>
                      <a:r>
                        <a:rPr lang="en-US" sz="1800" baseline="-25000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dari</a:t>
                      </a:r>
                      <a:r>
                        <a:rPr lang="en-US" sz="1800" baseline="-250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proses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hidrotermal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Fasa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gas: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metanol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metana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etana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gas CO (</a:t>
                      </a:r>
                      <a:r>
                        <a:rPr lang="en-US" sz="1800" i="1" dirty="0">
                          <a:latin typeface="+mj-lt"/>
                          <a:ea typeface="Times New Roman"/>
                          <a:cs typeface="Times New Roman"/>
                        </a:rPr>
                        <a:t>trace element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).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Fasa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cair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aseton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  <a:ea typeface="Times New Roman"/>
                          <a:cs typeface="Times New Roman"/>
                        </a:rPr>
                        <a:t>Luo et al., 2009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9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Pt/TiO</a:t>
                      </a:r>
                      <a:r>
                        <a:rPr lang="en-US" sz="1800" baseline="-25000" dirty="0"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P25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  <a:ea typeface="Times New Roman"/>
                          <a:cs typeface="Times New Roman"/>
                        </a:rPr>
                        <a:t>Fasa cair: gliseraldehid, glikoaldehid, asam glikolik, dan formaldehid.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  <a:ea typeface="Times New Roman"/>
                          <a:cs typeface="Times New Roman"/>
                        </a:rPr>
                        <a:t>Li et al., 2009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65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Pt/TiO</a:t>
                      </a:r>
                      <a:r>
                        <a:rPr lang="en-US" sz="1800" baseline="-25000" dirty="0"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P25 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Fasa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cair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metanol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asam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asetat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Daskalaki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V.M.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Kondarides,D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. I., 2009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0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Pt/TiO</a:t>
                      </a:r>
                      <a:r>
                        <a:rPr lang="en-US" sz="1800" baseline="-25000" dirty="0"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P25 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Fasa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cair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asetol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propilen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glikol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gliseraldehid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glikoaldehid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aseton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acreolin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asetaldehid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asam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asetat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etanol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metanol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j-lt"/>
                          <a:ea typeface="Times New Roman"/>
                          <a:cs typeface="Times New Roman"/>
                        </a:rPr>
                        <a:t>Panagiotopoulou et al., 2013 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0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Pt/TNTAs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 (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Penelitian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ini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Fasa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gas: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formaldehid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aseton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metanol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etanol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asam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asetat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etilen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glikol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Fasa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cair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Etanol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asam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asetat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etilen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+mj-lt"/>
                          <a:ea typeface="Times New Roman"/>
                          <a:cs typeface="Times New Roman"/>
                        </a:rPr>
                        <a:t>glikol</a:t>
                      </a: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4576" marR="64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0" y="0"/>
            <a:ext cx="9211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Beberapa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intermediate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reaksi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reformasi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gliserol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kanisme reaksi produksi hidrogen 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6324600" cy="6477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914400"/>
            <a:ext cx="243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Prediksi</a:t>
            </a:r>
            <a:r>
              <a:rPr lang="en-US" b="1" dirty="0"/>
              <a:t> </a:t>
            </a:r>
            <a:r>
              <a:rPr lang="en-US" b="1" dirty="0" err="1"/>
              <a:t>mekanisme</a:t>
            </a:r>
            <a:r>
              <a:rPr lang="en-US" b="1" dirty="0"/>
              <a:t> </a:t>
            </a:r>
            <a:r>
              <a:rPr lang="en-US" b="1" dirty="0" err="1"/>
              <a:t>reaksi</a:t>
            </a:r>
            <a:r>
              <a:rPr lang="en-US" b="1" dirty="0"/>
              <a:t> </a:t>
            </a:r>
            <a:r>
              <a:rPr lang="en-US" b="1" dirty="0" err="1"/>
              <a:t>fotoreformasi</a:t>
            </a:r>
            <a:r>
              <a:rPr lang="en-US" b="1" dirty="0"/>
              <a:t> </a:t>
            </a:r>
            <a:r>
              <a:rPr lang="en-US" b="1" dirty="0" err="1"/>
              <a:t>larutan</a:t>
            </a:r>
            <a:r>
              <a:rPr lang="en-US" b="1" dirty="0"/>
              <a:t> </a:t>
            </a:r>
            <a:r>
              <a:rPr lang="en-US" b="1" dirty="0" err="1"/>
              <a:t>gliserol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Pt-TNTAs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i="1" dirty="0"/>
              <a:t>intermediate </a:t>
            </a:r>
            <a:r>
              <a:rPr lang="en-US" b="1" dirty="0" err="1"/>
              <a:t>fotokatalis</a:t>
            </a:r>
            <a:r>
              <a:rPr lang="en-US" b="1" dirty="0"/>
              <a:t> TNTAs: </a:t>
            </a:r>
            <a:r>
              <a:rPr lang="en-US" b="1" dirty="0" err="1"/>
              <a:t>Etanol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EG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Pengaruh</a:t>
            </a:r>
            <a:r>
              <a:rPr lang="en-US" b="1" dirty="0"/>
              <a:t> Pt </a:t>
            </a:r>
            <a:r>
              <a:rPr lang="en-US" b="1" dirty="0" err="1"/>
              <a:t>mengarahkan</a:t>
            </a:r>
            <a:r>
              <a:rPr lang="en-US" b="1" dirty="0"/>
              <a:t> </a:t>
            </a:r>
            <a:r>
              <a:rPr lang="en-US" b="1" dirty="0" err="1"/>
              <a:t>mekanisme</a:t>
            </a:r>
            <a:r>
              <a:rPr lang="en-US" b="1" dirty="0"/>
              <a:t> </a:t>
            </a:r>
            <a:r>
              <a:rPr lang="en-US" b="1" dirty="0" err="1"/>
              <a:t>reaksi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gliserol</a:t>
            </a:r>
            <a:r>
              <a:rPr lang="en-US" b="1" dirty="0"/>
              <a:t> 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 EG </a:t>
            </a:r>
            <a:r>
              <a:rPr lang="en-US" dirty="0" err="1">
                <a:solidFill>
                  <a:srgbClr val="0606EA"/>
                </a:solidFill>
                <a:sym typeface="Wingdings"/>
              </a:rPr>
              <a:t>asam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 </a:t>
            </a:r>
            <a:r>
              <a:rPr lang="en-US" dirty="0" err="1">
                <a:solidFill>
                  <a:srgbClr val="0606EA"/>
                </a:solidFill>
                <a:sym typeface="Wingdings"/>
              </a:rPr>
              <a:t>asetat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  CO2 </a:t>
            </a:r>
            <a:r>
              <a:rPr lang="en-US" dirty="0" err="1">
                <a:solidFill>
                  <a:srgbClr val="0606EA"/>
                </a:solidFill>
                <a:sym typeface="Wingdings"/>
              </a:rPr>
              <a:t>dan</a:t>
            </a:r>
            <a:r>
              <a:rPr lang="en-US" dirty="0">
                <a:solidFill>
                  <a:srgbClr val="0606EA"/>
                </a:solidFill>
                <a:sym typeface="Wingdings"/>
              </a:rPr>
              <a:t> H2O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09600" y="2895600"/>
            <a:ext cx="11430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5791200"/>
            <a:ext cx="11430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4000500" y="43053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76400" y="37338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1794" y="1751806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343400" y="6096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70866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Pendahuluan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 </a:t>
            </a:r>
            <a:endParaRPr lang="id-ID" sz="48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914400"/>
            <a:ext cx="8153400" cy="59436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Hidrogen</a:t>
            </a:r>
            <a:r>
              <a:rPr lang="en-US" sz="36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: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alternatif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/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terbarukan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masa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depan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yang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kebutuhannya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semakin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meningkat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, 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ramah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lingkungan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Pemanfaatan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hidrogen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: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menghilangkan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belerang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dari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gas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alam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,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produksi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margarine,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meningkatkan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kwalitas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biodiesel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Industri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fuel cell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untuk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penyediaan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pada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kendaraan</a:t>
            </a:r>
            <a:r>
              <a:rPr lang="en-US" sz="32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,</a:t>
            </a:r>
          </a:p>
          <a:p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5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-228600"/>
            <a:ext cx="2111373" cy="177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75498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Autofit/>
          </a:bodyPr>
          <a:lstStyle/>
          <a:p>
            <a:pPr lvl="0" algn="just"/>
            <a:r>
              <a:rPr lang="en-US" sz="1600" b="1" dirty="0" err="1">
                <a:latin typeface="+mj-lt"/>
              </a:rPr>
              <a:t>Morfologi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ukuran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i="1" dirty="0">
                <a:latin typeface="+mj-lt"/>
              </a:rPr>
              <a:t>tube</a:t>
            </a:r>
            <a:r>
              <a:rPr lang="en-US" sz="1600" b="1" dirty="0">
                <a:latin typeface="+mj-lt"/>
              </a:rPr>
              <a:t> TNTAs </a:t>
            </a:r>
            <a:r>
              <a:rPr lang="en-US" sz="1600" b="1" dirty="0" err="1">
                <a:latin typeface="+mj-lt"/>
              </a:rPr>
              <a:t>dapat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dioptimasi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dengan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memvariasikan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kadar</a:t>
            </a:r>
            <a:r>
              <a:rPr lang="en-US" sz="1600" b="1" dirty="0">
                <a:latin typeface="+mj-lt"/>
              </a:rPr>
              <a:t> air </a:t>
            </a:r>
            <a:r>
              <a:rPr lang="en-US" sz="1600" b="1" dirty="0" err="1">
                <a:latin typeface="+mj-lt"/>
              </a:rPr>
              <a:t>dalam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larutan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elektrolit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jenis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pengadukan</a:t>
            </a:r>
            <a:r>
              <a:rPr lang="en-US" sz="1600" b="1" dirty="0">
                <a:latin typeface="+mj-lt"/>
              </a:rPr>
              <a:t> (</a:t>
            </a:r>
            <a:r>
              <a:rPr lang="en-US" sz="1600" b="1" dirty="0" err="1">
                <a:latin typeface="+mj-lt"/>
              </a:rPr>
              <a:t>magnetik</a:t>
            </a:r>
            <a:r>
              <a:rPr lang="en-US" sz="1600" b="1" dirty="0">
                <a:latin typeface="+mj-lt"/>
              </a:rPr>
              <a:t>/</a:t>
            </a:r>
            <a:r>
              <a:rPr lang="en-US" sz="1600" b="1" dirty="0" err="1">
                <a:latin typeface="+mj-lt"/>
              </a:rPr>
              <a:t>ultrasonik</a:t>
            </a:r>
            <a:r>
              <a:rPr lang="en-US" sz="1600" b="1" dirty="0">
                <a:latin typeface="+mj-lt"/>
              </a:rPr>
              <a:t>). </a:t>
            </a:r>
            <a:r>
              <a:rPr lang="en-US" sz="1600" b="1" dirty="0" err="1">
                <a:latin typeface="+mj-lt"/>
              </a:rPr>
              <a:t>Morfologi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ukuran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i="1" dirty="0">
                <a:latin typeface="+mj-lt"/>
              </a:rPr>
              <a:t>tube </a:t>
            </a:r>
            <a:r>
              <a:rPr lang="en-US" sz="1600" b="1" dirty="0">
                <a:latin typeface="+mj-lt"/>
              </a:rPr>
              <a:t>TNTAs </a:t>
            </a:r>
            <a:r>
              <a:rPr lang="en-US" sz="1600" b="1" dirty="0" err="1">
                <a:latin typeface="+mj-lt"/>
              </a:rPr>
              <a:t>berpengaruh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terhadap</a:t>
            </a:r>
            <a:r>
              <a:rPr lang="en-US" sz="1600" b="1" dirty="0">
                <a:latin typeface="+mj-lt"/>
              </a:rPr>
              <a:t>  </a:t>
            </a:r>
            <a:r>
              <a:rPr lang="en-US" sz="1600" b="1" dirty="0" err="1">
                <a:latin typeface="+mj-lt"/>
              </a:rPr>
              <a:t>rekombinasi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elektron</a:t>
            </a:r>
            <a:r>
              <a:rPr lang="en-US" sz="1600" b="1" dirty="0">
                <a:latin typeface="+mj-lt"/>
              </a:rPr>
              <a:t>-hole </a:t>
            </a:r>
            <a:r>
              <a:rPr lang="en-US" sz="1600" b="1" dirty="0" err="1">
                <a:latin typeface="+mj-lt"/>
              </a:rPr>
              <a:t>dan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penyerapan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foton</a:t>
            </a:r>
            <a:r>
              <a:rPr lang="en-US" sz="1600" b="1" dirty="0">
                <a:latin typeface="+mj-lt"/>
              </a:rPr>
              <a:t>.</a:t>
            </a:r>
          </a:p>
          <a:p>
            <a:pPr lvl="0" algn="just">
              <a:buNone/>
            </a:pPr>
            <a:endParaRPr lang="en-US" sz="1600" b="1" dirty="0">
              <a:latin typeface="+mj-lt"/>
            </a:endParaRPr>
          </a:p>
          <a:p>
            <a:pPr algn="just"/>
            <a:r>
              <a:rPr lang="en-US" sz="1600" b="1" i="1" dirty="0">
                <a:latin typeface="+mj-lt"/>
              </a:rPr>
              <a:t>Annealing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tidak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hanya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mengubah</a:t>
            </a:r>
            <a:r>
              <a:rPr lang="en-US" sz="1600" b="1" dirty="0">
                <a:latin typeface="+mj-lt"/>
              </a:rPr>
              <a:t> TNTAs </a:t>
            </a:r>
            <a:r>
              <a:rPr lang="en-US" sz="1600" b="1" dirty="0" err="1">
                <a:latin typeface="+mj-lt"/>
              </a:rPr>
              <a:t>fasa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i="1" dirty="0" err="1">
                <a:latin typeface="+mj-lt"/>
              </a:rPr>
              <a:t>amorf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menjadi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i="1" dirty="0" err="1">
                <a:latin typeface="+mj-lt"/>
              </a:rPr>
              <a:t>anatase</a:t>
            </a:r>
            <a:r>
              <a:rPr lang="en-US" sz="1600" b="1" dirty="0">
                <a:latin typeface="+mj-lt"/>
              </a:rPr>
              <a:t>, </a:t>
            </a:r>
            <a:r>
              <a:rPr lang="en-US" sz="1600" b="1" dirty="0" err="1">
                <a:latin typeface="+mj-lt"/>
              </a:rPr>
              <a:t>tetapi</a:t>
            </a:r>
            <a:r>
              <a:rPr lang="en-US" sz="1600" b="1" dirty="0">
                <a:latin typeface="+mj-lt"/>
              </a:rPr>
              <a:t> </a:t>
            </a:r>
            <a:r>
              <a:rPr lang="id-ID" sz="1600" b="1" dirty="0">
                <a:latin typeface="+mj-lt"/>
              </a:rPr>
              <a:t>juga </a:t>
            </a:r>
            <a:r>
              <a:rPr lang="en-US" sz="1600" b="1" dirty="0" err="1">
                <a:latin typeface="+mj-lt"/>
              </a:rPr>
              <a:t>membantu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memasukkan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dopan</a:t>
            </a:r>
            <a:r>
              <a:rPr lang="en-US" sz="1600" b="1" dirty="0">
                <a:latin typeface="+mj-lt"/>
              </a:rPr>
              <a:t> C </a:t>
            </a:r>
            <a:r>
              <a:rPr lang="en-US" sz="1600" b="1" dirty="0" err="1">
                <a:latin typeface="+mj-lt"/>
              </a:rPr>
              <a:t>dan</a:t>
            </a:r>
            <a:r>
              <a:rPr lang="en-US" sz="1600" b="1" dirty="0">
                <a:latin typeface="+mj-lt"/>
              </a:rPr>
              <a:t> B </a:t>
            </a:r>
            <a:r>
              <a:rPr lang="en-US" sz="1600" b="1" dirty="0" err="1">
                <a:latin typeface="+mj-lt"/>
              </a:rPr>
              <a:t>secara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i="1" dirty="0">
                <a:latin typeface="+mj-lt"/>
              </a:rPr>
              <a:t>interstitial </a:t>
            </a:r>
            <a:r>
              <a:rPr lang="id-ID" sz="1600" b="1" dirty="0">
                <a:latin typeface="+mj-lt"/>
              </a:rPr>
              <a:t>(Ti-O-C) </a:t>
            </a:r>
            <a:r>
              <a:rPr lang="en-US" sz="1600" b="1" dirty="0" err="1">
                <a:latin typeface="+mj-lt"/>
              </a:rPr>
              <a:t>dan</a:t>
            </a:r>
            <a:r>
              <a:rPr lang="en-US" sz="1600" b="1" dirty="0">
                <a:latin typeface="+mj-lt"/>
              </a:rPr>
              <a:t> </a:t>
            </a:r>
            <a:r>
              <a:rPr lang="id-ID" sz="1600" b="1" dirty="0">
                <a:latin typeface="+mj-lt"/>
              </a:rPr>
              <a:t>N </a:t>
            </a:r>
            <a:r>
              <a:rPr lang="en-US" sz="1600" b="1" dirty="0" err="1">
                <a:latin typeface="+mj-lt"/>
              </a:rPr>
              <a:t>secara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i="1" dirty="0" err="1">
                <a:latin typeface="+mj-lt"/>
              </a:rPr>
              <a:t>substitutional</a:t>
            </a:r>
            <a:r>
              <a:rPr lang="en-US" sz="1600" b="1" i="1" dirty="0">
                <a:latin typeface="+mj-lt"/>
              </a:rPr>
              <a:t> </a:t>
            </a:r>
            <a:r>
              <a:rPr lang="id-ID" sz="1600" b="1" dirty="0">
                <a:latin typeface="+mj-lt"/>
              </a:rPr>
              <a:t>(N-Ti-O) </a:t>
            </a:r>
            <a:r>
              <a:rPr lang="en-US" sz="1600" b="1" dirty="0" err="1">
                <a:latin typeface="+mj-lt"/>
              </a:rPr>
              <a:t>ke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dalam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kisi-kisi</a:t>
            </a:r>
            <a:r>
              <a:rPr lang="en-US" sz="1600" b="1" dirty="0">
                <a:latin typeface="+mj-lt"/>
              </a:rPr>
              <a:t> TNTAs </a:t>
            </a:r>
            <a:r>
              <a:rPr lang="en-US" sz="1600" b="1" dirty="0" err="1">
                <a:latin typeface="+mj-lt"/>
              </a:rPr>
              <a:t>secara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insitu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saat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anodisasi</a:t>
            </a:r>
            <a:r>
              <a:rPr lang="en-US" sz="1600" b="1" dirty="0">
                <a:latin typeface="+mj-lt"/>
              </a:rPr>
              <a:t>. </a:t>
            </a:r>
            <a:r>
              <a:rPr lang="en-US" sz="1600" b="1" dirty="0"/>
              <a:t>TNTAs </a:t>
            </a:r>
            <a:r>
              <a:rPr lang="en-US" sz="1600" b="1" dirty="0" err="1"/>
              <a:t>dengan</a:t>
            </a:r>
            <a:r>
              <a:rPr lang="en-US" sz="1600" b="1" i="1" dirty="0"/>
              <a:t> annealing </a:t>
            </a:r>
            <a:r>
              <a:rPr lang="en-US" sz="1600" b="1" dirty="0"/>
              <a:t>H</a:t>
            </a:r>
            <a:r>
              <a:rPr lang="en-US" sz="1600" b="1" baseline="-25000" dirty="0"/>
              <a:t>2</a:t>
            </a:r>
            <a:r>
              <a:rPr lang="en-US" sz="1600" b="1" dirty="0"/>
              <a:t>/</a:t>
            </a:r>
            <a:r>
              <a:rPr lang="en-US" sz="1600" b="1" dirty="0" err="1"/>
              <a:t>Ar</a:t>
            </a:r>
            <a:r>
              <a:rPr lang="en-US" sz="1600" b="1" dirty="0"/>
              <a:t> </a:t>
            </a:r>
            <a:r>
              <a:rPr lang="en-US" sz="1600" b="1" dirty="0" err="1"/>
              <a:t>mempunyai</a:t>
            </a:r>
            <a:r>
              <a:rPr lang="en-US" sz="1600" b="1" dirty="0"/>
              <a:t> </a:t>
            </a:r>
            <a:r>
              <a:rPr lang="en-US" sz="1600" b="1" dirty="0" err="1"/>
              <a:t>ener</a:t>
            </a:r>
            <a:r>
              <a:rPr lang="en-US" sz="1600" b="1" i="1" dirty="0" err="1"/>
              <a:t>gi</a:t>
            </a:r>
            <a:r>
              <a:rPr lang="en-US" sz="1600" b="1" i="1" dirty="0"/>
              <a:t> </a:t>
            </a:r>
            <a:r>
              <a:rPr lang="en-US" sz="1600" b="1" i="1" dirty="0" err="1"/>
              <a:t>bandgap</a:t>
            </a:r>
            <a:r>
              <a:rPr lang="en-US" sz="1600" b="1" dirty="0"/>
              <a:t> </a:t>
            </a:r>
            <a:r>
              <a:rPr lang="en-US" sz="1600" b="1" dirty="0" err="1"/>
              <a:t>lebih</a:t>
            </a:r>
            <a:r>
              <a:rPr lang="en-US" sz="1600" b="1" dirty="0"/>
              <a:t> </a:t>
            </a:r>
            <a:r>
              <a:rPr lang="en-US" sz="1600" b="1" dirty="0" err="1"/>
              <a:t>rendah</a:t>
            </a:r>
            <a:r>
              <a:rPr lang="en-US" sz="1600" b="1" dirty="0"/>
              <a:t> </a:t>
            </a:r>
            <a:r>
              <a:rPr lang="en-US" sz="1600" b="1" dirty="0" err="1"/>
              <a:t>dibandingkan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TNTAs </a:t>
            </a:r>
            <a:r>
              <a:rPr lang="en-US" sz="1600" b="1" dirty="0" err="1"/>
              <a:t>hasil</a:t>
            </a:r>
            <a:r>
              <a:rPr lang="en-US" sz="1600" b="1" i="1" dirty="0"/>
              <a:t> annealing </a:t>
            </a:r>
            <a:r>
              <a:rPr lang="en-US" sz="1600" b="1" dirty="0" err="1"/>
              <a:t>menggunakan</a:t>
            </a:r>
            <a:r>
              <a:rPr lang="en-US" sz="1600" b="1" dirty="0"/>
              <a:t> </a:t>
            </a:r>
            <a:r>
              <a:rPr lang="en-US" sz="1600" b="1" dirty="0" err="1"/>
              <a:t>udara</a:t>
            </a:r>
            <a:r>
              <a:rPr lang="en-US" sz="1600" b="1" dirty="0"/>
              <a:t>. </a:t>
            </a:r>
            <a:r>
              <a:rPr lang="en-US" sz="1600" b="1" dirty="0" err="1"/>
              <a:t>Penurunan</a:t>
            </a:r>
            <a:r>
              <a:rPr lang="en-US" sz="1600" b="1" i="1" dirty="0"/>
              <a:t> energy </a:t>
            </a:r>
            <a:r>
              <a:rPr lang="en-US" sz="1600" b="1" i="1" dirty="0" err="1"/>
              <a:t>bandgap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fasa</a:t>
            </a:r>
            <a:r>
              <a:rPr lang="en-US" sz="1600" b="1" dirty="0"/>
              <a:t>/</a:t>
            </a:r>
            <a:r>
              <a:rPr lang="en-US" sz="1600" b="1" dirty="0" err="1"/>
              <a:t>ukuran</a:t>
            </a:r>
            <a:r>
              <a:rPr lang="en-US" sz="1600" b="1" dirty="0"/>
              <a:t> </a:t>
            </a:r>
            <a:r>
              <a:rPr lang="en-US" sz="1600" b="1" dirty="0" err="1"/>
              <a:t>kristal</a:t>
            </a:r>
            <a:r>
              <a:rPr lang="en-US" sz="1600" b="1" dirty="0"/>
              <a:t> </a:t>
            </a:r>
            <a:r>
              <a:rPr lang="en-US" sz="1600" b="1" dirty="0" err="1"/>
              <a:t>bukan</a:t>
            </a:r>
            <a:r>
              <a:rPr lang="en-US" sz="1600" b="1" dirty="0"/>
              <a:t> </a:t>
            </a:r>
            <a:r>
              <a:rPr lang="en-US" sz="1600" b="1" dirty="0" err="1"/>
              <a:t>merupakan</a:t>
            </a:r>
            <a:r>
              <a:rPr lang="en-US" sz="1600" b="1" dirty="0"/>
              <a:t> </a:t>
            </a:r>
            <a:r>
              <a:rPr lang="en-US" sz="1600" b="1" dirty="0" err="1"/>
              <a:t>penentu</a:t>
            </a:r>
            <a:r>
              <a:rPr lang="en-US" sz="1600" b="1" dirty="0"/>
              <a:t> </a:t>
            </a:r>
            <a:r>
              <a:rPr lang="en-US" sz="1600" b="1" dirty="0" err="1"/>
              <a:t>utama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peningkatan</a:t>
            </a:r>
            <a:r>
              <a:rPr lang="en-US" sz="1600" b="1" dirty="0"/>
              <a:t> </a:t>
            </a:r>
            <a:r>
              <a:rPr lang="en-US" sz="1600" b="1" dirty="0" err="1"/>
              <a:t>aktifitas</a:t>
            </a:r>
            <a:r>
              <a:rPr lang="en-US" sz="1600" b="1" dirty="0"/>
              <a:t> TNTAs.</a:t>
            </a:r>
          </a:p>
          <a:p>
            <a:pPr algn="just">
              <a:buNone/>
            </a:pPr>
            <a:endParaRPr lang="en-US" sz="1600" b="1" dirty="0"/>
          </a:p>
          <a:p>
            <a:pPr lvl="0" algn="just"/>
            <a:r>
              <a:rPr lang="en-US" sz="1600" b="1" dirty="0" err="1"/>
              <a:t>Berdasarkan</a:t>
            </a:r>
            <a:r>
              <a:rPr lang="en-US" sz="1600" b="1" dirty="0"/>
              <a:t> </a:t>
            </a:r>
            <a:r>
              <a:rPr lang="en-US" sz="1600" b="1" dirty="0" err="1"/>
              <a:t>pengujian</a:t>
            </a:r>
            <a:r>
              <a:rPr lang="en-US" sz="1600" b="1" dirty="0"/>
              <a:t> </a:t>
            </a:r>
            <a:r>
              <a:rPr lang="en-US" sz="1600" b="1" dirty="0" err="1"/>
              <a:t>besarnya</a:t>
            </a:r>
            <a:r>
              <a:rPr lang="en-US" sz="1600" b="1" dirty="0"/>
              <a:t> </a:t>
            </a:r>
            <a:r>
              <a:rPr lang="en-US" sz="1600" b="1" dirty="0" err="1"/>
              <a:t>kerapatan</a:t>
            </a:r>
            <a:r>
              <a:rPr lang="en-US" sz="1600" b="1" dirty="0"/>
              <a:t> </a:t>
            </a:r>
            <a:r>
              <a:rPr lang="en-US" sz="1600" b="1" dirty="0" err="1"/>
              <a:t>arus</a:t>
            </a:r>
            <a:r>
              <a:rPr lang="en-US" sz="1600" b="1" dirty="0"/>
              <a:t>, TNTAs yang </a:t>
            </a:r>
            <a:r>
              <a:rPr lang="en-US" sz="1600" b="1" dirty="0" err="1"/>
              <a:t>disintesis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kadar</a:t>
            </a:r>
            <a:r>
              <a:rPr lang="en-US" sz="1600" b="1" dirty="0"/>
              <a:t> air </a:t>
            </a:r>
            <a:r>
              <a:rPr lang="id-ID" sz="1600" b="1" dirty="0"/>
              <a:t>dalam larutan elektrolit </a:t>
            </a:r>
            <a:r>
              <a:rPr lang="en-US" sz="1600" b="1" dirty="0"/>
              <a:t>25% volume, </a:t>
            </a:r>
            <a:r>
              <a:rPr lang="en-US" sz="1600" b="1" dirty="0" err="1"/>
              <a:t>di</a:t>
            </a:r>
            <a:r>
              <a:rPr lang="en-US" sz="1600" b="1" i="1" dirty="0" err="1"/>
              <a:t>annealing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H</a:t>
            </a:r>
            <a:r>
              <a:rPr lang="en-US" sz="1600" b="1" baseline="-25000" dirty="0"/>
              <a:t>2</a:t>
            </a:r>
            <a:r>
              <a:rPr lang="en-US" sz="1600" b="1" dirty="0"/>
              <a:t>/</a:t>
            </a:r>
            <a:r>
              <a:rPr lang="en-US" sz="1600" b="1" dirty="0" err="1"/>
              <a:t>Ar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nilai</a:t>
            </a:r>
            <a:r>
              <a:rPr lang="en-US" sz="1600" b="1" dirty="0"/>
              <a:t> </a:t>
            </a:r>
            <a:r>
              <a:rPr lang="en-US" sz="1600" b="1" i="1" dirty="0"/>
              <a:t>energy </a:t>
            </a:r>
            <a:r>
              <a:rPr lang="en-US" sz="1600" b="1" i="1" dirty="0" err="1"/>
              <a:t>bandgap</a:t>
            </a:r>
            <a:r>
              <a:rPr lang="en-US" sz="1600" b="1" dirty="0"/>
              <a:t> 2,7 </a:t>
            </a:r>
            <a:r>
              <a:rPr lang="en-US" sz="1600" b="1" dirty="0" err="1"/>
              <a:t>eV</a:t>
            </a:r>
            <a:r>
              <a:rPr lang="en-US" sz="1600" b="1" dirty="0"/>
              <a:t> </a:t>
            </a:r>
            <a:r>
              <a:rPr lang="en-US" sz="1600" b="1" dirty="0" err="1"/>
              <a:t>merupakan</a:t>
            </a:r>
            <a:r>
              <a:rPr lang="en-US" sz="1600" b="1" dirty="0"/>
              <a:t> </a:t>
            </a:r>
            <a:r>
              <a:rPr lang="en-US" sz="1600" b="1" dirty="0" err="1"/>
              <a:t>fotokatalis</a:t>
            </a:r>
            <a:r>
              <a:rPr lang="en-US" sz="1600" b="1" dirty="0"/>
              <a:t> TNTAs yang optimal.</a:t>
            </a:r>
          </a:p>
          <a:p>
            <a:pPr lvl="0" algn="just">
              <a:buNone/>
            </a:pPr>
            <a:endParaRPr lang="en-US" sz="1600" b="1" dirty="0">
              <a:latin typeface="+mj-lt"/>
            </a:endParaRPr>
          </a:p>
          <a:p>
            <a:pPr lvl="0" algn="just"/>
            <a:r>
              <a:rPr lang="en-US" sz="1600" b="1" dirty="0" err="1">
                <a:latin typeface="+mj-lt"/>
              </a:rPr>
              <a:t>Penambahan</a:t>
            </a:r>
            <a:r>
              <a:rPr lang="en-US" sz="1600" b="1" dirty="0">
                <a:latin typeface="+mj-lt"/>
              </a:rPr>
              <a:t> NaBF</a:t>
            </a:r>
            <a:r>
              <a:rPr lang="en-US" sz="1600" b="1" baseline="-25000" dirty="0">
                <a:latin typeface="+mj-lt"/>
              </a:rPr>
              <a:t>4 </a:t>
            </a:r>
            <a:r>
              <a:rPr lang="en-US" sz="1600" b="1" dirty="0" err="1">
                <a:latin typeface="+mj-lt"/>
              </a:rPr>
              <a:t>dalam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larutan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elektrolit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gliserol</a:t>
            </a:r>
            <a:r>
              <a:rPr lang="en-US" sz="1600" b="1" dirty="0">
                <a:latin typeface="+mj-lt"/>
              </a:rPr>
              <a:t> yang </a:t>
            </a:r>
            <a:r>
              <a:rPr lang="en-US" sz="1600" b="1" dirty="0" err="1">
                <a:latin typeface="+mj-lt"/>
              </a:rPr>
              <a:t>mengandung</a:t>
            </a:r>
            <a:r>
              <a:rPr lang="en-US" sz="1600" b="1" dirty="0">
                <a:latin typeface="+mj-lt"/>
              </a:rPr>
              <a:t> NH</a:t>
            </a:r>
            <a:r>
              <a:rPr lang="en-US" sz="1600" b="1" baseline="-25000" dirty="0">
                <a:latin typeface="+mj-lt"/>
              </a:rPr>
              <a:t>4</a:t>
            </a:r>
            <a:r>
              <a:rPr lang="en-US" sz="1600" b="1" dirty="0">
                <a:latin typeface="+mj-lt"/>
              </a:rPr>
              <a:t>F </a:t>
            </a:r>
            <a:r>
              <a:rPr lang="en-US" sz="1600" b="1" dirty="0" err="1">
                <a:latin typeface="+mj-lt"/>
              </a:rPr>
              <a:t>selama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anodisasi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logam</a:t>
            </a:r>
            <a:r>
              <a:rPr lang="en-US" sz="1600" b="1" dirty="0">
                <a:latin typeface="+mj-lt"/>
              </a:rPr>
              <a:t> Ti </a:t>
            </a:r>
            <a:r>
              <a:rPr lang="en-US" sz="1600" b="1" dirty="0" err="1">
                <a:latin typeface="+mj-lt"/>
              </a:rPr>
              <a:t>diikuti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deng</a:t>
            </a:r>
            <a:r>
              <a:rPr lang="en-US" sz="1600" b="1" i="1" dirty="0" err="1">
                <a:latin typeface="+mj-lt"/>
              </a:rPr>
              <a:t>an</a:t>
            </a:r>
            <a:r>
              <a:rPr lang="en-US" sz="1600" b="1" i="1" dirty="0">
                <a:latin typeface="+mj-lt"/>
              </a:rPr>
              <a:t> annealing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dengan</a:t>
            </a:r>
            <a:r>
              <a:rPr lang="en-US" sz="1600" b="1" dirty="0">
                <a:latin typeface="+mj-lt"/>
              </a:rPr>
              <a:t> H</a:t>
            </a:r>
            <a:r>
              <a:rPr lang="en-US" sz="1600" b="1" baseline="-25000" dirty="0">
                <a:latin typeface="+mj-lt"/>
              </a:rPr>
              <a:t>2</a:t>
            </a:r>
            <a:r>
              <a:rPr lang="en-US" sz="1600" b="1" dirty="0">
                <a:latin typeface="+mj-lt"/>
              </a:rPr>
              <a:t>/</a:t>
            </a:r>
            <a:r>
              <a:rPr lang="en-US" sz="1600" b="1" dirty="0" err="1">
                <a:latin typeface="+mj-lt"/>
              </a:rPr>
              <a:t>Ar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tidak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mengubah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morfologi</a:t>
            </a:r>
            <a:r>
              <a:rPr lang="en-US" sz="1600" b="1" dirty="0">
                <a:latin typeface="+mj-lt"/>
              </a:rPr>
              <a:t> TNTAs, </a:t>
            </a:r>
            <a:r>
              <a:rPr lang="en-US" sz="1600" b="1" dirty="0" err="1">
                <a:latin typeface="+mj-lt"/>
              </a:rPr>
              <a:t>namun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menghasilkan</a:t>
            </a:r>
            <a:r>
              <a:rPr lang="en-US" sz="1600" b="1" dirty="0">
                <a:latin typeface="+mj-lt"/>
              </a:rPr>
              <a:t> TNTAs yang </a:t>
            </a:r>
            <a:r>
              <a:rPr lang="en-US" sz="1600" b="1" dirty="0" err="1">
                <a:latin typeface="+mj-lt"/>
              </a:rPr>
              <a:t>berdopan</a:t>
            </a:r>
            <a:r>
              <a:rPr lang="en-US" sz="1600" b="1" dirty="0">
                <a:latin typeface="+mj-lt"/>
              </a:rPr>
              <a:t> C, N </a:t>
            </a:r>
            <a:r>
              <a:rPr lang="en-US" sz="1600" b="1" dirty="0" err="1">
                <a:latin typeface="+mj-lt"/>
              </a:rPr>
              <a:t>dan</a:t>
            </a:r>
            <a:r>
              <a:rPr lang="en-US" sz="1600" b="1" dirty="0">
                <a:latin typeface="+mj-lt"/>
              </a:rPr>
              <a:t> B </a:t>
            </a:r>
            <a:r>
              <a:rPr lang="en-US" sz="1600" b="1" dirty="0" err="1">
                <a:latin typeface="+mj-lt"/>
              </a:rPr>
              <a:t>dan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kebanyakan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berfa</a:t>
            </a:r>
            <a:r>
              <a:rPr lang="en-US" sz="1600" b="1" i="1" dirty="0" err="1">
                <a:latin typeface="+mj-lt"/>
              </a:rPr>
              <a:t>sa</a:t>
            </a:r>
            <a:r>
              <a:rPr lang="en-US" sz="1600" b="1" i="1" dirty="0">
                <a:latin typeface="+mj-lt"/>
              </a:rPr>
              <a:t> </a:t>
            </a:r>
            <a:r>
              <a:rPr lang="en-US" sz="1600" b="1" i="1" dirty="0" err="1">
                <a:latin typeface="+mj-lt"/>
              </a:rPr>
              <a:t>anatase</a:t>
            </a:r>
            <a:r>
              <a:rPr lang="en-US" sz="1600" b="1" i="1" dirty="0">
                <a:latin typeface="+mj-lt"/>
              </a:rPr>
              <a:t>.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Penambahan</a:t>
            </a:r>
            <a:r>
              <a:rPr lang="en-US" sz="1600" b="1" dirty="0">
                <a:latin typeface="+mj-lt"/>
              </a:rPr>
              <a:t> NaBF</a:t>
            </a:r>
            <a:r>
              <a:rPr lang="en-US" sz="1600" b="1" baseline="-25000" dirty="0">
                <a:latin typeface="+mj-lt"/>
              </a:rPr>
              <a:t>4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ini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menghasilkan</a:t>
            </a:r>
            <a:r>
              <a:rPr lang="en-US" sz="1600" b="1" dirty="0">
                <a:latin typeface="+mj-lt"/>
              </a:rPr>
              <a:t> TNTAs yang </a:t>
            </a:r>
            <a:r>
              <a:rPr lang="en-US" sz="1600" b="1" dirty="0" err="1">
                <a:latin typeface="+mj-lt"/>
              </a:rPr>
              <a:t>termodifikasi</a:t>
            </a:r>
            <a:r>
              <a:rPr lang="en-US" sz="1600" b="1" dirty="0">
                <a:latin typeface="+mj-lt"/>
              </a:rPr>
              <a:t> yang </a:t>
            </a:r>
            <a:r>
              <a:rPr lang="en-US" sz="1600" b="1" dirty="0" err="1">
                <a:latin typeface="+mj-lt"/>
              </a:rPr>
              <a:t>mampu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meningkatkan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aktifitas</a:t>
            </a:r>
            <a:r>
              <a:rPr lang="en-US" sz="1600" b="1" dirty="0">
                <a:latin typeface="+mj-lt"/>
              </a:rPr>
              <a:t> TNTAs </a:t>
            </a:r>
            <a:r>
              <a:rPr lang="en-US" sz="1600" b="1" dirty="0" err="1">
                <a:latin typeface="+mj-lt"/>
              </a:rPr>
              <a:t>sebesar</a:t>
            </a:r>
            <a:r>
              <a:rPr lang="en-US" sz="1600" b="1" dirty="0">
                <a:latin typeface="+mj-lt"/>
              </a:rPr>
              <a:t> 32%, </a:t>
            </a:r>
            <a:r>
              <a:rPr lang="en-US" sz="1600" b="1" dirty="0" err="1">
                <a:latin typeface="+mj-lt"/>
              </a:rPr>
              <a:t>dibuktikan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dengan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uji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kerapatan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arus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produksi</a:t>
            </a:r>
            <a:r>
              <a:rPr lang="en-US" sz="1600" b="1" dirty="0">
                <a:latin typeface="+mj-lt"/>
              </a:rPr>
              <a:t> H</a:t>
            </a:r>
            <a:r>
              <a:rPr lang="en-US" sz="1600" b="1" baseline="-25000" dirty="0">
                <a:latin typeface="+mj-lt"/>
              </a:rPr>
              <a:t>2</a:t>
            </a:r>
            <a:r>
              <a:rPr lang="en-US" sz="1600" b="1" dirty="0">
                <a:latin typeface="+mj-lt"/>
              </a:rPr>
              <a:t>. Hal </a:t>
            </a:r>
            <a:r>
              <a:rPr lang="en-US" sz="1600" b="1" dirty="0" err="1">
                <a:latin typeface="+mj-lt"/>
              </a:rPr>
              <a:t>ini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dikarenakan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peran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dopan</a:t>
            </a:r>
            <a:r>
              <a:rPr lang="en-US" sz="1600" b="1" dirty="0">
                <a:latin typeface="+mj-lt"/>
              </a:rPr>
              <a:t> B yang </a:t>
            </a:r>
            <a:r>
              <a:rPr lang="en-US" sz="1600" b="1" dirty="0" err="1">
                <a:latin typeface="+mj-lt"/>
              </a:rPr>
              <a:t>mampu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mengurangi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laju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rekombinasi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elektr</a:t>
            </a:r>
            <a:r>
              <a:rPr lang="en-US" sz="1600" b="1" i="1" dirty="0" err="1">
                <a:latin typeface="+mj-lt"/>
              </a:rPr>
              <a:t>on</a:t>
            </a:r>
            <a:r>
              <a:rPr lang="en-US" sz="1600" b="1" i="1" dirty="0">
                <a:latin typeface="+mj-lt"/>
              </a:rPr>
              <a:t>-hole.</a:t>
            </a:r>
            <a:endParaRPr lang="en-US" sz="1600" b="1" dirty="0">
              <a:latin typeface="+mj-lt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KESIMPULAN</a:t>
            </a:r>
            <a:endParaRPr kumimoji="0" lang="en-US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KESIMPULAN (LANJUTAN)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600" b="1" dirty="0" err="1">
                <a:latin typeface="Arial Black" pitchFamily="34" charset="0"/>
              </a:rPr>
              <a:t>Penambahan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dopan</a:t>
            </a:r>
            <a:r>
              <a:rPr lang="en-US" sz="5600" b="1" dirty="0">
                <a:latin typeface="Arial Black" pitchFamily="34" charset="0"/>
              </a:rPr>
              <a:t> Pt </a:t>
            </a:r>
            <a:r>
              <a:rPr lang="en-US" sz="5600" b="1" dirty="0" err="1">
                <a:latin typeface="Arial Black" pitchFamily="34" charset="0"/>
              </a:rPr>
              <a:t>pada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i="1" dirty="0">
                <a:latin typeface="Arial Black" pitchFamily="34" charset="0"/>
              </a:rPr>
              <a:t>loading </a:t>
            </a:r>
            <a:r>
              <a:rPr lang="en-US" sz="5600" b="1" dirty="0">
                <a:latin typeface="Arial Black" pitchFamily="34" charset="0"/>
              </a:rPr>
              <a:t>optimal 5% </a:t>
            </a:r>
            <a:r>
              <a:rPr lang="en-US" sz="5600" b="1" dirty="0" err="1">
                <a:latin typeface="Arial Black" pitchFamily="34" charset="0"/>
              </a:rPr>
              <a:t>massa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dengan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metode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fotodeposisi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pada</a:t>
            </a:r>
            <a:r>
              <a:rPr lang="en-US" sz="5600" b="1" dirty="0">
                <a:latin typeface="Arial Black" pitchFamily="34" charset="0"/>
              </a:rPr>
              <a:t> TNTAs </a:t>
            </a:r>
            <a:r>
              <a:rPr lang="en-US" sz="5600" b="1" dirty="0" err="1">
                <a:latin typeface="Arial Black" pitchFamily="34" charset="0"/>
              </a:rPr>
              <a:t>anodisasi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ultrasonik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menghasilkan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fotokatalis</a:t>
            </a:r>
            <a:r>
              <a:rPr lang="en-US" sz="5600" b="1" dirty="0">
                <a:latin typeface="Arial Black" pitchFamily="34" charset="0"/>
              </a:rPr>
              <a:t> C/N-Pt-TNTAs yang paling </a:t>
            </a:r>
            <a:r>
              <a:rPr lang="en-US" sz="5600" b="1" dirty="0" err="1">
                <a:latin typeface="Arial Black" pitchFamily="34" charset="0"/>
              </a:rPr>
              <a:t>efektif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dengan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peningkatan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sebesar</a:t>
            </a:r>
            <a:r>
              <a:rPr lang="en-US" sz="5600" b="1" dirty="0">
                <a:latin typeface="Arial Black" pitchFamily="34" charset="0"/>
              </a:rPr>
              <a:t> 5 kali </a:t>
            </a:r>
            <a:r>
              <a:rPr lang="en-US" sz="5600" b="1" dirty="0" err="1">
                <a:latin typeface="Arial Black" pitchFamily="34" charset="0"/>
              </a:rPr>
              <a:t>dibandingkan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dengan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tanpa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penambahan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dopan</a:t>
            </a:r>
            <a:r>
              <a:rPr lang="en-US" sz="5600" b="1" dirty="0">
                <a:latin typeface="Arial Black" pitchFamily="34" charset="0"/>
              </a:rPr>
              <a:t> Pt. </a:t>
            </a:r>
            <a:r>
              <a:rPr lang="en-US" sz="5600" b="1" dirty="0" err="1">
                <a:latin typeface="Arial Black" pitchFamily="34" charset="0"/>
              </a:rPr>
              <a:t>Peningkatan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ini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dikarenakan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adanya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peran</a:t>
            </a:r>
            <a:r>
              <a:rPr lang="en-US" sz="5600" b="1" dirty="0">
                <a:latin typeface="Arial Black" pitchFamily="34" charset="0"/>
              </a:rPr>
              <a:t> Pt </a:t>
            </a:r>
            <a:r>
              <a:rPr lang="en-US" sz="5600" b="1" dirty="0" err="1">
                <a:latin typeface="Arial Black" pitchFamily="34" charset="0"/>
              </a:rPr>
              <a:t>sebagai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i="1" dirty="0">
                <a:latin typeface="Arial Black" pitchFamily="34" charset="0"/>
              </a:rPr>
              <a:t>electron trapper</a:t>
            </a:r>
            <a:r>
              <a:rPr lang="en-US" sz="5600" b="1" dirty="0">
                <a:latin typeface="Arial Black" pitchFamily="34" charset="0"/>
              </a:rPr>
              <a:t> yang </a:t>
            </a:r>
            <a:r>
              <a:rPr lang="en-US" sz="5600" b="1" dirty="0" err="1">
                <a:latin typeface="Arial Black" pitchFamily="34" charset="0"/>
              </a:rPr>
              <a:t>secara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efektif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mampu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menghambat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laju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rekombinasi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elektron</a:t>
            </a:r>
            <a:r>
              <a:rPr lang="en-US" sz="5600" b="1" dirty="0">
                <a:latin typeface="Arial Black" pitchFamily="34" charset="0"/>
              </a:rPr>
              <a:t>-</a:t>
            </a:r>
            <a:r>
              <a:rPr lang="en-US" sz="5600" b="1" i="1" dirty="0">
                <a:latin typeface="Arial Black" pitchFamily="34" charset="0"/>
              </a:rPr>
              <a:t>hole</a:t>
            </a:r>
            <a:r>
              <a:rPr lang="en-US" sz="5600" b="1" dirty="0">
                <a:latin typeface="Arial Black" pitchFamily="34" charset="0"/>
              </a:rPr>
              <a:t>. </a:t>
            </a:r>
          </a:p>
          <a:p>
            <a:pPr>
              <a:lnSpc>
                <a:spcPct val="120000"/>
              </a:lnSpc>
              <a:buNone/>
            </a:pPr>
            <a:endParaRPr lang="en-US" sz="5600" b="1" dirty="0">
              <a:latin typeface="Arial Black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sz="5600" b="1" dirty="0" err="1">
                <a:latin typeface="Arial Black" pitchFamily="34" charset="0"/>
              </a:rPr>
              <a:t>Laju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rekombinasi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elektron</a:t>
            </a:r>
            <a:r>
              <a:rPr lang="en-US" sz="5600" b="1" dirty="0">
                <a:latin typeface="Arial Black" pitchFamily="34" charset="0"/>
              </a:rPr>
              <a:t>-</a:t>
            </a:r>
            <a:r>
              <a:rPr lang="en-US" sz="5600" b="1" i="1" dirty="0">
                <a:latin typeface="Arial Black" pitchFamily="34" charset="0"/>
              </a:rPr>
              <a:t>hole </a:t>
            </a:r>
            <a:r>
              <a:rPr lang="en-US" sz="5600" b="1" dirty="0" err="1">
                <a:latin typeface="Arial Black" pitchFamily="34" charset="0"/>
              </a:rPr>
              <a:t>dipengaruhi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oleh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morfologi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ukuran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i="1" dirty="0">
                <a:latin typeface="Arial Black" pitchFamily="34" charset="0"/>
              </a:rPr>
              <a:t>tube </a:t>
            </a:r>
            <a:r>
              <a:rPr lang="en-US" sz="5600" b="1" dirty="0" err="1">
                <a:latin typeface="Arial Black" pitchFamily="34" charset="0"/>
              </a:rPr>
              <a:t>serta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besarnya</a:t>
            </a:r>
            <a:r>
              <a:rPr lang="en-US" sz="5600" b="1" dirty="0">
                <a:latin typeface="Arial Black" pitchFamily="34" charset="0"/>
              </a:rPr>
              <a:t> energy </a:t>
            </a:r>
            <a:r>
              <a:rPr lang="en-US" sz="5600" b="1" i="1" dirty="0" err="1">
                <a:latin typeface="Arial Black" pitchFamily="34" charset="0"/>
              </a:rPr>
              <a:t>bandgap</a:t>
            </a:r>
            <a:r>
              <a:rPr lang="en-US" sz="5600" b="1" dirty="0">
                <a:latin typeface="Arial Black" pitchFamily="34" charset="0"/>
              </a:rPr>
              <a:t>, </a:t>
            </a:r>
            <a:r>
              <a:rPr lang="en-US" sz="5600" b="1" dirty="0" err="1">
                <a:latin typeface="Arial Black" pitchFamily="34" charset="0"/>
              </a:rPr>
              <a:t>penambahan</a:t>
            </a:r>
            <a:r>
              <a:rPr lang="en-US" sz="5600" b="1" dirty="0">
                <a:latin typeface="Arial Black" pitchFamily="34" charset="0"/>
              </a:rPr>
              <a:t> NaBF</a:t>
            </a:r>
            <a:r>
              <a:rPr lang="en-US" sz="5600" b="1" baseline="-25000" dirty="0">
                <a:latin typeface="Arial Black" pitchFamily="34" charset="0"/>
              </a:rPr>
              <a:t>4, </a:t>
            </a:r>
            <a:r>
              <a:rPr lang="en-US" sz="5600" b="1" dirty="0" err="1">
                <a:latin typeface="Arial Black" pitchFamily="34" charset="0"/>
              </a:rPr>
              <a:t>dan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penambahan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dopan</a:t>
            </a:r>
            <a:r>
              <a:rPr lang="en-US" sz="5600" b="1" dirty="0">
                <a:latin typeface="Arial Black" pitchFamily="34" charset="0"/>
              </a:rPr>
              <a:t> Pt </a:t>
            </a:r>
            <a:r>
              <a:rPr lang="en-US" sz="5600" b="1" dirty="0" err="1">
                <a:latin typeface="Arial Black" pitchFamily="34" charset="0"/>
              </a:rPr>
              <a:t>pada</a:t>
            </a:r>
            <a:r>
              <a:rPr lang="en-US" sz="5600" b="1" dirty="0">
                <a:latin typeface="Arial Black" pitchFamily="34" charset="0"/>
              </a:rPr>
              <a:t> TNTAs. </a:t>
            </a:r>
            <a:r>
              <a:rPr lang="en-US" sz="5600" b="1" dirty="0" err="1">
                <a:latin typeface="Arial Black" pitchFamily="34" charset="0"/>
              </a:rPr>
              <a:t>Dalam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penelitian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ini</a:t>
            </a:r>
            <a:r>
              <a:rPr lang="en-US" sz="5600" b="1" dirty="0">
                <a:latin typeface="Arial Black" pitchFamily="34" charset="0"/>
              </a:rPr>
              <a:t> yang </a:t>
            </a:r>
            <a:r>
              <a:rPr lang="en-US" sz="5600" b="1" dirty="0" err="1">
                <a:latin typeface="Arial Black" pitchFamily="34" charset="0"/>
              </a:rPr>
              <a:t>lebih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dominan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berperan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dalam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menghambat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terjadinya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laju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rekombinasi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adalah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berturut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turut</a:t>
            </a:r>
            <a:r>
              <a:rPr lang="en-US" sz="5600" b="1" dirty="0">
                <a:latin typeface="Arial Black" pitchFamily="34" charset="0"/>
              </a:rPr>
              <a:t>: </a:t>
            </a:r>
            <a:r>
              <a:rPr lang="en-US" sz="5600" b="1" dirty="0" err="1">
                <a:latin typeface="Arial Black" pitchFamily="34" charset="0"/>
              </a:rPr>
              <a:t>penambahan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dopan</a:t>
            </a:r>
            <a:r>
              <a:rPr lang="en-US" sz="5600" b="1" dirty="0">
                <a:latin typeface="Arial Black" pitchFamily="34" charset="0"/>
              </a:rPr>
              <a:t> Pt, </a:t>
            </a:r>
            <a:r>
              <a:rPr lang="en-US" sz="5600" b="1" dirty="0" err="1">
                <a:latin typeface="Arial Black" pitchFamily="34" charset="0"/>
              </a:rPr>
              <a:t>penambahan</a:t>
            </a:r>
            <a:r>
              <a:rPr lang="en-US" sz="5600" b="1" dirty="0">
                <a:latin typeface="Arial Black" pitchFamily="34" charset="0"/>
              </a:rPr>
              <a:t> NaBF</a:t>
            </a:r>
            <a:r>
              <a:rPr lang="en-US" sz="5600" b="1" baseline="-25000" dirty="0">
                <a:latin typeface="Arial Black" pitchFamily="34" charset="0"/>
              </a:rPr>
              <a:t>4 </a:t>
            </a:r>
            <a:r>
              <a:rPr lang="en-US" sz="5600" b="1" dirty="0" err="1">
                <a:latin typeface="Arial Black" pitchFamily="34" charset="0"/>
              </a:rPr>
              <a:t>dan</a:t>
            </a:r>
            <a:r>
              <a:rPr lang="en-US" sz="5600" b="1" dirty="0">
                <a:latin typeface="Arial Black" pitchFamily="34" charset="0"/>
              </a:rPr>
              <a:t> yang </a:t>
            </a:r>
            <a:r>
              <a:rPr lang="en-US" sz="5600" b="1" dirty="0" err="1">
                <a:latin typeface="Arial Black" pitchFamily="34" charset="0"/>
              </a:rPr>
              <a:t>terakhir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adalah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morfologi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ukuran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i="1" dirty="0">
                <a:latin typeface="Arial Black" pitchFamily="34" charset="0"/>
              </a:rPr>
              <a:t>tube </a:t>
            </a:r>
            <a:r>
              <a:rPr lang="en-US" sz="5600" b="1" dirty="0" err="1">
                <a:latin typeface="Arial Black" pitchFamily="34" charset="0"/>
              </a:rPr>
              <a:t>serta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besarnya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i="1" dirty="0">
                <a:latin typeface="Arial Black" pitchFamily="34" charset="0"/>
              </a:rPr>
              <a:t>energy </a:t>
            </a:r>
            <a:r>
              <a:rPr lang="en-US" sz="5600" b="1" i="1" dirty="0" err="1">
                <a:latin typeface="Arial Black" pitchFamily="34" charset="0"/>
              </a:rPr>
              <a:t>bandgap</a:t>
            </a:r>
            <a:r>
              <a:rPr lang="en-US" sz="5600" b="1" i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dari</a:t>
            </a:r>
            <a:r>
              <a:rPr lang="en-US" sz="5600" b="1" dirty="0">
                <a:latin typeface="Arial Black" pitchFamily="34" charset="0"/>
              </a:rPr>
              <a:t> TNTAs. </a:t>
            </a:r>
          </a:p>
          <a:p>
            <a:pPr lvl="0">
              <a:lnSpc>
                <a:spcPct val="120000"/>
              </a:lnSpc>
              <a:buNone/>
            </a:pPr>
            <a:endParaRPr lang="en-US" sz="5600" b="1" dirty="0">
              <a:latin typeface="Arial Black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sz="5600" b="1" dirty="0" err="1">
                <a:latin typeface="Arial Black" pitchFamily="34" charset="0"/>
              </a:rPr>
              <a:t>Proses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anodisasi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secara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otomatis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menghasilkan</a:t>
            </a:r>
            <a:r>
              <a:rPr lang="en-US" sz="5600" b="1" dirty="0">
                <a:latin typeface="Arial Black" pitchFamily="34" charset="0"/>
              </a:rPr>
              <a:t> TNTAs yang </a:t>
            </a:r>
            <a:r>
              <a:rPr lang="en-US" sz="5600" b="1" dirty="0" err="1">
                <a:latin typeface="Arial Black" pitchFamily="34" charset="0"/>
              </a:rPr>
              <a:t>terdopan</a:t>
            </a:r>
            <a:r>
              <a:rPr lang="en-US" sz="5600" b="1" dirty="0">
                <a:latin typeface="Arial Black" pitchFamily="34" charset="0"/>
              </a:rPr>
              <a:t> C </a:t>
            </a:r>
            <a:r>
              <a:rPr lang="en-US" sz="5600" b="1" dirty="0" err="1">
                <a:latin typeface="Arial Black" pitchFamily="34" charset="0"/>
              </a:rPr>
              <a:t>dan</a:t>
            </a:r>
            <a:r>
              <a:rPr lang="en-US" sz="5600" b="1" dirty="0">
                <a:latin typeface="Arial Black" pitchFamily="34" charset="0"/>
              </a:rPr>
              <a:t> N. </a:t>
            </a:r>
            <a:r>
              <a:rPr lang="en-US" sz="5600" b="1" dirty="0" err="1">
                <a:latin typeface="Arial Black" pitchFamily="34" charset="0"/>
              </a:rPr>
              <a:t>Pemberian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dopan</a:t>
            </a:r>
            <a:r>
              <a:rPr lang="en-US" sz="5600" b="1" dirty="0">
                <a:latin typeface="Arial Black" pitchFamily="34" charset="0"/>
              </a:rPr>
              <a:t> C </a:t>
            </a:r>
            <a:r>
              <a:rPr lang="en-US" sz="5600" b="1" dirty="0" err="1">
                <a:latin typeface="Arial Black" pitchFamily="34" charset="0"/>
              </a:rPr>
              <a:t>dan</a:t>
            </a:r>
            <a:r>
              <a:rPr lang="en-US" sz="5600" b="1" dirty="0">
                <a:latin typeface="Arial Black" pitchFamily="34" charset="0"/>
              </a:rPr>
              <a:t> N </a:t>
            </a:r>
            <a:r>
              <a:rPr lang="en-US" sz="5600" b="1" dirty="0" err="1">
                <a:latin typeface="Arial Black" pitchFamily="34" charset="0"/>
              </a:rPr>
              <a:t>pada</a:t>
            </a:r>
            <a:r>
              <a:rPr lang="en-US" sz="5600" b="1" dirty="0">
                <a:latin typeface="Arial Black" pitchFamily="34" charset="0"/>
              </a:rPr>
              <a:t> TNTAs </a:t>
            </a:r>
            <a:r>
              <a:rPr lang="en-US" sz="5600" b="1" dirty="0" err="1">
                <a:latin typeface="Arial Black" pitchFamily="34" charset="0"/>
              </a:rPr>
              <a:t>mampu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menghasilkan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sebesar</a:t>
            </a:r>
            <a:r>
              <a:rPr lang="en-US" sz="5600" b="1" dirty="0">
                <a:latin typeface="Arial Black" pitchFamily="34" charset="0"/>
              </a:rPr>
              <a:t> 47 </a:t>
            </a:r>
            <a:r>
              <a:rPr lang="en-US" sz="5600" b="1" dirty="0" err="1">
                <a:latin typeface="Arial Black" pitchFamily="34" charset="0"/>
              </a:rPr>
              <a:t>mmol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/m</a:t>
            </a:r>
            <a:r>
              <a:rPr lang="en-US" sz="5600" b="1" baseline="30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fotokatalis</a:t>
            </a:r>
            <a:r>
              <a:rPr lang="en-US" sz="5600" b="1" dirty="0">
                <a:latin typeface="Arial Black" pitchFamily="34" charset="0"/>
              </a:rPr>
              <a:t> (</a:t>
            </a:r>
            <a:r>
              <a:rPr lang="en-US" sz="5600" b="1" dirty="0" err="1">
                <a:latin typeface="Arial Black" pitchFamily="34" charset="0"/>
              </a:rPr>
              <a:t>dengan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laju</a:t>
            </a:r>
            <a:r>
              <a:rPr lang="en-US" sz="5600" b="1" dirty="0">
                <a:latin typeface="Arial Black" pitchFamily="34" charset="0"/>
              </a:rPr>
              <a:t> 11,8 </a:t>
            </a:r>
            <a:r>
              <a:rPr lang="en-US" sz="5600" b="1" dirty="0" err="1">
                <a:latin typeface="Arial Black" pitchFamily="34" charset="0"/>
              </a:rPr>
              <a:t>mmol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/jam m</a:t>
            </a:r>
            <a:r>
              <a:rPr lang="en-US" sz="5600" b="1" baseline="30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), </a:t>
            </a:r>
            <a:r>
              <a:rPr lang="en-US" sz="5600" b="1" dirty="0" err="1">
                <a:latin typeface="Arial Black" pitchFamily="34" charset="0"/>
              </a:rPr>
              <a:t>sedangkan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penambahan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dopan</a:t>
            </a:r>
            <a:r>
              <a:rPr lang="en-US" sz="5600" b="1" dirty="0">
                <a:latin typeface="Arial Black" pitchFamily="34" charset="0"/>
              </a:rPr>
              <a:t> C, N, B </a:t>
            </a:r>
            <a:r>
              <a:rPr lang="en-US" sz="5600" b="1" dirty="0" err="1">
                <a:latin typeface="Arial Black" pitchFamily="34" charset="0"/>
              </a:rPr>
              <a:t>secara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simultan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menghasilkan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 yang optimal </a:t>
            </a:r>
            <a:r>
              <a:rPr lang="en-US" sz="5600" b="1" dirty="0" err="1">
                <a:latin typeface="Arial Black" pitchFamily="34" charset="0"/>
              </a:rPr>
              <a:t>sebesar</a:t>
            </a:r>
            <a:r>
              <a:rPr lang="en-US" sz="5600" b="1" dirty="0">
                <a:latin typeface="Arial Black" pitchFamily="34" charset="0"/>
              </a:rPr>
              <a:t> 62 </a:t>
            </a:r>
            <a:r>
              <a:rPr lang="en-US" sz="5600" b="1" dirty="0" err="1">
                <a:latin typeface="Arial Black" pitchFamily="34" charset="0"/>
              </a:rPr>
              <a:t>mmol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/m</a:t>
            </a:r>
            <a:r>
              <a:rPr lang="en-US" sz="5600" b="1" baseline="30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fotokatalis</a:t>
            </a:r>
            <a:r>
              <a:rPr lang="en-US" sz="5600" b="1" dirty="0">
                <a:latin typeface="Arial Black" pitchFamily="34" charset="0"/>
              </a:rPr>
              <a:t> (</a:t>
            </a:r>
            <a:r>
              <a:rPr lang="en-US" sz="5600" b="1" dirty="0" err="1">
                <a:latin typeface="Arial Black" pitchFamily="34" charset="0"/>
              </a:rPr>
              <a:t>dengan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laju</a:t>
            </a:r>
            <a:r>
              <a:rPr lang="en-US" sz="5600" b="1" dirty="0">
                <a:latin typeface="Arial Black" pitchFamily="34" charset="0"/>
              </a:rPr>
              <a:t> 15,5 </a:t>
            </a:r>
            <a:r>
              <a:rPr lang="en-US" sz="5600" b="1" dirty="0" err="1">
                <a:latin typeface="Arial Black" pitchFamily="34" charset="0"/>
              </a:rPr>
              <a:t>mmol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/jam m</a:t>
            </a:r>
            <a:r>
              <a:rPr lang="en-US" sz="5600" b="1" baseline="30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). </a:t>
            </a:r>
            <a:r>
              <a:rPr lang="en-US" sz="5600" b="1" dirty="0" err="1">
                <a:latin typeface="Arial Black" pitchFamily="34" charset="0"/>
              </a:rPr>
              <a:t>Peningkatan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laju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produksi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sebesar</a:t>
            </a:r>
            <a:r>
              <a:rPr lang="en-US" sz="5600" b="1" dirty="0">
                <a:latin typeface="Arial Black" pitchFamily="34" charset="0"/>
              </a:rPr>
              <a:t> 32 % </a:t>
            </a:r>
            <a:r>
              <a:rPr lang="en-US" sz="5600" b="1" dirty="0" err="1">
                <a:latin typeface="Arial Black" pitchFamily="34" charset="0"/>
              </a:rPr>
              <a:t>dengan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penambahan</a:t>
            </a:r>
            <a:r>
              <a:rPr lang="en-US" sz="5600" b="1" dirty="0">
                <a:latin typeface="Arial Black" pitchFamily="34" charset="0"/>
              </a:rPr>
              <a:t> NaBF</a:t>
            </a:r>
            <a:r>
              <a:rPr lang="en-US" sz="5600" b="1" baseline="-25000" dirty="0">
                <a:latin typeface="Arial Black" pitchFamily="34" charset="0"/>
              </a:rPr>
              <a:t>4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dikarenakan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peran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dopan</a:t>
            </a:r>
            <a:r>
              <a:rPr lang="en-US" sz="5600" b="1" dirty="0">
                <a:latin typeface="Arial Black" pitchFamily="34" charset="0"/>
              </a:rPr>
              <a:t> B yang </a:t>
            </a:r>
            <a:r>
              <a:rPr lang="en-US" sz="5600" b="1" dirty="0" err="1">
                <a:latin typeface="Arial Black" pitchFamily="34" charset="0"/>
              </a:rPr>
              <a:t>mampu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menghambat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laju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rekombinasi</a:t>
            </a:r>
            <a:r>
              <a:rPr lang="en-US" sz="5600" b="1" dirty="0">
                <a:latin typeface="Arial Black" pitchFamily="34" charset="0"/>
              </a:rPr>
              <a:t>. </a:t>
            </a:r>
            <a:r>
              <a:rPr lang="en-US" sz="5600" b="1" dirty="0" err="1">
                <a:latin typeface="Arial Black" pitchFamily="34" charset="0"/>
              </a:rPr>
              <a:t>Pemberian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dopan</a:t>
            </a:r>
            <a:r>
              <a:rPr lang="en-US" sz="5600" b="1" dirty="0">
                <a:latin typeface="Arial Black" pitchFamily="34" charset="0"/>
              </a:rPr>
              <a:t> Pt </a:t>
            </a:r>
            <a:r>
              <a:rPr lang="en-US" sz="5600" b="1" dirty="0" err="1">
                <a:latin typeface="Arial Black" pitchFamily="34" charset="0"/>
              </a:rPr>
              <a:t>pada</a:t>
            </a:r>
            <a:r>
              <a:rPr lang="en-US" sz="5600" b="1" dirty="0">
                <a:latin typeface="Arial Black" pitchFamily="34" charset="0"/>
              </a:rPr>
              <a:t> TNTAs yang </a:t>
            </a:r>
            <a:r>
              <a:rPr lang="en-US" sz="5600" b="1" dirty="0" err="1">
                <a:latin typeface="Arial Black" pitchFamily="34" charset="0"/>
              </a:rPr>
              <a:t>telah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terdopan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dengan</a:t>
            </a:r>
            <a:r>
              <a:rPr lang="en-US" sz="5600" b="1" dirty="0">
                <a:latin typeface="Arial Black" pitchFamily="34" charset="0"/>
              </a:rPr>
              <a:t> C </a:t>
            </a:r>
            <a:r>
              <a:rPr lang="en-US" sz="5600" b="1" dirty="0" err="1">
                <a:latin typeface="Arial Black" pitchFamily="34" charset="0"/>
              </a:rPr>
              <a:t>dan</a:t>
            </a:r>
            <a:r>
              <a:rPr lang="en-US" sz="5600" b="1" dirty="0">
                <a:latin typeface="Arial Black" pitchFamily="34" charset="0"/>
              </a:rPr>
              <a:t> N </a:t>
            </a:r>
            <a:r>
              <a:rPr lang="en-US" sz="5600" b="1" dirty="0" err="1">
                <a:latin typeface="Arial Black" pitchFamily="34" charset="0"/>
              </a:rPr>
              <a:t>mampu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menghasikan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sebesar</a:t>
            </a:r>
            <a:r>
              <a:rPr lang="en-US" sz="5600" b="1" dirty="0">
                <a:latin typeface="Arial Black" pitchFamily="34" charset="0"/>
              </a:rPr>
              <a:t> 311,5 </a:t>
            </a:r>
            <a:r>
              <a:rPr lang="en-US" sz="5600" b="1" dirty="0" err="1">
                <a:latin typeface="Arial Black" pitchFamily="34" charset="0"/>
              </a:rPr>
              <a:t>mmol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/m</a:t>
            </a:r>
            <a:r>
              <a:rPr lang="en-US" sz="5600" b="1" baseline="30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fotokatalis</a:t>
            </a:r>
            <a:r>
              <a:rPr lang="en-US" sz="5600" b="1" dirty="0">
                <a:latin typeface="Arial Black" pitchFamily="34" charset="0"/>
              </a:rPr>
              <a:t> (</a:t>
            </a:r>
            <a:r>
              <a:rPr lang="en-US" sz="5600" b="1" dirty="0" err="1">
                <a:latin typeface="Arial Black" pitchFamily="34" charset="0"/>
              </a:rPr>
              <a:t>dengan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laju</a:t>
            </a:r>
            <a:r>
              <a:rPr lang="en-US" sz="5600" b="1" dirty="0">
                <a:latin typeface="Arial Black" pitchFamily="34" charset="0"/>
              </a:rPr>
              <a:t> 77,9 </a:t>
            </a:r>
            <a:r>
              <a:rPr lang="en-US" sz="5600" b="1" dirty="0" err="1">
                <a:latin typeface="Arial Black" pitchFamily="34" charset="0"/>
              </a:rPr>
              <a:t>mmol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/jam m</a:t>
            </a:r>
            <a:r>
              <a:rPr lang="en-US" sz="5600" b="1" baseline="30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). </a:t>
            </a:r>
            <a:r>
              <a:rPr lang="en-US" sz="5600" b="1" dirty="0" err="1">
                <a:latin typeface="Arial Black" pitchFamily="34" charset="0"/>
              </a:rPr>
              <a:t>Hasil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ini</a:t>
            </a:r>
            <a:r>
              <a:rPr lang="en-US" sz="5600" b="1" dirty="0">
                <a:latin typeface="Arial Black" pitchFamily="34" charset="0"/>
              </a:rPr>
              <a:t> lima kali </a:t>
            </a:r>
            <a:r>
              <a:rPr lang="en-US" sz="5600" b="1" dirty="0" err="1">
                <a:latin typeface="Arial Black" pitchFamily="34" charset="0"/>
              </a:rPr>
              <a:t>lebih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besar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dibandingkan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dengan</a:t>
            </a:r>
            <a:r>
              <a:rPr lang="en-US" sz="5600" b="1" dirty="0">
                <a:latin typeface="Arial Black" pitchFamily="34" charset="0"/>
              </a:rPr>
              <a:t> TNTAs </a:t>
            </a:r>
            <a:r>
              <a:rPr lang="en-US" sz="5600" b="1" dirty="0" err="1">
                <a:latin typeface="Arial Black" pitchFamily="34" charset="0"/>
              </a:rPr>
              <a:t>tanpa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penambahan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dopan</a:t>
            </a:r>
            <a:r>
              <a:rPr lang="en-US" sz="5600" b="1" dirty="0">
                <a:latin typeface="Arial Black" pitchFamily="34" charset="0"/>
              </a:rPr>
              <a:t> Pt (65,5 </a:t>
            </a:r>
            <a:r>
              <a:rPr lang="en-US" sz="5600" b="1" dirty="0" err="1">
                <a:latin typeface="Arial Black" pitchFamily="34" charset="0"/>
              </a:rPr>
              <a:t>mmol</a:t>
            </a:r>
            <a:r>
              <a:rPr lang="en-US" sz="5600" b="1" dirty="0">
                <a:latin typeface="Arial Black" pitchFamily="34" charset="0"/>
              </a:rPr>
              <a:t> H</a:t>
            </a:r>
            <a:r>
              <a:rPr lang="en-US" sz="5600" b="1" baseline="-25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/m</a:t>
            </a:r>
            <a:r>
              <a:rPr lang="en-US" sz="5600" b="1" baseline="30000" dirty="0">
                <a:latin typeface="Arial Black" pitchFamily="34" charset="0"/>
              </a:rPr>
              <a:t>2</a:t>
            </a:r>
            <a:r>
              <a:rPr lang="en-US" sz="5600" b="1" dirty="0">
                <a:latin typeface="Arial Black" pitchFamily="34" charset="0"/>
              </a:rPr>
              <a:t> </a:t>
            </a:r>
            <a:r>
              <a:rPr lang="en-US" sz="5600" b="1" dirty="0" err="1">
                <a:latin typeface="Arial Black" pitchFamily="34" charset="0"/>
              </a:rPr>
              <a:t>fotokatalis</a:t>
            </a:r>
            <a:r>
              <a:rPr lang="en-US" sz="5600" b="1" dirty="0">
                <a:latin typeface="Arial Black" pitchFamily="34" charset="0"/>
              </a:rPr>
              <a:t>). </a:t>
            </a:r>
          </a:p>
          <a:p>
            <a:pPr>
              <a:lnSpc>
                <a:spcPct val="120000"/>
              </a:lnSpc>
              <a:buNone/>
            </a:pPr>
            <a:r>
              <a:rPr lang="en-US" sz="5600" b="1" dirty="0">
                <a:latin typeface="Arial Black" pitchFamily="34" charset="0"/>
              </a:rPr>
              <a:t> </a:t>
            </a:r>
          </a:p>
          <a:p>
            <a:pPr lvl="0">
              <a:lnSpc>
                <a:spcPct val="120000"/>
              </a:lnSpc>
            </a:pPr>
            <a:endParaRPr lang="en-US" sz="5600" dirty="0"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endParaRPr lang="en-US" sz="5600" dirty="0">
              <a:latin typeface="Arial Black" pitchFamily="34" charset="0"/>
            </a:endParaRPr>
          </a:p>
          <a:p>
            <a:pPr lvl="0">
              <a:lnSpc>
                <a:spcPct val="120000"/>
              </a:lnSpc>
              <a:buNone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1" y="76201"/>
            <a:ext cx="4698609" cy="3962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3B267-804E-4F54-AEFC-85A7AA00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9096"/>
            <a:ext cx="4343400" cy="3962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D6F1B-5484-4CCC-ADF3-8E2D1FE55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64390"/>
            <a:ext cx="4724400" cy="2793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EB788-1B5F-4BE2-A202-15DEDAAFE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40590"/>
            <a:ext cx="4572000" cy="27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00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0BF2-525A-4F6B-A776-B4B44E81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084CC5-4ABC-4F5D-8EE1-49274118D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24200"/>
            <a:ext cx="4648200" cy="3733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3D7779-15A1-4617-A35D-7765DE81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72000" cy="3124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7965E-9D79-40C1-AB2A-E442B8296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"/>
            <a:ext cx="4572000" cy="312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40F6B-C55C-4A25-82A1-B24490878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124200"/>
            <a:ext cx="4343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3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38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lgerian" pitchFamily="82" charset="0"/>
              </a:rPr>
              <a:t>TERIMAKASIH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70866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Pendahuluan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 </a:t>
            </a:r>
            <a:endParaRPr lang="id-ID" sz="48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914400"/>
            <a:ext cx="8153400" cy="59436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en-US" sz="3600" b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Hidrogen</a:t>
            </a:r>
            <a:r>
              <a:rPr lang="en-US" sz="36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: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alternatif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masa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depan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kebutuhannya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semakin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meningkat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baru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5%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diproduksi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dari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bahan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terbarukan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melalui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elektrolisa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air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membutuhkan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listrik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besar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sisanya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diproduksi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dari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fosil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: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selektifitas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terhadap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H2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rendah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dan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perlu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yang </a:t>
            </a:r>
            <a:r>
              <a:rPr lang="en-US" sz="28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besar</a:t>
            </a:r>
            <a:r>
              <a:rPr lang="en-US" sz="28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Alternatif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proses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Fotokatalisis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dengan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TiO2 (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hemat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ramah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lingkungan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dengn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TiO2 yang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murah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stabil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tidak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beracun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).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8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endParaRPr lang="en-US" sz="24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5" name="Picture 2" descr="Browse Hydrogen and Fuel Cell Marketing Summa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-228600"/>
            <a:ext cx="2111373" cy="17796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19400" y="228600"/>
            <a:ext cx="3589378" cy="2901950"/>
            <a:chOff x="1536" y="1824"/>
            <a:chExt cx="2319" cy="182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696" y="1928"/>
              <a:ext cx="1724" cy="1724"/>
              <a:chOff x="5121" y="10624"/>
              <a:chExt cx="2880" cy="2880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5121" y="10624"/>
                <a:ext cx="2880" cy="2880"/>
                <a:chOff x="5301" y="10804"/>
                <a:chExt cx="2520" cy="2350"/>
              </a:xfrm>
            </p:grpSpPr>
            <p:sp>
              <p:nvSpPr>
                <p:cNvPr id="28" name="Oval 6"/>
                <p:cNvSpPr>
                  <a:spLocks noChangeArrowheads="1"/>
                </p:cNvSpPr>
                <p:nvPr/>
              </p:nvSpPr>
              <p:spPr bwMode="auto">
                <a:xfrm>
                  <a:off x="5301" y="10804"/>
                  <a:ext cx="2520" cy="2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37" tIns="45718" rIns="91437" bIns="45718"/>
                <a:lstStyle/>
                <a:p>
                  <a:pPr algn="ctr" eaLnBrk="0" hangingPunct="0"/>
                  <a:endParaRPr kumimoji="1" lang="en-US" sz="2000">
                    <a:solidFill>
                      <a:srgbClr val="0000FF"/>
                    </a:solidFill>
                    <a:latin typeface="Arial Narrow" pitchFamily="34" charset="0"/>
                    <a:sym typeface="Wingdings" pitchFamily="2" charset="2"/>
                  </a:endParaRPr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>
                  <a:off x="5481" y="1134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5481" y="1260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841" y="12604"/>
                  <a:ext cx="54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965" y="12604"/>
                  <a:ext cx="584" cy="3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559" y="12604"/>
                  <a:ext cx="113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5681" y="12604"/>
                  <a:ext cx="323" cy="2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5611" y="12604"/>
                  <a:ext cx="238" cy="1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5760" y="12604"/>
                  <a:ext cx="431" cy="2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6051" y="12604"/>
                  <a:ext cx="675" cy="4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6171" y="12594"/>
                  <a:ext cx="754" cy="5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321" y="12604"/>
                  <a:ext cx="771" cy="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461" y="12604"/>
                  <a:ext cx="794" cy="5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6611" y="12604"/>
                  <a:ext cx="816" cy="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831" y="12604"/>
                  <a:ext cx="771" cy="5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 flipV="1">
                <a:off x="6591" y="11341"/>
                <a:ext cx="0" cy="14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>
                <a:off x="6741" y="11164"/>
                <a:ext cx="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 flipH="1">
                <a:off x="5481" y="12964"/>
                <a:ext cx="90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31"/>
            <p:cNvSpPr>
              <a:spLocks/>
            </p:cNvSpPr>
            <p:nvPr/>
          </p:nvSpPr>
          <p:spPr bwMode="auto">
            <a:xfrm>
              <a:off x="2668" y="2794"/>
              <a:ext cx="540" cy="432"/>
            </a:xfrm>
            <a:custGeom>
              <a:avLst/>
              <a:gdLst>
                <a:gd name="T0" fmla="*/ 540 w 1020"/>
                <a:gd name="T1" fmla="*/ 0 h 540"/>
                <a:gd name="T2" fmla="*/ 516 w 1020"/>
                <a:gd name="T3" fmla="*/ 24 h 540"/>
                <a:gd name="T4" fmla="*/ 469 w 1020"/>
                <a:gd name="T5" fmla="*/ 48 h 540"/>
                <a:gd name="T6" fmla="*/ 445 w 1020"/>
                <a:gd name="T7" fmla="*/ 36 h 540"/>
                <a:gd name="T8" fmla="*/ 421 w 1020"/>
                <a:gd name="T9" fmla="*/ 12 h 540"/>
                <a:gd name="T10" fmla="*/ 381 w 1020"/>
                <a:gd name="T11" fmla="*/ 24 h 540"/>
                <a:gd name="T12" fmla="*/ 349 w 1020"/>
                <a:gd name="T13" fmla="*/ 156 h 540"/>
                <a:gd name="T14" fmla="*/ 318 w 1020"/>
                <a:gd name="T15" fmla="*/ 144 h 540"/>
                <a:gd name="T16" fmla="*/ 246 w 1020"/>
                <a:gd name="T17" fmla="*/ 132 h 540"/>
                <a:gd name="T18" fmla="*/ 191 w 1020"/>
                <a:gd name="T19" fmla="*/ 288 h 540"/>
                <a:gd name="T20" fmla="*/ 79 w 1020"/>
                <a:gd name="T21" fmla="*/ 300 h 540"/>
                <a:gd name="T22" fmla="*/ 48 w 1020"/>
                <a:gd name="T23" fmla="*/ 360 h 540"/>
                <a:gd name="T24" fmla="*/ 24 w 1020"/>
                <a:gd name="T25" fmla="*/ 384 h 540"/>
                <a:gd name="T26" fmla="*/ 0 w 1020"/>
                <a:gd name="T27" fmla="*/ 432 h 5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0"/>
                <a:gd name="T43" fmla="*/ 0 h 540"/>
                <a:gd name="T44" fmla="*/ 1020 w 1020"/>
                <a:gd name="T45" fmla="*/ 540 h 5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0" h="540">
                  <a:moveTo>
                    <a:pt x="1020" y="0"/>
                  </a:moveTo>
                  <a:cubicBezTo>
                    <a:pt x="1005" y="10"/>
                    <a:pt x="991" y="23"/>
                    <a:pt x="975" y="30"/>
                  </a:cubicBezTo>
                  <a:cubicBezTo>
                    <a:pt x="946" y="43"/>
                    <a:pt x="885" y="60"/>
                    <a:pt x="885" y="60"/>
                  </a:cubicBezTo>
                  <a:cubicBezTo>
                    <a:pt x="870" y="55"/>
                    <a:pt x="854" y="52"/>
                    <a:pt x="840" y="45"/>
                  </a:cubicBezTo>
                  <a:cubicBezTo>
                    <a:pt x="824" y="37"/>
                    <a:pt x="813" y="17"/>
                    <a:pt x="795" y="15"/>
                  </a:cubicBezTo>
                  <a:cubicBezTo>
                    <a:pt x="770" y="12"/>
                    <a:pt x="745" y="25"/>
                    <a:pt x="720" y="30"/>
                  </a:cubicBezTo>
                  <a:cubicBezTo>
                    <a:pt x="715" y="72"/>
                    <a:pt x="738" y="184"/>
                    <a:pt x="660" y="195"/>
                  </a:cubicBezTo>
                  <a:cubicBezTo>
                    <a:pt x="640" y="198"/>
                    <a:pt x="620" y="185"/>
                    <a:pt x="600" y="180"/>
                  </a:cubicBezTo>
                  <a:cubicBezTo>
                    <a:pt x="559" y="153"/>
                    <a:pt x="523" y="114"/>
                    <a:pt x="465" y="165"/>
                  </a:cubicBezTo>
                  <a:cubicBezTo>
                    <a:pt x="404" y="219"/>
                    <a:pt x="462" y="348"/>
                    <a:pt x="360" y="360"/>
                  </a:cubicBezTo>
                  <a:cubicBezTo>
                    <a:pt x="290" y="368"/>
                    <a:pt x="220" y="370"/>
                    <a:pt x="150" y="375"/>
                  </a:cubicBezTo>
                  <a:cubicBezTo>
                    <a:pt x="21" y="461"/>
                    <a:pt x="173" y="346"/>
                    <a:pt x="90" y="450"/>
                  </a:cubicBezTo>
                  <a:cubicBezTo>
                    <a:pt x="79" y="464"/>
                    <a:pt x="60" y="470"/>
                    <a:pt x="45" y="480"/>
                  </a:cubicBezTo>
                  <a:cubicBezTo>
                    <a:pt x="26" y="536"/>
                    <a:pt x="44" y="518"/>
                    <a:pt x="0" y="54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2992" y="2578"/>
              <a:ext cx="32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7" tIns="45718" rIns="91437" bIns="45718"/>
            <a:lstStyle/>
            <a:p>
              <a:pPr eaLnBrk="0" hangingPunct="0">
                <a:defRPr/>
              </a:pPr>
              <a:r>
                <a:rPr kumimoji="1" lang="en-US" sz="18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hv</a:t>
              </a:r>
              <a:endParaRPr kumimoji="1"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  <p:sp>
          <p:nvSpPr>
            <p:cNvPr id="8" name="Freeform 33"/>
            <p:cNvSpPr>
              <a:spLocks/>
            </p:cNvSpPr>
            <p:nvPr/>
          </p:nvSpPr>
          <p:spPr bwMode="auto">
            <a:xfrm>
              <a:off x="1536" y="3168"/>
              <a:ext cx="355" cy="293"/>
            </a:xfrm>
            <a:custGeom>
              <a:avLst/>
              <a:gdLst>
                <a:gd name="T0" fmla="*/ 0 w 630"/>
                <a:gd name="T1" fmla="*/ 0 h 540"/>
                <a:gd name="T2" fmla="*/ 304 w 630"/>
                <a:gd name="T3" fmla="*/ 98 h 540"/>
                <a:gd name="T4" fmla="*/ 304 w 630"/>
                <a:gd name="T5" fmla="*/ 195 h 540"/>
                <a:gd name="T6" fmla="*/ 0 w 630"/>
                <a:gd name="T7" fmla="*/ 293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540"/>
                <a:gd name="T14" fmla="*/ 630 w 630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540">
                  <a:moveTo>
                    <a:pt x="0" y="0"/>
                  </a:moveTo>
                  <a:cubicBezTo>
                    <a:pt x="225" y="60"/>
                    <a:pt x="450" y="120"/>
                    <a:pt x="540" y="180"/>
                  </a:cubicBezTo>
                  <a:cubicBezTo>
                    <a:pt x="630" y="240"/>
                    <a:pt x="630" y="300"/>
                    <a:pt x="540" y="360"/>
                  </a:cubicBezTo>
                  <a:cubicBezTo>
                    <a:pt x="450" y="420"/>
                    <a:pt x="225" y="480"/>
                    <a:pt x="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 lIns="0" tIns="0" rIns="0"/>
            <a:lstStyle/>
            <a:p>
              <a:endParaRPr lang="id-ID"/>
            </a:p>
          </p:txBody>
        </p:sp>
        <p:sp>
          <p:nvSpPr>
            <p:cNvPr id="11" name="Freeform 36"/>
            <p:cNvSpPr>
              <a:spLocks/>
            </p:cNvSpPr>
            <p:nvPr/>
          </p:nvSpPr>
          <p:spPr bwMode="auto">
            <a:xfrm flipH="1">
              <a:off x="3423" y="1824"/>
              <a:ext cx="432" cy="629"/>
            </a:xfrm>
            <a:custGeom>
              <a:avLst/>
              <a:gdLst>
                <a:gd name="T0" fmla="*/ 0 w 630"/>
                <a:gd name="T1" fmla="*/ 0 h 540"/>
                <a:gd name="T2" fmla="*/ 370 w 630"/>
                <a:gd name="T3" fmla="*/ 210 h 540"/>
                <a:gd name="T4" fmla="*/ 370 w 630"/>
                <a:gd name="T5" fmla="*/ 419 h 540"/>
                <a:gd name="T6" fmla="*/ 0 w 630"/>
                <a:gd name="T7" fmla="*/ 62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0"/>
                <a:gd name="T13" fmla="*/ 0 h 540"/>
                <a:gd name="T14" fmla="*/ 630 w 630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0" h="540">
                  <a:moveTo>
                    <a:pt x="0" y="0"/>
                  </a:moveTo>
                  <a:cubicBezTo>
                    <a:pt x="225" y="60"/>
                    <a:pt x="450" y="120"/>
                    <a:pt x="540" y="180"/>
                  </a:cubicBezTo>
                  <a:cubicBezTo>
                    <a:pt x="630" y="240"/>
                    <a:pt x="630" y="300"/>
                    <a:pt x="540" y="360"/>
                  </a:cubicBezTo>
                  <a:cubicBezTo>
                    <a:pt x="450" y="420"/>
                    <a:pt x="225" y="480"/>
                    <a:pt x="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3106" y="1860"/>
              <a:ext cx="3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r>
                <a:rPr kumimoji="1" lang="en-US" sz="1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 </a:t>
              </a: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3394" y="3226"/>
              <a:ext cx="3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r>
                <a:rPr kumimoji="1" lang="en-US" sz="2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TiO</a:t>
              </a:r>
              <a:r>
                <a:rPr kumimoji="1" lang="en-US" sz="2000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sym typeface="Wingdings" pitchFamily="2" charset="2"/>
                </a:rPr>
                <a:t>2</a:t>
              </a:r>
              <a:endParaRPr kumimoji="1"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" pitchFamily="2" charset="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211955" y="76646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74155" y="-7173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14H</a:t>
            </a:r>
            <a:r>
              <a:rPr lang="en-US" baseline="30000" dirty="0"/>
              <a:t>+</a:t>
            </a:r>
            <a:endParaRPr lang="en-US" dirty="0"/>
          </a:p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288155" y="251906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99506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14e</a:t>
            </a:r>
            <a:r>
              <a:rPr lang="en-US" baseline="30000" dirty="0"/>
              <a:t>-</a:t>
            </a:r>
            <a:r>
              <a:rPr lang="en-US" dirty="0"/>
              <a:t> + 14H</a:t>
            </a:r>
            <a:r>
              <a:rPr lang="en-US" baseline="30000" dirty="0"/>
              <a:t>+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7H</a:t>
            </a:r>
            <a:r>
              <a:rPr lang="en-US" baseline="-25000" dirty="0"/>
              <a:t>2</a:t>
            </a:r>
            <a:r>
              <a:rPr lang="en-US" dirty="0"/>
              <a:t>   </a:t>
            </a:r>
            <a:r>
              <a:rPr lang="en-US" baseline="30000" dirty="0"/>
              <a:t>       </a:t>
            </a:r>
            <a:endParaRPr lang="en-US" dirty="0"/>
          </a:p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57200" y="2138065"/>
            <a:ext cx="2611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+ 3H</a:t>
            </a:r>
            <a:r>
              <a:rPr lang="en-US" baseline="-25000" dirty="0"/>
              <a:t>2</a:t>
            </a:r>
            <a:r>
              <a:rPr lang="en-US" dirty="0"/>
              <a:t>O + 14h</a:t>
            </a:r>
            <a:r>
              <a:rPr lang="en-US" baseline="30000" dirty="0"/>
              <a:t>+</a:t>
            </a:r>
            <a:endParaRPr lang="en-US" dirty="0"/>
          </a:p>
          <a:p>
            <a:r>
              <a:rPr lang="en-US" dirty="0"/>
              <a:t> +</a:t>
            </a:r>
          </a:p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1000" y="251906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id-ID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3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>
                <a:sym typeface="Wingdings" pitchFamily="2" charset="2"/>
              </a:rPr>
              <a:t>+14</a:t>
            </a:r>
            <a:r>
              <a:rPr lang="en-US" dirty="0"/>
              <a:t> H</a:t>
            </a:r>
            <a:r>
              <a:rPr lang="en-US" baseline="30000" dirty="0"/>
              <a:t>+</a:t>
            </a:r>
            <a:endParaRPr lang="en-US" dirty="0"/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1000" y="3281065"/>
            <a:ext cx="8534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Berlin Sans FB" pitchFamily="34" charset="0"/>
              </a:rPr>
              <a:t>Reaksi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fotokatalisis</a:t>
            </a:r>
            <a:r>
              <a:rPr lang="en-US" sz="2400" dirty="0">
                <a:latin typeface="Berlin Sans FB" pitchFamily="34" charset="0"/>
              </a:rPr>
              <a:t> pada </a:t>
            </a:r>
            <a:r>
              <a:rPr lang="en-US" sz="2400" dirty="0" err="1">
                <a:latin typeface="Berlin Sans FB" pitchFamily="34" charset="0"/>
              </a:rPr>
              <a:t>permukaan</a:t>
            </a:r>
            <a:r>
              <a:rPr lang="en-US" sz="2400" dirty="0">
                <a:latin typeface="Berlin Sans FB" pitchFamily="34" charset="0"/>
              </a:rPr>
              <a:t> TiO2 </a:t>
            </a:r>
            <a:r>
              <a:rPr lang="en-US" sz="2400" dirty="0" err="1">
                <a:latin typeface="Berlin Sans FB" pitchFamily="34" charset="0"/>
              </a:rPr>
              <a:t>dalam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memproduksi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hidrogen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dari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limbah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larutan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dirty="0" err="1">
                <a:latin typeface="Berlin Sans FB" pitchFamily="34" charset="0"/>
              </a:rPr>
              <a:t>gliserol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4495800"/>
            <a:ext cx="83057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Masalah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fotokatalis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TiO2 :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laju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rekombinasi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elektron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-</a:t>
            </a:r>
            <a:r>
              <a:rPr lang="en-US" sz="2800" i="1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hole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serta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nilai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i="1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band gap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yang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tinggi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luas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permukaan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TiO2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untuk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penyerapan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foton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yang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rendah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   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Perlu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upaya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untuk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meningkatkan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efisiensinya</a:t>
            </a:r>
            <a:r>
              <a:rPr lang="en-US" sz="28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   </a:t>
            </a:r>
          </a:p>
          <a:p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>
            <a:off x="1981200" y="586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4585" y="269470"/>
            <a:ext cx="6477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TiO</a:t>
            </a:r>
            <a:r>
              <a:rPr lang="id-ID" sz="1600" b="1" baseline="-25000" dirty="0">
                <a:solidFill>
                  <a:srgbClr val="FF0000"/>
                </a:solidFill>
              </a:rPr>
              <a:t>2  </a:t>
            </a:r>
            <a:r>
              <a:rPr lang="id-ID" sz="1600" b="1" dirty="0">
                <a:solidFill>
                  <a:srgbClr val="FF0000"/>
                </a:solidFill>
              </a:rPr>
              <a:t>+ hv </a:t>
            </a:r>
            <a:r>
              <a:rPr lang="id-ID" sz="16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id-ID" sz="1600" b="1" dirty="0">
                <a:solidFill>
                  <a:srgbClr val="FF0000"/>
                </a:solidFill>
              </a:rPr>
              <a:t> TiO</a:t>
            </a:r>
            <a:r>
              <a:rPr lang="id-ID" sz="1600" b="1" baseline="-25000" dirty="0">
                <a:solidFill>
                  <a:srgbClr val="FF0000"/>
                </a:solidFill>
              </a:rPr>
              <a:t>2</a:t>
            </a:r>
            <a:r>
              <a:rPr lang="id-ID" sz="1600" b="1" dirty="0">
                <a:solidFill>
                  <a:srgbClr val="FF0000"/>
                </a:solidFill>
              </a:rPr>
              <a:t>(h</a:t>
            </a:r>
            <a:r>
              <a:rPr lang="id-ID" sz="1600" b="1" baseline="30000" dirty="0">
                <a:solidFill>
                  <a:srgbClr val="FF0000"/>
                </a:solidFill>
              </a:rPr>
              <a:t>+</a:t>
            </a:r>
            <a:r>
              <a:rPr lang="id-ID" sz="1600" b="1" dirty="0">
                <a:solidFill>
                  <a:srgbClr val="FF0000"/>
                </a:solidFill>
              </a:rPr>
              <a:t> + e</a:t>
            </a:r>
            <a:r>
              <a:rPr lang="id-ID" sz="1600" b="1" baseline="30000" dirty="0">
                <a:solidFill>
                  <a:srgbClr val="FF0000"/>
                </a:solidFill>
              </a:rPr>
              <a:t>-</a:t>
            </a:r>
            <a:r>
              <a:rPr lang="id-ID" sz="1600" b="1" dirty="0">
                <a:solidFill>
                  <a:srgbClr val="FF0000"/>
                </a:solidFill>
              </a:rPr>
              <a:t>)</a:t>
            </a:r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id-ID" sz="1600" b="1" dirty="0">
                <a:solidFill>
                  <a:srgbClr val="FF0000"/>
                </a:solidFill>
              </a:rPr>
              <a:t>			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id-ID" sz="1600" b="1" dirty="0">
                <a:solidFill>
                  <a:srgbClr val="FF0000"/>
                </a:solidFill>
              </a:rPr>
              <a:t>h</a:t>
            </a:r>
            <a:r>
              <a:rPr lang="id-ID" sz="1600" b="1" baseline="30000" dirty="0">
                <a:solidFill>
                  <a:srgbClr val="FF0000"/>
                </a:solidFill>
              </a:rPr>
              <a:t>+</a:t>
            </a:r>
            <a:r>
              <a:rPr lang="id-ID" sz="1600" b="1" dirty="0">
                <a:solidFill>
                  <a:srgbClr val="FF0000"/>
                </a:solidFill>
              </a:rPr>
              <a:t> + H</a:t>
            </a:r>
            <a:r>
              <a:rPr lang="id-ID" sz="1600" b="1" baseline="-25000" dirty="0">
                <a:solidFill>
                  <a:srgbClr val="FF0000"/>
                </a:solidFill>
              </a:rPr>
              <a:t>2</a:t>
            </a:r>
            <a:r>
              <a:rPr lang="id-ID" sz="1600" b="1" dirty="0">
                <a:solidFill>
                  <a:srgbClr val="FF0000"/>
                </a:solidFill>
              </a:rPr>
              <a:t>O </a:t>
            </a:r>
            <a:r>
              <a:rPr lang="id-ID" sz="16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id-ID" sz="1600" b="1" dirty="0">
                <a:solidFill>
                  <a:srgbClr val="FF0000"/>
                </a:solidFill>
              </a:rPr>
              <a:t>·OH + H</a:t>
            </a:r>
            <a:r>
              <a:rPr lang="id-ID" sz="1600" b="1" baseline="30000" dirty="0">
                <a:solidFill>
                  <a:srgbClr val="FF0000"/>
                </a:solidFill>
              </a:rPr>
              <a:t>+</a:t>
            </a:r>
            <a:r>
              <a:rPr lang="en-US" sz="1600" b="1" baseline="30000" dirty="0">
                <a:solidFill>
                  <a:srgbClr val="FF0000"/>
                </a:solidFill>
              </a:rPr>
              <a:t>	</a:t>
            </a:r>
            <a:r>
              <a:rPr lang="id-ID" sz="1600" b="1" dirty="0">
                <a:solidFill>
                  <a:srgbClr val="FF0000"/>
                </a:solidFill>
              </a:rPr>
              <a:t>				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id-ID" sz="1600" b="1" dirty="0">
                <a:solidFill>
                  <a:srgbClr val="FF0000"/>
                </a:solidFill>
              </a:rPr>
              <a:t>H</a:t>
            </a:r>
            <a:r>
              <a:rPr lang="id-ID" sz="1600" b="1" baseline="30000" dirty="0">
                <a:solidFill>
                  <a:srgbClr val="FF0000"/>
                </a:solidFill>
              </a:rPr>
              <a:t>+</a:t>
            </a:r>
            <a:r>
              <a:rPr lang="id-ID" sz="1600" b="1" dirty="0">
                <a:solidFill>
                  <a:srgbClr val="FF0000"/>
                </a:solidFill>
              </a:rPr>
              <a:t> + e</a:t>
            </a:r>
            <a:r>
              <a:rPr lang="id-ID" sz="1600" b="1" baseline="30000" dirty="0">
                <a:solidFill>
                  <a:srgbClr val="FF0000"/>
                </a:solidFill>
              </a:rPr>
              <a:t>-</a:t>
            </a:r>
            <a:r>
              <a:rPr lang="id-ID" sz="16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id-ID" sz="1600" b="1" dirty="0">
                <a:solidFill>
                  <a:srgbClr val="FF0000"/>
                </a:solidFill>
              </a:rPr>
              <a:t>0.5H</a:t>
            </a:r>
            <a:r>
              <a:rPr lang="id-ID" sz="1600" b="1" baseline="-25000" dirty="0">
                <a:solidFill>
                  <a:srgbClr val="FF0000"/>
                </a:solidFill>
              </a:rPr>
              <a:t>2</a:t>
            </a:r>
            <a:r>
              <a:rPr lang="id-ID" sz="1400" dirty="0">
                <a:solidFill>
                  <a:srgbClr val="FF0000"/>
                </a:solidFill>
              </a:rPr>
              <a:t>		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id-ID" sz="1400" dirty="0">
                <a:solidFill>
                  <a:srgbClr val="FF0000"/>
                </a:solidFill>
              </a:rPr>
              <a:t>			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id-ID" sz="1400" b="1" dirty="0">
                <a:solidFill>
                  <a:srgbClr val="00B0F0"/>
                </a:solidFill>
              </a:rPr>
              <a:t>C</a:t>
            </a:r>
            <a:r>
              <a:rPr lang="id-ID" sz="1400" b="1" baseline="-25000" dirty="0">
                <a:solidFill>
                  <a:srgbClr val="00B0F0"/>
                </a:solidFill>
              </a:rPr>
              <a:t>3</a:t>
            </a:r>
            <a:r>
              <a:rPr lang="id-ID" sz="1400" b="1" dirty="0">
                <a:solidFill>
                  <a:srgbClr val="00B0F0"/>
                </a:solidFill>
              </a:rPr>
              <a:t>H</a:t>
            </a:r>
            <a:r>
              <a:rPr lang="id-ID" sz="1400" b="1" baseline="-25000" dirty="0">
                <a:solidFill>
                  <a:srgbClr val="00B0F0"/>
                </a:solidFill>
              </a:rPr>
              <a:t>8</a:t>
            </a:r>
            <a:r>
              <a:rPr lang="id-ID" sz="1400" b="1" dirty="0">
                <a:solidFill>
                  <a:srgbClr val="00B0F0"/>
                </a:solidFill>
              </a:rPr>
              <a:t>O</a:t>
            </a:r>
            <a:r>
              <a:rPr lang="id-ID" sz="1400" b="1" baseline="-25000" dirty="0">
                <a:solidFill>
                  <a:srgbClr val="00B0F0"/>
                </a:solidFill>
              </a:rPr>
              <a:t>3</a:t>
            </a:r>
            <a:r>
              <a:rPr lang="id-ID" sz="1400" b="1" dirty="0">
                <a:solidFill>
                  <a:srgbClr val="00B0F0"/>
                </a:solidFill>
              </a:rPr>
              <a:t> + 3H</a:t>
            </a:r>
            <a:r>
              <a:rPr lang="id-ID" sz="1400" b="1" baseline="-25000" dirty="0">
                <a:solidFill>
                  <a:srgbClr val="00B0F0"/>
                </a:solidFill>
              </a:rPr>
              <a:t>2</a:t>
            </a:r>
            <a:r>
              <a:rPr lang="id-ID" sz="1400" b="1" dirty="0">
                <a:solidFill>
                  <a:srgbClr val="00B0F0"/>
                </a:solidFill>
              </a:rPr>
              <a:t>O </a:t>
            </a:r>
            <a:r>
              <a:rPr lang="id-ID" sz="1400" b="1" dirty="0">
                <a:solidFill>
                  <a:srgbClr val="00B0F0"/>
                </a:solidFill>
                <a:sym typeface="Wingdings"/>
              </a:rPr>
              <a:t></a:t>
            </a:r>
            <a:r>
              <a:rPr lang="id-ID" sz="1400" b="1" dirty="0">
                <a:solidFill>
                  <a:srgbClr val="00B0F0"/>
                </a:solidFill>
              </a:rPr>
              <a:t> 3CO</a:t>
            </a:r>
            <a:r>
              <a:rPr lang="id-ID" sz="1400" b="1" baseline="-25000" dirty="0">
                <a:solidFill>
                  <a:srgbClr val="00B0F0"/>
                </a:solidFill>
              </a:rPr>
              <a:t>2</a:t>
            </a:r>
            <a:r>
              <a:rPr lang="id-ID" sz="1400" b="1" dirty="0">
                <a:solidFill>
                  <a:srgbClr val="00B0F0"/>
                </a:solidFill>
              </a:rPr>
              <a:t> + 7H</a:t>
            </a:r>
            <a:r>
              <a:rPr lang="id-ID" sz="1400" b="1" baseline="-25000" dirty="0">
                <a:solidFill>
                  <a:srgbClr val="00B0F0"/>
                </a:solidFill>
              </a:rPr>
              <a:t>2</a:t>
            </a:r>
            <a:endParaRPr lang="id-ID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7162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3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75057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err="1">
                <a:solidFill>
                  <a:srgbClr val="0070C0"/>
                </a:solidFill>
                <a:latin typeface="Berlin Sans FB" pitchFamily="34" charset="0"/>
              </a:rPr>
              <a:t>Rumusan</a:t>
            </a:r>
            <a:r>
              <a:rPr lang="en-US" sz="4800" dirty="0">
                <a:solidFill>
                  <a:srgbClr val="0070C0"/>
                </a:solidFill>
                <a:latin typeface="Berlin Sans FB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erlin Sans FB" pitchFamily="34" charset="0"/>
              </a:rPr>
              <a:t>Masalah</a:t>
            </a:r>
            <a:endParaRPr lang="id-ID" sz="48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09600"/>
            <a:ext cx="8915400" cy="62484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1.TiO2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perlu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disintesis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agar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menghasilkan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TiO2 yang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bermorfologi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i="1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nanotube</a:t>
            </a:r>
            <a:r>
              <a:rPr lang="en-US" sz="2000" i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array (TNTAs) 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yang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rapi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teratur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agar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penyerapan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foton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menjadi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efektif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rekombinasi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bisa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dikurangi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.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Untuk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itu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seberapa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jauh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pengaruh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i="1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k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adar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air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dalam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larutan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elektrolit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dan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pengadukan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(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ultrasonik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/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magnetik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)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pada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proses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sintesis</a:t>
            </a:r>
            <a:r>
              <a:rPr lang="en-US" sz="2000" kern="0" dirty="0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 TNTAs</a:t>
            </a:r>
            <a:endParaRPr lang="en-US" sz="20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2.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Untuk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memperkecil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energi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i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band gap,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penambahan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dopan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non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logam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C/N/F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secara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insitu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saat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anodisasi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perlu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dilkukan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keberhasilannya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dipengaruhi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oleh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proses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i="1" kern="0" dirty="0" err="1">
                <a:solidFill>
                  <a:srgbClr val="002060"/>
                </a:solidFill>
                <a:latin typeface="Berlin Sans FB" pitchFamily="34" charset="0"/>
                <a:cs typeface="Arial" pitchFamily="34" charset="0"/>
              </a:rPr>
              <a:t>anneling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.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Oleh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sebab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itu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seberapa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besar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pengaruh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i="1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annealing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terhadap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masuknya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dopan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C/N/F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pada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TNTAs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3.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Penambahan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NaBF4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secara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insitu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saat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anodisasi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dapat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mengurangi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laju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rekombinasi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elektron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dan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</a:rPr>
              <a:t> hole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.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Perlu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diketahi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pada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latin typeface="Berlin Sans FB" pitchFamily="34" charset="0"/>
                <a:cs typeface="Arial" pitchFamily="34" charset="0"/>
                <a:sym typeface="Wingdings" pitchFamily="2" charset="2"/>
              </a:rPr>
              <a:t>konsentrasi</a:t>
            </a:r>
            <a:r>
              <a:rPr lang="en-US" sz="2000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 optimal </a:t>
            </a:r>
            <a:r>
              <a:rPr lang="en-US" sz="2000" kern="0" dirty="0" err="1">
                <a:latin typeface="Berlin Sans FB" pitchFamily="34" charset="0"/>
                <a:cs typeface="Arial" pitchFamily="34" charset="0"/>
                <a:sym typeface="Wingdings" pitchFamily="2" charset="2"/>
              </a:rPr>
              <a:t>berapakah</a:t>
            </a:r>
            <a:r>
              <a:rPr lang="en-US" sz="2000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latin typeface="Berlin Sans FB" pitchFamily="34" charset="0"/>
                <a:cs typeface="Arial" pitchFamily="34" charset="0"/>
                <a:sym typeface="Wingdings" pitchFamily="2" charset="2"/>
              </a:rPr>
              <a:t>penambahan</a:t>
            </a:r>
            <a:r>
              <a:rPr lang="en-US" sz="2000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 NaBF4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memberikan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kinerja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TNTAs optimal. 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0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4.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morfologi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TNTAs,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sejauh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manakah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pengaruh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penambahan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dopan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Pt (</a:t>
            </a:r>
            <a:r>
              <a:rPr lang="en-US" sz="2000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l</a:t>
            </a:r>
            <a:r>
              <a:rPr lang="en-US" sz="2000" i="1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oading</a:t>
            </a:r>
            <a:r>
              <a:rPr lang="en-US" sz="2000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 Pt </a:t>
            </a:r>
            <a:r>
              <a:rPr lang="en-US" sz="2000" kern="0" dirty="0" err="1">
                <a:latin typeface="Berlin Sans FB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000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latin typeface="Berlin Sans FB" pitchFamily="34" charset="0"/>
                <a:cs typeface="Arial" pitchFamily="34" charset="0"/>
                <a:sym typeface="Wingdings" pitchFamily="2" charset="2"/>
              </a:rPr>
              <a:t>metode</a:t>
            </a:r>
            <a:r>
              <a:rPr lang="en-US" sz="2000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latin typeface="Berlin Sans FB" pitchFamily="34" charset="0"/>
                <a:cs typeface="Arial" pitchFamily="34" charset="0"/>
                <a:sym typeface="Wingdings" pitchFamily="2" charset="2"/>
              </a:rPr>
              <a:t>pemberian</a:t>
            </a:r>
            <a:r>
              <a:rPr lang="en-US" sz="2000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latin typeface="Berlin Sans FB" pitchFamily="34" charset="0"/>
                <a:cs typeface="Arial" pitchFamily="34" charset="0"/>
                <a:sym typeface="Wingdings" pitchFamily="2" charset="2"/>
              </a:rPr>
              <a:t>dopan</a:t>
            </a:r>
            <a:r>
              <a:rPr lang="en-US" sz="2000" kern="0" dirty="0">
                <a:latin typeface="Berlin Sans FB" pitchFamily="34" charset="0"/>
                <a:cs typeface="Arial" pitchFamily="34" charset="0"/>
                <a:sym typeface="Wingdings" pitchFamily="2" charset="2"/>
              </a:rPr>
              <a:t> Pt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) 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kaitanya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mengurangi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kern="0" dirty="0" err="1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rekombinasi</a:t>
            </a:r>
            <a:r>
              <a:rPr lang="en-US" sz="2000" kern="0" dirty="0">
                <a:solidFill>
                  <a:srgbClr val="FFFF00"/>
                </a:solidFill>
                <a:latin typeface="Berlin Sans FB" pitchFamily="34" charset="0"/>
                <a:cs typeface="Arial" pitchFamily="34" charset="0"/>
                <a:sym typeface="Wingdings" pitchFamily="2" charset="2"/>
              </a:rPr>
              <a:t>. </a:t>
            </a:r>
            <a:endParaRPr lang="en-US" sz="2000" kern="0" dirty="0">
              <a:solidFill>
                <a:srgbClr val="FFFF00"/>
              </a:solidFill>
              <a:latin typeface="Berlin Sans FB" pitchFamily="34" charset="0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250" name="AutoShape 517"/>
          <p:cNvCxnSpPr>
            <a:cxnSpLocks noChangeShapeType="1"/>
          </p:cNvCxnSpPr>
          <p:nvPr/>
        </p:nvCxnSpPr>
        <p:spPr bwMode="auto">
          <a:xfrm>
            <a:off x="76200" y="2497137"/>
            <a:ext cx="892492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1251" name="AutoShape 518"/>
          <p:cNvCxnSpPr>
            <a:cxnSpLocks noChangeShapeType="1"/>
          </p:cNvCxnSpPr>
          <p:nvPr/>
        </p:nvCxnSpPr>
        <p:spPr bwMode="auto">
          <a:xfrm>
            <a:off x="88900" y="4013200"/>
            <a:ext cx="672465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1252" name="AutoShape 519"/>
          <p:cNvCxnSpPr>
            <a:cxnSpLocks noChangeShapeType="1"/>
          </p:cNvCxnSpPr>
          <p:nvPr/>
        </p:nvCxnSpPr>
        <p:spPr bwMode="auto">
          <a:xfrm>
            <a:off x="76200" y="2497137"/>
            <a:ext cx="0" cy="1516063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1253" name="AutoShape 520"/>
          <p:cNvCxnSpPr>
            <a:cxnSpLocks noChangeShapeType="1"/>
          </p:cNvCxnSpPr>
          <p:nvPr/>
        </p:nvCxnSpPr>
        <p:spPr bwMode="auto">
          <a:xfrm rot="5400000">
            <a:off x="7241382" y="4247356"/>
            <a:ext cx="3522663" cy="2222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1254" name="AutoShape 521"/>
          <p:cNvCxnSpPr>
            <a:cxnSpLocks noChangeShapeType="1"/>
          </p:cNvCxnSpPr>
          <p:nvPr/>
        </p:nvCxnSpPr>
        <p:spPr bwMode="auto">
          <a:xfrm>
            <a:off x="1057275" y="2667000"/>
            <a:ext cx="0" cy="247650"/>
          </a:xfrm>
          <a:prstGeom prst="straightConnector1">
            <a:avLst/>
          </a:prstGeom>
          <a:noFill/>
          <a:ln w="38100">
            <a:solidFill>
              <a:srgbClr val="8DB3E2"/>
            </a:solidFill>
            <a:round/>
            <a:headEnd/>
            <a:tailEnd type="triangle" w="med" len="med"/>
          </a:ln>
          <a:effectLst/>
        </p:spPr>
      </p:cxnSp>
      <p:cxnSp>
        <p:nvCxnSpPr>
          <p:cNvPr id="181255" name="AutoShape 522"/>
          <p:cNvCxnSpPr>
            <a:cxnSpLocks noChangeShapeType="1"/>
          </p:cNvCxnSpPr>
          <p:nvPr/>
        </p:nvCxnSpPr>
        <p:spPr bwMode="auto">
          <a:xfrm>
            <a:off x="1057275" y="2667000"/>
            <a:ext cx="7008813" cy="0"/>
          </a:xfrm>
          <a:prstGeom prst="straightConnector1">
            <a:avLst/>
          </a:prstGeom>
          <a:noFill/>
          <a:ln w="38100">
            <a:solidFill>
              <a:srgbClr val="8DB3E2"/>
            </a:solidFill>
            <a:round/>
            <a:headEnd/>
            <a:tailEnd/>
          </a:ln>
          <a:effectLst/>
        </p:spPr>
      </p:cxnSp>
      <p:sp>
        <p:nvSpPr>
          <p:cNvPr id="181256" name="Rectangle 523"/>
          <p:cNvSpPr>
            <a:spLocks noChangeArrowheads="1"/>
          </p:cNvSpPr>
          <p:nvPr/>
        </p:nvSpPr>
        <p:spPr bwMode="auto">
          <a:xfrm>
            <a:off x="88900" y="685800"/>
            <a:ext cx="8924925" cy="1652587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1257" name="Straight Arrow Connector 21"/>
          <p:cNvCxnSpPr>
            <a:cxnSpLocks noChangeShapeType="1"/>
          </p:cNvCxnSpPr>
          <p:nvPr/>
        </p:nvCxnSpPr>
        <p:spPr bwMode="auto">
          <a:xfrm>
            <a:off x="1982788" y="1468437"/>
            <a:ext cx="500062" cy="0"/>
          </a:xfrm>
          <a:prstGeom prst="straightConnector1">
            <a:avLst/>
          </a:prstGeom>
          <a:noFill/>
          <a:ln w="25400">
            <a:solidFill>
              <a:srgbClr val="8DB3E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1258" name="Straight Arrow Connector 26"/>
          <p:cNvCxnSpPr>
            <a:cxnSpLocks noChangeShapeType="1"/>
          </p:cNvCxnSpPr>
          <p:nvPr/>
        </p:nvCxnSpPr>
        <p:spPr bwMode="auto">
          <a:xfrm rot="5400000">
            <a:off x="7655719" y="2256631"/>
            <a:ext cx="819150" cy="1588"/>
          </a:xfrm>
          <a:prstGeom prst="bentConnector3">
            <a:avLst>
              <a:gd name="adj1" fmla="val 50000"/>
            </a:avLst>
          </a:prstGeom>
          <a:noFill/>
          <a:ln w="34925">
            <a:solidFill>
              <a:srgbClr val="8DB3E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1259" name="Rectangle 6"/>
          <p:cNvSpPr>
            <a:spLocks/>
          </p:cNvSpPr>
          <p:nvPr/>
        </p:nvSpPr>
        <p:spPr bwMode="auto">
          <a:xfrm>
            <a:off x="4802188" y="838200"/>
            <a:ext cx="1787525" cy="1176338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Sintesis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TNTAs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Penambahan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dopan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non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logam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variasi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perlakuan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annealing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261" name="Rectangle 5"/>
          <p:cNvSpPr>
            <a:spLocks/>
          </p:cNvSpPr>
          <p:nvPr/>
        </p:nvSpPr>
        <p:spPr bwMode="auto">
          <a:xfrm>
            <a:off x="2486025" y="1033462"/>
            <a:ext cx="1787525" cy="9366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Karakterisasi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SEM/FESEM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262" name="Rectangle 1"/>
          <p:cNvSpPr>
            <a:spLocks/>
          </p:cNvSpPr>
          <p:nvPr/>
        </p:nvSpPr>
        <p:spPr bwMode="auto">
          <a:xfrm>
            <a:off x="195263" y="1033462"/>
            <a:ext cx="1787525" cy="93662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Sintesis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TNTAs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Penambahan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dopan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non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logam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variasi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kadar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air</a:t>
            </a:r>
          </a:p>
        </p:txBody>
      </p:sp>
      <p:sp>
        <p:nvSpPr>
          <p:cNvPr id="181263" name="Rectangle 3"/>
          <p:cNvSpPr>
            <a:spLocks/>
          </p:cNvSpPr>
          <p:nvPr/>
        </p:nvSpPr>
        <p:spPr bwMode="auto">
          <a:xfrm>
            <a:off x="7131050" y="838200"/>
            <a:ext cx="1787525" cy="120808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Karakterisasi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SEM/FESEM/EDX, FTIR, XRD, UV-Vis DRS,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uji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kerapatan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arus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1264" name="AutoShape 531"/>
          <p:cNvCxnSpPr>
            <a:cxnSpLocks noChangeShapeType="1"/>
          </p:cNvCxnSpPr>
          <p:nvPr/>
        </p:nvCxnSpPr>
        <p:spPr bwMode="auto">
          <a:xfrm>
            <a:off x="4289425" y="1468437"/>
            <a:ext cx="501650" cy="0"/>
          </a:xfrm>
          <a:prstGeom prst="straightConnector1">
            <a:avLst/>
          </a:prstGeom>
          <a:noFill/>
          <a:ln w="25400">
            <a:solidFill>
              <a:srgbClr val="8DB3E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1265" name="AutoShape 532"/>
          <p:cNvCxnSpPr>
            <a:cxnSpLocks noChangeShapeType="1"/>
          </p:cNvCxnSpPr>
          <p:nvPr/>
        </p:nvCxnSpPr>
        <p:spPr bwMode="auto">
          <a:xfrm>
            <a:off x="6597650" y="1468437"/>
            <a:ext cx="500063" cy="0"/>
          </a:xfrm>
          <a:prstGeom prst="straightConnector1">
            <a:avLst/>
          </a:prstGeom>
          <a:noFill/>
          <a:ln w="25400">
            <a:solidFill>
              <a:srgbClr val="8DB3E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1266" name="Rectangle 18"/>
          <p:cNvSpPr>
            <a:spLocks/>
          </p:cNvSpPr>
          <p:nvPr/>
        </p:nvSpPr>
        <p:spPr bwMode="auto">
          <a:xfrm>
            <a:off x="6934200" y="4430712"/>
            <a:ext cx="1960563" cy="1512888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Karakterisasi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FESEM/EDX, FTIR, XRD, UV-Vis DRS,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uji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kerapatan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arus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produksi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H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267" name="Rectangle 19"/>
          <p:cNvSpPr>
            <a:spLocks/>
          </p:cNvSpPr>
          <p:nvPr/>
        </p:nvSpPr>
        <p:spPr bwMode="auto">
          <a:xfrm>
            <a:off x="2482850" y="2895600"/>
            <a:ext cx="1787525" cy="10668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Karakterisasi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FESEM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uji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produksi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H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268" name="Rectangle 11"/>
          <p:cNvSpPr>
            <a:spLocks/>
          </p:cNvSpPr>
          <p:nvPr/>
        </p:nvSpPr>
        <p:spPr bwMode="auto">
          <a:xfrm>
            <a:off x="152400" y="2895600"/>
            <a:ext cx="1981200" cy="10668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lang="en-US" sz="1600" dirty="0" err="1">
                <a:latin typeface="Times New Roman" pitchFamily="18" charset="0"/>
              </a:rPr>
              <a:t>Sintesis</a:t>
            </a:r>
            <a:r>
              <a:rPr lang="en-US" sz="1600" dirty="0">
                <a:latin typeface="Times New Roman" pitchFamily="18" charset="0"/>
              </a:rPr>
              <a:t> TNTAs </a:t>
            </a:r>
            <a:r>
              <a:rPr lang="en-US" sz="1600" dirty="0" err="1">
                <a:latin typeface="Times New Roman" pitchFamily="18" charset="0"/>
              </a:rPr>
              <a:t>V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ariasi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metode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pengadukan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ultrasonik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magnetik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1269" name="AutoShape 536"/>
          <p:cNvCxnSpPr>
            <a:cxnSpLocks noChangeShapeType="1"/>
            <a:stCxn id="181268" idx="3"/>
            <a:endCxn id="181267" idx="1"/>
          </p:cNvCxnSpPr>
          <p:nvPr/>
        </p:nvCxnSpPr>
        <p:spPr bwMode="auto">
          <a:xfrm>
            <a:off x="2133600" y="3429000"/>
            <a:ext cx="349250" cy="1588"/>
          </a:xfrm>
          <a:prstGeom prst="straightConnector1">
            <a:avLst/>
          </a:prstGeom>
          <a:noFill/>
          <a:ln w="25400">
            <a:solidFill>
              <a:srgbClr val="8DB3E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1270" name="Rectangle 13"/>
          <p:cNvSpPr>
            <a:spLocks/>
          </p:cNvSpPr>
          <p:nvPr/>
        </p:nvSpPr>
        <p:spPr bwMode="auto">
          <a:xfrm>
            <a:off x="4767263" y="4430712"/>
            <a:ext cx="1916112" cy="1284288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latin typeface="Times New Roman" pitchFamily="18" charset="0"/>
              </a:rPr>
              <a:t>P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enambahan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dopan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logam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variasi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loading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Pt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metode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pemberian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dopan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271" name="Rectangle 23"/>
          <p:cNvSpPr>
            <a:spLocks/>
          </p:cNvSpPr>
          <p:nvPr/>
        </p:nvSpPr>
        <p:spPr bwMode="auto">
          <a:xfrm>
            <a:off x="2470150" y="4343400"/>
            <a:ext cx="1949450" cy="1371600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74613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Karakterisasi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FESEM/ EDX,UV-Vis DRS, XRD,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dispersi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Pt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produksi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H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272" name="Rectangle 14"/>
          <p:cNvSpPr>
            <a:spLocks/>
          </p:cNvSpPr>
          <p:nvPr/>
        </p:nvSpPr>
        <p:spPr bwMode="auto">
          <a:xfrm>
            <a:off x="195263" y="4419600"/>
            <a:ext cx="1787525" cy="1295400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Penentuan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senyawa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intermediate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dan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tahapan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reaksi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pada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produksi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H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2 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1273" name="AutoShape 540"/>
          <p:cNvCxnSpPr>
            <a:cxnSpLocks noChangeShapeType="1"/>
          </p:cNvCxnSpPr>
          <p:nvPr/>
        </p:nvCxnSpPr>
        <p:spPr bwMode="auto">
          <a:xfrm>
            <a:off x="4273550" y="3406775"/>
            <a:ext cx="1497013" cy="0"/>
          </a:xfrm>
          <a:prstGeom prst="straightConnector1">
            <a:avLst/>
          </a:prstGeom>
          <a:noFill/>
          <a:ln w="25400">
            <a:solidFill>
              <a:srgbClr val="8DB3E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1274" name="AutoShape 541"/>
          <p:cNvCxnSpPr>
            <a:cxnSpLocks noChangeShapeType="1"/>
          </p:cNvCxnSpPr>
          <p:nvPr/>
        </p:nvCxnSpPr>
        <p:spPr bwMode="auto">
          <a:xfrm>
            <a:off x="8066088" y="2667000"/>
            <a:ext cx="0" cy="247650"/>
          </a:xfrm>
          <a:prstGeom prst="straightConnector1">
            <a:avLst/>
          </a:prstGeom>
          <a:noFill/>
          <a:ln w="38100">
            <a:solidFill>
              <a:srgbClr val="8DB3E2"/>
            </a:solidFill>
            <a:round/>
            <a:headEnd/>
            <a:tailEnd type="triangle" w="med" len="med"/>
          </a:ln>
          <a:effectLst/>
        </p:spPr>
      </p:cxnSp>
      <p:cxnSp>
        <p:nvCxnSpPr>
          <p:cNvPr id="181275" name="AutoShape 542"/>
          <p:cNvCxnSpPr>
            <a:cxnSpLocks noChangeShapeType="1"/>
          </p:cNvCxnSpPr>
          <p:nvPr/>
        </p:nvCxnSpPr>
        <p:spPr bwMode="auto">
          <a:xfrm rot="10800000">
            <a:off x="1985963" y="5105400"/>
            <a:ext cx="496887" cy="0"/>
          </a:xfrm>
          <a:prstGeom prst="straightConnector1">
            <a:avLst/>
          </a:prstGeom>
          <a:noFill/>
          <a:ln w="25400">
            <a:solidFill>
              <a:srgbClr val="8DB3E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1276" name="AutoShape 543"/>
          <p:cNvCxnSpPr>
            <a:cxnSpLocks noChangeShapeType="1"/>
          </p:cNvCxnSpPr>
          <p:nvPr/>
        </p:nvCxnSpPr>
        <p:spPr bwMode="auto">
          <a:xfrm rot="10800000">
            <a:off x="4387850" y="5105399"/>
            <a:ext cx="412750" cy="0"/>
          </a:xfrm>
          <a:prstGeom prst="bentConnector3">
            <a:avLst>
              <a:gd name="adj1" fmla="val 49921"/>
            </a:avLst>
          </a:prstGeom>
          <a:noFill/>
          <a:ln w="25400">
            <a:solidFill>
              <a:srgbClr val="8DB3E2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1277" name="AutoShape 544"/>
          <p:cNvCxnSpPr>
            <a:cxnSpLocks noChangeShapeType="1"/>
          </p:cNvCxnSpPr>
          <p:nvPr/>
        </p:nvCxnSpPr>
        <p:spPr bwMode="auto">
          <a:xfrm>
            <a:off x="5770563" y="3395662"/>
            <a:ext cx="0" cy="1004888"/>
          </a:xfrm>
          <a:prstGeom prst="straightConnector1">
            <a:avLst/>
          </a:prstGeom>
          <a:noFill/>
          <a:ln w="38100">
            <a:solidFill>
              <a:srgbClr val="8DB3E2"/>
            </a:solidFill>
            <a:round/>
            <a:headEnd/>
            <a:tailEnd type="triangle" w="med" len="med"/>
          </a:ln>
          <a:effectLst/>
        </p:spPr>
      </p:cxnSp>
      <p:cxnSp>
        <p:nvCxnSpPr>
          <p:cNvPr id="181278" name="AutoShape 545"/>
          <p:cNvCxnSpPr>
            <a:cxnSpLocks noChangeShapeType="1"/>
          </p:cNvCxnSpPr>
          <p:nvPr/>
        </p:nvCxnSpPr>
        <p:spPr bwMode="auto">
          <a:xfrm>
            <a:off x="8064500" y="3878262"/>
            <a:ext cx="1588" cy="552450"/>
          </a:xfrm>
          <a:prstGeom prst="straightConnector1">
            <a:avLst/>
          </a:prstGeom>
          <a:noFill/>
          <a:ln w="38100">
            <a:solidFill>
              <a:srgbClr val="8DB3E2"/>
            </a:solidFill>
            <a:round/>
            <a:headEnd/>
            <a:tailEnd type="triangle" w="med" len="med"/>
          </a:ln>
          <a:effectLst/>
        </p:spPr>
      </p:cxnSp>
      <p:cxnSp>
        <p:nvCxnSpPr>
          <p:cNvPr id="181279" name="AutoShape 546"/>
          <p:cNvCxnSpPr>
            <a:cxnSpLocks noChangeShapeType="1"/>
          </p:cNvCxnSpPr>
          <p:nvPr/>
        </p:nvCxnSpPr>
        <p:spPr bwMode="auto">
          <a:xfrm>
            <a:off x="6908800" y="6019800"/>
            <a:ext cx="210502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81280" name="AutoShape 547"/>
          <p:cNvCxnSpPr>
            <a:cxnSpLocks noChangeShapeType="1"/>
          </p:cNvCxnSpPr>
          <p:nvPr/>
        </p:nvCxnSpPr>
        <p:spPr bwMode="auto">
          <a:xfrm rot="5400000">
            <a:off x="5794375" y="5000625"/>
            <a:ext cx="2006600" cy="31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5" name="TextBox 34"/>
          <p:cNvSpPr txBox="1"/>
          <p:nvPr/>
        </p:nvSpPr>
        <p:spPr>
          <a:xfrm>
            <a:off x="457200" y="60123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Gambar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skema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pengembangan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fotokatalis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TNTAs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memproduksi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2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s-ES" sz="2200" b="1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s-ES" sz="2200" b="1" dirty="0" err="1"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s-E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200" b="1" dirty="0" err="1">
                <a:latin typeface="Times New Roman" pitchFamily="18" charset="0"/>
                <a:cs typeface="Times New Roman" pitchFamily="18" charset="0"/>
              </a:rPr>
              <a:t>limbah</a:t>
            </a:r>
            <a:r>
              <a:rPr lang="es-ES" sz="2200" b="1" dirty="0">
                <a:latin typeface="Times New Roman" pitchFamily="18" charset="0"/>
                <a:cs typeface="Times New Roman" pitchFamily="18" charset="0"/>
              </a:rPr>
              <a:t> secara </a:t>
            </a:r>
            <a:r>
              <a:rPr lang="es-ES" sz="2200" b="1" dirty="0" err="1">
                <a:latin typeface="Times New Roman" pitchFamily="18" charset="0"/>
                <a:cs typeface="Times New Roman" pitchFamily="18" charset="0"/>
              </a:rPr>
              <a:t>simultan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3400" y="1981200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606EA"/>
                </a:solidFill>
              </a:rPr>
              <a:t>Penelitian</a:t>
            </a:r>
            <a:r>
              <a:rPr lang="en-US" b="1" dirty="0">
                <a:solidFill>
                  <a:srgbClr val="0606EA"/>
                </a:solidFill>
              </a:rPr>
              <a:t>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3400" y="2895600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606EA"/>
                </a:solidFill>
              </a:rPr>
              <a:t>Penelitian</a:t>
            </a:r>
            <a:r>
              <a:rPr lang="en-US" b="1" dirty="0">
                <a:solidFill>
                  <a:srgbClr val="0606EA"/>
                </a:solidFill>
              </a:rPr>
              <a:t>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43400" y="4038600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606EA"/>
                </a:solidFill>
              </a:rPr>
              <a:t>Penelitian</a:t>
            </a:r>
            <a:r>
              <a:rPr lang="en-US" b="1" dirty="0">
                <a:solidFill>
                  <a:srgbClr val="0606EA"/>
                </a:solidFill>
              </a:rPr>
              <a:t> 3</a:t>
            </a:r>
          </a:p>
        </p:txBody>
      </p:sp>
      <p:sp>
        <p:nvSpPr>
          <p:cNvPr id="181260" name="Rectangle 12"/>
          <p:cNvSpPr>
            <a:spLocks/>
          </p:cNvSpPr>
          <p:nvPr/>
        </p:nvSpPr>
        <p:spPr bwMode="auto">
          <a:xfrm>
            <a:off x="7097713" y="2895600"/>
            <a:ext cx="1785937" cy="12192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61913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latin typeface="Times New Roman" pitchFamily="18" charset="0"/>
              </a:rPr>
              <a:t>Sintesis</a:t>
            </a:r>
            <a:r>
              <a:rPr lang="en-US" sz="1600" dirty="0">
                <a:latin typeface="Times New Roman" pitchFamily="18" charset="0"/>
              </a:rPr>
              <a:t> TNTAs </a:t>
            </a:r>
            <a:r>
              <a:rPr lang="en-US" sz="1600" dirty="0" err="1">
                <a:latin typeface="Times New Roman" pitchFamily="18" charset="0"/>
              </a:rPr>
              <a:t>P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enambahan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NaBF</a:t>
            </a:r>
            <a:r>
              <a: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variasi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kandungan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NaBF</a:t>
            </a:r>
            <a:r>
              <a:rPr kumimoji="0" lang="en-US" sz="16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33586</TotalTime>
  <Words>3555</Words>
  <Application>Microsoft Office PowerPoint</Application>
  <PresentationFormat>On-screen Show (4:3)</PresentationFormat>
  <Paragraphs>552</Paragraphs>
  <Slides>44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Algerian</vt:lpstr>
      <vt:lpstr>Arial</vt:lpstr>
      <vt:lpstr>Arial Black</vt:lpstr>
      <vt:lpstr>Arial Narrow</vt:lpstr>
      <vt:lpstr>Berlin Sans FB</vt:lpstr>
      <vt:lpstr>Calibri</vt:lpstr>
      <vt:lpstr>Constantia</vt:lpstr>
      <vt:lpstr>Swis721 Ex BT</vt:lpstr>
      <vt:lpstr>Times New Roman</vt:lpstr>
      <vt:lpstr>Wingdings</vt:lpstr>
      <vt:lpstr>Wingdings 2</vt:lpstr>
      <vt:lpstr>Flow</vt:lpstr>
      <vt:lpstr>Document</vt:lpstr>
      <vt:lpstr>PowerPoint Presentation</vt:lpstr>
      <vt:lpstr>Pendahuluan </vt:lpstr>
      <vt:lpstr>Pendahuluan </vt:lpstr>
      <vt:lpstr>Pendahuluan </vt:lpstr>
      <vt:lpstr>Pendahuluan </vt:lpstr>
      <vt:lpstr>PowerPoint Presentation</vt:lpstr>
      <vt:lpstr>PowerPoint Presentation</vt:lpstr>
      <vt:lpstr>Rumusan Masalah</vt:lpstr>
      <vt:lpstr>PowerPoint Presentation</vt:lpstr>
      <vt:lpstr>Tujuan </vt:lpstr>
      <vt:lpstr>Hipotesis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Gambar alat TPDRO (Temperature Programmed Desorption Reduction Oxidation)/dispersi Pt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PENAMBAHAN DOPAN LOGAM Pt III.A. Penambahan dopan Pt pada TiO2 P-25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  <vt:lpstr>KESIMPULAN (LANJUTAN)</vt:lpstr>
      <vt:lpstr>PowerPoint Presentation</vt:lpstr>
      <vt:lpstr>PowerPoint Presentation</vt:lpstr>
      <vt:lpstr>PowerPoint Presentation</vt:lpstr>
    </vt:vector>
  </TitlesOfParts>
  <Company>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Ratnawati</dc:creator>
  <cp:lastModifiedBy>Ratnawati Ratnawati</cp:lastModifiedBy>
  <cp:revision>982</cp:revision>
  <dcterms:created xsi:type="dcterms:W3CDTF">2011-09-28T10:15:41Z</dcterms:created>
  <dcterms:modified xsi:type="dcterms:W3CDTF">2024-11-18T05:17:56Z</dcterms:modified>
</cp:coreProperties>
</file>