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90" r:id="rId3"/>
    <p:sldMasterId id="2147483673" r:id="rId4"/>
  </p:sldMasterIdLst>
  <p:notesMasterIdLst>
    <p:notesMasterId r:id="rId17"/>
  </p:notesMasterIdLst>
  <p:sldIdLst>
    <p:sldId id="355" r:id="rId5"/>
    <p:sldId id="347" r:id="rId6"/>
    <p:sldId id="379" r:id="rId7"/>
    <p:sldId id="382" r:id="rId8"/>
    <p:sldId id="383" r:id="rId9"/>
    <p:sldId id="390" r:id="rId10"/>
    <p:sldId id="384" r:id="rId11"/>
    <p:sldId id="391" r:id="rId12"/>
    <p:sldId id="385" r:id="rId13"/>
    <p:sldId id="392" r:id="rId14"/>
    <p:sldId id="386" r:id="rId15"/>
    <p:sldId id="3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8A"/>
    <a:srgbClr val="00642D"/>
    <a:srgbClr val="B96D00"/>
    <a:srgbClr val="0870BA"/>
    <a:srgbClr val="277BBF"/>
    <a:srgbClr val="134070"/>
    <a:srgbClr val="FEC012"/>
    <a:srgbClr val="FDB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80" d="100"/>
          <a:sy n="80" d="100"/>
        </p:scale>
        <p:origin x="41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 xmlns:a16="http://schemas.microsoft.com/office/drawing/2014/main"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 xmlns:a16="http://schemas.microsoft.com/office/drawing/2014/main"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 xmlns:a16="http://schemas.microsoft.com/office/drawing/2014/main"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 xmlns:a16="http://schemas.microsoft.com/office/drawing/2014/main"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 xmlns:a16="http://schemas.microsoft.com/office/drawing/2014/main"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 xmlns:a16="http://schemas.microsoft.com/office/drawing/2014/main"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 xmlns:a16="http://schemas.microsoft.com/office/drawing/2014/main"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 xmlns:a16="http://schemas.microsoft.com/office/drawing/2014/main"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Picture Placeholder 66">
            <a:extLst>
              <a:ext uri="{FF2B5EF4-FFF2-40B4-BE49-F238E27FC236}">
                <a16:creationId xmlns="" xmlns:a16="http://schemas.microsoft.com/office/drawing/2014/main"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Picture Placeholder 67">
            <a:extLst>
              <a:ext uri="{FF2B5EF4-FFF2-40B4-BE49-F238E27FC236}">
                <a16:creationId xmlns="" xmlns:a16="http://schemas.microsoft.com/office/drawing/2014/main"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 xmlns:a16="http://schemas.microsoft.com/office/drawing/2014/main"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E7591A-CAF2-8102-711A-CB60A239379F}"/>
              </a:ext>
            </a:extLst>
          </p:cNvPr>
          <p:cNvSpPr>
            <a:spLocks noGrp="1"/>
          </p:cNvSpPr>
          <p:nvPr>
            <p:ph type="title"/>
          </p:nvPr>
        </p:nvSpPr>
        <p:spPr>
          <a:xfrm>
            <a:off x="838200" y="1281794"/>
            <a:ext cx="10515600" cy="590550"/>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CB89816D-72BA-1110-EA6D-FB8642ADC16A}"/>
              </a:ext>
            </a:extLst>
          </p:cNvPr>
          <p:cNvSpPr>
            <a:spLocks noGrp="1"/>
          </p:cNvSpPr>
          <p:nvPr>
            <p:ph idx="1"/>
          </p:nvPr>
        </p:nvSpPr>
        <p:spPr>
          <a:xfrm>
            <a:off x="838200" y="2032000"/>
            <a:ext cx="10515600" cy="4144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C390DBCC-B6D7-C004-0F70-2EB167E3C40A}"/>
              </a:ext>
            </a:extLst>
          </p:cNvPr>
          <p:cNvSpPr>
            <a:spLocks noGrp="1"/>
          </p:cNvSpPr>
          <p:nvPr>
            <p:ph type="ftr" sz="quarter" idx="11"/>
          </p:nvPr>
        </p:nvSpPr>
        <p:spPr>
          <a:xfrm>
            <a:off x="867229" y="6356350"/>
            <a:ext cx="5177971" cy="365125"/>
          </a:xfrm>
        </p:spPr>
        <p:txBody>
          <a:bodyPr/>
          <a:lstStyle/>
          <a:p>
            <a:endParaRPr lang="en-US"/>
          </a:p>
        </p:txBody>
      </p:sp>
      <p:sp>
        <p:nvSpPr>
          <p:cNvPr id="6" name="Slide Number Placeholder 5">
            <a:extLst>
              <a:ext uri="{FF2B5EF4-FFF2-40B4-BE49-F238E27FC236}">
                <a16:creationId xmlns="" xmlns:a16="http://schemas.microsoft.com/office/drawing/2014/main" id="{87E1D4C7-1A29-9151-79D8-8D344B1EE3F1}"/>
              </a:ext>
            </a:extLst>
          </p:cNvPr>
          <p:cNvSpPr>
            <a:spLocks noGrp="1"/>
          </p:cNvSpPr>
          <p:nvPr>
            <p:ph type="sldNum" sz="quarter" idx="12"/>
          </p:nvPr>
        </p:nvSpPr>
        <p:spPr>
          <a:xfrm>
            <a:off x="6175829" y="6356350"/>
            <a:ext cx="51779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348227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844D0-313B-54BD-A5FD-7C2301D8B415}"/>
              </a:ext>
            </a:extLst>
          </p:cNvPr>
          <p:cNvSpPr>
            <a:spLocks noGrp="1"/>
          </p:cNvSpPr>
          <p:nvPr>
            <p:ph type="title"/>
          </p:nvPr>
        </p:nvSpPr>
        <p:spPr>
          <a:xfrm>
            <a:off x="838200" y="1161143"/>
            <a:ext cx="10515600" cy="747259"/>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CB9BD561-0D62-CDED-0B6F-959F99E8DF85}"/>
              </a:ext>
            </a:extLst>
          </p:cNvPr>
          <p:cNvSpPr>
            <a:spLocks noGrp="1"/>
          </p:cNvSpPr>
          <p:nvPr>
            <p:ph sz="half" idx="1"/>
          </p:nvPr>
        </p:nvSpPr>
        <p:spPr>
          <a:xfrm>
            <a:off x="838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C0163676-2BE5-EF6E-9FFE-EB9857A47A21}"/>
              </a:ext>
            </a:extLst>
          </p:cNvPr>
          <p:cNvSpPr>
            <a:spLocks noGrp="1"/>
          </p:cNvSpPr>
          <p:nvPr>
            <p:ph sz="half" idx="2"/>
          </p:nvPr>
        </p:nvSpPr>
        <p:spPr>
          <a:xfrm>
            <a:off x="6172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 xmlns:a16="http://schemas.microsoft.com/office/drawing/2014/main" id="{6D786320-8579-2344-39B3-09425ED04750}"/>
              </a:ext>
            </a:extLst>
          </p:cNvPr>
          <p:cNvSpPr>
            <a:spLocks noGrp="1"/>
          </p:cNvSpPr>
          <p:nvPr>
            <p:ph type="ftr" sz="quarter" idx="11"/>
          </p:nvPr>
        </p:nvSpPr>
        <p:spPr>
          <a:xfrm>
            <a:off x="838200" y="6356350"/>
            <a:ext cx="5334000" cy="365125"/>
          </a:xfrm>
        </p:spPr>
        <p:txBody>
          <a:bodyPr/>
          <a:lstStyle/>
          <a:p>
            <a:endParaRPr lang="en-US" dirty="0"/>
          </a:p>
        </p:txBody>
      </p:sp>
      <p:sp>
        <p:nvSpPr>
          <p:cNvPr id="7" name="Slide Number Placeholder 6">
            <a:extLst>
              <a:ext uri="{FF2B5EF4-FFF2-40B4-BE49-F238E27FC236}">
                <a16:creationId xmlns="" xmlns:a16="http://schemas.microsoft.com/office/drawing/2014/main" id="{BB62BAFE-0725-F194-6D14-20C371B3407C}"/>
              </a:ext>
            </a:extLst>
          </p:cNvPr>
          <p:cNvSpPr>
            <a:spLocks noGrp="1"/>
          </p:cNvSpPr>
          <p:nvPr>
            <p:ph type="sldNum" sz="quarter" idx="12"/>
          </p:nvPr>
        </p:nvSpPr>
        <p:spPr>
          <a:xfrm>
            <a:off x="6328229" y="6356350"/>
            <a:ext cx="50255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202448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E5251-F484-C637-1365-D64D24DCBBF0}"/>
              </a:ext>
            </a:extLst>
          </p:cNvPr>
          <p:cNvSpPr>
            <a:spLocks noGrp="1"/>
          </p:cNvSpPr>
          <p:nvPr>
            <p:ph type="title"/>
          </p:nvPr>
        </p:nvSpPr>
        <p:spPr>
          <a:xfrm>
            <a:off x="839788" y="1311276"/>
            <a:ext cx="10515600" cy="823913"/>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D23639CD-8EB8-F774-E967-7CF32C794D6E}"/>
              </a:ext>
            </a:extLst>
          </p:cNvPr>
          <p:cNvSpPr>
            <a:spLocks noGrp="1"/>
          </p:cNvSpPr>
          <p:nvPr>
            <p:ph type="body" idx="1"/>
          </p:nvPr>
        </p:nvSpPr>
        <p:spPr>
          <a:xfrm>
            <a:off x="839788" y="2287362"/>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ECB2BA95-9CB9-2891-5AF1-C1D1075E541D}"/>
              </a:ext>
            </a:extLst>
          </p:cNvPr>
          <p:cNvSpPr>
            <a:spLocks noGrp="1"/>
          </p:cNvSpPr>
          <p:nvPr>
            <p:ph sz="half" idx="2"/>
          </p:nvPr>
        </p:nvSpPr>
        <p:spPr>
          <a:xfrm>
            <a:off x="839788" y="3263448"/>
            <a:ext cx="5157787"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FF8DF228-C072-DE2C-2C15-170583A2CF19}"/>
              </a:ext>
            </a:extLst>
          </p:cNvPr>
          <p:cNvSpPr>
            <a:spLocks noGrp="1"/>
          </p:cNvSpPr>
          <p:nvPr>
            <p:ph type="body" sz="quarter" idx="3"/>
          </p:nvPr>
        </p:nvSpPr>
        <p:spPr>
          <a:xfrm>
            <a:off x="6172200" y="2287362"/>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B5ABADD0-B86D-3DCC-0ACB-7098DF451988}"/>
              </a:ext>
            </a:extLst>
          </p:cNvPr>
          <p:cNvSpPr>
            <a:spLocks noGrp="1"/>
          </p:cNvSpPr>
          <p:nvPr>
            <p:ph sz="quarter" idx="4"/>
          </p:nvPr>
        </p:nvSpPr>
        <p:spPr>
          <a:xfrm>
            <a:off x="6172200" y="3263448"/>
            <a:ext cx="5183188"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 xmlns:a16="http://schemas.microsoft.com/office/drawing/2014/main" id="{26DF4BD9-8B97-7ABB-D57F-78ED4F1D3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4A3FA90-39D3-3B82-9C42-E8DC142480E0}"/>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141540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8AD0570-3A88-03AC-00CF-6A3DD3A23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5812609-CE71-1754-E73A-431C24A16117}"/>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66052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0497F4-1613-B159-F3D3-8020D37BD80D}"/>
              </a:ext>
            </a:extLst>
          </p:cNvPr>
          <p:cNvSpPr>
            <a:spLocks noGrp="1"/>
          </p:cNvSpPr>
          <p:nvPr>
            <p:ph type="title"/>
          </p:nvPr>
        </p:nvSpPr>
        <p:spPr>
          <a:xfrm>
            <a:off x="839788" y="1216025"/>
            <a:ext cx="393223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7D7832D-375C-873D-38AE-603A40010658}"/>
              </a:ext>
            </a:extLst>
          </p:cNvPr>
          <p:cNvSpPr>
            <a:spLocks noGrp="1"/>
          </p:cNvSpPr>
          <p:nvPr>
            <p:ph idx="1"/>
          </p:nvPr>
        </p:nvSpPr>
        <p:spPr>
          <a:xfrm>
            <a:off x="5183188" y="120513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ACD80E9A-AFE1-B9E1-64D2-2A5DA1109677}"/>
              </a:ext>
            </a:extLst>
          </p:cNvPr>
          <p:cNvSpPr>
            <a:spLocks noGrp="1"/>
          </p:cNvSpPr>
          <p:nvPr>
            <p:ph type="body" sz="half" idx="2"/>
          </p:nvPr>
        </p:nvSpPr>
        <p:spPr>
          <a:xfrm>
            <a:off x="839788" y="2989942"/>
            <a:ext cx="3932237" cy="309675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1A5E6C26-0801-C9A8-E71A-1201BF76AE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FFEFB269-2194-8AB4-D4A1-9CE624D2B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005F35-D949-08ED-86E8-1E867887B6FE}"/>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4040341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86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9249578" y="63233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7" name="Google Shape;17;p19"/>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57947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 xmlns:a16="http://schemas.microsoft.com/office/drawing/2014/main"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 xmlns:a16="http://schemas.microsoft.com/office/drawing/2014/main"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 xmlns:a16="http://schemas.microsoft.com/office/drawing/2014/main"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 xmlns:a16="http://schemas.microsoft.com/office/drawing/2014/main"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 xmlns:a16="http://schemas.microsoft.com/office/drawing/2014/main"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 xmlns:a16="http://schemas.microsoft.com/office/drawing/2014/main"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 xmlns:a16="http://schemas.microsoft.com/office/drawing/2014/main"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 xmlns:a16="http://schemas.microsoft.com/office/drawing/2014/main"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5030F87-A103-5E19-7270-D469C6179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9B02D9-F40C-BC53-263A-E311BC8EB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2B3C34DB-5C0E-19F0-2E37-660D95198E8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a:extLst>
              <a:ext uri="{FF2B5EF4-FFF2-40B4-BE49-F238E27FC236}">
                <a16:creationId xmlns="" xmlns:a16="http://schemas.microsoft.com/office/drawing/2014/main" id="{33CFE0E7-26E5-A259-29D2-E855265A3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957B9D0-FA9F-46EC-9B20-E2C37C8DABE9}" type="slidenum">
              <a:rPr lang="en-US" smtClean="0"/>
              <a:pPr/>
              <a:t>‹#›</a:t>
            </a:fld>
            <a:endParaRPr lang="en-US"/>
          </a:p>
        </p:txBody>
      </p:sp>
    </p:spTree>
    <p:extLst>
      <p:ext uri="{BB962C8B-B14F-4D97-AF65-F5344CB8AC3E}">
        <p14:creationId xmlns:p14="http://schemas.microsoft.com/office/powerpoint/2010/main" val="2810149072"/>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98" r:id="rId5"/>
    <p:sldLayoutId id="2147483701"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02894AB-D42D-4C72-AF38-625276C2FFA8}"/>
              </a:ext>
            </a:extLst>
          </p:cNvPr>
          <p:cNvSpPr/>
          <p:nvPr/>
        </p:nvSpPr>
        <p:spPr>
          <a:xfrm>
            <a:off x="0" y="5167744"/>
            <a:ext cx="12192000" cy="1241223"/>
          </a:xfrm>
          <a:prstGeom prst="rect">
            <a:avLst/>
          </a:prstGeom>
          <a:solidFill>
            <a:srgbClr val="0870B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ADF0DB56-26DE-4005-902B-2E68ACC2F5A6}"/>
              </a:ext>
            </a:extLst>
          </p:cNvPr>
          <p:cNvSpPr txBox="1"/>
          <p:nvPr/>
        </p:nvSpPr>
        <p:spPr>
          <a:xfrm>
            <a:off x="678873" y="5814894"/>
            <a:ext cx="10390908" cy="400110"/>
          </a:xfrm>
          <a:prstGeom prst="rect">
            <a:avLst/>
          </a:prstGeom>
          <a:noFill/>
        </p:spPr>
        <p:txBody>
          <a:bodyPr wrap="square" rtlCol="0" anchor="ctr">
            <a:spAutoFit/>
          </a:bodyPr>
          <a:lstStyle/>
          <a:p>
            <a:r>
              <a:rPr lang="en-US" altLang="ko-KR" sz="2000" dirty="0">
                <a:solidFill>
                  <a:schemeClr val="bg1"/>
                </a:solidFill>
                <a:cs typeface="Arial" pitchFamily="34" charset="0"/>
              </a:rPr>
              <a:t>Pertemuan ke </a:t>
            </a:r>
            <a:r>
              <a:rPr lang="en-US" altLang="ko-KR" sz="2000" dirty="0" smtClean="0">
                <a:solidFill>
                  <a:schemeClr val="bg1"/>
                </a:solidFill>
                <a:cs typeface="Arial" pitchFamily="34" charset="0"/>
              </a:rPr>
              <a:t>: 14</a:t>
            </a:r>
            <a:endParaRPr lang="ko-KR" altLang="en-US" sz="2000" dirty="0">
              <a:solidFill>
                <a:schemeClr val="bg1"/>
              </a:solidFill>
              <a:cs typeface="Arial" pitchFamily="34" charset="0"/>
            </a:endParaRPr>
          </a:p>
        </p:txBody>
      </p:sp>
      <p:sp>
        <p:nvSpPr>
          <p:cNvPr id="2" name="Google Shape;118;p1">
            <a:extLst>
              <a:ext uri="{FF2B5EF4-FFF2-40B4-BE49-F238E27FC236}">
                <a16:creationId xmlns="" xmlns:a16="http://schemas.microsoft.com/office/drawing/2014/main" id="{A304D554-ECE0-DBE9-C274-0886FA747B54}"/>
              </a:ext>
            </a:extLst>
          </p:cNvPr>
          <p:cNvSpPr txBox="1"/>
          <p:nvPr/>
        </p:nvSpPr>
        <p:spPr>
          <a:xfrm flipH="1">
            <a:off x="1063229" y="2607202"/>
            <a:ext cx="10006552" cy="553998"/>
          </a:xfrm>
          <a:prstGeom prst="rect">
            <a:avLst/>
          </a:prstGeom>
          <a:noFill/>
          <a:ln>
            <a:noFill/>
          </a:ln>
        </p:spPr>
        <p:txBody>
          <a:bodyPr spcFirstLastPara="1" wrap="square" lIns="0" tIns="0" rIns="0" bIns="0" anchor="ctr" anchorCtr="0">
            <a:spAutoFit/>
          </a:bodyPr>
          <a:lstStyle/>
          <a:p>
            <a:pPr algn="r"/>
            <a:r>
              <a:rPr lang="en-US" altLang="ko-KR" sz="3600" b="1" dirty="0" smtClean="0">
                <a:solidFill>
                  <a:schemeClr val="bg1"/>
                </a:solidFill>
                <a:latin typeface="Montserrat ExtraBold" panose="00000900000000000000" pitchFamily="50" charset="0"/>
                <a:cs typeface="Arial" pitchFamily="34" charset="0"/>
              </a:rPr>
              <a:t>Pengantar </a:t>
            </a:r>
            <a:r>
              <a:rPr lang="en-US" altLang="ko-KR" sz="3600" b="1" dirty="0" err="1" smtClean="0">
                <a:solidFill>
                  <a:schemeClr val="bg1"/>
                </a:solidFill>
                <a:latin typeface="Montserrat ExtraBold" panose="00000900000000000000" pitchFamily="50" charset="0"/>
                <a:cs typeface="Arial" pitchFamily="34" charset="0"/>
              </a:rPr>
              <a:t>IoT</a:t>
            </a:r>
            <a:endParaRPr lang="ko-KR" altLang="en-US" sz="3600" b="1" dirty="0">
              <a:solidFill>
                <a:schemeClr val="bg1"/>
              </a:solidFill>
              <a:latin typeface="Montserrat ExtraBold" panose="00000900000000000000" pitchFamily="50" charset="0"/>
              <a:cs typeface="Arial" pitchFamily="34" charset="0"/>
            </a:endParaRPr>
          </a:p>
        </p:txBody>
      </p:sp>
      <p:sp>
        <p:nvSpPr>
          <p:cNvPr id="3" name="TextBox 2">
            <a:extLst>
              <a:ext uri="{FF2B5EF4-FFF2-40B4-BE49-F238E27FC236}">
                <a16:creationId xmlns="" xmlns:a16="http://schemas.microsoft.com/office/drawing/2014/main" id="{73292127-EA9F-B365-3228-BA9D83EFF075}"/>
              </a:ext>
            </a:extLst>
          </p:cNvPr>
          <p:cNvSpPr txBox="1"/>
          <p:nvPr/>
        </p:nvSpPr>
        <p:spPr>
          <a:xfrm>
            <a:off x="678872" y="5325002"/>
            <a:ext cx="10958945" cy="461665"/>
          </a:xfrm>
          <a:prstGeom prst="rect">
            <a:avLst/>
          </a:prstGeom>
          <a:noFill/>
        </p:spPr>
        <p:txBody>
          <a:bodyPr wrap="square" rtlCol="0" anchor="ctr">
            <a:spAutoFit/>
          </a:bodyPr>
          <a:lstStyle/>
          <a:p>
            <a:r>
              <a:rPr lang="en-US" altLang="ko-KR" sz="2400" dirty="0">
                <a:solidFill>
                  <a:schemeClr val="bg1"/>
                </a:solidFill>
                <a:cs typeface="Arial" pitchFamily="34" charset="0"/>
              </a:rPr>
              <a:t>Mata Kuliah : Mikroprosesor &amp; </a:t>
            </a:r>
            <a:r>
              <a:rPr lang="en-US" altLang="ko-KR" sz="2400" dirty="0" err="1">
                <a:solidFill>
                  <a:schemeClr val="bg1"/>
                </a:solidFill>
                <a:cs typeface="Arial" pitchFamily="34" charset="0"/>
              </a:rPr>
              <a:t>Mikrokontroler</a:t>
            </a:r>
            <a:r>
              <a:rPr lang="en-US" altLang="ko-KR" sz="2400" dirty="0">
                <a:solidFill>
                  <a:schemeClr val="bg1"/>
                </a:solidFill>
                <a:cs typeface="Arial" pitchFamily="34" charset="0"/>
              </a:rPr>
              <a:t>, Teknik Interface dah Peripheral</a:t>
            </a:r>
          </a:p>
        </p:txBody>
      </p:sp>
      <p:sp>
        <p:nvSpPr>
          <p:cNvPr id="4" name="Rectangle 3">
            <a:extLst>
              <a:ext uri="{FF2B5EF4-FFF2-40B4-BE49-F238E27FC236}">
                <a16:creationId xmlns="" xmlns:a16="http://schemas.microsoft.com/office/drawing/2014/main" id="{42F1C18A-6A40-610D-0807-8043D64671AC}"/>
              </a:ext>
            </a:extLst>
          </p:cNvPr>
          <p:cNvSpPr/>
          <p:nvPr/>
        </p:nvSpPr>
        <p:spPr>
          <a:xfrm>
            <a:off x="-2" y="5108179"/>
            <a:ext cx="12191998" cy="45719"/>
          </a:xfrm>
          <a:prstGeom prst="rect">
            <a:avLst/>
          </a:prstGeom>
          <a:solidFill>
            <a:srgbClr val="FE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3C4EBF5E-7F7F-964E-DB46-67A250CB10C4}"/>
              </a:ext>
            </a:extLst>
          </p:cNvPr>
          <p:cNvSpPr txBox="1"/>
          <p:nvPr/>
        </p:nvSpPr>
        <p:spPr>
          <a:xfrm>
            <a:off x="5094902" y="4268574"/>
            <a:ext cx="5974879" cy="707886"/>
          </a:xfrm>
          <a:prstGeom prst="rect">
            <a:avLst/>
          </a:prstGeom>
          <a:noFill/>
        </p:spPr>
        <p:txBody>
          <a:bodyPr wrap="square" rtlCol="0" anchor="ctr">
            <a:spAutoFit/>
          </a:bodyPr>
          <a:lstStyle/>
          <a:p>
            <a:r>
              <a:rPr lang="en-US" altLang="ko-KR" sz="2000" dirty="0">
                <a:solidFill>
                  <a:schemeClr val="bg1"/>
                </a:solidFill>
                <a:cs typeface="Arial" pitchFamily="34" charset="0"/>
              </a:rPr>
              <a:t>Dosen Pengampu	: Syahri Muharom</a:t>
            </a:r>
            <a:br>
              <a:rPr lang="en-US" altLang="ko-KR" sz="2000" dirty="0">
                <a:solidFill>
                  <a:schemeClr val="bg1"/>
                </a:solidFill>
                <a:cs typeface="Arial" pitchFamily="34" charset="0"/>
              </a:rPr>
            </a:br>
            <a:r>
              <a:rPr lang="en-US" altLang="ko-KR" sz="2000" dirty="0">
                <a:solidFill>
                  <a:schemeClr val="bg1"/>
                </a:solidFill>
                <a:cs typeface="Arial" pitchFamily="34" charset="0"/>
              </a:rPr>
              <a:t>			: Arief </a:t>
            </a:r>
            <a:r>
              <a:rPr lang="en-US" altLang="ko-KR" sz="2000" dirty="0" err="1">
                <a:solidFill>
                  <a:schemeClr val="bg1"/>
                </a:solidFill>
                <a:cs typeface="Arial" pitchFamily="34" charset="0"/>
              </a:rPr>
              <a:t>Wisaksono</a:t>
            </a:r>
            <a:endParaRPr lang="ko-KR" altLang="en-US" sz="2000" dirty="0">
              <a:solidFill>
                <a:schemeClr val="bg1"/>
              </a:solidFill>
              <a:cs typeface="Arial" pitchFamily="34" charset="0"/>
            </a:endParaRPr>
          </a:p>
        </p:txBody>
      </p:sp>
    </p:spTree>
    <p:extLst>
      <p:ext uri="{BB962C8B-B14F-4D97-AF65-F5344CB8AC3E}">
        <p14:creationId xmlns:p14="http://schemas.microsoft.com/office/powerpoint/2010/main" val="19810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Aplikasi </a:t>
            </a:r>
            <a:r>
              <a:rPr lang="en-US" b="1" dirty="0" err="1" smtClean="0"/>
              <a:t>IoT</a:t>
            </a:r>
            <a:endParaRPr lang="en-US" dirty="0"/>
          </a:p>
        </p:txBody>
      </p:sp>
      <p:pic>
        <p:nvPicPr>
          <p:cNvPr id="19" name="Picture 18"/>
          <p:cNvPicPr>
            <a:picLocks noChangeAspect="1"/>
          </p:cNvPicPr>
          <p:nvPr/>
        </p:nvPicPr>
        <p:blipFill rotWithShape="1">
          <a:blip r:embed="rId2"/>
          <a:srcRect b="7857"/>
          <a:stretch/>
        </p:blipFill>
        <p:spPr>
          <a:xfrm>
            <a:off x="7040449" y="2115418"/>
            <a:ext cx="4313351" cy="4280171"/>
          </a:xfrm>
          <a:prstGeom prst="rect">
            <a:avLst/>
          </a:prstGeom>
        </p:spPr>
      </p:pic>
      <p:sp>
        <p:nvSpPr>
          <p:cNvPr id="20" name="TextBox 19">
            <a:extLst>
              <a:ext uri="{FF2B5EF4-FFF2-40B4-BE49-F238E27FC236}">
                <a16:creationId xmlns:a16="http://schemas.microsoft.com/office/drawing/2014/main" xmlns="" id="{0A4A66FC-E2EB-4D90-BF32-61E4AB230ECC}"/>
              </a:ext>
            </a:extLst>
          </p:cNvPr>
          <p:cNvSpPr txBox="1"/>
          <p:nvPr/>
        </p:nvSpPr>
        <p:spPr>
          <a:xfrm>
            <a:off x="1118140" y="2026857"/>
            <a:ext cx="4752482" cy="3170099"/>
          </a:xfrm>
          <a:prstGeom prst="rect">
            <a:avLst/>
          </a:prstGeom>
          <a:noFill/>
        </p:spPr>
        <p:txBody>
          <a:bodyPr wrap="square" rtlCol="0">
            <a:spAutoFit/>
          </a:bodyPr>
          <a:lstStyle/>
          <a:p>
            <a:pPr algn="just"/>
            <a:r>
              <a:rPr lang="en-US" altLang="ko-KR" sz="2000" dirty="0">
                <a:solidFill>
                  <a:schemeClr val="tx1">
                    <a:lumMod val="85000"/>
                    <a:lumOff val="15000"/>
                  </a:schemeClr>
                </a:solidFill>
                <a:cs typeface="Arial" pitchFamily="34" charset="0"/>
              </a:rPr>
              <a:t>Memanfaatkan aplikasi </a:t>
            </a:r>
            <a:r>
              <a:rPr lang="en-US" altLang="ko-KR" sz="2000" dirty="0" err="1">
                <a:solidFill>
                  <a:schemeClr val="tx1">
                    <a:lumMod val="85000"/>
                    <a:lumOff val="15000"/>
                  </a:schemeClr>
                </a:solidFill>
                <a:cs typeface="Arial" pitchFamily="34" charset="0"/>
              </a:rPr>
              <a:t>IoT</a:t>
            </a:r>
            <a:r>
              <a:rPr lang="en-US" altLang="ko-KR" sz="2000" dirty="0">
                <a:solidFill>
                  <a:schemeClr val="tx1">
                    <a:lumMod val="85000"/>
                    <a:lumOff val="15000"/>
                  </a:schemeClr>
                </a:solidFill>
                <a:cs typeface="Arial" pitchFamily="34" charset="0"/>
              </a:rPr>
              <a:t> nirkabel untuk mengumpulkan data terkait lokasi, kesejahteraan, dan kesehatan ternak </a:t>
            </a:r>
            <a:r>
              <a:rPr lang="en-US" altLang="ko-KR" sz="2000" dirty="0" smtClean="0">
                <a:solidFill>
                  <a:schemeClr val="tx1">
                    <a:lumMod val="85000"/>
                    <a:lumOff val="15000"/>
                  </a:schemeClr>
                </a:solidFill>
                <a:cs typeface="Arial" pitchFamily="34" charset="0"/>
              </a:rPr>
              <a:t>mereka.</a:t>
            </a:r>
          </a:p>
          <a:p>
            <a:pPr algn="just"/>
            <a:endParaRPr lang="en-US" altLang="ko-KR" sz="2000" dirty="0">
              <a:solidFill>
                <a:schemeClr val="tx1">
                  <a:lumMod val="85000"/>
                  <a:lumOff val="15000"/>
                </a:schemeClr>
              </a:solidFill>
              <a:cs typeface="Arial" pitchFamily="34" charset="0"/>
            </a:endParaRPr>
          </a:p>
          <a:p>
            <a:pPr algn="just"/>
            <a:r>
              <a:rPr lang="en-US" altLang="ko-KR" sz="2000" dirty="0" smtClean="0">
                <a:solidFill>
                  <a:schemeClr val="tx1">
                    <a:lumMod val="85000"/>
                    <a:lumOff val="15000"/>
                  </a:schemeClr>
                </a:solidFill>
                <a:cs typeface="Arial" pitchFamily="34" charset="0"/>
              </a:rPr>
              <a:t>Pemantauan </a:t>
            </a:r>
            <a:r>
              <a:rPr lang="en-US" altLang="ko-KR" sz="2000" dirty="0">
                <a:solidFill>
                  <a:schemeClr val="tx1">
                    <a:lumMod val="85000"/>
                    <a:lumOff val="15000"/>
                  </a:schemeClr>
                </a:solidFill>
                <a:cs typeface="Arial" pitchFamily="34" charset="0"/>
              </a:rPr>
              <a:t>sapi </a:t>
            </a:r>
            <a:r>
              <a:rPr lang="en-US" altLang="ko-KR" sz="2000" dirty="0" smtClean="0">
                <a:solidFill>
                  <a:schemeClr val="tx1">
                    <a:lumMod val="85000"/>
                    <a:lumOff val="15000"/>
                  </a:schemeClr>
                </a:solidFill>
                <a:cs typeface="Arial" pitchFamily="34" charset="0"/>
              </a:rPr>
              <a:t>hamil:</a:t>
            </a:r>
          </a:p>
          <a:p>
            <a:pPr marL="342900" indent="-342900" algn="just">
              <a:buFont typeface="Arial" panose="020B0604020202020204" pitchFamily="34" charset="0"/>
              <a:buChar char="•"/>
            </a:pPr>
            <a:r>
              <a:rPr lang="en-US" altLang="ko-KR" sz="2000" dirty="0" smtClean="0">
                <a:solidFill>
                  <a:schemeClr val="tx1">
                    <a:lumMod val="85000"/>
                    <a:lumOff val="15000"/>
                  </a:schemeClr>
                </a:solidFill>
                <a:cs typeface="Arial" pitchFamily="34" charset="0"/>
              </a:rPr>
              <a:t>Sensor </a:t>
            </a:r>
            <a:r>
              <a:rPr lang="en-US" altLang="ko-KR" sz="2000" dirty="0">
                <a:solidFill>
                  <a:schemeClr val="tx1">
                    <a:lumMod val="85000"/>
                    <a:lumOff val="15000"/>
                  </a:schemeClr>
                </a:solidFill>
                <a:cs typeface="Arial" pitchFamily="34" charset="0"/>
              </a:rPr>
              <a:t>bertenaga baterai dikeluarkan saat airnya </a:t>
            </a:r>
            <a:r>
              <a:rPr lang="en-US" altLang="ko-KR" sz="2000" dirty="0" smtClean="0">
                <a:solidFill>
                  <a:schemeClr val="tx1">
                    <a:lumMod val="85000"/>
                    <a:lumOff val="15000"/>
                  </a:schemeClr>
                </a:solidFill>
                <a:cs typeface="Arial" pitchFamily="34" charset="0"/>
              </a:rPr>
              <a:t>pecah.</a:t>
            </a:r>
          </a:p>
          <a:p>
            <a:pPr marL="342900" indent="-342900" algn="just">
              <a:buFont typeface="Arial" panose="020B0604020202020204" pitchFamily="34" charset="0"/>
              <a:buChar char="•"/>
            </a:pPr>
            <a:r>
              <a:rPr lang="en-US" altLang="ko-KR" sz="2000" dirty="0" smtClean="0">
                <a:solidFill>
                  <a:schemeClr val="tx1">
                    <a:lumMod val="85000"/>
                    <a:lumOff val="15000"/>
                  </a:schemeClr>
                </a:solidFill>
                <a:cs typeface="Arial" pitchFamily="34" charset="0"/>
              </a:rPr>
              <a:t>Ini </a:t>
            </a:r>
            <a:r>
              <a:rPr lang="en-US" altLang="ko-KR" sz="2000" dirty="0">
                <a:solidFill>
                  <a:schemeClr val="tx1">
                    <a:lumMod val="85000"/>
                    <a:lumOff val="15000"/>
                  </a:schemeClr>
                </a:solidFill>
                <a:cs typeface="Arial" pitchFamily="34" charset="0"/>
              </a:rPr>
              <a:t>mengirimkan informasi melalui Internet ke peternak.</a:t>
            </a:r>
            <a:endParaRPr lang="en-US" altLang="ko-KR" sz="2000" dirty="0" smtClean="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415470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Aplikasi </a:t>
            </a:r>
            <a:r>
              <a:rPr lang="en-US" sz="3400" b="1" dirty="0" err="1" smtClean="0">
                <a:latin typeface="Arial" panose="020B0604020202020204" pitchFamily="34" charset="0"/>
                <a:cs typeface="Arial" panose="020B0604020202020204" pitchFamily="34" charset="0"/>
              </a:rPr>
              <a:t>IoT</a:t>
            </a:r>
            <a:endParaRPr lang="en-US" sz="3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0A4A66FC-E2EB-4D90-BF32-61E4AB230ECC}"/>
              </a:ext>
            </a:extLst>
          </p:cNvPr>
          <p:cNvSpPr txBox="1"/>
          <p:nvPr/>
        </p:nvSpPr>
        <p:spPr>
          <a:xfrm>
            <a:off x="1192208" y="1967480"/>
            <a:ext cx="3888882" cy="4524315"/>
          </a:xfrm>
          <a:prstGeom prst="rect">
            <a:avLst/>
          </a:prstGeom>
          <a:noFill/>
        </p:spPr>
        <p:txBody>
          <a:bodyPr wrap="square" rtlCol="0">
            <a:spAutoFit/>
          </a:bodyPr>
          <a:lstStyle/>
          <a:p>
            <a:pPr marL="171450" indent="-171450" algn="just">
              <a:buFont typeface="Arial" panose="020B0604020202020204" pitchFamily="34" charset="0"/>
              <a:buChar char="•"/>
            </a:pPr>
            <a:r>
              <a:rPr lang="en-US" altLang="ko-KR" sz="2400" dirty="0">
                <a:solidFill>
                  <a:schemeClr val="tx1">
                    <a:lumMod val="85000"/>
                    <a:lumOff val="15000"/>
                  </a:schemeClr>
                </a:solidFill>
                <a:cs typeface="Arial" pitchFamily="34" charset="0"/>
              </a:rPr>
              <a:t>Dengan akselerometer bawaan yang secara otomatis mendeteksi </a:t>
            </a:r>
            <a:r>
              <a:rPr lang="en-US" altLang="ko-KR" sz="2400" dirty="0" smtClean="0">
                <a:solidFill>
                  <a:schemeClr val="tx1">
                    <a:lumMod val="85000"/>
                    <a:lumOff val="15000"/>
                  </a:schemeClr>
                </a:solidFill>
                <a:cs typeface="Arial" pitchFamily="34" charset="0"/>
              </a:rPr>
              <a:t>jatuh.</a:t>
            </a:r>
          </a:p>
          <a:p>
            <a:pPr marL="171450" indent="-171450" algn="just">
              <a:buFont typeface="Arial" panose="020B0604020202020204" pitchFamily="34" charset="0"/>
              <a:buChar char="•"/>
            </a:pPr>
            <a:r>
              <a:rPr lang="en-US" altLang="ko-KR" sz="2400" dirty="0" smtClean="0">
                <a:solidFill>
                  <a:schemeClr val="tx1">
                    <a:lumMod val="85000"/>
                    <a:lumOff val="15000"/>
                  </a:schemeClr>
                </a:solidFill>
                <a:cs typeface="Arial" pitchFamily="34" charset="0"/>
              </a:rPr>
              <a:t>Pengingat obat Dengan </a:t>
            </a:r>
            <a:r>
              <a:rPr lang="en-US" altLang="ko-KR" sz="2400" dirty="0">
                <a:solidFill>
                  <a:schemeClr val="tx1">
                    <a:lumMod val="85000"/>
                    <a:lumOff val="15000"/>
                  </a:schemeClr>
                </a:solidFill>
                <a:cs typeface="Arial" pitchFamily="34" charset="0"/>
              </a:rPr>
              <a:t>GPS, yang memungkinkan operator darurat untuk menemukan dan memberikan petunjuk arah kepada individu tersebut.</a:t>
            </a:r>
            <a:endParaRPr lang="en-US" altLang="ko-KR" sz="2400" dirty="0" smtClean="0">
              <a:solidFill>
                <a:schemeClr val="tx1">
                  <a:lumMod val="85000"/>
                  <a:lumOff val="15000"/>
                </a:schemeClr>
              </a:solidFill>
              <a:cs typeface="Arial" pitchFamily="34" charset="0"/>
            </a:endParaRPr>
          </a:p>
        </p:txBody>
      </p:sp>
      <p:pic>
        <p:nvPicPr>
          <p:cNvPr id="6" name="Picture 5"/>
          <p:cNvPicPr>
            <a:picLocks noChangeAspect="1"/>
          </p:cNvPicPr>
          <p:nvPr/>
        </p:nvPicPr>
        <p:blipFill>
          <a:blip r:embed="rId3"/>
          <a:stretch>
            <a:fillRect/>
          </a:stretch>
        </p:blipFill>
        <p:spPr>
          <a:xfrm>
            <a:off x="6119154" y="2406794"/>
            <a:ext cx="5236234" cy="3481388"/>
          </a:xfrm>
          <a:prstGeom prst="rect">
            <a:avLst/>
          </a:prstGeom>
        </p:spPr>
      </p:pic>
    </p:spTree>
    <p:extLst>
      <p:ext uri="{BB962C8B-B14F-4D97-AF65-F5344CB8AC3E}">
        <p14:creationId xmlns:p14="http://schemas.microsoft.com/office/powerpoint/2010/main" val="27058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04A1285-9BB8-4D24-BDC4-C49C2D33C862}"/>
              </a:ext>
            </a:extLst>
          </p:cNvPr>
          <p:cNvGrpSpPr/>
          <p:nvPr/>
        </p:nvGrpSpPr>
        <p:grpSpPr>
          <a:xfrm>
            <a:off x="6789510" y="3946003"/>
            <a:ext cx="4538627" cy="1142740"/>
            <a:chOff x="6665542" y="2749602"/>
            <a:chExt cx="4797245" cy="1142740"/>
          </a:xfrm>
        </p:grpSpPr>
        <p:sp>
          <p:nvSpPr>
            <p:cNvPr id="9" name="TextBox 8">
              <a:extLst>
                <a:ext uri="{FF2B5EF4-FFF2-40B4-BE49-F238E27FC236}">
                  <a16:creationId xmlns="" xmlns:a16="http://schemas.microsoft.com/office/drawing/2014/main" id="{A11209D1-D6D2-4A73-B72D-BA783EBA6C35}"/>
                </a:ext>
              </a:extLst>
            </p:cNvPr>
            <p:cNvSpPr txBox="1"/>
            <p:nvPr/>
          </p:nvSpPr>
          <p:spPr>
            <a:xfrm>
              <a:off x="6665542" y="2749602"/>
              <a:ext cx="4777152" cy="830997"/>
            </a:xfrm>
            <a:prstGeom prst="rect">
              <a:avLst/>
            </a:prstGeom>
            <a:noFill/>
          </p:spPr>
          <p:txBody>
            <a:bodyPr wrap="square" rtlCol="0" anchor="ctr">
              <a:spAutoFit/>
            </a:bodyPr>
            <a:lstStyle/>
            <a:p>
              <a:r>
                <a:rPr lang="en-US" altLang="ko-KR" sz="4800" dirty="0">
                  <a:solidFill>
                    <a:schemeClr val="bg1"/>
                  </a:solidFill>
                  <a:cs typeface="Arial" pitchFamily="34" charset="0"/>
                </a:rPr>
                <a:t>THANK YOU</a:t>
              </a:r>
              <a:endParaRPr lang="ko-KR" altLang="en-US" sz="4800" dirty="0">
                <a:solidFill>
                  <a:schemeClr val="bg1"/>
                </a:solidFill>
                <a:cs typeface="Arial" pitchFamily="34" charset="0"/>
              </a:endParaRPr>
            </a:p>
          </p:txBody>
        </p:sp>
        <p:sp>
          <p:nvSpPr>
            <p:cNvPr id="10" name="TextBox 9">
              <a:extLst>
                <a:ext uri="{FF2B5EF4-FFF2-40B4-BE49-F238E27FC236}">
                  <a16:creationId xmlns="" xmlns:a16="http://schemas.microsoft.com/office/drawing/2014/main" id="{552B9087-3465-4062-8B6C-3AE83F35A6A8}"/>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16665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2DC460A-1302-48A5-8229-DBB2E1EBFCDC}"/>
              </a:ext>
            </a:extLst>
          </p:cNvPr>
          <p:cNvSpPr/>
          <p:nvPr/>
        </p:nvSpPr>
        <p:spPr>
          <a:xfrm>
            <a:off x="3574473" y="0"/>
            <a:ext cx="8617527"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15A4BDA0-C270-4764-9C18-A593BCE2C965}"/>
              </a:ext>
            </a:extLst>
          </p:cNvPr>
          <p:cNvSpPr txBox="1"/>
          <p:nvPr/>
        </p:nvSpPr>
        <p:spPr>
          <a:xfrm>
            <a:off x="4608945" y="270649"/>
            <a:ext cx="7583055" cy="923330"/>
          </a:xfrm>
          <a:prstGeom prst="rect">
            <a:avLst/>
          </a:prstGeom>
          <a:noFill/>
        </p:spPr>
        <p:txBody>
          <a:bodyPr wrap="square" rtlCol="0" anchor="ctr">
            <a:spAutoFit/>
          </a:bodyPr>
          <a:lstStyle/>
          <a:p>
            <a:r>
              <a:rPr lang="en-US" altLang="ko-KR" sz="5400">
                <a:solidFill>
                  <a:srgbClr val="FEC012"/>
                </a:solidFill>
                <a:cs typeface="Arial" pitchFamily="34" charset="0"/>
              </a:rPr>
              <a:t>Point of View</a:t>
            </a:r>
            <a:endParaRPr lang="ko-KR" altLang="en-US" sz="5400" dirty="0">
              <a:solidFill>
                <a:srgbClr val="FEC012"/>
              </a:solidFill>
              <a:cs typeface="Arial" pitchFamily="34" charset="0"/>
            </a:endParaRPr>
          </a:p>
        </p:txBody>
      </p:sp>
      <p:grpSp>
        <p:nvGrpSpPr>
          <p:cNvPr id="10" name="Group 9">
            <a:extLst>
              <a:ext uri="{FF2B5EF4-FFF2-40B4-BE49-F238E27FC236}">
                <a16:creationId xmlns="" xmlns:a16="http://schemas.microsoft.com/office/drawing/2014/main" id="{05C8D0C1-7E99-4B90-A44B-505072FCBBC5}"/>
              </a:ext>
            </a:extLst>
          </p:cNvPr>
          <p:cNvGrpSpPr/>
          <p:nvPr/>
        </p:nvGrpSpPr>
        <p:grpSpPr>
          <a:xfrm>
            <a:off x="6286883" y="3963831"/>
            <a:ext cx="4931788" cy="847045"/>
            <a:chOff x="5680459" y="1490186"/>
            <a:chExt cx="4931788" cy="847045"/>
          </a:xfrm>
        </p:grpSpPr>
        <p:sp>
          <p:nvSpPr>
            <p:cNvPr id="11" name="TextBox 10">
              <a:extLst>
                <a:ext uri="{FF2B5EF4-FFF2-40B4-BE49-F238E27FC236}">
                  <a16:creationId xmlns="" xmlns:a16="http://schemas.microsoft.com/office/drawing/2014/main" id="{D9D22DE1-90A6-406A-B71D-82B00E2A807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12" name="TextBox 11">
              <a:extLst>
                <a:ext uri="{FF2B5EF4-FFF2-40B4-BE49-F238E27FC236}">
                  <a16:creationId xmlns="" xmlns:a16="http://schemas.microsoft.com/office/drawing/2014/main" id="{832A2F40-F990-4558-BFA4-15734C704557}"/>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3" name="TextBox 12">
              <a:extLst>
                <a:ext uri="{FF2B5EF4-FFF2-40B4-BE49-F238E27FC236}">
                  <a16:creationId xmlns="" xmlns:a16="http://schemas.microsoft.com/office/drawing/2014/main" id="{A3040624-AA78-4707-9171-C7F7E4A4286D}"/>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Apa itu </a:t>
              </a:r>
              <a:r>
                <a:rPr lang="en-US" altLang="ko-KR" sz="2400" b="1" dirty="0" err="1" smtClean="0">
                  <a:solidFill>
                    <a:schemeClr val="bg1"/>
                  </a:solidFill>
                  <a:cs typeface="Arial" pitchFamily="34" charset="0"/>
                </a:rPr>
                <a:t>IoT</a:t>
              </a:r>
              <a:endParaRPr lang="ko-KR" altLang="en-US" sz="2400" b="1" dirty="0">
                <a:solidFill>
                  <a:schemeClr val="bg1"/>
                </a:solidFill>
                <a:cs typeface="Arial" pitchFamily="34" charset="0"/>
              </a:endParaRPr>
            </a:p>
          </p:txBody>
        </p:sp>
      </p:grpSp>
      <p:grpSp>
        <p:nvGrpSpPr>
          <p:cNvPr id="14" name="Group 13">
            <a:extLst>
              <a:ext uri="{FF2B5EF4-FFF2-40B4-BE49-F238E27FC236}">
                <a16:creationId xmlns="" xmlns:a16="http://schemas.microsoft.com/office/drawing/2014/main" id="{8E42B0B6-5FD8-4991-892A-63FB88A0AED1}"/>
              </a:ext>
            </a:extLst>
          </p:cNvPr>
          <p:cNvGrpSpPr/>
          <p:nvPr/>
        </p:nvGrpSpPr>
        <p:grpSpPr>
          <a:xfrm>
            <a:off x="5098467" y="1463959"/>
            <a:ext cx="4931788" cy="847045"/>
            <a:chOff x="5680459" y="1490186"/>
            <a:chExt cx="4931788" cy="847045"/>
          </a:xfrm>
        </p:grpSpPr>
        <p:sp>
          <p:nvSpPr>
            <p:cNvPr id="15" name="TextBox 14">
              <a:extLst>
                <a:ext uri="{FF2B5EF4-FFF2-40B4-BE49-F238E27FC236}">
                  <a16:creationId xmlns="" xmlns:a16="http://schemas.microsoft.com/office/drawing/2014/main" id="{DB413086-557E-4D9D-8C44-646AD8EE131E}"/>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6" name="TextBox 15">
              <a:extLst>
                <a:ext uri="{FF2B5EF4-FFF2-40B4-BE49-F238E27FC236}">
                  <a16:creationId xmlns="" xmlns:a16="http://schemas.microsoft.com/office/drawing/2014/main" id="{58300F6A-862A-40CA-9B5E-7B2DD860FD49}"/>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7" name="TextBox 16">
              <a:extLst>
                <a:ext uri="{FF2B5EF4-FFF2-40B4-BE49-F238E27FC236}">
                  <a16:creationId xmlns="" xmlns:a16="http://schemas.microsoft.com/office/drawing/2014/main" id="{049B8D0E-F4DB-407F-93E8-B01A240069D5}"/>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Pendahuluan</a:t>
              </a:r>
              <a:endParaRPr lang="ko-KR" altLang="en-US" sz="2400" b="1" dirty="0">
                <a:solidFill>
                  <a:schemeClr val="bg1"/>
                </a:solidFill>
                <a:cs typeface="Arial" pitchFamily="34" charset="0"/>
              </a:endParaRPr>
            </a:p>
          </p:txBody>
        </p:sp>
      </p:grpSp>
      <p:grpSp>
        <p:nvGrpSpPr>
          <p:cNvPr id="18" name="Group 17">
            <a:extLst>
              <a:ext uri="{FF2B5EF4-FFF2-40B4-BE49-F238E27FC236}">
                <a16:creationId xmlns="" xmlns:a16="http://schemas.microsoft.com/office/drawing/2014/main" id="{0277BAFE-DBE5-4F13-9AC0-26A4FC2689D1}"/>
              </a:ext>
            </a:extLst>
          </p:cNvPr>
          <p:cNvGrpSpPr/>
          <p:nvPr/>
        </p:nvGrpSpPr>
        <p:grpSpPr>
          <a:xfrm>
            <a:off x="5692675" y="2713895"/>
            <a:ext cx="4931788" cy="847045"/>
            <a:chOff x="5680459" y="1490186"/>
            <a:chExt cx="4931788" cy="847045"/>
          </a:xfrm>
        </p:grpSpPr>
        <p:sp>
          <p:nvSpPr>
            <p:cNvPr id="19" name="TextBox 18">
              <a:extLst>
                <a:ext uri="{FF2B5EF4-FFF2-40B4-BE49-F238E27FC236}">
                  <a16:creationId xmlns="" xmlns:a16="http://schemas.microsoft.com/office/drawing/2014/main" id="{400724BC-16F9-4DF6-83AC-300BCB3F42E9}"/>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20" name="TextBox 19">
              <a:extLst>
                <a:ext uri="{FF2B5EF4-FFF2-40B4-BE49-F238E27FC236}">
                  <a16:creationId xmlns="" xmlns:a16="http://schemas.microsoft.com/office/drawing/2014/main" id="{CCAE126C-D507-4F09-88A3-D1DD36AFB970}"/>
                </a:ext>
              </a:extLst>
            </p:cNvPr>
            <p:cNvSpPr txBox="1"/>
            <p:nvPr/>
          </p:nvSpPr>
          <p:spPr>
            <a:xfrm>
              <a:off x="5967846" y="2002075"/>
              <a:ext cx="4644400" cy="335156"/>
            </a:xfrm>
            <a:prstGeom prst="rect">
              <a:avLst/>
            </a:prstGeom>
            <a:noFill/>
          </p:spPr>
          <p:txBody>
            <a:bodyPr wrap="square" rtlCol="0">
              <a:spAutoFit/>
            </a:bodyPr>
            <a:lstStyle/>
            <a:p>
              <a:pPr>
                <a:lnSpc>
                  <a:spcPct val="150000"/>
                </a:lnSpc>
              </a:pPr>
              <a:endParaRPr lang="en-US" altLang="ko-KR" sz="1200" dirty="0">
                <a:solidFill>
                  <a:schemeClr val="bg1"/>
                </a:solidFill>
                <a:cs typeface="Arial" pitchFamily="34" charset="0"/>
              </a:endParaRPr>
            </a:p>
          </p:txBody>
        </p:sp>
        <p:sp>
          <p:nvSpPr>
            <p:cNvPr id="21" name="TextBox 20">
              <a:extLst>
                <a:ext uri="{FF2B5EF4-FFF2-40B4-BE49-F238E27FC236}">
                  <a16:creationId xmlns="" xmlns:a16="http://schemas.microsoft.com/office/drawing/2014/main" id="{E038538C-6E3A-4B1A-8BFE-657AD74CA570}"/>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Internet</a:t>
              </a:r>
              <a:endParaRPr lang="ko-KR" altLang="en-US" sz="2400" b="1" dirty="0">
                <a:solidFill>
                  <a:schemeClr val="bg1"/>
                </a:solidFill>
                <a:cs typeface="Arial" pitchFamily="34" charset="0"/>
              </a:endParaRPr>
            </a:p>
          </p:txBody>
        </p:sp>
      </p:grpSp>
      <p:grpSp>
        <p:nvGrpSpPr>
          <p:cNvPr id="22" name="Group 21">
            <a:extLst>
              <a:ext uri="{FF2B5EF4-FFF2-40B4-BE49-F238E27FC236}">
                <a16:creationId xmlns="" xmlns:a16="http://schemas.microsoft.com/office/drawing/2014/main" id="{1912A19E-5D85-47EF-949E-7F8792FA3EB5}"/>
              </a:ext>
            </a:extLst>
          </p:cNvPr>
          <p:cNvGrpSpPr/>
          <p:nvPr/>
        </p:nvGrpSpPr>
        <p:grpSpPr>
          <a:xfrm>
            <a:off x="6881091" y="5213768"/>
            <a:ext cx="4931788" cy="847045"/>
            <a:chOff x="5680459" y="1490186"/>
            <a:chExt cx="4931788" cy="847045"/>
          </a:xfrm>
        </p:grpSpPr>
        <p:sp>
          <p:nvSpPr>
            <p:cNvPr id="23" name="TextBox 22">
              <a:extLst>
                <a:ext uri="{FF2B5EF4-FFF2-40B4-BE49-F238E27FC236}">
                  <a16:creationId xmlns="" xmlns:a16="http://schemas.microsoft.com/office/drawing/2014/main" id="{FC0554F8-07F9-4245-9EC5-807A5DBF9900}"/>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24" name="TextBox 23">
              <a:extLst>
                <a:ext uri="{FF2B5EF4-FFF2-40B4-BE49-F238E27FC236}">
                  <a16:creationId xmlns="" xmlns:a16="http://schemas.microsoft.com/office/drawing/2014/main" id="{1C378501-CE52-4846-A3C0-D4F4C8439885}"/>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25" name="TextBox 24">
              <a:extLst>
                <a:ext uri="{FF2B5EF4-FFF2-40B4-BE49-F238E27FC236}">
                  <a16:creationId xmlns="" xmlns:a16="http://schemas.microsoft.com/office/drawing/2014/main" id="{B9B7F10F-1188-4C94-9236-30A83820C779}"/>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smtClean="0">
                  <a:solidFill>
                    <a:schemeClr val="bg1"/>
                  </a:solidFill>
                  <a:cs typeface="Arial" pitchFamily="34" charset="0"/>
                </a:rPr>
                <a:t>Contoh Aplikasi </a:t>
              </a:r>
              <a:r>
                <a:rPr lang="en-US" altLang="ko-KR" sz="2400" b="1" dirty="0" err="1" smtClean="0">
                  <a:solidFill>
                    <a:schemeClr val="bg1"/>
                  </a:solidFill>
                  <a:cs typeface="Arial" pitchFamily="34" charset="0"/>
                </a:rPr>
                <a:t>IoT</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Pendahuluan</a:t>
            </a:r>
            <a:endParaRPr lang="en-US" sz="3400"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 xmlns:a16="http://schemas.microsoft.com/office/drawing/2014/main" id="{32DD36BF-59C6-4D33-AA65-5D721D56E60F}"/>
              </a:ext>
            </a:extLst>
          </p:cNvPr>
          <p:cNvSpPr txBox="1">
            <a:spLocks/>
          </p:cNvSpPr>
          <p:nvPr/>
        </p:nvSpPr>
        <p:spPr>
          <a:xfrm>
            <a:off x="838200" y="2032000"/>
            <a:ext cx="4517571"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ko-KR" sz="2000" dirty="0">
                <a:solidFill>
                  <a:schemeClr val="tx1">
                    <a:lumMod val="85000"/>
                    <a:lumOff val="15000"/>
                  </a:schemeClr>
                </a:solidFill>
                <a:cs typeface="Arial" pitchFamily="34" charset="0"/>
              </a:rPr>
              <a:t>Menurut Word Economic Forum ” Kita berdiri di ambang revolusi teknologi yang secara mendasar akan mengubah cara kita hidup, bekerja, dan berhubungan satu sama lain. Dalam skala, ruang lingkup, dan kompleksitas nya, transformasi ini tidak seperti yang pernah dialami umat manusia sebelumnya.”</a:t>
            </a:r>
          </a:p>
        </p:txBody>
      </p:sp>
      <p:pic>
        <p:nvPicPr>
          <p:cNvPr id="5" name="Picture 4"/>
          <p:cNvPicPr>
            <a:picLocks noChangeAspect="1"/>
          </p:cNvPicPr>
          <p:nvPr/>
        </p:nvPicPr>
        <p:blipFill>
          <a:blip r:embed="rId3"/>
          <a:stretch>
            <a:fillRect/>
          </a:stretch>
        </p:blipFill>
        <p:spPr>
          <a:xfrm>
            <a:off x="5825870" y="1872344"/>
            <a:ext cx="5166473" cy="4449319"/>
          </a:xfrm>
          <a:prstGeom prst="rect">
            <a:avLst/>
          </a:prstGeom>
        </p:spPr>
      </p:pic>
    </p:spTree>
    <p:extLst>
      <p:ext uri="{BB962C8B-B14F-4D97-AF65-F5344CB8AC3E}">
        <p14:creationId xmlns:p14="http://schemas.microsoft.com/office/powerpoint/2010/main" val="337261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1DA3AB68-79E7-5806-CFA9-B7674359E120}"/>
              </a:ext>
            </a:extLst>
          </p:cNvPr>
          <p:cNvSpPr>
            <a:spLocks noGrp="1"/>
          </p:cNvSpPr>
          <p:nvPr>
            <p:ph type="title"/>
          </p:nvPr>
        </p:nvSpPr>
        <p:spPr/>
        <p:txBody>
          <a:bodyPr>
            <a:normAutofit/>
          </a:bodyPr>
          <a:lstStyle/>
          <a:p>
            <a:pPr algn="l"/>
            <a:r>
              <a:rPr lang="en-US" sz="3500" b="1" dirty="0" smtClean="0"/>
              <a:t>Perkembangan Teknologi</a:t>
            </a:r>
            <a:endParaRPr lang="en-US" sz="3500" dirty="0"/>
          </a:p>
        </p:txBody>
      </p:sp>
      <p:grpSp>
        <p:nvGrpSpPr>
          <p:cNvPr id="3" name="Group 2"/>
          <p:cNvGrpSpPr/>
          <p:nvPr/>
        </p:nvGrpSpPr>
        <p:grpSpPr>
          <a:xfrm>
            <a:off x="1046607" y="1954346"/>
            <a:ext cx="9673609" cy="2867036"/>
            <a:chOff x="203199" y="1333608"/>
            <a:chExt cx="8737600" cy="2392760"/>
          </a:xfrm>
        </p:grpSpPr>
        <p:pic>
          <p:nvPicPr>
            <p:cNvPr id="4" name="Picture 3"/>
            <p:cNvPicPr>
              <a:picLocks noChangeAspect="1"/>
            </p:cNvPicPr>
            <p:nvPr/>
          </p:nvPicPr>
          <p:blipFill rotWithShape="1">
            <a:blip r:embed="rId2"/>
            <a:srcRect b="51180"/>
            <a:stretch/>
          </p:blipFill>
          <p:spPr>
            <a:xfrm>
              <a:off x="203199" y="1333608"/>
              <a:ext cx="8737600" cy="1155700"/>
            </a:xfrm>
            <a:prstGeom prst="rect">
              <a:avLst/>
            </a:prstGeom>
          </p:spPr>
        </p:pic>
        <p:sp>
          <p:nvSpPr>
            <p:cNvPr id="5" name="TextBox 4"/>
            <p:cNvSpPr txBox="1"/>
            <p:nvPr/>
          </p:nvSpPr>
          <p:spPr>
            <a:xfrm>
              <a:off x="694266" y="2526039"/>
              <a:ext cx="1303867" cy="1200329"/>
            </a:xfrm>
            <a:prstGeom prst="rect">
              <a:avLst/>
            </a:prstGeom>
            <a:noFill/>
          </p:spPr>
          <p:txBody>
            <a:bodyPr wrap="square" rtlCol="0">
              <a:spAutoFit/>
            </a:bodyPr>
            <a:lstStyle/>
            <a:p>
              <a:pPr algn="ctr"/>
              <a:r>
                <a:rPr lang="en-US" sz="3600" dirty="0" smtClean="0">
                  <a:solidFill>
                    <a:schemeClr val="accent2">
                      <a:lumMod val="75000"/>
                    </a:schemeClr>
                  </a:solidFill>
                </a:rPr>
                <a:t>1</a:t>
              </a:r>
              <a:r>
                <a:rPr lang="en-US" sz="3600" baseline="30000" dirty="0" smtClean="0">
                  <a:solidFill>
                    <a:schemeClr val="accent2">
                      <a:lumMod val="75000"/>
                    </a:schemeClr>
                  </a:solidFill>
                </a:rPr>
                <a:t>st</a:t>
              </a:r>
              <a:endParaRPr lang="en-US" sz="3600" dirty="0" smtClean="0">
                <a:solidFill>
                  <a:schemeClr val="accent2">
                    <a:lumMod val="75000"/>
                  </a:schemeClr>
                </a:solidFill>
              </a:endParaRPr>
            </a:p>
            <a:p>
              <a:pPr algn="ctr"/>
              <a:r>
                <a:rPr lang="en-US" sz="3600" dirty="0" smtClean="0">
                  <a:solidFill>
                    <a:schemeClr val="accent2">
                      <a:lumMod val="75000"/>
                    </a:schemeClr>
                  </a:solidFill>
                </a:rPr>
                <a:t>1760s</a:t>
              </a:r>
              <a:endParaRPr lang="en-US" sz="3600" dirty="0">
                <a:solidFill>
                  <a:schemeClr val="accent2">
                    <a:lumMod val="75000"/>
                  </a:schemeClr>
                </a:solidFill>
              </a:endParaRPr>
            </a:p>
          </p:txBody>
        </p:sp>
        <p:sp>
          <p:nvSpPr>
            <p:cNvPr id="6" name="TextBox 5"/>
            <p:cNvSpPr txBox="1"/>
            <p:nvPr/>
          </p:nvSpPr>
          <p:spPr>
            <a:xfrm>
              <a:off x="2658534" y="2497901"/>
              <a:ext cx="1456266" cy="1200329"/>
            </a:xfrm>
            <a:prstGeom prst="rect">
              <a:avLst/>
            </a:prstGeom>
            <a:noFill/>
          </p:spPr>
          <p:txBody>
            <a:bodyPr wrap="square" rtlCol="0">
              <a:spAutoFit/>
            </a:bodyPr>
            <a:lstStyle/>
            <a:p>
              <a:pPr algn="ctr"/>
              <a:r>
                <a:rPr lang="en-US" sz="3600" dirty="0" smtClean="0">
                  <a:solidFill>
                    <a:schemeClr val="accent3">
                      <a:lumMod val="75000"/>
                    </a:schemeClr>
                  </a:solidFill>
                </a:rPr>
                <a:t>2</a:t>
              </a:r>
              <a:r>
                <a:rPr lang="en-US" sz="3600" baseline="30000" dirty="0" smtClean="0">
                  <a:solidFill>
                    <a:schemeClr val="accent3">
                      <a:lumMod val="75000"/>
                    </a:schemeClr>
                  </a:solidFill>
                </a:rPr>
                <a:t>nd</a:t>
              </a:r>
              <a:endParaRPr lang="en-US" sz="3600" dirty="0" smtClean="0">
                <a:solidFill>
                  <a:schemeClr val="accent3">
                    <a:lumMod val="75000"/>
                  </a:schemeClr>
                </a:solidFill>
              </a:endParaRPr>
            </a:p>
            <a:p>
              <a:pPr algn="ctr"/>
              <a:r>
                <a:rPr lang="en-US" sz="3600" dirty="0" smtClean="0">
                  <a:solidFill>
                    <a:schemeClr val="accent3">
                      <a:lumMod val="75000"/>
                    </a:schemeClr>
                  </a:solidFill>
                </a:rPr>
                <a:t>1870s</a:t>
              </a:r>
              <a:endParaRPr lang="en-US" sz="3600" dirty="0">
                <a:solidFill>
                  <a:schemeClr val="accent3">
                    <a:lumMod val="75000"/>
                  </a:schemeClr>
                </a:solidFill>
              </a:endParaRPr>
            </a:p>
          </p:txBody>
        </p:sp>
        <p:sp>
          <p:nvSpPr>
            <p:cNvPr id="8" name="TextBox 7"/>
            <p:cNvSpPr txBox="1"/>
            <p:nvPr/>
          </p:nvSpPr>
          <p:spPr>
            <a:xfrm>
              <a:off x="5029199" y="2497901"/>
              <a:ext cx="1405467" cy="1200329"/>
            </a:xfrm>
            <a:prstGeom prst="rect">
              <a:avLst/>
            </a:prstGeom>
            <a:noFill/>
          </p:spPr>
          <p:txBody>
            <a:bodyPr wrap="square" rtlCol="0">
              <a:spAutoFit/>
            </a:bodyPr>
            <a:lstStyle/>
            <a:p>
              <a:pPr algn="ctr"/>
              <a:r>
                <a:rPr lang="en-US" sz="3600" dirty="0" smtClean="0">
                  <a:solidFill>
                    <a:schemeClr val="accent5">
                      <a:lumMod val="75000"/>
                    </a:schemeClr>
                  </a:solidFill>
                </a:rPr>
                <a:t>3</a:t>
              </a:r>
              <a:r>
                <a:rPr lang="en-US" sz="3600" baseline="30000" dirty="0" smtClean="0">
                  <a:solidFill>
                    <a:schemeClr val="accent5">
                      <a:lumMod val="75000"/>
                    </a:schemeClr>
                  </a:solidFill>
                </a:rPr>
                <a:t>rd</a:t>
              </a:r>
              <a:endParaRPr lang="en-US" sz="3600" dirty="0" smtClean="0">
                <a:solidFill>
                  <a:schemeClr val="accent5">
                    <a:lumMod val="75000"/>
                  </a:schemeClr>
                </a:solidFill>
              </a:endParaRPr>
            </a:p>
            <a:p>
              <a:pPr algn="ctr"/>
              <a:r>
                <a:rPr lang="en-US" sz="3600" dirty="0" smtClean="0">
                  <a:solidFill>
                    <a:schemeClr val="accent5">
                      <a:lumMod val="75000"/>
                    </a:schemeClr>
                  </a:solidFill>
                </a:rPr>
                <a:t>1960s</a:t>
              </a:r>
              <a:endParaRPr lang="en-US" sz="3600" dirty="0">
                <a:solidFill>
                  <a:schemeClr val="accent5">
                    <a:lumMod val="75000"/>
                  </a:schemeClr>
                </a:solidFill>
              </a:endParaRPr>
            </a:p>
          </p:txBody>
        </p:sp>
        <p:sp>
          <p:nvSpPr>
            <p:cNvPr id="9" name="TextBox 8"/>
            <p:cNvSpPr txBox="1"/>
            <p:nvPr/>
          </p:nvSpPr>
          <p:spPr>
            <a:xfrm>
              <a:off x="7179734" y="2497901"/>
              <a:ext cx="1219200" cy="1200329"/>
            </a:xfrm>
            <a:prstGeom prst="rect">
              <a:avLst/>
            </a:prstGeom>
            <a:noFill/>
          </p:spPr>
          <p:txBody>
            <a:bodyPr wrap="square" rtlCol="0">
              <a:spAutoFit/>
            </a:bodyPr>
            <a:lstStyle/>
            <a:p>
              <a:pPr algn="ctr"/>
              <a:r>
                <a:rPr lang="en-US" sz="3600" dirty="0" smtClean="0">
                  <a:solidFill>
                    <a:schemeClr val="accent6">
                      <a:lumMod val="75000"/>
                    </a:schemeClr>
                  </a:solidFill>
                </a:rPr>
                <a:t>4</a:t>
              </a:r>
              <a:r>
                <a:rPr lang="en-US" sz="3600" baseline="30000" dirty="0" smtClean="0">
                  <a:solidFill>
                    <a:schemeClr val="accent6">
                      <a:lumMod val="75000"/>
                    </a:schemeClr>
                  </a:solidFill>
                </a:rPr>
                <a:t>th</a:t>
              </a:r>
              <a:endParaRPr lang="en-US" sz="3600" dirty="0" smtClean="0">
                <a:solidFill>
                  <a:schemeClr val="accent6">
                    <a:lumMod val="75000"/>
                  </a:schemeClr>
                </a:solidFill>
              </a:endParaRPr>
            </a:p>
            <a:p>
              <a:pPr algn="ctr"/>
              <a:r>
                <a:rPr lang="en-US" sz="3600" dirty="0" smtClean="0">
                  <a:solidFill>
                    <a:schemeClr val="accent6">
                      <a:lumMod val="75000"/>
                    </a:schemeClr>
                  </a:solidFill>
                </a:rPr>
                <a:t>NOW</a:t>
              </a:r>
              <a:endParaRPr lang="en-US" sz="3600" dirty="0">
                <a:solidFill>
                  <a:schemeClr val="accent6">
                    <a:lumMod val="75000"/>
                  </a:schemeClr>
                </a:solidFill>
              </a:endParaRPr>
            </a:p>
          </p:txBody>
        </p:sp>
      </p:grpSp>
      <p:grpSp>
        <p:nvGrpSpPr>
          <p:cNvPr id="10" name="Group 9"/>
          <p:cNvGrpSpPr/>
          <p:nvPr/>
        </p:nvGrpSpPr>
        <p:grpSpPr>
          <a:xfrm>
            <a:off x="804242" y="4428631"/>
            <a:ext cx="9993744" cy="738664"/>
            <a:chOff x="928343" y="2330018"/>
            <a:chExt cx="7319168" cy="630782"/>
          </a:xfrm>
        </p:grpSpPr>
        <p:sp>
          <p:nvSpPr>
            <p:cNvPr id="11" name="TextBox 10"/>
            <p:cNvSpPr txBox="1"/>
            <p:nvPr/>
          </p:nvSpPr>
          <p:spPr>
            <a:xfrm>
              <a:off x="928343" y="2387600"/>
              <a:ext cx="1981200" cy="446804"/>
            </a:xfrm>
            <a:prstGeom prst="rect">
              <a:avLst/>
            </a:prstGeom>
            <a:noFill/>
          </p:spPr>
          <p:txBody>
            <a:bodyPr wrap="square" rtlCol="0">
              <a:spAutoFit/>
            </a:bodyPr>
            <a:lstStyle/>
            <a:p>
              <a:pPr algn="ctr"/>
              <a:r>
                <a:rPr lang="en-US" sz="1400" dirty="0" smtClean="0">
                  <a:solidFill>
                    <a:schemeClr val="accent2">
                      <a:lumMod val="75000"/>
                    </a:schemeClr>
                  </a:solidFill>
                </a:rPr>
                <a:t>Steam engine</a:t>
              </a:r>
            </a:p>
            <a:p>
              <a:pPr algn="ctr"/>
              <a:r>
                <a:rPr lang="en-US" sz="1400" dirty="0" smtClean="0">
                  <a:solidFill>
                    <a:schemeClr val="accent2">
                      <a:lumMod val="75000"/>
                    </a:schemeClr>
                  </a:solidFill>
                </a:rPr>
                <a:t>Mechanization</a:t>
              </a:r>
              <a:endParaRPr lang="en-US" sz="1400" dirty="0">
                <a:solidFill>
                  <a:schemeClr val="accent2">
                    <a:lumMod val="75000"/>
                  </a:schemeClr>
                </a:solidFill>
              </a:endParaRPr>
            </a:p>
          </p:txBody>
        </p:sp>
        <p:sp>
          <p:nvSpPr>
            <p:cNvPr id="12" name="TextBox 11"/>
            <p:cNvSpPr txBox="1"/>
            <p:nvPr/>
          </p:nvSpPr>
          <p:spPr>
            <a:xfrm>
              <a:off x="2735650" y="2350017"/>
              <a:ext cx="1981200" cy="446804"/>
            </a:xfrm>
            <a:prstGeom prst="rect">
              <a:avLst/>
            </a:prstGeom>
            <a:noFill/>
          </p:spPr>
          <p:txBody>
            <a:bodyPr wrap="square" rtlCol="0">
              <a:spAutoFit/>
            </a:bodyPr>
            <a:lstStyle/>
            <a:p>
              <a:pPr algn="ctr"/>
              <a:r>
                <a:rPr lang="en-US" sz="1400" dirty="0" smtClean="0">
                  <a:solidFill>
                    <a:schemeClr val="accent3">
                      <a:lumMod val="75000"/>
                    </a:schemeClr>
                  </a:solidFill>
                </a:rPr>
                <a:t>Electricity</a:t>
              </a:r>
            </a:p>
            <a:p>
              <a:pPr algn="ctr"/>
              <a:r>
                <a:rPr lang="en-US" sz="1400" dirty="0" smtClean="0">
                  <a:solidFill>
                    <a:schemeClr val="accent3">
                      <a:lumMod val="75000"/>
                    </a:schemeClr>
                  </a:solidFill>
                </a:rPr>
                <a:t>Mass production</a:t>
              </a:r>
              <a:endParaRPr lang="en-US" sz="1400" dirty="0">
                <a:solidFill>
                  <a:schemeClr val="accent3">
                    <a:lumMod val="75000"/>
                  </a:schemeClr>
                </a:solidFill>
              </a:endParaRPr>
            </a:p>
          </p:txBody>
        </p:sp>
        <p:sp>
          <p:nvSpPr>
            <p:cNvPr id="13" name="TextBox 12"/>
            <p:cNvSpPr txBox="1"/>
            <p:nvPr/>
          </p:nvSpPr>
          <p:spPr>
            <a:xfrm>
              <a:off x="4638543" y="2330018"/>
              <a:ext cx="1981200" cy="630782"/>
            </a:xfrm>
            <a:prstGeom prst="rect">
              <a:avLst/>
            </a:prstGeom>
            <a:noFill/>
          </p:spPr>
          <p:txBody>
            <a:bodyPr wrap="square" rtlCol="0">
              <a:spAutoFit/>
            </a:bodyPr>
            <a:lstStyle/>
            <a:p>
              <a:pPr algn="ctr"/>
              <a:r>
                <a:rPr lang="en-US" sz="1400" dirty="0" smtClean="0">
                  <a:solidFill>
                    <a:schemeClr val="accent5">
                      <a:lumMod val="75000"/>
                    </a:schemeClr>
                  </a:solidFill>
                </a:rPr>
                <a:t>Computers</a:t>
              </a:r>
            </a:p>
            <a:p>
              <a:pPr algn="ctr"/>
              <a:r>
                <a:rPr lang="en-US" sz="1400" dirty="0" smtClean="0">
                  <a:solidFill>
                    <a:schemeClr val="accent5">
                      <a:lumMod val="75000"/>
                    </a:schemeClr>
                  </a:solidFill>
                </a:rPr>
                <a:t>Automation</a:t>
              </a:r>
            </a:p>
            <a:p>
              <a:pPr algn="ctr"/>
              <a:r>
                <a:rPr lang="en-US" sz="1400" dirty="0" smtClean="0">
                  <a:solidFill>
                    <a:schemeClr val="accent5">
                      <a:lumMod val="75000"/>
                    </a:schemeClr>
                  </a:solidFill>
                </a:rPr>
                <a:t>Internet</a:t>
              </a:r>
              <a:endParaRPr lang="en-US" sz="1400" dirty="0">
                <a:solidFill>
                  <a:schemeClr val="accent5">
                    <a:lumMod val="75000"/>
                  </a:schemeClr>
                </a:solidFill>
              </a:endParaRPr>
            </a:p>
          </p:txBody>
        </p:sp>
        <p:sp>
          <p:nvSpPr>
            <p:cNvPr id="14" name="TextBox 13"/>
            <p:cNvSpPr txBox="1"/>
            <p:nvPr/>
          </p:nvSpPr>
          <p:spPr>
            <a:xfrm>
              <a:off x="6266311" y="2442005"/>
              <a:ext cx="1981200" cy="262826"/>
            </a:xfrm>
            <a:prstGeom prst="rect">
              <a:avLst/>
            </a:prstGeom>
            <a:noFill/>
          </p:spPr>
          <p:txBody>
            <a:bodyPr wrap="square" rtlCol="0">
              <a:spAutoFit/>
            </a:bodyPr>
            <a:lstStyle/>
            <a:p>
              <a:pPr algn="ctr"/>
              <a:r>
                <a:rPr lang="en-US" sz="1400" dirty="0" smtClean="0">
                  <a:solidFill>
                    <a:schemeClr val="accent6">
                      <a:lumMod val="75000"/>
                    </a:schemeClr>
                  </a:solidFill>
                </a:rPr>
                <a:t>Hyper-connectivity</a:t>
              </a:r>
              <a:endParaRPr lang="en-US" sz="1400" dirty="0">
                <a:solidFill>
                  <a:schemeClr val="accent6">
                    <a:lumMod val="75000"/>
                  </a:schemeClr>
                </a:solidFill>
              </a:endParaRPr>
            </a:p>
          </p:txBody>
        </p:sp>
      </p:grpSp>
      <p:sp>
        <p:nvSpPr>
          <p:cNvPr id="15" name="TextBox 14">
            <a:extLst>
              <a:ext uri="{FF2B5EF4-FFF2-40B4-BE49-F238E27FC236}">
                <a16:creationId xmlns:a16="http://schemas.microsoft.com/office/drawing/2014/main" xmlns="" id="{0A4A66FC-E2EB-4D90-BF32-61E4AB230ECC}"/>
              </a:ext>
            </a:extLst>
          </p:cNvPr>
          <p:cNvSpPr txBox="1"/>
          <p:nvPr/>
        </p:nvSpPr>
        <p:spPr>
          <a:xfrm>
            <a:off x="1389413" y="5331746"/>
            <a:ext cx="8730891" cy="707886"/>
          </a:xfrm>
          <a:prstGeom prst="rect">
            <a:avLst/>
          </a:prstGeom>
          <a:noFill/>
        </p:spPr>
        <p:txBody>
          <a:bodyPr wrap="square" rtlCol="0">
            <a:spAutoFit/>
          </a:bodyPr>
          <a:lstStyle/>
          <a:p>
            <a:pPr algn="ctr"/>
            <a:r>
              <a:rPr lang="en-US" altLang="ko-KR" sz="2000" dirty="0">
                <a:solidFill>
                  <a:schemeClr val="tx1">
                    <a:lumMod val="85000"/>
                    <a:lumOff val="15000"/>
                  </a:schemeClr>
                </a:solidFill>
                <a:cs typeface="Arial" pitchFamily="34" charset="0"/>
              </a:rPr>
              <a:t>Revolusi telah memicu perubahan besar dalam sistem ekonomi dan struktur sosial.</a:t>
            </a:r>
            <a:endParaRPr lang="en-US" altLang="ko-KR" sz="2000" dirty="0" smtClean="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477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Internet</a:t>
            </a:r>
            <a:endParaRPr lang="en-US" sz="3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9BCE75E3-1F1C-4574-AD70-C9D12DED4F64}"/>
              </a:ext>
            </a:extLst>
          </p:cNvPr>
          <p:cNvSpPr txBox="1"/>
          <p:nvPr/>
        </p:nvSpPr>
        <p:spPr>
          <a:xfrm>
            <a:off x="2797863" y="1582568"/>
            <a:ext cx="2088165"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Apa Itu Internet</a:t>
            </a:r>
            <a:endParaRPr lang="ko-KR" altLang="en-US" dirty="0">
              <a:solidFill>
                <a:schemeClr val="bg1"/>
              </a:solidFill>
            </a:endParaRPr>
          </a:p>
        </p:txBody>
      </p:sp>
      <p:sp>
        <p:nvSpPr>
          <p:cNvPr id="12" name="TextBox 11">
            <a:extLst>
              <a:ext uri="{FF2B5EF4-FFF2-40B4-BE49-F238E27FC236}">
                <a16:creationId xmlns="" xmlns:a16="http://schemas.microsoft.com/office/drawing/2014/main" id="{0A4A66FC-E2EB-4D90-BF32-61E4AB230ECC}"/>
              </a:ext>
            </a:extLst>
          </p:cNvPr>
          <p:cNvSpPr txBox="1"/>
          <p:nvPr/>
        </p:nvSpPr>
        <p:spPr>
          <a:xfrm>
            <a:off x="2797863" y="1955760"/>
            <a:ext cx="2746764" cy="1384995"/>
          </a:xfrm>
          <a:prstGeom prst="rect">
            <a:avLst/>
          </a:prstGeom>
          <a:noFill/>
        </p:spPr>
        <p:txBody>
          <a:bodyPr wrap="square" rtlCol="0">
            <a:spAutoFit/>
          </a:bodyPr>
          <a:lstStyle/>
          <a:p>
            <a:pPr marL="228600" indent="-228600">
              <a:buAutoNum type="arabicPeriod"/>
            </a:pPr>
            <a:r>
              <a:rPr lang="en-US" sz="1200" smtClean="0"/>
              <a:t>Jaringan </a:t>
            </a:r>
            <a:r>
              <a:rPr lang="en-US" sz="1200"/>
              <a:t>yang menghubungkan komputer-komputer di seluruh belahan dunia/ </a:t>
            </a:r>
            <a:r>
              <a:rPr lang="en-US" sz="1200" smtClean="0"/>
              <a:t>global.</a:t>
            </a:r>
          </a:p>
          <a:p>
            <a:pPr marL="228600" indent="-228600">
              <a:buAutoNum type="arabicPeriod"/>
            </a:pPr>
            <a:r>
              <a:rPr lang="en-US" sz="1200" smtClean="0"/>
              <a:t>Memungkinkan </a:t>
            </a:r>
            <a:r>
              <a:rPr lang="en-US" sz="1200"/>
              <a:t>komputer berkomunikasi hingga </a:t>
            </a:r>
            <a:r>
              <a:rPr lang="en-US" sz="1200" smtClean="0"/>
              <a:t>antar-negara.</a:t>
            </a:r>
          </a:p>
          <a:p>
            <a:pPr marL="228600" indent="-228600">
              <a:buAutoNum type="arabicPeriod"/>
            </a:pPr>
            <a:r>
              <a:rPr lang="en-US" sz="1200" smtClean="0"/>
              <a:t>Analogi </a:t>
            </a:r>
            <a:r>
              <a:rPr lang="en-US" sz="1200"/>
              <a:t>dengan jaringan telepon.</a:t>
            </a:r>
          </a:p>
        </p:txBody>
      </p:sp>
      <p:sp>
        <p:nvSpPr>
          <p:cNvPr id="13" name="TextBox 12">
            <a:extLst>
              <a:ext uri="{FF2B5EF4-FFF2-40B4-BE49-F238E27FC236}">
                <a16:creationId xmlns="" xmlns:a16="http://schemas.microsoft.com/office/drawing/2014/main" id="{9BCE75E3-1F1C-4574-AD70-C9D12DED4F64}"/>
              </a:ext>
            </a:extLst>
          </p:cNvPr>
          <p:cNvSpPr txBox="1"/>
          <p:nvPr/>
        </p:nvSpPr>
        <p:spPr>
          <a:xfrm>
            <a:off x="2431694" y="4249520"/>
            <a:ext cx="2088165"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Sejarah Internet</a:t>
            </a:r>
            <a:endParaRPr lang="ko-KR" altLang="en-US" dirty="0">
              <a:solidFill>
                <a:schemeClr val="bg1"/>
              </a:solidFill>
            </a:endParaRPr>
          </a:p>
        </p:txBody>
      </p:sp>
      <p:sp>
        <p:nvSpPr>
          <p:cNvPr id="14" name="TextBox 13">
            <a:extLst>
              <a:ext uri="{FF2B5EF4-FFF2-40B4-BE49-F238E27FC236}">
                <a16:creationId xmlns="" xmlns:a16="http://schemas.microsoft.com/office/drawing/2014/main" id="{0A4A66FC-E2EB-4D90-BF32-61E4AB230ECC}"/>
              </a:ext>
            </a:extLst>
          </p:cNvPr>
          <p:cNvSpPr txBox="1"/>
          <p:nvPr/>
        </p:nvSpPr>
        <p:spPr>
          <a:xfrm>
            <a:off x="2431693" y="4622712"/>
            <a:ext cx="4109215" cy="1588127"/>
          </a:xfrm>
          <a:prstGeom prst="rect">
            <a:avLst/>
          </a:prstGeom>
          <a:noFill/>
        </p:spPr>
        <p:txBody>
          <a:bodyPr wrap="square" rtlCol="0">
            <a:spAutoFit/>
          </a:bodyPr>
          <a:lstStyle/>
          <a:p>
            <a:pPr marL="228600" indent="-228600">
              <a:lnSpc>
                <a:spcPct val="90000"/>
              </a:lnSpc>
              <a:buAutoNum type="arabicPeriod"/>
            </a:pPr>
            <a:r>
              <a:rPr lang="en-US" sz="1200" smtClean="0"/>
              <a:t>1969 </a:t>
            </a:r>
            <a:r>
              <a:rPr lang="en-US" sz="1200"/>
              <a:t>: Departemen Pertahanan AS </a:t>
            </a:r>
            <a:r>
              <a:rPr lang="en-US" sz="1200">
                <a:sym typeface="Wingdings" charset="0"/>
              </a:rPr>
              <a:t>membangun jaringan komputer untuk penyampaian informasi agen-agen </a:t>
            </a:r>
            <a:r>
              <a:rPr lang="en-US" sz="1200" smtClean="0">
                <a:sym typeface="Wingdings" charset="0"/>
              </a:rPr>
              <a:t>pemerintah.</a:t>
            </a:r>
          </a:p>
          <a:p>
            <a:pPr marL="228600" indent="-228600">
              <a:lnSpc>
                <a:spcPct val="90000"/>
              </a:lnSpc>
              <a:buAutoNum type="arabicPeriod"/>
            </a:pPr>
            <a:r>
              <a:rPr lang="en-US" sz="1200" smtClean="0">
                <a:sym typeface="Wingdings" charset="0"/>
              </a:rPr>
              <a:t>1972 </a:t>
            </a:r>
            <a:r>
              <a:rPr lang="en-US" sz="1200">
                <a:sym typeface="Wingdings" charset="0"/>
              </a:rPr>
              <a:t>: Layanan surat elektronik (email) untuk pertama kali diluncurkan di </a:t>
            </a:r>
            <a:r>
              <a:rPr lang="en-US" sz="1200" smtClean="0">
                <a:sym typeface="Wingdings" charset="0"/>
              </a:rPr>
              <a:t>AS.</a:t>
            </a:r>
          </a:p>
          <a:p>
            <a:pPr marL="228600" indent="-228600">
              <a:lnSpc>
                <a:spcPct val="90000"/>
              </a:lnSpc>
              <a:buAutoNum type="arabicPeriod"/>
            </a:pPr>
            <a:r>
              <a:rPr lang="en-US" sz="1200" smtClean="0">
                <a:sym typeface="Wingdings" charset="0"/>
              </a:rPr>
              <a:t>1976 </a:t>
            </a:r>
            <a:r>
              <a:rPr lang="en-US" sz="1200">
                <a:sym typeface="Wingdings" charset="0"/>
              </a:rPr>
              <a:t>: Email diluncurkan di </a:t>
            </a:r>
            <a:r>
              <a:rPr lang="en-US" sz="1200" smtClean="0">
                <a:sym typeface="Wingdings" charset="0"/>
              </a:rPr>
              <a:t>Inggris.</a:t>
            </a:r>
          </a:p>
          <a:p>
            <a:pPr marL="228600" indent="-228600">
              <a:lnSpc>
                <a:spcPct val="90000"/>
              </a:lnSpc>
              <a:buAutoNum type="arabicPeriod"/>
            </a:pPr>
            <a:r>
              <a:rPr lang="en-US" sz="1200" smtClean="0">
                <a:sym typeface="Wingdings" charset="0"/>
              </a:rPr>
              <a:t>1979 </a:t>
            </a:r>
            <a:r>
              <a:rPr lang="en-US" sz="1200">
                <a:sym typeface="Wingdings" charset="0"/>
              </a:rPr>
              <a:t>: Muncul jaringan komputer di </a:t>
            </a:r>
            <a:r>
              <a:rPr lang="en-US" sz="1200" smtClean="0">
                <a:sym typeface="Wingdings" charset="0"/>
              </a:rPr>
              <a:t>Eropa.</a:t>
            </a:r>
          </a:p>
          <a:p>
            <a:pPr marL="228600" indent="-228600">
              <a:lnSpc>
                <a:spcPct val="90000"/>
              </a:lnSpc>
              <a:buAutoNum type="arabicPeriod"/>
            </a:pPr>
            <a:r>
              <a:rPr lang="en-US" sz="1200" smtClean="0">
                <a:sym typeface="Wingdings" charset="0"/>
              </a:rPr>
              <a:t>1988 </a:t>
            </a:r>
            <a:r>
              <a:rPr lang="en-US" sz="1200">
                <a:sym typeface="Wingdings" charset="0"/>
              </a:rPr>
              <a:t>: Lahir aplikasi chatting/ </a:t>
            </a:r>
            <a:r>
              <a:rPr lang="en-US" sz="1200" smtClean="0">
                <a:sym typeface="Wingdings" charset="0"/>
              </a:rPr>
              <a:t>percakapan.</a:t>
            </a:r>
          </a:p>
          <a:p>
            <a:pPr marL="228600" indent="-228600">
              <a:lnSpc>
                <a:spcPct val="90000"/>
              </a:lnSpc>
              <a:buAutoNum type="arabicPeriod"/>
            </a:pPr>
            <a:r>
              <a:rPr lang="en-US" sz="1200" smtClean="0"/>
              <a:t>1990 </a:t>
            </a:r>
            <a:r>
              <a:rPr lang="en-US" sz="1200"/>
              <a:t>: Dibuat aplikasi internet browser.</a:t>
            </a:r>
          </a:p>
        </p:txBody>
      </p:sp>
      <p:sp>
        <p:nvSpPr>
          <p:cNvPr id="16" name="TextBox 15">
            <a:extLst>
              <a:ext uri="{FF2B5EF4-FFF2-40B4-BE49-F238E27FC236}">
                <a16:creationId xmlns="" xmlns:a16="http://schemas.microsoft.com/office/drawing/2014/main" id="{9BCE75E3-1F1C-4574-AD70-C9D12DED4F64}"/>
              </a:ext>
            </a:extLst>
          </p:cNvPr>
          <p:cNvSpPr txBox="1"/>
          <p:nvPr/>
        </p:nvSpPr>
        <p:spPr>
          <a:xfrm>
            <a:off x="6540908" y="1582568"/>
            <a:ext cx="2088165"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Cara Akses Internet</a:t>
            </a:r>
            <a:endParaRPr lang="ko-KR" altLang="en-US" dirty="0">
              <a:solidFill>
                <a:schemeClr val="bg1"/>
              </a:solidFill>
            </a:endParaRPr>
          </a:p>
        </p:txBody>
      </p:sp>
      <p:sp>
        <p:nvSpPr>
          <p:cNvPr id="17" name="TextBox 16">
            <a:extLst>
              <a:ext uri="{FF2B5EF4-FFF2-40B4-BE49-F238E27FC236}">
                <a16:creationId xmlns="" xmlns:a16="http://schemas.microsoft.com/office/drawing/2014/main" id="{0A4A66FC-E2EB-4D90-BF32-61E4AB230ECC}"/>
              </a:ext>
            </a:extLst>
          </p:cNvPr>
          <p:cNvSpPr txBox="1"/>
          <p:nvPr/>
        </p:nvSpPr>
        <p:spPr>
          <a:xfrm>
            <a:off x="6540908" y="1955760"/>
            <a:ext cx="2746764" cy="1569660"/>
          </a:xfrm>
          <a:prstGeom prst="rect">
            <a:avLst/>
          </a:prstGeom>
          <a:noFill/>
        </p:spPr>
        <p:txBody>
          <a:bodyPr wrap="square" rtlCol="0">
            <a:spAutoFit/>
          </a:bodyPr>
          <a:lstStyle/>
          <a:p>
            <a:pPr marL="228600" indent="-228600">
              <a:buAutoNum type="arabicPeriod"/>
            </a:pPr>
            <a:r>
              <a:rPr lang="en-US" sz="1200" smtClean="0"/>
              <a:t>Komputer, Personal </a:t>
            </a:r>
            <a:r>
              <a:rPr lang="en-US" sz="1200"/>
              <a:t>Computer, Laptop, Hand </a:t>
            </a:r>
            <a:r>
              <a:rPr lang="en-US" sz="1200" smtClean="0"/>
              <a:t>Phone.</a:t>
            </a:r>
          </a:p>
          <a:p>
            <a:pPr marL="228600" indent="-228600">
              <a:buAutoNum type="arabicPeriod"/>
            </a:pPr>
            <a:r>
              <a:rPr lang="en-US" sz="1200" smtClean="0"/>
              <a:t>Penyedia </a:t>
            </a:r>
            <a:r>
              <a:rPr lang="en-US" sz="1200"/>
              <a:t>layanan (</a:t>
            </a:r>
            <a:r>
              <a:rPr lang="en-US" sz="1200" smtClean="0"/>
              <a:t>ISP) Telkom</a:t>
            </a:r>
            <a:r>
              <a:rPr lang="en-US" sz="1200"/>
              <a:t>, Jaringan GSM/ CDMA, TV </a:t>
            </a:r>
            <a:r>
              <a:rPr lang="en-US" sz="1200" smtClean="0"/>
              <a:t>kabel.</a:t>
            </a:r>
          </a:p>
          <a:p>
            <a:pPr marL="228600" indent="-228600">
              <a:buAutoNum type="arabicPeriod"/>
            </a:pPr>
            <a:r>
              <a:rPr lang="en-US" sz="1200" smtClean="0"/>
              <a:t>Jaringan Kabel </a:t>
            </a:r>
            <a:r>
              <a:rPr lang="en-US" sz="1200"/>
              <a:t>telpon, wireless (mobile), kabel </a:t>
            </a:r>
            <a:r>
              <a:rPr lang="en-US" sz="1200" smtClean="0"/>
              <a:t>TV.</a:t>
            </a:r>
          </a:p>
          <a:p>
            <a:pPr marL="228600" indent="-228600">
              <a:buAutoNum type="arabicPeriod"/>
            </a:pPr>
            <a:r>
              <a:rPr lang="en-US" sz="1200" smtClean="0"/>
              <a:t>Aplikasi </a:t>
            </a:r>
            <a:r>
              <a:rPr lang="en-US" sz="1200"/>
              <a:t>di </a:t>
            </a:r>
            <a:r>
              <a:rPr lang="en-US" sz="1200" smtClean="0"/>
              <a:t>Komputer Utamanya </a:t>
            </a:r>
            <a:r>
              <a:rPr lang="en-US" sz="1200"/>
              <a:t>cukup dengan browser</a:t>
            </a: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731" y="3612083"/>
            <a:ext cx="4295200" cy="324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02" y="2740590"/>
            <a:ext cx="2432287" cy="140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61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1DA3AB68-79E7-5806-CFA9-B7674359E120}"/>
              </a:ext>
            </a:extLst>
          </p:cNvPr>
          <p:cNvSpPr>
            <a:spLocks noGrp="1"/>
          </p:cNvSpPr>
          <p:nvPr>
            <p:ph type="title"/>
          </p:nvPr>
        </p:nvSpPr>
        <p:spPr/>
        <p:txBody>
          <a:bodyPr>
            <a:normAutofit/>
          </a:bodyPr>
          <a:lstStyle/>
          <a:p>
            <a:pPr algn="l"/>
            <a:r>
              <a:rPr lang="en-US" sz="3500" b="1" dirty="0" smtClean="0"/>
              <a:t>Internet</a:t>
            </a:r>
            <a:endParaRPr lang="en-US" sz="3500" dirty="0"/>
          </a:p>
        </p:txBody>
      </p:sp>
      <p:pic>
        <p:nvPicPr>
          <p:cNvPr id="3" name="Picture 4" descr="multinivel trabajar trabajo casa oficina multilevel red internet network marketing redes"/>
          <p:cNvPicPr>
            <a:picLocks noChangeAspect="1" noChangeArrowheads="1"/>
          </p:cNvPicPr>
          <p:nvPr/>
        </p:nvPicPr>
        <p:blipFill rotWithShape="1">
          <a:blip r:embed="rId2">
            <a:extLst>
              <a:ext uri="{28A0092B-C50C-407E-A947-70E740481C1C}">
                <a14:useLocalDpi xmlns:a14="http://schemas.microsoft.com/office/drawing/2010/main" val="0"/>
              </a:ext>
            </a:extLst>
          </a:blip>
          <a:srcRect l="15978"/>
          <a:stretch/>
        </p:blipFill>
        <p:spPr bwMode="auto">
          <a:xfrm>
            <a:off x="1049644" y="1992946"/>
            <a:ext cx="3205655" cy="271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9BCE75E3-1F1C-4574-AD70-C9D12DED4F64}"/>
              </a:ext>
            </a:extLst>
          </p:cNvPr>
          <p:cNvSpPr txBox="1"/>
          <p:nvPr/>
        </p:nvSpPr>
        <p:spPr>
          <a:xfrm>
            <a:off x="5650471" y="1992946"/>
            <a:ext cx="2088165"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Resume</a:t>
            </a:r>
            <a:endParaRPr lang="ko-KR" altLang="en-US" dirty="0">
              <a:solidFill>
                <a:schemeClr val="bg1"/>
              </a:solidFill>
            </a:endParaRPr>
          </a:p>
        </p:txBody>
      </p:sp>
      <p:sp>
        <p:nvSpPr>
          <p:cNvPr id="5" name="TextBox 4">
            <a:extLst>
              <a:ext uri="{FF2B5EF4-FFF2-40B4-BE49-F238E27FC236}">
                <a16:creationId xmlns="" xmlns:a16="http://schemas.microsoft.com/office/drawing/2014/main" id="{0A4A66FC-E2EB-4D90-BF32-61E4AB230ECC}"/>
              </a:ext>
            </a:extLst>
          </p:cNvPr>
          <p:cNvSpPr txBox="1"/>
          <p:nvPr/>
        </p:nvSpPr>
        <p:spPr>
          <a:xfrm>
            <a:off x="5650470" y="2366138"/>
            <a:ext cx="3562597" cy="1384995"/>
          </a:xfrm>
          <a:prstGeom prst="rect">
            <a:avLst/>
          </a:prstGeom>
          <a:noFill/>
        </p:spPr>
        <p:txBody>
          <a:bodyPr wrap="square" rtlCol="0">
            <a:spAutoFit/>
          </a:bodyPr>
          <a:lstStyle/>
          <a:p>
            <a:pPr marL="228600" indent="-228600">
              <a:buAutoNum type="arabicPeriod"/>
            </a:pPr>
            <a:r>
              <a:rPr lang="en-US" sz="1200" smtClean="0"/>
              <a:t>Sangat </a:t>
            </a:r>
            <a:r>
              <a:rPr lang="en-US" sz="1200"/>
              <a:t>banyak hal bermanfaat yang dapat dilakukan melalui </a:t>
            </a:r>
            <a:r>
              <a:rPr lang="en-US" sz="1200" smtClean="0"/>
              <a:t>internet.</a:t>
            </a:r>
          </a:p>
          <a:p>
            <a:pPr marL="228600" indent="-228600">
              <a:buAutoNum type="arabicPeriod"/>
            </a:pPr>
            <a:r>
              <a:rPr lang="en-US" sz="1200" smtClean="0"/>
              <a:t>Internet </a:t>
            </a:r>
            <a:r>
              <a:rPr lang="en-US" sz="1200"/>
              <a:t>memberikan layanan tanpa mengenal batas tempat, ruang dan </a:t>
            </a:r>
            <a:r>
              <a:rPr lang="en-US" sz="1200" smtClean="0"/>
              <a:t>waktu.</a:t>
            </a:r>
          </a:p>
          <a:p>
            <a:pPr marL="228600" indent="-228600">
              <a:buAutoNum type="arabicPeriod"/>
            </a:pPr>
            <a:r>
              <a:rPr lang="en-US" sz="1200" smtClean="0"/>
              <a:t>Layanan </a:t>
            </a:r>
            <a:r>
              <a:rPr lang="en-US" sz="1200"/>
              <a:t>internet non-stop 24/ 7, artinya beroperasi selama 24 jam dalam sehari, dan 7 hari dalam sepekan.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1874" y="3699900"/>
            <a:ext cx="5631833" cy="302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 xmlns:a16="http://schemas.microsoft.com/office/drawing/2014/main" id="{9BCE75E3-1F1C-4574-AD70-C9D12DED4F64}"/>
              </a:ext>
            </a:extLst>
          </p:cNvPr>
          <p:cNvSpPr txBox="1"/>
          <p:nvPr/>
        </p:nvSpPr>
        <p:spPr>
          <a:xfrm>
            <a:off x="1580826" y="4890023"/>
            <a:ext cx="2088165"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Manfaat Internet</a:t>
            </a:r>
            <a:endParaRPr lang="ko-KR" altLang="en-US" dirty="0">
              <a:solidFill>
                <a:schemeClr val="bg1"/>
              </a:solidFill>
            </a:endParaRPr>
          </a:p>
        </p:txBody>
      </p:sp>
      <p:sp>
        <p:nvSpPr>
          <p:cNvPr id="9" name="TextBox 8">
            <a:extLst>
              <a:ext uri="{FF2B5EF4-FFF2-40B4-BE49-F238E27FC236}">
                <a16:creationId xmlns="" xmlns:a16="http://schemas.microsoft.com/office/drawing/2014/main" id="{0A4A66FC-E2EB-4D90-BF32-61E4AB230ECC}"/>
              </a:ext>
            </a:extLst>
          </p:cNvPr>
          <p:cNvSpPr txBox="1"/>
          <p:nvPr/>
        </p:nvSpPr>
        <p:spPr>
          <a:xfrm>
            <a:off x="1580825" y="5263215"/>
            <a:ext cx="3562597" cy="1200329"/>
          </a:xfrm>
          <a:prstGeom prst="rect">
            <a:avLst/>
          </a:prstGeom>
          <a:noFill/>
        </p:spPr>
        <p:txBody>
          <a:bodyPr wrap="square" rtlCol="0">
            <a:spAutoFit/>
          </a:bodyPr>
          <a:lstStyle/>
          <a:p>
            <a:pPr marL="228600" indent="-228600">
              <a:buAutoNum type="arabicPeriod"/>
            </a:pPr>
            <a:r>
              <a:rPr lang="en-US" sz="1200" smtClean="0"/>
              <a:t>Memperoleh</a:t>
            </a:r>
            <a:r>
              <a:rPr lang="en-US" sz="1200"/>
              <a:t>/ mencari informasi </a:t>
            </a:r>
            <a:r>
              <a:rPr lang="en-US" sz="1200" smtClean="0"/>
              <a:t>apapun.Berita, Artikel</a:t>
            </a:r>
            <a:r>
              <a:rPr lang="en-US" sz="1200"/>
              <a:t>, </a:t>
            </a:r>
            <a:r>
              <a:rPr lang="en-US" sz="1200" smtClean="0"/>
              <a:t>dll.</a:t>
            </a:r>
          </a:p>
          <a:p>
            <a:pPr marL="228600" indent="-228600">
              <a:buAutoNum type="arabicPeriod"/>
            </a:pPr>
            <a:r>
              <a:rPr lang="en-US" sz="1200" smtClean="0"/>
              <a:t>Berkomunikasi </a:t>
            </a:r>
            <a:r>
              <a:rPr lang="en-US" sz="1200"/>
              <a:t>langsung/ tidak </a:t>
            </a:r>
            <a:r>
              <a:rPr lang="en-US" sz="1200" smtClean="0"/>
              <a:t>langsung. Surat </a:t>
            </a:r>
            <a:r>
              <a:rPr lang="en-US" sz="1200"/>
              <a:t>elektronik (</a:t>
            </a:r>
            <a:r>
              <a:rPr lang="en-US" sz="1200" smtClean="0"/>
              <a:t>email), Percakapan </a:t>
            </a:r>
            <a:r>
              <a:rPr lang="en-US" sz="1200"/>
              <a:t>(</a:t>
            </a:r>
            <a:r>
              <a:rPr lang="en-US" sz="1200" smtClean="0"/>
              <a:t>chatting), Video </a:t>
            </a:r>
            <a:r>
              <a:rPr lang="en-US" sz="1200"/>
              <a:t>conference, </a:t>
            </a:r>
            <a:r>
              <a:rPr lang="en-US" sz="1200" smtClean="0"/>
              <a:t>dll.</a:t>
            </a:r>
          </a:p>
          <a:p>
            <a:pPr marL="228600" indent="-228600">
              <a:buAutoNum type="arabicPeriod"/>
            </a:pPr>
            <a:r>
              <a:rPr lang="en-US" sz="1200" smtClean="0"/>
              <a:t>Jual </a:t>
            </a:r>
            <a:r>
              <a:rPr lang="en-US" sz="1200"/>
              <a:t>beli barang/ jasa (e-commerce).</a:t>
            </a:r>
          </a:p>
        </p:txBody>
      </p:sp>
    </p:spTree>
    <p:extLst>
      <p:ext uri="{BB962C8B-B14F-4D97-AF65-F5344CB8AC3E}">
        <p14:creationId xmlns:p14="http://schemas.microsoft.com/office/powerpoint/2010/main" val="27446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21" presetClass="entr" presetSubtype="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err="1" smtClean="0">
                <a:latin typeface="Arial" panose="020B0604020202020204" pitchFamily="34" charset="0"/>
                <a:cs typeface="Arial" panose="020B0604020202020204" pitchFamily="34" charset="0"/>
              </a:rPr>
              <a:t>IoT</a:t>
            </a:r>
            <a:endParaRPr lang="en-US" sz="3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A4A66FC-E2EB-4D90-BF32-61E4AB230ECC}"/>
              </a:ext>
            </a:extLst>
          </p:cNvPr>
          <p:cNvSpPr txBox="1"/>
          <p:nvPr/>
        </p:nvSpPr>
        <p:spPr>
          <a:xfrm>
            <a:off x="1232846" y="1872344"/>
            <a:ext cx="4253553" cy="2862322"/>
          </a:xfrm>
          <a:prstGeom prst="rect">
            <a:avLst/>
          </a:prstGeom>
          <a:noFill/>
        </p:spPr>
        <p:txBody>
          <a:bodyPr wrap="square" rtlCol="0">
            <a:spAutoFit/>
          </a:bodyPr>
          <a:lstStyle/>
          <a:p>
            <a:pPr algn="just"/>
            <a:r>
              <a:rPr lang="en-US" altLang="ko-KR" dirty="0" err="1">
                <a:solidFill>
                  <a:schemeClr val="tx1">
                    <a:lumMod val="85000"/>
                    <a:lumOff val="15000"/>
                  </a:schemeClr>
                </a:solidFill>
                <a:cs typeface="Arial" pitchFamily="34" charset="0"/>
              </a:rPr>
              <a:t>IoT</a:t>
            </a:r>
            <a:r>
              <a:rPr lang="en-US" altLang="ko-KR" dirty="0">
                <a:solidFill>
                  <a:schemeClr val="tx1">
                    <a:lumMod val="85000"/>
                    <a:lumOff val="15000"/>
                  </a:schemeClr>
                </a:solidFill>
                <a:cs typeface="Arial" pitchFamily="34" charset="0"/>
              </a:rPr>
              <a:t> adalah suatu singkatan dari internet of things yang memiliki arti bahwa internet adalah segalanya. Hal ini memberi makna bahwa suatu konsep saat suatu benda mempunyai teknologi seperti sensor dan software memiliki tujuan dalam berkomunikasi, menghubungkan, bertukar data menggunakan perangkat lain saat terhubung ke internet.</a:t>
            </a:r>
            <a:endParaRPr lang="en-US" altLang="ko-KR" dirty="0" smtClean="0">
              <a:solidFill>
                <a:schemeClr val="tx1">
                  <a:lumMod val="85000"/>
                  <a:lumOff val="15000"/>
                </a:schemeClr>
              </a:solidFill>
              <a:cs typeface="Arial" pitchFamily="34" charset="0"/>
            </a:endParaRPr>
          </a:p>
        </p:txBody>
      </p:sp>
      <p:pic>
        <p:nvPicPr>
          <p:cNvPr id="4" name="Picture 3"/>
          <p:cNvPicPr>
            <a:picLocks noChangeAspect="1"/>
          </p:cNvPicPr>
          <p:nvPr/>
        </p:nvPicPr>
        <p:blipFill>
          <a:blip r:embed="rId3"/>
          <a:stretch>
            <a:fillRect/>
          </a:stretch>
        </p:blipFill>
        <p:spPr>
          <a:xfrm>
            <a:off x="1886254" y="4973942"/>
            <a:ext cx="2102854" cy="1530246"/>
          </a:xfrm>
          <a:prstGeom prst="rect">
            <a:avLst/>
          </a:prstGeom>
        </p:spPr>
      </p:pic>
      <p:pic>
        <p:nvPicPr>
          <p:cNvPr id="5" name="Picture 4"/>
          <p:cNvPicPr>
            <a:picLocks noChangeAspect="1"/>
          </p:cNvPicPr>
          <p:nvPr/>
        </p:nvPicPr>
        <p:blipFill>
          <a:blip r:embed="rId4"/>
          <a:stretch>
            <a:fillRect/>
          </a:stretch>
        </p:blipFill>
        <p:spPr>
          <a:xfrm>
            <a:off x="5763130" y="2103409"/>
            <a:ext cx="6046556" cy="4036001"/>
          </a:xfrm>
          <a:prstGeom prst="rect">
            <a:avLst/>
          </a:prstGeom>
        </p:spPr>
      </p:pic>
    </p:spTree>
    <p:extLst>
      <p:ext uri="{BB962C8B-B14F-4D97-AF65-F5344CB8AC3E}">
        <p14:creationId xmlns:p14="http://schemas.microsoft.com/office/powerpoint/2010/main" val="32123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1DA3AB68-79E7-5806-CFA9-B7674359E120}"/>
              </a:ext>
            </a:extLst>
          </p:cNvPr>
          <p:cNvSpPr>
            <a:spLocks noGrp="1"/>
          </p:cNvSpPr>
          <p:nvPr>
            <p:ph type="title"/>
          </p:nvPr>
        </p:nvSpPr>
        <p:spPr/>
        <p:txBody>
          <a:bodyPr>
            <a:normAutofit/>
          </a:bodyPr>
          <a:lstStyle/>
          <a:p>
            <a:pPr algn="l"/>
            <a:r>
              <a:rPr lang="en-US" sz="3500" b="1" dirty="0" smtClean="0"/>
              <a:t>Model </a:t>
            </a:r>
            <a:r>
              <a:rPr lang="en-US" sz="3500" b="1" dirty="0" err="1" smtClean="0"/>
              <a:t>IoT</a:t>
            </a:r>
            <a:endParaRPr lang="en-US" sz="3500" dirty="0"/>
          </a:p>
        </p:txBody>
      </p:sp>
      <p:sp>
        <p:nvSpPr>
          <p:cNvPr id="3" name="TextBox 2">
            <a:extLst>
              <a:ext uri="{FF2B5EF4-FFF2-40B4-BE49-F238E27FC236}">
                <a16:creationId xmlns="" xmlns:a16="http://schemas.microsoft.com/office/drawing/2014/main" id="{9BCE75E3-1F1C-4574-AD70-C9D12DED4F64}"/>
              </a:ext>
            </a:extLst>
          </p:cNvPr>
          <p:cNvSpPr txBox="1"/>
          <p:nvPr/>
        </p:nvSpPr>
        <p:spPr>
          <a:xfrm>
            <a:off x="1200909" y="2028006"/>
            <a:ext cx="2427480"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Integrated Application</a:t>
            </a:r>
            <a:endParaRPr lang="ko-KR" altLang="en-US" dirty="0">
              <a:solidFill>
                <a:schemeClr val="bg1"/>
              </a:solidFill>
            </a:endParaRPr>
          </a:p>
        </p:txBody>
      </p:sp>
      <p:sp>
        <p:nvSpPr>
          <p:cNvPr id="4" name="TextBox 3">
            <a:extLst>
              <a:ext uri="{FF2B5EF4-FFF2-40B4-BE49-F238E27FC236}">
                <a16:creationId xmlns="" xmlns:a16="http://schemas.microsoft.com/office/drawing/2014/main" id="{9BCE75E3-1F1C-4574-AD70-C9D12DED4F64}"/>
              </a:ext>
            </a:extLst>
          </p:cNvPr>
          <p:cNvSpPr txBox="1"/>
          <p:nvPr/>
        </p:nvSpPr>
        <p:spPr>
          <a:xfrm>
            <a:off x="3291845" y="3042417"/>
            <a:ext cx="2427480" cy="276999"/>
          </a:xfrm>
          <a:prstGeom prst="rect">
            <a:avLst/>
          </a:prstGeom>
          <a:solidFill>
            <a:schemeClr val="accent3"/>
          </a:solidFill>
        </p:spPr>
        <p:txBody>
          <a:bodyPr wrap="square" lIns="36000" tIns="0" rIns="36000" bIns="0" rtlCol="0">
            <a:spAutoFit/>
          </a:bodyPr>
          <a:lstStyle/>
          <a:p>
            <a:r>
              <a:rPr lang="en-US" altLang="ko-KR" dirty="0" smtClean="0">
                <a:solidFill>
                  <a:schemeClr val="bg1"/>
                </a:solidFill>
              </a:rPr>
              <a:t>Pengolahan Informasi</a:t>
            </a:r>
            <a:endParaRPr lang="ko-KR" altLang="en-US" dirty="0">
              <a:solidFill>
                <a:schemeClr val="bg1"/>
              </a:solidFill>
            </a:endParaRPr>
          </a:p>
        </p:txBody>
      </p:sp>
      <p:sp>
        <p:nvSpPr>
          <p:cNvPr id="5" name="TextBox 4">
            <a:extLst>
              <a:ext uri="{FF2B5EF4-FFF2-40B4-BE49-F238E27FC236}">
                <a16:creationId xmlns="" xmlns:a16="http://schemas.microsoft.com/office/drawing/2014/main" id="{9BCE75E3-1F1C-4574-AD70-C9D12DED4F64}"/>
              </a:ext>
            </a:extLst>
          </p:cNvPr>
          <p:cNvSpPr txBox="1"/>
          <p:nvPr/>
        </p:nvSpPr>
        <p:spPr>
          <a:xfrm>
            <a:off x="1533135" y="4444455"/>
            <a:ext cx="1061340"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Jaringan</a:t>
            </a:r>
            <a:endParaRPr lang="ko-KR" altLang="en-US" dirty="0">
              <a:solidFill>
                <a:schemeClr val="bg1"/>
              </a:solidFill>
            </a:endParaRPr>
          </a:p>
        </p:txBody>
      </p:sp>
      <p:sp>
        <p:nvSpPr>
          <p:cNvPr id="6" name="TextBox 5">
            <a:extLst>
              <a:ext uri="{FF2B5EF4-FFF2-40B4-BE49-F238E27FC236}">
                <a16:creationId xmlns="" xmlns:a16="http://schemas.microsoft.com/office/drawing/2014/main" id="{9BCE75E3-1F1C-4574-AD70-C9D12DED4F64}"/>
              </a:ext>
            </a:extLst>
          </p:cNvPr>
          <p:cNvSpPr txBox="1"/>
          <p:nvPr/>
        </p:nvSpPr>
        <p:spPr>
          <a:xfrm>
            <a:off x="4559910" y="6214676"/>
            <a:ext cx="1250322"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Identifikasi</a:t>
            </a:r>
            <a:endParaRPr lang="ko-KR" altLang="en-US"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389" y="1647392"/>
            <a:ext cx="62388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325" y="2685617"/>
            <a:ext cx="62198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475" y="3530443"/>
            <a:ext cx="48006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396" y="5848350"/>
            <a:ext cx="58959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5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80">
                                          <p:stCondLst>
                                            <p:cond delay="0"/>
                                          </p:stCondLst>
                                        </p:cTn>
                                        <p:tgtEl>
                                          <p:spTgt spid="9"/>
                                        </p:tgtEl>
                                      </p:cBhvr>
                                    </p:animEffect>
                                    <p:anim calcmode="lin" valueType="num">
                                      <p:cBhvr>
                                        <p:cTn id="5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3" dur="26">
                                          <p:stCondLst>
                                            <p:cond delay="650"/>
                                          </p:stCondLst>
                                        </p:cTn>
                                        <p:tgtEl>
                                          <p:spTgt spid="9"/>
                                        </p:tgtEl>
                                      </p:cBhvr>
                                      <p:to x="100000" y="60000"/>
                                    </p:animScale>
                                    <p:animScale>
                                      <p:cBhvr>
                                        <p:cTn id="64" dur="166" decel="50000">
                                          <p:stCondLst>
                                            <p:cond delay="676"/>
                                          </p:stCondLst>
                                        </p:cTn>
                                        <p:tgtEl>
                                          <p:spTgt spid="9"/>
                                        </p:tgtEl>
                                      </p:cBhvr>
                                      <p:to x="100000" y="100000"/>
                                    </p:animScale>
                                    <p:animScale>
                                      <p:cBhvr>
                                        <p:cTn id="65" dur="26">
                                          <p:stCondLst>
                                            <p:cond delay="1312"/>
                                          </p:stCondLst>
                                        </p:cTn>
                                        <p:tgtEl>
                                          <p:spTgt spid="9"/>
                                        </p:tgtEl>
                                      </p:cBhvr>
                                      <p:to x="100000" y="80000"/>
                                    </p:animScale>
                                    <p:animScale>
                                      <p:cBhvr>
                                        <p:cTn id="66" dur="166" decel="50000">
                                          <p:stCondLst>
                                            <p:cond delay="1338"/>
                                          </p:stCondLst>
                                        </p:cTn>
                                        <p:tgtEl>
                                          <p:spTgt spid="9"/>
                                        </p:tgtEl>
                                      </p:cBhvr>
                                      <p:to x="100000" y="100000"/>
                                    </p:animScale>
                                    <p:animScale>
                                      <p:cBhvr>
                                        <p:cTn id="67" dur="26">
                                          <p:stCondLst>
                                            <p:cond delay="1642"/>
                                          </p:stCondLst>
                                        </p:cTn>
                                        <p:tgtEl>
                                          <p:spTgt spid="9"/>
                                        </p:tgtEl>
                                      </p:cBhvr>
                                      <p:to x="100000" y="90000"/>
                                    </p:animScale>
                                    <p:animScale>
                                      <p:cBhvr>
                                        <p:cTn id="68" dur="166" decel="50000">
                                          <p:stCondLst>
                                            <p:cond delay="1668"/>
                                          </p:stCondLst>
                                        </p:cTn>
                                        <p:tgtEl>
                                          <p:spTgt spid="9"/>
                                        </p:tgtEl>
                                      </p:cBhvr>
                                      <p:to x="100000" y="100000"/>
                                    </p:animScale>
                                    <p:animScale>
                                      <p:cBhvr>
                                        <p:cTn id="69" dur="26">
                                          <p:stCondLst>
                                            <p:cond delay="1808"/>
                                          </p:stCondLst>
                                        </p:cTn>
                                        <p:tgtEl>
                                          <p:spTgt spid="9"/>
                                        </p:tgtEl>
                                      </p:cBhvr>
                                      <p:to x="100000" y="95000"/>
                                    </p:animScale>
                                    <p:animScale>
                                      <p:cBhvr>
                                        <p:cTn id="70" dur="166" decel="50000">
                                          <p:stCondLst>
                                            <p:cond delay="1834"/>
                                          </p:stCondLst>
                                        </p:cTn>
                                        <p:tgtEl>
                                          <p:spTgt spid="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80">
                                          <p:stCondLst>
                                            <p:cond delay="0"/>
                                          </p:stCondLst>
                                        </p:cTn>
                                        <p:tgtEl>
                                          <p:spTgt spid="5"/>
                                        </p:tgtEl>
                                      </p:cBhvr>
                                    </p:animEffect>
                                    <p:anim calcmode="lin" valueType="num">
                                      <p:cBhvr>
                                        <p:cTn id="7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gtEl>
                                      </p:cBhvr>
                                      <p:to x="100000" y="60000"/>
                                    </p:animScale>
                                    <p:animScale>
                                      <p:cBhvr>
                                        <p:cTn id="82" dur="166" decel="50000">
                                          <p:stCondLst>
                                            <p:cond delay="676"/>
                                          </p:stCondLst>
                                        </p:cTn>
                                        <p:tgtEl>
                                          <p:spTgt spid="5"/>
                                        </p:tgtEl>
                                      </p:cBhvr>
                                      <p:to x="100000" y="100000"/>
                                    </p:animScale>
                                    <p:animScale>
                                      <p:cBhvr>
                                        <p:cTn id="83" dur="26">
                                          <p:stCondLst>
                                            <p:cond delay="1312"/>
                                          </p:stCondLst>
                                        </p:cTn>
                                        <p:tgtEl>
                                          <p:spTgt spid="5"/>
                                        </p:tgtEl>
                                      </p:cBhvr>
                                      <p:to x="100000" y="80000"/>
                                    </p:animScale>
                                    <p:animScale>
                                      <p:cBhvr>
                                        <p:cTn id="84" dur="166" decel="50000">
                                          <p:stCondLst>
                                            <p:cond delay="1338"/>
                                          </p:stCondLst>
                                        </p:cTn>
                                        <p:tgtEl>
                                          <p:spTgt spid="5"/>
                                        </p:tgtEl>
                                      </p:cBhvr>
                                      <p:to x="100000" y="100000"/>
                                    </p:animScale>
                                    <p:animScale>
                                      <p:cBhvr>
                                        <p:cTn id="85" dur="26">
                                          <p:stCondLst>
                                            <p:cond delay="1642"/>
                                          </p:stCondLst>
                                        </p:cTn>
                                        <p:tgtEl>
                                          <p:spTgt spid="5"/>
                                        </p:tgtEl>
                                      </p:cBhvr>
                                      <p:to x="100000" y="90000"/>
                                    </p:animScale>
                                    <p:animScale>
                                      <p:cBhvr>
                                        <p:cTn id="86" dur="166" decel="50000">
                                          <p:stCondLst>
                                            <p:cond delay="1668"/>
                                          </p:stCondLst>
                                        </p:cTn>
                                        <p:tgtEl>
                                          <p:spTgt spid="5"/>
                                        </p:tgtEl>
                                      </p:cBhvr>
                                      <p:to x="100000" y="100000"/>
                                    </p:animScale>
                                    <p:animScale>
                                      <p:cBhvr>
                                        <p:cTn id="87" dur="26">
                                          <p:stCondLst>
                                            <p:cond delay="1808"/>
                                          </p:stCondLst>
                                        </p:cTn>
                                        <p:tgtEl>
                                          <p:spTgt spid="5"/>
                                        </p:tgtEl>
                                      </p:cBhvr>
                                      <p:to x="100000" y="95000"/>
                                    </p:animScale>
                                    <p:animScale>
                                      <p:cBhvr>
                                        <p:cTn id="88" dur="166" decel="50000">
                                          <p:stCondLst>
                                            <p:cond delay="1834"/>
                                          </p:stCondLst>
                                        </p:cTn>
                                        <p:tgtEl>
                                          <p:spTgt spid="5"/>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down)">
                                      <p:cBhvr>
                                        <p:cTn id="91" dur="580">
                                          <p:stCondLst>
                                            <p:cond delay="0"/>
                                          </p:stCondLst>
                                        </p:cTn>
                                        <p:tgtEl>
                                          <p:spTgt spid="10"/>
                                        </p:tgtEl>
                                      </p:cBhvr>
                                    </p:animEffect>
                                    <p:anim calcmode="lin" valueType="num">
                                      <p:cBhvr>
                                        <p:cTn id="9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
                                        </p:tgtEl>
                                      </p:cBhvr>
                                      <p:to x="100000" y="60000"/>
                                    </p:animScale>
                                    <p:animScale>
                                      <p:cBhvr>
                                        <p:cTn id="98" dur="166" decel="50000">
                                          <p:stCondLst>
                                            <p:cond delay="676"/>
                                          </p:stCondLst>
                                        </p:cTn>
                                        <p:tgtEl>
                                          <p:spTgt spid="10"/>
                                        </p:tgtEl>
                                      </p:cBhvr>
                                      <p:to x="100000" y="100000"/>
                                    </p:animScale>
                                    <p:animScale>
                                      <p:cBhvr>
                                        <p:cTn id="99" dur="26">
                                          <p:stCondLst>
                                            <p:cond delay="1312"/>
                                          </p:stCondLst>
                                        </p:cTn>
                                        <p:tgtEl>
                                          <p:spTgt spid="10"/>
                                        </p:tgtEl>
                                      </p:cBhvr>
                                      <p:to x="100000" y="80000"/>
                                    </p:animScale>
                                    <p:animScale>
                                      <p:cBhvr>
                                        <p:cTn id="100" dur="166" decel="50000">
                                          <p:stCondLst>
                                            <p:cond delay="1338"/>
                                          </p:stCondLst>
                                        </p:cTn>
                                        <p:tgtEl>
                                          <p:spTgt spid="10"/>
                                        </p:tgtEl>
                                      </p:cBhvr>
                                      <p:to x="100000" y="100000"/>
                                    </p:animScale>
                                    <p:animScale>
                                      <p:cBhvr>
                                        <p:cTn id="101" dur="26">
                                          <p:stCondLst>
                                            <p:cond delay="1642"/>
                                          </p:stCondLst>
                                        </p:cTn>
                                        <p:tgtEl>
                                          <p:spTgt spid="10"/>
                                        </p:tgtEl>
                                      </p:cBhvr>
                                      <p:to x="100000" y="90000"/>
                                    </p:animScale>
                                    <p:animScale>
                                      <p:cBhvr>
                                        <p:cTn id="102" dur="166" decel="50000">
                                          <p:stCondLst>
                                            <p:cond delay="1668"/>
                                          </p:stCondLst>
                                        </p:cTn>
                                        <p:tgtEl>
                                          <p:spTgt spid="10"/>
                                        </p:tgtEl>
                                      </p:cBhvr>
                                      <p:to x="100000" y="100000"/>
                                    </p:animScale>
                                    <p:animScale>
                                      <p:cBhvr>
                                        <p:cTn id="103" dur="26">
                                          <p:stCondLst>
                                            <p:cond delay="1808"/>
                                          </p:stCondLst>
                                        </p:cTn>
                                        <p:tgtEl>
                                          <p:spTgt spid="10"/>
                                        </p:tgtEl>
                                      </p:cBhvr>
                                      <p:to x="100000" y="95000"/>
                                    </p:animScale>
                                    <p:animScale>
                                      <p:cBhvr>
                                        <p:cTn id="104" dur="166" decel="50000">
                                          <p:stCondLst>
                                            <p:cond delay="1834"/>
                                          </p:stCondLst>
                                        </p:cTn>
                                        <p:tgtEl>
                                          <p:spTgt spid="10"/>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down)">
                                      <p:cBhvr>
                                        <p:cTn id="109" dur="580">
                                          <p:stCondLst>
                                            <p:cond delay="0"/>
                                          </p:stCondLst>
                                        </p:cTn>
                                        <p:tgtEl>
                                          <p:spTgt spid="6"/>
                                        </p:tgtEl>
                                      </p:cBhvr>
                                    </p:animEffect>
                                    <p:anim calcmode="lin" valueType="num">
                                      <p:cBhvr>
                                        <p:cTn id="1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15" dur="26">
                                          <p:stCondLst>
                                            <p:cond delay="650"/>
                                          </p:stCondLst>
                                        </p:cTn>
                                        <p:tgtEl>
                                          <p:spTgt spid="6"/>
                                        </p:tgtEl>
                                      </p:cBhvr>
                                      <p:to x="100000" y="60000"/>
                                    </p:animScale>
                                    <p:animScale>
                                      <p:cBhvr>
                                        <p:cTn id="116" dur="166" decel="50000">
                                          <p:stCondLst>
                                            <p:cond delay="676"/>
                                          </p:stCondLst>
                                        </p:cTn>
                                        <p:tgtEl>
                                          <p:spTgt spid="6"/>
                                        </p:tgtEl>
                                      </p:cBhvr>
                                      <p:to x="100000" y="100000"/>
                                    </p:animScale>
                                    <p:animScale>
                                      <p:cBhvr>
                                        <p:cTn id="117" dur="26">
                                          <p:stCondLst>
                                            <p:cond delay="1312"/>
                                          </p:stCondLst>
                                        </p:cTn>
                                        <p:tgtEl>
                                          <p:spTgt spid="6"/>
                                        </p:tgtEl>
                                      </p:cBhvr>
                                      <p:to x="100000" y="80000"/>
                                    </p:animScale>
                                    <p:animScale>
                                      <p:cBhvr>
                                        <p:cTn id="118" dur="166" decel="50000">
                                          <p:stCondLst>
                                            <p:cond delay="1338"/>
                                          </p:stCondLst>
                                        </p:cTn>
                                        <p:tgtEl>
                                          <p:spTgt spid="6"/>
                                        </p:tgtEl>
                                      </p:cBhvr>
                                      <p:to x="100000" y="100000"/>
                                    </p:animScale>
                                    <p:animScale>
                                      <p:cBhvr>
                                        <p:cTn id="119" dur="26">
                                          <p:stCondLst>
                                            <p:cond delay="1642"/>
                                          </p:stCondLst>
                                        </p:cTn>
                                        <p:tgtEl>
                                          <p:spTgt spid="6"/>
                                        </p:tgtEl>
                                      </p:cBhvr>
                                      <p:to x="100000" y="90000"/>
                                    </p:animScale>
                                    <p:animScale>
                                      <p:cBhvr>
                                        <p:cTn id="120" dur="166" decel="50000">
                                          <p:stCondLst>
                                            <p:cond delay="1668"/>
                                          </p:stCondLst>
                                        </p:cTn>
                                        <p:tgtEl>
                                          <p:spTgt spid="6"/>
                                        </p:tgtEl>
                                      </p:cBhvr>
                                      <p:to x="100000" y="100000"/>
                                    </p:animScale>
                                    <p:animScale>
                                      <p:cBhvr>
                                        <p:cTn id="121" dur="26">
                                          <p:stCondLst>
                                            <p:cond delay="1808"/>
                                          </p:stCondLst>
                                        </p:cTn>
                                        <p:tgtEl>
                                          <p:spTgt spid="6"/>
                                        </p:tgtEl>
                                      </p:cBhvr>
                                      <p:to x="100000" y="95000"/>
                                    </p:animScale>
                                    <p:animScale>
                                      <p:cBhvr>
                                        <p:cTn id="122" dur="166" decel="50000">
                                          <p:stCondLst>
                                            <p:cond delay="1834"/>
                                          </p:stCondLst>
                                        </p:cTn>
                                        <p:tgtEl>
                                          <p:spTgt spid="6"/>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wipe(down)">
                                      <p:cBhvr>
                                        <p:cTn id="125" dur="580">
                                          <p:stCondLst>
                                            <p:cond delay="0"/>
                                          </p:stCondLst>
                                        </p:cTn>
                                        <p:tgtEl>
                                          <p:spTgt spid="11"/>
                                        </p:tgtEl>
                                      </p:cBhvr>
                                    </p:animEffect>
                                    <p:anim calcmode="lin" valueType="num">
                                      <p:cBhvr>
                                        <p:cTn id="1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1" dur="26">
                                          <p:stCondLst>
                                            <p:cond delay="650"/>
                                          </p:stCondLst>
                                        </p:cTn>
                                        <p:tgtEl>
                                          <p:spTgt spid="11"/>
                                        </p:tgtEl>
                                      </p:cBhvr>
                                      <p:to x="100000" y="60000"/>
                                    </p:animScale>
                                    <p:animScale>
                                      <p:cBhvr>
                                        <p:cTn id="132" dur="166" decel="50000">
                                          <p:stCondLst>
                                            <p:cond delay="676"/>
                                          </p:stCondLst>
                                        </p:cTn>
                                        <p:tgtEl>
                                          <p:spTgt spid="11"/>
                                        </p:tgtEl>
                                      </p:cBhvr>
                                      <p:to x="100000" y="100000"/>
                                    </p:animScale>
                                    <p:animScale>
                                      <p:cBhvr>
                                        <p:cTn id="133" dur="26">
                                          <p:stCondLst>
                                            <p:cond delay="1312"/>
                                          </p:stCondLst>
                                        </p:cTn>
                                        <p:tgtEl>
                                          <p:spTgt spid="11"/>
                                        </p:tgtEl>
                                      </p:cBhvr>
                                      <p:to x="100000" y="80000"/>
                                    </p:animScale>
                                    <p:animScale>
                                      <p:cBhvr>
                                        <p:cTn id="134" dur="166" decel="50000">
                                          <p:stCondLst>
                                            <p:cond delay="1338"/>
                                          </p:stCondLst>
                                        </p:cTn>
                                        <p:tgtEl>
                                          <p:spTgt spid="11"/>
                                        </p:tgtEl>
                                      </p:cBhvr>
                                      <p:to x="100000" y="100000"/>
                                    </p:animScale>
                                    <p:animScale>
                                      <p:cBhvr>
                                        <p:cTn id="135" dur="26">
                                          <p:stCondLst>
                                            <p:cond delay="1642"/>
                                          </p:stCondLst>
                                        </p:cTn>
                                        <p:tgtEl>
                                          <p:spTgt spid="11"/>
                                        </p:tgtEl>
                                      </p:cBhvr>
                                      <p:to x="100000" y="90000"/>
                                    </p:animScale>
                                    <p:animScale>
                                      <p:cBhvr>
                                        <p:cTn id="136" dur="166" decel="50000">
                                          <p:stCondLst>
                                            <p:cond delay="1668"/>
                                          </p:stCondLst>
                                        </p:cTn>
                                        <p:tgtEl>
                                          <p:spTgt spid="11"/>
                                        </p:tgtEl>
                                      </p:cBhvr>
                                      <p:to x="100000" y="100000"/>
                                    </p:animScale>
                                    <p:animScale>
                                      <p:cBhvr>
                                        <p:cTn id="137" dur="26">
                                          <p:stCondLst>
                                            <p:cond delay="1808"/>
                                          </p:stCondLst>
                                        </p:cTn>
                                        <p:tgtEl>
                                          <p:spTgt spid="11"/>
                                        </p:tgtEl>
                                      </p:cBhvr>
                                      <p:to x="100000" y="95000"/>
                                    </p:animScale>
                                    <p:animScale>
                                      <p:cBhvr>
                                        <p:cTn id="1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smtClean="0">
                <a:latin typeface="Arial" panose="020B0604020202020204" pitchFamily="34" charset="0"/>
                <a:cs typeface="Arial" panose="020B0604020202020204" pitchFamily="34" charset="0"/>
              </a:rPr>
              <a:t>Perspektif </a:t>
            </a:r>
            <a:r>
              <a:rPr lang="en-US" sz="3400" b="1" dirty="0" err="1" smtClean="0">
                <a:latin typeface="Arial" panose="020B0604020202020204" pitchFamily="34" charset="0"/>
                <a:cs typeface="Arial" panose="020B0604020202020204" pitchFamily="34" charset="0"/>
              </a:rPr>
              <a:t>IoT</a:t>
            </a:r>
            <a:endParaRPr lang="en-US" sz="3400" dirty="0">
              <a:latin typeface="Arial" panose="020B0604020202020204" pitchFamily="34" charset="0"/>
              <a:cs typeface="Arial" panose="020B0604020202020204" pitchFamily="34" charset="0"/>
            </a:endParaRPr>
          </a:p>
        </p:txBody>
      </p:sp>
      <p:sp>
        <p:nvSpPr>
          <p:cNvPr id="3" name="Freeform 5"/>
          <p:cNvSpPr>
            <a:spLocks/>
          </p:cNvSpPr>
          <p:nvPr/>
        </p:nvSpPr>
        <p:spPr bwMode="auto">
          <a:xfrm>
            <a:off x="2138361" y="1787813"/>
            <a:ext cx="2520950" cy="525463"/>
          </a:xfrm>
          <a:custGeom>
            <a:avLst/>
            <a:gdLst>
              <a:gd name="T0" fmla="*/ 0 w 1588"/>
              <a:gd name="T1" fmla="*/ 166 h 331"/>
              <a:gd name="T2" fmla="*/ 794 w 1588"/>
              <a:gd name="T3" fmla="*/ 0 h 331"/>
              <a:gd name="T4" fmla="*/ 1589 w 1588"/>
              <a:gd name="T5" fmla="*/ 166 h 331"/>
              <a:gd name="T6" fmla="*/ 794 w 1588"/>
              <a:gd name="T7" fmla="*/ 331 h 331"/>
              <a:gd name="T8" fmla="*/ 0 w 1588"/>
              <a:gd name="T9" fmla="*/ 166 h 331"/>
            </a:gdLst>
            <a:ahLst/>
            <a:cxnLst>
              <a:cxn ang="0">
                <a:pos x="T0" y="T1"/>
              </a:cxn>
              <a:cxn ang="0">
                <a:pos x="T2" y="T3"/>
              </a:cxn>
              <a:cxn ang="0">
                <a:pos x="T4" y="T5"/>
              </a:cxn>
              <a:cxn ang="0">
                <a:pos x="T6" y="T7"/>
              </a:cxn>
              <a:cxn ang="0">
                <a:pos x="T8" y="T9"/>
              </a:cxn>
            </a:cxnLst>
            <a:rect l="0" t="0" r="r" b="b"/>
            <a:pathLst>
              <a:path w="1588" h="331">
                <a:moveTo>
                  <a:pt x="0" y="166"/>
                </a:moveTo>
                <a:cubicBezTo>
                  <a:pt x="0" y="74"/>
                  <a:pt x="356" y="0"/>
                  <a:pt x="794" y="0"/>
                </a:cubicBezTo>
                <a:cubicBezTo>
                  <a:pt x="1233" y="0"/>
                  <a:pt x="1589" y="74"/>
                  <a:pt x="1589" y="166"/>
                </a:cubicBezTo>
                <a:cubicBezTo>
                  <a:pt x="1589" y="257"/>
                  <a:pt x="1233" y="331"/>
                  <a:pt x="794" y="331"/>
                </a:cubicBezTo>
                <a:cubicBezTo>
                  <a:pt x="356" y="331"/>
                  <a:pt x="0" y="257"/>
                  <a:pt x="0" y="166"/>
                </a:cubicBezTo>
                <a:close/>
              </a:path>
            </a:pathLst>
          </a:custGeom>
          <a:solidFill>
            <a:srgbClr val="00B050">
              <a:alpha val="99998"/>
            </a:srgbClr>
          </a:solidFill>
          <a:ln w="0" cap="flat">
            <a:solidFill>
              <a:srgbClr val="00B05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reeform 6"/>
          <p:cNvSpPr>
            <a:spLocks/>
          </p:cNvSpPr>
          <p:nvPr/>
        </p:nvSpPr>
        <p:spPr bwMode="auto">
          <a:xfrm>
            <a:off x="3336924" y="3654713"/>
            <a:ext cx="1470025" cy="147638"/>
          </a:xfrm>
          <a:custGeom>
            <a:avLst/>
            <a:gdLst>
              <a:gd name="T0" fmla="*/ 0 w 926"/>
              <a:gd name="T1" fmla="*/ 23 h 93"/>
              <a:gd name="T2" fmla="*/ 879 w 926"/>
              <a:gd name="T3" fmla="*/ 23 h 93"/>
              <a:gd name="T4" fmla="*/ 879 w 926"/>
              <a:gd name="T5" fmla="*/ 0 h 93"/>
              <a:gd name="T6" fmla="*/ 926 w 926"/>
              <a:gd name="T7" fmla="*/ 47 h 93"/>
              <a:gd name="T8" fmla="*/ 879 w 926"/>
              <a:gd name="T9" fmla="*/ 93 h 93"/>
              <a:gd name="T10" fmla="*/ 879 w 926"/>
              <a:gd name="T11" fmla="*/ 70 h 93"/>
              <a:gd name="T12" fmla="*/ 0 w 926"/>
              <a:gd name="T13" fmla="*/ 70 h 93"/>
              <a:gd name="T14" fmla="*/ 0 w 926"/>
              <a:gd name="T15" fmla="*/ 2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6" h="93">
                <a:moveTo>
                  <a:pt x="0" y="23"/>
                </a:moveTo>
                <a:lnTo>
                  <a:pt x="879" y="23"/>
                </a:lnTo>
                <a:lnTo>
                  <a:pt x="879" y="0"/>
                </a:lnTo>
                <a:lnTo>
                  <a:pt x="926" y="47"/>
                </a:lnTo>
                <a:lnTo>
                  <a:pt x="879" y="93"/>
                </a:lnTo>
                <a:lnTo>
                  <a:pt x="879" y="70"/>
                </a:lnTo>
                <a:lnTo>
                  <a:pt x="0" y="70"/>
                </a:lnTo>
                <a:lnTo>
                  <a:pt x="0" y="23"/>
                </a:lnTo>
                <a:close/>
              </a:path>
            </a:pathLst>
          </a:custGeom>
          <a:solidFill>
            <a:srgbClr val="00FA00">
              <a:alpha val="99998"/>
            </a:srgbClr>
          </a:solidFill>
          <a:ln w="0" cap="flat">
            <a:solidFill>
              <a:srgbClr val="00FA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7"/>
          <p:cNvSpPr>
            <a:spLocks/>
          </p:cNvSpPr>
          <p:nvPr/>
        </p:nvSpPr>
        <p:spPr bwMode="auto">
          <a:xfrm>
            <a:off x="1989136" y="3664238"/>
            <a:ext cx="1439863" cy="1209675"/>
          </a:xfrm>
          <a:custGeom>
            <a:avLst/>
            <a:gdLst>
              <a:gd name="T0" fmla="*/ 906 w 907"/>
              <a:gd name="T1" fmla="*/ 34 h 762"/>
              <a:gd name="T2" fmla="*/ 47 w 907"/>
              <a:gd name="T3" fmla="*/ 745 h 762"/>
              <a:gd name="T4" fmla="*/ 61 w 907"/>
              <a:gd name="T5" fmla="*/ 762 h 762"/>
              <a:gd name="T6" fmla="*/ 0 w 907"/>
              <a:gd name="T7" fmla="*/ 756 h 762"/>
              <a:gd name="T8" fmla="*/ 6 w 907"/>
              <a:gd name="T9" fmla="*/ 695 h 762"/>
              <a:gd name="T10" fmla="*/ 20 w 907"/>
              <a:gd name="T11" fmla="*/ 712 h 762"/>
              <a:gd name="T12" fmla="*/ 878 w 907"/>
              <a:gd name="T13" fmla="*/ 0 h 762"/>
              <a:gd name="T14" fmla="*/ 906 w 907"/>
              <a:gd name="T15" fmla="*/ 34 h 7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7" h="762">
                <a:moveTo>
                  <a:pt x="906" y="34"/>
                </a:moveTo>
                <a:lnTo>
                  <a:pt x="47" y="745"/>
                </a:lnTo>
                <a:lnTo>
                  <a:pt x="61" y="762"/>
                </a:lnTo>
                <a:lnTo>
                  <a:pt x="0" y="756"/>
                </a:lnTo>
                <a:lnTo>
                  <a:pt x="6" y="695"/>
                </a:lnTo>
                <a:lnTo>
                  <a:pt x="20" y="712"/>
                </a:lnTo>
                <a:lnTo>
                  <a:pt x="878" y="0"/>
                </a:lnTo>
                <a:lnTo>
                  <a:pt x="906" y="34"/>
                </a:lnTo>
                <a:close/>
              </a:path>
            </a:pathLst>
          </a:custGeom>
          <a:solidFill>
            <a:srgbClr val="00FA00">
              <a:alpha val="99998"/>
            </a:srgbClr>
          </a:solidFill>
          <a:ln w="0" cap="flat">
            <a:solidFill>
              <a:srgbClr val="00FA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8"/>
          <p:cNvSpPr>
            <a:spLocks/>
          </p:cNvSpPr>
          <p:nvPr/>
        </p:nvSpPr>
        <p:spPr bwMode="auto">
          <a:xfrm>
            <a:off x="3270249" y="2325976"/>
            <a:ext cx="179387" cy="1441450"/>
          </a:xfrm>
          <a:custGeom>
            <a:avLst/>
            <a:gdLst>
              <a:gd name="T0" fmla="*/ 28 w 113"/>
              <a:gd name="T1" fmla="*/ 908 h 908"/>
              <a:gd name="T2" fmla="*/ 28 w 113"/>
              <a:gd name="T3" fmla="*/ 57 h 908"/>
              <a:gd name="T4" fmla="*/ 0 w 113"/>
              <a:gd name="T5" fmla="*/ 57 h 908"/>
              <a:gd name="T6" fmla="*/ 57 w 113"/>
              <a:gd name="T7" fmla="*/ 0 h 908"/>
              <a:gd name="T8" fmla="*/ 113 w 113"/>
              <a:gd name="T9" fmla="*/ 57 h 908"/>
              <a:gd name="T10" fmla="*/ 85 w 113"/>
              <a:gd name="T11" fmla="*/ 57 h 908"/>
              <a:gd name="T12" fmla="*/ 85 w 113"/>
              <a:gd name="T13" fmla="*/ 908 h 908"/>
              <a:gd name="T14" fmla="*/ 28 w 113"/>
              <a:gd name="T15" fmla="*/ 908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08">
                <a:moveTo>
                  <a:pt x="28" y="908"/>
                </a:moveTo>
                <a:lnTo>
                  <a:pt x="28" y="57"/>
                </a:lnTo>
                <a:lnTo>
                  <a:pt x="0" y="57"/>
                </a:lnTo>
                <a:lnTo>
                  <a:pt x="57" y="0"/>
                </a:lnTo>
                <a:lnTo>
                  <a:pt x="113" y="57"/>
                </a:lnTo>
                <a:lnTo>
                  <a:pt x="85" y="57"/>
                </a:lnTo>
                <a:lnTo>
                  <a:pt x="85" y="908"/>
                </a:lnTo>
                <a:lnTo>
                  <a:pt x="28" y="908"/>
                </a:lnTo>
                <a:close/>
              </a:path>
            </a:pathLst>
          </a:custGeom>
          <a:solidFill>
            <a:srgbClr val="00FA00">
              <a:alpha val="99998"/>
            </a:srgbClr>
          </a:solidFill>
          <a:ln w="0" cap="flat">
            <a:solidFill>
              <a:srgbClr val="00FA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9"/>
          <p:cNvSpPr>
            <a:spLocks/>
          </p:cNvSpPr>
          <p:nvPr/>
        </p:nvSpPr>
        <p:spPr bwMode="auto">
          <a:xfrm>
            <a:off x="588961" y="4897726"/>
            <a:ext cx="2487613" cy="527050"/>
          </a:xfrm>
          <a:custGeom>
            <a:avLst/>
            <a:gdLst>
              <a:gd name="T0" fmla="*/ 0 w 1567"/>
              <a:gd name="T1" fmla="*/ 166 h 332"/>
              <a:gd name="T2" fmla="*/ 783 w 1567"/>
              <a:gd name="T3" fmla="*/ 0 h 332"/>
              <a:gd name="T4" fmla="*/ 1566 w 1567"/>
              <a:gd name="T5" fmla="*/ 166 h 332"/>
              <a:gd name="T6" fmla="*/ 783 w 1567"/>
              <a:gd name="T7" fmla="*/ 332 h 332"/>
              <a:gd name="T8" fmla="*/ 0 w 1567"/>
              <a:gd name="T9" fmla="*/ 166 h 332"/>
            </a:gdLst>
            <a:ahLst/>
            <a:cxnLst>
              <a:cxn ang="0">
                <a:pos x="T0" y="T1"/>
              </a:cxn>
              <a:cxn ang="0">
                <a:pos x="T2" y="T3"/>
              </a:cxn>
              <a:cxn ang="0">
                <a:pos x="T4" y="T5"/>
              </a:cxn>
              <a:cxn ang="0">
                <a:pos x="T6" y="T7"/>
              </a:cxn>
              <a:cxn ang="0">
                <a:pos x="T8" y="T9"/>
              </a:cxn>
            </a:cxnLst>
            <a:rect l="0" t="0" r="r" b="b"/>
            <a:pathLst>
              <a:path w="1567" h="332">
                <a:moveTo>
                  <a:pt x="0" y="166"/>
                </a:moveTo>
                <a:cubicBezTo>
                  <a:pt x="0" y="74"/>
                  <a:pt x="351" y="0"/>
                  <a:pt x="783" y="0"/>
                </a:cubicBezTo>
                <a:cubicBezTo>
                  <a:pt x="1216" y="0"/>
                  <a:pt x="1566" y="74"/>
                  <a:pt x="1566" y="166"/>
                </a:cubicBezTo>
                <a:cubicBezTo>
                  <a:pt x="1566" y="257"/>
                  <a:pt x="1216" y="332"/>
                  <a:pt x="783" y="332"/>
                </a:cubicBezTo>
                <a:cubicBezTo>
                  <a:pt x="351" y="332"/>
                  <a:pt x="0" y="257"/>
                  <a:pt x="0" y="166"/>
                </a:cubicBezTo>
                <a:close/>
              </a:path>
            </a:pathLst>
          </a:custGeom>
          <a:solidFill>
            <a:srgbClr val="00B050">
              <a:alpha val="99998"/>
            </a:srgbClr>
          </a:solidFill>
          <a:ln w="0" cap="flat">
            <a:solidFill>
              <a:srgbClr val="00B05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0"/>
          <p:cNvSpPr>
            <a:spLocks/>
          </p:cNvSpPr>
          <p:nvPr/>
        </p:nvSpPr>
        <p:spPr bwMode="auto">
          <a:xfrm>
            <a:off x="4806949" y="3476913"/>
            <a:ext cx="2373312" cy="582613"/>
          </a:xfrm>
          <a:custGeom>
            <a:avLst/>
            <a:gdLst>
              <a:gd name="T0" fmla="*/ 0 w 1495"/>
              <a:gd name="T1" fmla="*/ 183 h 367"/>
              <a:gd name="T2" fmla="*/ 748 w 1495"/>
              <a:gd name="T3" fmla="*/ 0 h 367"/>
              <a:gd name="T4" fmla="*/ 1495 w 1495"/>
              <a:gd name="T5" fmla="*/ 183 h 367"/>
              <a:gd name="T6" fmla="*/ 748 w 1495"/>
              <a:gd name="T7" fmla="*/ 366 h 367"/>
              <a:gd name="T8" fmla="*/ 0 w 1495"/>
              <a:gd name="T9" fmla="*/ 183 h 367"/>
            </a:gdLst>
            <a:ahLst/>
            <a:cxnLst>
              <a:cxn ang="0">
                <a:pos x="T0" y="T1"/>
              </a:cxn>
              <a:cxn ang="0">
                <a:pos x="T2" y="T3"/>
              </a:cxn>
              <a:cxn ang="0">
                <a:pos x="T4" y="T5"/>
              </a:cxn>
              <a:cxn ang="0">
                <a:pos x="T6" y="T7"/>
              </a:cxn>
              <a:cxn ang="0">
                <a:pos x="T8" y="T9"/>
              </a:cxn>
            </a:cxnLst>
            <a:rect l="0" t="0" r="r" b="b"/>
            <a:pathLst>
              <a:path w="1495" h="367">
                <a:moveTo>
                  <a:pt x="0" y="183"/>
                </a:moveTo>
                <a:cubicBezTo>
                  <a:pt x="0" y="82"/>
                  <a:pt x="335" y="0"/>
                  <a:pt x="748" y="0"/>
                </a:cubicBezTo>
                <a:cubicBezTo>
                  <a:pt x="1160" y="0"/>
                  <a:pt x="1495" y="82"/>
                  <a:pt x="1495" y="183"/>
                </a:cubicBezTo>
                <a:cubicBezTo>
                  <a:pt x="1495" y="284"/>
                  <a:pt x="1160" y="366"/>
                  <a:pt x="748" y="366"/>
                </a:cubicBezTo>
                <a:cubicBezTo>
                  <a:pt x="335" y="366"/>
                  <a:pt x="0" y="284"/>
                  <a:pt x="0" y="183"/>
                </a:cubicBezTo>
                <a:close/>
              </a:path>
            </a:pathLst>
          </a:custGeom>
          <a:solidFill>
            <a:srgbClr val="00B050">
              <a:alpha val="99998"/>
            </a:srgbClr>
          </a:solidFill>
          <a:ln w="0" cap="flat">
            <a:solidFill>
              <a:srgbClr val="00B05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3"/>
          <p:cNvSpPr txBox="1">
            <a:spLocks noChangeArrowheads="1"/>
          </p:cNvSpPr>
          <p:nvPr/>
        </p:nvSpPr>
        <p:spPr bwMode="auto">
          <a:xfrm>
            <a:off x="2770186" y="1860838"/>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88"/>
              </a:lnSpc>
            </a:pPr>
            <a:r>
              <a:rPr lang="en-US" altLang="zh-CN" sz="2300" b="1" dirty="0">
                <a:solidFill>
                  <a:srgbClr val="000066"/>
                </a:solidFill>
                <a:latin typeface="Calibri" charset="0"/>
                <a:cs typeface="Calibri" charset="0"/>
                <a:sym typeface="Calibri" charset="0"/>
              </a:rPr>
              <a:t>Any TIME</a:t>
            </a:r>
          </a:p>
        </p:txBody>
      </p:sp>
      <p:sp>
        <p:nvSpPr>
          <p:cNvPr id="10" name="Text Box 14"/>
          <p:cNvSpPr txBox="1">
            <a:spLocks noChangeArrowheads="1"/>
          </p:cNvSpPr>
          <p:nvPr/>
        </p:nvSpPr>
        <p:spPr bwMode="auto">
          <a:xfrm>
            <a:off x="1395411" y="2365663"/>
            <a:ext cx="12382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1488"/>
              </a:lnSpc>
            </a:pPr>
            <a:r>
              <a:rPr lang="en-US" altLang="zh-CN" sz="1300">
                <a:solidFill>
                  <a:srgbClr val="FFFFFF"/>
                </a:solidFill>
                <a:cs typeface="Arial" charset="0"/>
                <a:sym typeface="Arial" charset="0"/>
              </a:rPr>
              <a:t>•</a:t>
            </a:r>
          </a:p>
          <a:p>
            <a:pPr>
              <a:lnSpc>
                <a:spcPts val="1488"/>
              </a:lnSpc>
              <a:spcBef>
                <a:spcPts val="113"/>
              </a:spcBef>
            </a:pPr>
            <a:r>
              <a:rPr lang="en-US" altLang="zh-CN" sz="1300">
                <a:solidFill>
                  <a:srgbClr val="FFFFFF"/>
                </a:solidFill>
                <a:cs typeface="Arial" charset="0"/>
                <a:sym typeface="Arial" charset="0"/>
              </a:rPr>
              <a:t>•</a:t>
            </a:r>
          </a:p>
          <a:p>
            <a:pPr>
              <a:lnSpc>
                <a:spcPts val="1488"/>
              </a:lnSpc>
              <a:spcBef>
                <a:spcPts val="113"/>
              </a:spcBef>
            </a:pPr>
            <a:r>
              <a:rPr lang="en-US" altLang="zh-CN" sz="1300">
                <a:solidFill>
                  <a:srgbClr val="FFFFFF"/>
                </a:solidFill>
                <a:cs typeface="Arial" charset="0"/>
                <a:sym typeface="Arial" charset="0"/>
              </a:rPr>
              <a:t>•</a:t>
            </a:r>
          </a:p>
        </p:txBody>
      </p:sp>
      <p:sp>
        <p:nvSpPr>
          <p:cNvPr id="11" name="Text Box 15"/>
          <p:cNvSpPr txBox="1">
            <a:spLocks noChangeArrowheads="1"/>
          </p:cNvSpPr>
          <p:nvPr/>
        </p:nvSpPr>
        <p:spPr bwMode="auto">
          <a:xfrm>
            <a:off x="1156139" y="2357726"/>
            <a:ext cx="2090298" cy="81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indent="-285750">
              <a:lnSpc>
                <a:spcPts val="1625"/>
              </a:lnSpc>
              <a:buFont typeface="Arial" pitchFamily="34" charset="0"/>
              <a:buChar char="•"/>
            </a:pPr>
            <a:r>
              <a:rPr lang="sv-SE" altLang="zh-CN" sz="1300" b="1" dirty="0" smtClean="0">
                <a:latin typeface="Calibri" charset="0"/>
                <a:cs typeface="Calibri" charset="0"/>
                <a:sym typeface="Calibri" charset="0"/>
              </a:rPr>
              <a:t>Bergerak</a:t>
            </a:r>
          </a:p>
          <a:p>
            <a:pPr marL="285750" indent="-285750">
              <a:lnSpc>
                <a:spcPts val="1625"/>
              </a:lnSpc>
              <a:buFont typeface="Arial" pitchFamily="34" charset="0"/>
              <a:buChar char="•"/>
            </a:pPr>
            <a:r>
              <a:rPr lang="sv-SE" altLang="zh-CN" sz="1300" b="1" dirty="0" smtClean="0">
                <a:latin typeface="Calibri" charset="0"/>
                <a:cs typeface="Calibri" charset="0"/>
                <a:sym typeface="Calibri" charset="0"/>
              </a:rPr>
              <a:t>Di </a:t>
            </a:r>
            <a:r>
              <a:rPr lang="sv-SE" altLang="zh-CN" sz="1300" b="1" dirty="0">
                <a:latin typeface="Calibri" charset="0"/>
                <a:cs typeface="Calibri" charset="0"/>
                <a:sym typeface="Calibri" charset="0"/>
              </a:rPr>
              <a:t>Luar Ruangan dan Di Dalam </a:t>
            </a:r>
            <a:r>
              <a:rPr lang="sv-SE" altLang="zh-CN" sz="1300" b="1" dirty="0" smtClean="0">
                <a:latin typeface="Calibri" charset="0"/>
                <a:cs typeface="Calibri" charset="0"/>
                <a:sym typeface="Calibri" charset="0"/>
              </a:rPr>
              <a:t>RuanganMalam </a:t>
            </a:r>
            <a:r>
              <a:rPr lang="sv-SE" altLang="zh-CN" sz="1300" b="1" dirty="0">
                <a:latin typeface="Calibri" charset="0"/>
                <a:cs typeface="Calibri" charset="0"/>
                <a:sym typeface="Calibri" charset="0"/>
              </a:rPr>
              <a:t>dan Siang</a:t>
            </a:r>
            <a:endParaRPr lang="en-US" altLang="zh-CN" sz="1300" b="1" dirty="0">
              <a:latin typeface="Calibri" charset="0"/>
              <a:cs typeface="Calibri" charset="0"/>
              <a:sym typeface="Calibri" charset="0"/>
            </a:endParaRPr>
          </a:p>
        </p:txBody>
      </p:sp>
      <p:sp>
        <p:nvSpPr>
          <p:cNvPr id="12" name="Text Box 16"/>
          <p:cNvSpPr txBox="1">
            <a:spLocks noChangeArrowheads="1"/>
          </p:cNvSpPr>
          <p:nvPr/>
        </p:nvSpPr>
        <p:spPr bwMode="auto">
          <a:xfrm>
            <a:off x="3795710" y="2933988"/>
            <a:ext cx="1743241"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indent="-285750">
              <a:lnSpc>
                <a:spcPts val="1838"/>
              </a:lnSpc>
              <a:buFont typeface="Arial" pitchFamily="34" charset="0"/>
              <a:buChar char="•"/>
            </a:pPr>
            <a:r>
              <a:rPr lang="en-US" altLang="zh-CN" sz="1500" b="1" dirty="0" smtClean="0">
                <a:latin typeface="Calibri" charset="0"/>
                <a:cs typeface="Calibri" charset="0"/>
                <a:sym typeface="Calibri" charset="0"/>
              </a:rPr>
              <a:t>Outdoors</a:t>
            </a:r>
            <a:endParaRPr lang="en-US" altLang="zh-CN" sz="1500" b="1" dirty="0">
              <a:latin typeface="Calibri" charset="0"/>
              <a:cs typeface="Calibri" charset="0"/>
              <a:sym typeface="Calibri" charset="0"/>
            </a:endParaRPr>
          </a:p>
          <a:p>
            <a:pPr marL="285750" indent="-285750">
              <a:lnSpc>
                <a:spcPts val="1838"/>
              </a:lnSpc>
              <a:buFont typeface="Arial" pitchFamily="34" charset="0"/>
              <a:buChar char="•"/>
            </a:pPr>
            <a:r>
              <a:rPr lang="en-US" altLang="zh-CN" sz="1500" b="1" dirty="0" smtClean="0">
                <a:latin typeface="Calibri" charset="0"/>
                <a:cs typeface="Calibri" charset="0"/>
                <a:sym typeface="Calibri" charset="0"/>
              </a:rPr>
              <a:t>Indoors</a:t>
            </a:r>
          </a:p>
          <a:p>
            <a:pPr marL="285750" indent="-285750">
              <a:lnSpc>
                <a:spcPts val="1838"/>
              </a:lnSpc>
              <a:buFont typeface="Arial" pitchFamily="34" charset="0"/>
              <a:buChar char="•"/>
            </a:pPr>
            <a:r>
              <a:rPr lang="en-US" altLang="zh-CN" sz="1500" b="1" dirty="0" smtClean="0">
                <a:latin typeface="Calibri" charset="0"/>
                <a:cs typeface="Calibri" charset="0"/>
                <a:sym typeface="Calibri" charset="0"/>
              </a:rPr>
              <a:t>On </a:t>
            </a:r>
            <a:r>
              <a:rPr lang="en-US" altLang="zh-CN" sz="1500" b="1" dirty="0">
                <a:latin typeface="Calibri" charset="0"/>
                <a:cs typeface="Calibri" charset="0"/>
                <a:sym typeface="Calibri" charset="0"/>
              </a:rPr>
              <a:t>the Move</a:t>
            </a:r>
          </a:p>
        </p:txBody>
      </p:sp>
      <p:sp>
        <p:nvSpPr>
          <p:cNvPr id="13" name="Text Box 17"/>
          <p:cNvSpPr txBox="1">
            <a:spLocks noChangeArrowheads="1"/>
          </p:cNvSpPr>
          <p:nvPr/>
        </p:nvSpPr>
        <p:spPr bwMode="auto">
          <a:xfrm>
            <a:off x="5221286" y="3559463"/>
            <a:ext cx="1385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888"/>
              </a:lnSpc>
            </a:pPr>
            <a:r>
              <a:rPr lang="en-US" altLang="zh-CN" sz="2300" b="1">
                <a:solidFill>
                  <a:srgbClr val="000066"/>
                </a:solidFill>
                <a:latin typeface="Calibri" charset="0"/>
                <a:cs typeface="Calibri" charset="0"/>
                <a:sym typeface="Calibri" charset="0"/>
              </a:rPr>
              <a:t>Any PLACE </a:t>
            </a:r>
          </a:p>
        </p:txBody>
      </p:sp>
      <p:sp>
        <p:nvSpPr>
          <p:cNvPr id="14" name="Text Box 19"/>
          <p:cNvSpPr txBox="1">
            <a:spLocks noChangeArrowheads="1"/>
          </p:cNvSpPr>
          <p:nvPr/>
        </p:nvSpPr>
        <p:spPr bwMode="auto">
          <a:xfrm>
            <a:off x="258761" y="3935701"/>
            <a:ext cx="21923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85750" indent="-285750">
              <a:lnSpc>
                <a:spcPts val="1800"/>
              </a:lnSpc>
              <a:buFont typeface="Arial" pitchFamily="34" charset="0"/>
              <a:buChar char="•"/>
            </a:pPr>
            <a:r>
              <a:rPr lang="en-US" altLang="zh-CN" sz="1500" b="1" smtClean="0">
                <a:latin typeface="Calibri" charset="0"/>
                <a:cs typeface="Calibri" charset="0"/>
                <a:sym typeface="Calibri" charset="0"/>
              </a:rPr>
              <a:t>Human </a:t>
            </a:r>
            <a:r>
              <a:rPr lang="en-US" altLang="zh-CN" sz="1500" b="1">
                <a:latin typeface="Calibri" charset="0"/>
                <a:cs typeface="Calibri" charset="0"/>
                <a:sym typeface="Calibri" charset="0"/>
              </a:rPr>
              <a:t>to Human (</a:t>
            </a:r>
            <a:r>
              <a:rPr lang="en-US" altLang="zh-CN" sz="1500" b="1" smtClean="0">
                <a:latin typeface="Calibri" charset="0"/>
                <a:cs typeface="Calibri" charset="0"/>
                <a:sym typeface="Calibri" charset="0"/>
              </a:rPr>
              <a:t>H2H)</a:t>
            </a:r>
          </a:p>
          <a:p>
            <a:pPr marL="285750" indent="-285750">
              <a:lnSpc>
                <a:spcPts val="1800"/>
              </a:lnSpc>
              <a:buFont typeface="Arial" pitchFamily="34" charset="0"/>
              <a:buChar char="•"/>
            </a:pPr>
            <a:r>
              <a:rPr lang="en-US" altLang="zh-CN" sz="1500" b="1" smtClean="0">
                <a:latin typeface="Calibri" charset="0"/>
                <a:cs typeface="Calibri" charset="0"/>
                <a:sym typeface="Calibri" charset="0"/>
              </a:rPr>
              <a:t>Human </a:t>
            </a:r>
            <a:r>
              <a:rPr lang="en-US" altLang="zh-CN" sz="1500" b="1">
                <a:latin typeface="Calibri" charset="0"/>
                <a:cs typeface="Calibri" charset="0"/>
                <a:sym typeface="Calibri" charset="0"/>
              </a:rPr>
              <a:t>to Thing (</a:t>
            </a:r>
            <a:r>
              <a:rPr lang="en-US" altLang="zh-CN" sz="1500" b="1" smtClean="0">
                <a:latin typeface="Calibri" charset="0"/>
                <a:cs typeface="Calibri" charset="0"/>
                <a:sym typeface="Calibri" charset="0"/>
              </a:rPr>
              <a:t>H2T)</a:t>
            </a:r>
          </a:p>
          <a:p>
            <a:pPr marL="285750" indent="-285750">
              <a:lnSpc>
                <a:spcPts val="1800"/>
              </a:lnSpc>
              <a:buFont typeface="Arial" pitchFamily="34" charset="0"/>
              <a:buChar char="•"/>
            </a:pPr>
            <a:r>
              <a:rPr lang="en-US" altLang="zh-CN" sz="1500" b="1" smtClean="0">
                <a:latin typeface="Calibri" charset="0"/>
                <a:cs typeface="Calibri" charset="0"/>
                <a:sym typeface="Calibri" charset="0"/>
              </a:rPr>
              <a:t>Thing </a:t>
            </a:r>
            <a:r>
              <a:rPr lang="en-US" altLang="zh-CN" sz="1500" b="1">
                <a:latin typeface="Calibri" charset="0"/>
                <a:cs typeface="Calibri" charset="0"/>
                <a:sym typeface="Calibri" charset="0"/>
              </a:rPr>
              <a:t>to Thing (T2T) </a:t>
            </a:r>
          </a:p>
        </p:txBody>
      </p:sp>
      <p:sp>
        <p:nvSpPr>
          <p:cNvPr id="16" name="Text Box 20"/>
          <p:cNvSpPr txBox="1">
            <a:spLocks noChangeArrowheads="1"/>
          </p:cNvSpPr>
          <p:nvPr/>
        </p:nvSpPr>
        <p:spPr bwMode="auto">
          <a:xfrm>
            <a:off x="1314449" y="4981863"/>
            <a:ext cx="12525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ts val="2525"/>
              </a:lnSpc>
            </a:pPr>
            <a:r>
              <a:rPr lang="en-US" altLang="zh-CN" sz="2000" b="1">
                <a:solidFill>
                  <a:srgbClr val="000066"/>
                </a:solidFill>
                <a:latin typeface="Calibri" charset="0"/>
                <a:cs typeface="Calibri" charset="0"/>
                <a:sym typeface="Calibri" charset="0"/>
              </a:rPr>
              <a:t>Any THING</a:t>
            </a:r>
          </a:p>
        </p:txBody>
      </p:sp>
      <p:pic>
        <p:nvPicPr>
          <p:cNvPr id="17" name="Picture 7"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1" y="4247197"/>
            <a:ext cx="4286632" cy="237446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0A4A66FC-E2EB-4D90-BF32-61E4AB230ECC}"/>
              </a:ext>
            </a:extLst>
          </p:cNvPr>
          <p:cNvSpPr txBox="1"/>
          <p:nvPr/>
        </p:nvSpPr>
        <p:spPr>
          <a:xfrm>
            <a:off x="8445471" y="5030703"/>
            <a:ext cx="3163206" cy="461665"/>
          </a:xfrm>
          <a:prstGeom prst="rect">
            <a:avLst/>
          </a:prstGeom>
          <a:noFill/>
        </p:spPr>
        <p:txBody>
          <a:bodyPr wrap="square" rtlCol="0">
            <a:spAutoFit/>
          </a:bodyPr>
          <a:lstStyle/>
          <a:p>
            <a:pPr algn="just"/>
            <a:r>
              <a:rPr lang="en-US" sz="1200" smtClean="0"/>
              <a:t>Teknologi yang sangat baik dikembangkan dengan menggunakan IoT</a:t>
            </a:r>
            <a:endParaRPr lang="en-US" sz="1200"/>
          </a:p>
        </p:txBody>
      </p:sp>
      <p:sp>
        <p:nvSpPr>
          <p:cNvPr id="19" name="TextBox 18">
            <a:extLst>
              <a:ext uri="{FF2B5EF4-FFF2-40B4-BE49-F238E27FC236}">
                <a16:creationId xmlns="" xmlns:a16="http://schemas.microsoft.com/office/drawing/2014/main" id="{9BCE75E3-1F1C-4574-AD70-C9D12DED4F64}"/>
              </a:ext>
            </a:extLst>
          </p:cNvPr>
          <p:cNvSpPr txBox="1"/>
          <p:nvPr/>
        </p:nvSpPr>
        <p:spPr>
          <a:xfrm>
            <a:off x="8534563" y="1351597"/>
            <a:ext cx="2088165" cy="276999"/>
          </a:xfrm>
          <a:prstGeom prst="rect">
            <a:avLst/>
          </a:prstGeom>
          <a:solidFill>
            <a:schemeClr val="accent3"/>
          </a:solidFill>
        </p:spPr>
        <p:txBody>
          <a:bodyPr wrap="square" lIns="36000" tIns="0" rIns="36000" bIns="0" rtlCol="0">
            <a:spAutoFit/>
          </a:bodyPr>
          <a:lstStyle/>
          <a:p>
            <a:r>
              <a:rPr lang="en-US" altLang="ko-KR" smtClean="0">
                <a:solidFill>
                  <a:schemeClr val="bg1"/>
                </a:solidFill>
              </a:rPr>
              <a:t>Fingsi IoT</a:t>
            </a:r>
            <a:endParaRPr lang="ko-KR" altLang="en-US" dirty="0">
              <a:solidFill>
                <a:schemeClr val="bg1"/>
              </a:solidFill>
            </a:endParaRPr>
          </a:p>
        </p:txBody>
      </p:sp>
      <p:sp>
        <p:nvSpPr>
          <p:cNvPr id="20" name="TextBox 19">
            <a:extLst>
              <a:ext uri="{FF2B5EF4-FFF2-40B4-BE49-F238E27FC236}">
                <a16:creationId xmlns="" xmlns:a16="http://schemas.microsoft.com/office/drawing/2014/main" id="{0A4A66FC-E2EB-4D90-BF32-61E4AB230ECC}"/>
              </a:ext>
            </a:extLst>
          </p:cNvPr>
          <p:cNvSpPr txBox="1"/>
          <p:nvPr/>
        </p:nvSpPr>
        <p:spPr>
          <a:xfrm>
            <a:off x="8534563" y="1724789"/>
            <a:ext cx="3163206" cy="2862322"/>
          </a:xfrm>
          <a:prstGeom prst="rect">
            <a:avLst/>
          </a:prstGeom>
          <a:noFill/>
        </p:spPr>
        <p:txBody>
          <a:bodyPr wrap="square" rtlCol="0">
            <a:spAutoFit/>
          </a:bodyPr>
          <a:lstStyle/>
          <a:p>
            <a:pPr algn="just">
              <a:defRPr/>
            </a:pPr>
            <a:r>
              <a:rPr lang="en-US" sz="1200"/>
              <a:t>Dengan prinsip tujuan utama dari IoT sebagai sarana yang memudahkan untuk pengawasan dan </a:t>
            </a:r>
            <a:r>
              <a:rPr lang="en-US" sz="1200" smtClean="0"/>
              <a:t>pengendalian, maka </a:t>
            </a:r>
            <a:r>
              <a:rPr lang="en-US" sz="1200"/>
              <a:t>konsep IoT ini sangat memungkinkan untuk digunakan hampir pada seluruh kegiatan sehari-hari, seperti :</a:t>
            </a:r>
          </a:p>
          <a:p>
            <a:pPr algn="just">
              <a:buFont typeface="Wingdings" pitchFamily="2" charset="2"/>
              <a:buChar char="l"/>
              <a:defRPr/>
            </a:pPr>
            <a:r>
              <a:rPr lang="en-US" sz="1200"/>
              <a:t>Penggunaan perorangan, </a:t>
            </a:r>
          </a:p>
          <a:p>
            <a:pPr algn="just">
              <a:buFont typeface="Wingdings" pitchFamily="2" charset="2"/>
              <a:buChar char="l"/>
              <a:defRPr/>
            </a:pPr>
            <a:r>
              <a:rPr lang="en-US" sz="1200"/>
              <a:t>Perkantoran, </a:t>
            </a:r>
          </a:p>
          <a:p>
            <a:pPr algn="just">
              <a:buFont typeface="Wingdings" pitchFamily="2" charset="2"/>
              <a:buChar char="l"/>
              <a:defRPr/>
            </a:pPr>
            <a:r>
              <a:rPr lang="en-US" sz="1200"/>
              <a:t>Rumah sakit, </a:t>
            </a:r>
          </a:p>
          <a:p>
            <a:pPr algn="just">
              <a:buFont typeface="Wingdings" pitchFamily="2" charset="2"/>
              <a:buChar char="l"/>
              <a:defRPr/>
            </a:pPr>
            <a:r>
              <a:rPr lang="en-US" sz="1200"/>
              <a:t>Pariwisata, </a:t>
            </a:r>
          </a:p>
          <a:p>
            <a:pPr algn="just">
              <a:buFont typeface="Wingdings" pitchFamily="2" charset="2"/>
              <a:buChar char="l"/>
              <a:defRPr/>
            </a:pPr>
            <a:r>
              <a:rPr lang="en-US" sz="1200"/>
              <a:t>Industri, </a:t>
            </a:r>
          </a:p>
          <a:p>
            <a:pPr algn="just">
              <a:buFont typeface="Wingdings" pitchFamily="2" charset="2"/>
              <a:buChar char="l"/>
              <a:defRPr/>
            </a:pPr>
            <a:r>
              <a:rPr lang="en-US" sz="1200"/>
              <a:t>Transportasi, </a:t>
            </a:r>
          </a:p>
          <a:p>
            <a:pPr algn="just">
              <a:buFont typeface="Wingdings" pitchFamily="2" charset="2"/>
              <a:buChar char="l"/>
              <a:defRPr/>
            </a:pPr>
            <a:r>
              <a:rPr lang="en-US" sz="1200"/>
              <a:t>Konserverasi hewan, </a:t>
            </a:r>
          </a:p>
          <a:p>
            <a:pPr algn="just">
              <a:buFont typeface="Wingdings" pitchFamily="2" charset="2"/>
              <a:buChar char="l"/>
              <a:defRPr/>
            </a:pPr>
            <a:r>
              <a:rPr lang="en-US" sz="1200"/>
              <a:t>Pertanian dan peternakan </a:t>
            </a:r>
          </a:p>
          <a:p>
            <a:pPr algn="just">
              <a:buFont typeface="Wingdings" pitchFamily="2" charset="2"/>
              <a:buChar char="l"/>
              <a:defRPr/>
            </a:pPr>
            <a:r>
              <a:rPr lang="en-US" sz="1200"/>
              <a:t>Pemerintahan.</a:t>
            </a:r>
            <a:endParaRPr lang="en-US" sz="1200" dirty="0"/>
          </a:p>
        </p:txBody>
      </p:sp>
    </p:spTree>
    <p:extLst>
      <p:ext uri="{BB962C8B-B14F-4D97-AF65-F5344CB8AC3E}">
        <p14:creationId xmlns:p14="http://schemas.microsoft.com/office/powerpoint/2010/main" val="933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ppt_x"/>
                                          </p:val>
                                        </p:tav>
                                        <p:tav tm="100000">
                                          <p:val>
                                            <p:strVal val="#ppt_x"/>
                                          </p:val>
                                        </p:tav>
                                      </p:tavLst>
                                    </p:anim>
                                    <p:anim calcmode="lin" valueType="num">
                                      <p:cBhvr additive="base">
                                        <p:cTn id="76" dur="500" fill="hold"/>
                                        <p:tgtEl>
                                          <p:spTgt spid="2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6" grpId="0"/>
      <p:bldP spid="18" grpId="0"/>
      <p:bldP spid="19" grpId="0" animBg="1"/>
      <p:bldP spid="20" grpId="0"/>
    </p:bldLst>
  </p:timing>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3386</TotalTime>
  <Words>570</Words>
  <Application>Microsoft Office PowerPoint</Application>
  <PresentationFormat>Widescreen</PresentationFormat>
  <Paragraphs>103</Paragraphs>
  <Slides>12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 Unicode MS</vt:lpstr>
      <vt:lpstr>맑은 고딕</vt:lpstr>
      <vt:lpstr>Arial</vt:lpstr>
      <vt:lpstr>Calibri</vt:lpstr>
      <vt:lpstr>Calibri Light</vt:lpstr>
      <vt:lpstr>Montserrat ExtraBold</vt:lpstr>
      <vt:lpstr>Wingdings</vt:lpstr>
      <vt:lpstr>等线</vt:lpstr>
      <vt:lpstr>Cover and End Slide Master</vt:lpstr>
      <vt:lpstr>Contents Slide Master</vt:lpstr>
      <vt:lpstr>Custom Design</vt:lpstr>
      <vt:lpstr>Section Break Slide Master</vt:lpstr>
      <vt:lpstr>PowerPoint Presentation</vt:lpstr>
      <vt:lpstr>PowerPoint Presentation</vt:lpstr>
      <vt:lpstr>PowerPoint Presentation</vt:lpstr>
      <vt:lpstr>Perkembangan Teknologi</vt:lpstr>
      <vt:lpstr>PowerPoint Presentation</vt:lpstr>
      <vt:lpstr>Internet</vt:lpstr>
      <vt:lpstr>PowerPoint Presentation</vt:lpstr>
      <vt:lpstr>Model IoT</vt:lpstr>
      <vt:lpstr>PowerPoint Presentation</vt:lpstr>
      <vt:lpstr>Aplikasi IoT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Syahri Muharom</cp:lastModifiedBy>
  <cp:revision>114</cp:revision>
  <dcterms:created xsi:type="dcterms:W3CDTF">2020-01-20T05:08:25Z</dcterms:created>
  <dcterms:modified xsi:type="dcterms:W3CDTF">2024-10-17T07:09:20Z</dcterms:modified>
</cp:coreProperties>
</file>