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90" r:id="rId3"/>
    <p:sldMasterId id="2147483673" r:id="rId4"/>
  </p:sldMasterIdLst>
  <p:notesMasterIdLst>
    <p:notesMasterId r:id="rId17"/>
  </p:notesMasterIdLst>
  <p:sldIdLst>
    <p:sldId id="355" r:id="rId5"/>
    <p:sldId id="347" r:id="rId6"/>
    <p:sldId id="379" r:id="rId7"/>
    <p:sldId id="382" r:id="rId8"/>
    <p:sldId id="383" r:id="rId9"/>
    <p:sldId id="390" r:id="rId10"/>
    <p:sldId id="384" r:id="rId11"/>
    <p:sldId id="391" r:id="rId12"/>
    <p:sldId id="385" r:id="rId13"/>
    <p:sldId id="392" r:id="rId14"/>
    <p:sldId id="386" r:id="rId15"/>
    <p:sldId id="3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A"/>
    <a:srgbClr val="00642D"/>
    <a:srgbClr val="B96D00"/>
    <a:srgbClr val="0870BA"/>
    <a:srgbClr val="277BBF"/>
    <a:srgbClr val="134070"/>
    <a:srgbClr val="FEC012"/>
    <a:srgbClr val="FDB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80" d="100"/>
          <a:sy n="80" d="100"/>
        </p:scale>
        <p:origin x="41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a16="http://schemas.microsoft.com/office/drawing/2014/main" xmlns=""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xmlns=""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a16="http://schemas.microsoft.com/office/drawing/2014/main" xmlns=""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a16="http://schemas.microsoft.com/office/drawing/2014/main" xmlns=""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a16="http://schemas.microsoft.com/office/drawing/2014/main" xmlns=""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a16="http://schemas.microsoft.com/office/drawing/2014/main" xmlns=""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xmlns=""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a16="http://schemas.microsoft.com/office/drawing/2014/main" xmlns=""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xmlns=""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a16="http://schemas.microsoft.com/office/drawing/2014/main" xmlns=""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xmlns=""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xmlns=""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xmlns=""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xmlns=""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xmlns=""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a16="http://schemas.microsoft.com/office/drawing/2014/main" xmlns=""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a16="http://schemas.microsoft.com/office/drawing/2014/main" xmlns=""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xmlns=""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xmlns=""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a16="http://schemas.microsoft.com/office/drawing/2014/main" xmlns=""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a16="http://schemas.microsoft.com/office/drawing/2014/main" xmlns=""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a16="http://schemas.microsoft.com/office/drawing/2014/main" xmlns=""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xmlns=""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a16="http://schemas.microsoft.com/office/drawing/2014/main" xmlns=""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a16="http://schemas.microsoft.com/office/drawing/2014/main" xmlns=""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Picture Placeholder 66">
            <a:extLst>
              <a:ext uri="{FF2B5EF4-FFF2-40B4-BE49-F238E27FC236}">
                <a16:creationId xmlns:a16="http://schemas.microsoft.com/office/drawing/2014/main" xmlns=""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Picture Placeholder 67">
            <a:extLst>
              <a:ext uri="{FF2B5EF4-FFF2-40B4-BE49-F238E27FC236}">
                <a16:creationId xmlns:a16="http://schemas.microsoft.com/office/drawing/2014/main" xmlns=""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xmlns=""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7591A-CAF2-8102-711A-CB60A239379F}"/>
              </a:ext>
            </a:extLst>
          </p:cNvPr>
          <p:cNvSpPr>
            <a:spLocks noGrp="1"/>
          </p:cNvSpPr>
          <p:nvPr>
            <p:ph type="title"/>
          </p:nvPr>
        </p:nvSpPr>
        <p:spPr>
          <a:xfrm>
            <a:off x="838200" y="1281794"/>
            <a:ext cx="10515600" cy="590550"/>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B89816D-72BA-1110-EA6D-FB8642ADC16A}"/>
              </a:ext>
            </a:extLst>
          </p:cNvPr>
          <p:cNvSpPr>
            <a:spLocks noGrp="1"/>
          </p:cNvSpPr>
          <p:nvPr>
            <p:ph idx="1"/>
          </p:nvPr>
        </p:nvSpPr>
        <p:spPr>
          <a:xfrm>
            <a:off x="838200" y="2032000"/>
            <a:ext cx="10515600" cy="4144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C390DBCC-B6D7-C004-0F70-2EB167E3C40A}"/>
              </a:ext>
            </a:extLst>
          </p:cNvPr>
          <p:cNvSpPr>
            <a:spLocks noGrp="1"/>
          </p:cNvSpPr>
          <p:nvPr>
            <p:ph type="ftr" sz="quarter" idx="11"/>
          </p:nvPr>
        </p:nvSpPr>
        <p:spPr>
          <a:xfrm>
            <a:off x="867229" y="6356350"/>
            <a:ext cx="5177971" cy="365125"/>
          </a:xfrm>
        </p:spPr>
        <p:txBody>
          <a:bodyPr/>
          <a:lstStyle/>
          <a:p>
            <a:endParaRPr lang="en-US"/>
          </a:p>
        </p:txBody>
      </p:sp>
      <p:sp>
        <p:nvSpPr>
          <p:cNvPr id="6" name="Slide Number Placeholder 5">
            <a:extLst>
              <a:ext uri="{FF2B5EF4-FFF2-40B4-BE49-F238E27FC236}">
                <a16:creationId xmlns:a16="http://schemas.microsoft.com/office/drawing/2014/main" xmlns="" id="{87E1D4C7-1A29-9151-79D8-8D344B1EE3F1}"/>
              </a:ext>
            </a:extLst>
          </p:cNvPr>
          <p:cNvSpPr>
            <a:spLocks noGrp="1"/>
          </p:cNvSpPr>
          <p:nvPr>
            <p:ph type="sldNum" sz="quarter" idx="12"/>
          </p:nvPr>
        </p:nvSpPr>
        <p:spPr>
          <a:xfrm>
            <a:off x="6175829" y="6356350"/>
            <a:ext cx="51779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3482275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844D0-313B-54BD-A5FD-7C2301D8B415}"/>
              </a:ext>
            </a:extLst>
          </p:cNvPr>
          <p:cNvSpPr>
            <a:spLocks noGrp="1"/>
          </p:cNvSpPr>
          <p:nvPr>
            <p:ph type="title"/>
          </p:nvPr>
        </p:nvSpPr>
        <p:spPr>
          <a:xfrm>
            <a:off x="838200" y="1161143"/>
            <a:ext cx="10515600" cy="747259"/>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CB9BD561-0D62-CDED-0B6F-959F99E8DF85}"/>
              </a:ext>
            </a:extLst>
          </p:cNvPr>
          <p:cNvSpPr>
            <a:spLocks noGrp="1"/>
          </p:cNvSpPr>
          <p:nvPr>
            <p:ph sz="half" idx="1"/>
          </p:nvPr>
        </p:nvSpPr>
        <p:spPr>
          <a:xfrm>
            <a:off x="838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0163676-2BE5-EF6E-9FFE-EB9857A47A21}"/>
              </a:ext>
            </a:extLst>
          </p:cNvPr>
          <p:cNvSpPr>
            <a:spLocks noGrp="1"/>
          </p:cNvSpPr>
          <p:nvPr>
            <p:ph sz="half" idx="2"/>
          </p:nvPr>
        </p:nvSpPr>
        <p:spPr>
          <a:xfrm>
            <a:off x="6172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xmlns="" id="{6D786320-8579-2344-39B3-09425ED04750}"/>
              </a:ext>
            </a:extLst>
          </p:cNvPr>
          <p:cNvSpPr>
            <a:spLocks noGrp="1"/>
          </p:cNvSpPr>
          <p:nvPr>
            <p:ph type="ftr" sz="quarter" idx="11"/>
          </p:nvPr>
        </p:nvSpPr>
        <p:spPr>
          <a:xfrm>
            <a:off x="838200" y="6356350"/>
            <a:ext cx="5334000" cy="365125"/>
          </a:xfrm>
        </p:spPr>
        <p:txBody>
          <a:bodyPr/>
          <a:lstStyle/>
          <a:p>
            <a:endParaRPr lang="en-US" dirty="0"/>
          </a:p>
        </p:txBody>
      </p:sp>
      <p:sp>
        <p:nvSpPr>
          <p:cNvPr id="7" name="Slide Number Placeholder 6">
            <a:extLst>
              <a:ext uri="{FF2B5EF4-FFF2-40B4-BE49-F238E27FC236}">
                <a16:creationId xmlns:a16="http://schemas.microsoft.com/office/drawing/2014/main" xmlns="" id="{BB62BAFE-0725-F194-6D14-20C371B3407C}"/>
              </a:ext>
            </a:extLst>
          </p:cNvPr>
          <p:cNvSpPr>
            <a:spLocks noGrp="1"/>
          </p:cNvSpPr>
          <p:nvPr>
            <p:ph type="sldNum" sz="quarter" idx="12"/>
          </p:nvPr>
        </p:nvSpPr>
        <p:spPr>
          <a:xfrm>
            <a:off x="6328229" y="6356350"/>
            <a:ext cx="50255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202448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0E5251-F484-C637-1365-D64D24DCBBF0}"/>
              </a:ext>
            </a:extLst>
          </p:cNvPr>
          <p:cNvSpPr>
            <a:spLocks noGrp="1"/>
          </p:cNvSpPr>
          <p:nvPr>
            <p:ph type="title"/>
          </p:nvPr>
        </p:nvSpPr>
        <p:spPr>
          <a:xfrm>
            <a:off x="839788" y="1311276"/>
            <a:ext cx="10515600" cy="823913"/>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D23639CD-8EB8-F774-E967-7CF32C794D6E}"/>
              </a:ext>
            </a:extLst>
          </p:cNvPr>
          <p:cNvSpPr>
            <a:spLocks noGrp="1"/>
          </p:cNvSpPr>
          <p:nvPr>
            <p:ph type="body" idx="1"/>
          </p:nvPr>
        </p:nvSpPr>
        <p:spPr>
          <a:xfrm>
            <a:off x="839788" y="2287362"/>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ECB2BA95-9CB9-2891-5AF1-C1D1075E541D}"/>
              </a:ext>
            </a:extLst>
          </p:cNvPr>
          <p:cNvSpPr>
            <a:spLocks noGrp="1"/>
          </p:cNvSpPr>
          <p:nvPr>
            <p:ph sz="half" idx="2"/>
          </p:nvPr>
        </p:nvSpPr>
        <p:spPr>
          <a:xfrm>
            <a:off x="839788" y="3263448"/>
            <a:ext cx="5157787"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FF8DF228-C072-DE2C-2C15-170583A2CF19}"/>
              </a:ext>
            </a:extLst>
          </p:cNvPr>
          <p:cNvSpPr>
            <a:spLocks noGrp="1"/>
          </p:cNvSpPr>
          <p:nvPr>
            <p:ph type="body" sz="quarter" idx="3"/>
          </p:nvPr>
        </p:nvSpPr>
        <p:spPr>
          <a:xfrm>
            <a:off x="6172200" y="2287362"/>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5ABADD0-B86D-3DCC-0ACB-7098DF451988}"/>
              </a:ext>
            </a:extLst>
          </p:cNvPr>
          <p:cNvSpPr>
            <a:spLocks noGrp="1"/>
          </p:cNvSpPr>
          <p:nvPr>
            <p:ph sz="quarter" idx="4"/>
          </p:nvPr>
        </p:nvSpPr>
        <p:spPr>
          <a:xfrm>
            <a:off x="6172200" y="3263448"/>
            <a:ext cx="5183188"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xmlns="" id="{26DF4BD9-8B97-7ABB-D57F-78ED4F1D3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4A3FA90-39D3-3B82-9C42-E8DC142480E0}"/>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141540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18AD0570-3A88-03AC-00CF-6A3DD3A230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5812609-CE71-1754-E73A-431C24A16117}"/>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66052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497F4-1613-B159-F3D3-8020D37BD80D}"/>
              </a:ext>
            </a:extLst>
          </p:cNvPr>
          <p:cNvSpPr>
            <a:spLocks noGrp="1"/>
          </p:cNvSpPr>
          <p:nvPr>
            <p:ph type="title"/>
          </p:nvPr>
        </p:nvSpPr>
        <p:spPr>
          <a:xfrm>
            <a:off x="839788" y="1216025"/>
            <a:ext cx="3932237"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7D7832D-375C-873D-38AE-603A40010658}"/>
              </a:ext>
            </a:extLst>
          </p:cNvPr>
          <p:cNvSpPr>
            <a:spLocks noGrp="1"/>
          </p:cNvSpPr>
          <p:nvPr>
            <p:ph idx="1"/>
          </p:nvPr>
        </p:nvSpPr>
        <p:spPr>
          <a:xfrm>
            <a:off x="5183188" y="120513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ACD80E9A-AFE1-B9E1-64D2-2A5DA1109677}"/>
              </a:ext>
            </a:extLst>
          </p:cNvPr>
          <p:cNvSpPr>
            <a:spLocks noGrp="1"/>
          </p:cNvSpPr>
          <p:nvPr>
            <p:ph type="body" sz="half" idx="2"/>
          </p:nvPr>
        </p:nvSpPr>
        <p:spPr>
          <a:xfrm>
            <a:off x="839788" y="2989942"/>
            <a:ext cx="3932237" cy="309675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A5E6C26-0801-C9A8-E71A-1201BF76AE9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FFEFB269-2194-8AB4-D4A1-9CE624D2B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005F35-D949-08ED-86E8-1E867887B6FE}"/>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4040341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86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sldNum" idx="12"/>
          </p:nvPr>
        </p:nvSpPr>
        <p:spPr>
          <a:xfrm>
            <a:off x="9249578" y="63233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
        <p:nvSpPr>
          <p:cNvPr id="17" name="Google Shape;17;p19"/>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57947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xmlns=""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a16="http://schemas.microsoft.com/office/drawing/2014/main" xmlns=""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a16="http://schemas.microsoft.com/office/drawing/2014/main" xmlns=""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a16="http://schemas.microsoft.com/office/drawing/2014/main" xmlns=""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a16="http://schemas.microsoft.com/office/drawing/2014/main" xmlns=""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a16="http://schemas.microsoft.com/office/drawing/2014/main" xmlns=""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a16="http://schemas.microsoft.com/office/drawing/2014/main" xmlns=""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xmlns=""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030F87-A103-5E19-7270-D469C6179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59B02D9-F40C-BC53-263A-E311BC8EB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2B3C34DB-5C0E-19F0-2E37-660D95198E86}"/>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33CFE0E7-26E5-A259-29D2-E855265A3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957B9D0-FA9F-46EC-9B20-E2C37C8DABE9}" type="slidenum">
              <a:rPr lang="en-US" smtClean="0"/>
              <a:pPr/>
              <a:t>‹#›</a:t>
            </a:fld>
            <a:endParaRPr lang="en-US"/>
          </a:p>
        </p:txBody>
      </p:sp>
    </p:spTree>
    <p:extLst>
      <p:ext uri="{BB962C8B-B14F-4D97-AF65-F5344CB8AC3E}">
        <p14:creationId xmlns:p14="http://schemas.microsoft.com/office/powerpoint/2010/main" val="2810149072"/>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98" r:id="rId5"/>
    <p:sldLayoutId id="2147483701"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02894AB-D42D-4C72-AF38-625276C2FFA8}"/>
              </a:ext>
            </a:extLst>
          </p:cNvPr>
          <p:cNvSpPr/>
          <p:nvPr/>
        </p:nvSpPr>
        <p:spPr>
          <a:xfrm>
            <a:off x="0" y="5167744"/>
            <a:ext cx="12192000" cy="1241223"/>
          </a:xfrm>
          <a:prstGeom prst="rect">
            <a:avLst/>
          </a:prstGeom>
          <a:solidFill>
            <a:srgbClr val="0870B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ADF0DB56-26DE-4005-902B-2E68ACC2F5A6}"/>
              </a:ext>
            </a:extLst>
          </p:cNvPr>
          <p:cNvSpPr txBox="1"/>
          <p:nvPr/>
        </p:nvSpPr>
        <p:spPr>
          <a:xfrm>
            <a:off x="678873" y="5814894"/>
            <a:ext cx="10390908" cy="400110"/>
          </a:xfrm>
          <a:prstGeom prst="rect">
            <a:avLst/>
          </a:prstGeom>
          <a:noFill/>
        </p:spPr>
        <p:txBody>
          <a:bodyPr wrap="square" rtlCol="0" anchor="ctr">
            <a:spAutoFit/>
          </a:bodyPr>
          <a:lstStyle/>
          <a:p>
            <a:r>
              <a:rPr lang="en-US" altLang="ko-KR" sz="2000" dirty="0">
                <a:solidFill>
                  <a:schemeClr val="bg1"/>
                </a:solidFill>
                <a:cs typeface="Arial" pitchFamily="34" charset="0"/>
              </a:rPr>
              <a:t>Pertemuan ke </a:t>
            </a:r>
            <a:r>
              <a:rPr lang="en-US" altLang="ko-KR" sz="2000" dirty="0" smtClean="0">
                <a:solidFill>
                  <a:schemeClr val="bg1"/>
                </a:solidFill>
                <a:cs typeface="Arial" pitchFamily="34" charset="0"/>
              </a:rPr>
              <a:t>: 15</a:t>
            </a:r>
            <a:endParaRPr lang="ko-KR" altLang="en-US" sz="2000" dirty="0">
              <a:solidFill>
                <a:schemeClr val="bg1"/>
              </a:solidFill>
              <a:cs typeface="Arial" pitchFamily="34" charset="0"/>
            </a:endParaRPr>
          </a:p>
        </p:txBody>
      </p:sp>
      <p:sp>
        <p:nvSpPr>
          <p:cNvPr id="2" name="Google Shape;118;p1">
            <a:extLst>
              <a:ext uri="{FF2B5EF4-FFF2-40B4-BE49-F238E27FC236}">
                <a16:creationId xmlns:a16="http://schemas.microsoft.com/office/drawing/2014/main" xmlns="" id="{A304D554-ECE0-DBE9-C274-0886FA747B54}"/>
              </a:ext>
            </a:extLst>
          </p:cNvPr>
          <p:cNvSpPr txBox="1"/>
          <p:nvPr/>
        </p:nvSpPr>
        <p:spPr>
          <a:xfrm flipH="1">
            <a:off x="1063229" y="2607202"/>
            <a:ext cx="10006552" cy="553998"/>
          </a:xfrm>
          <a:prstGeom prst="rect">
            <a:avLst/>
          </a:prstGeom>
          <a:noFill/>
          <a:ln>
            <a:noFill/>
          </a:ln>
        </p:spPr>
        <p:txBody>
          <a:bodyPr spcFirstLastPara="1" wrap="square" lIns="0" tIns="0" rIns="0" bIns="0" anchor="ctr" anchorCtr="0">
            <a:spAutoFit/>
          </a:bodyPr>
          <a:lstStyle/>
          <a:p>
            <a:pPr algn="r"/>
            <a:r>
              <a:rPr lang="en-US" altLang="ko-KR" sz="3600" b="1" dirty="0" smtClean="0">
                <a:solidFill>
                  <a:schemeClr val="bg1"/>
                </a:solidFill>
                <a:latin typeface="Montserrat ExtraBold" panose="00000900000000000000" pitchFamily="50" charset="0"/>
                <a:cs typeface="Arial" pitchFamily="34" charset="0"/>
              </a:rPr>
              <a:t>Implementasi </a:t>
            </a:r>
            <a:r>
              <a:rPr lang="en-US" altLang="ko-KR" sz="3600" b="1" dirty="0" err="1" smtClean="0">
                <a:solidFill>
                  <a:schemeClr val="bg1"/>
                </a:solidFill>
                <a:latin typeface="Montserrat ExtraBold" panose="00000900000000000000" pitchFamily="50" charset="0"/>
                <a:cs typeface="Arial" pitchFamily="34" charset="0"/>
              </a:rPr>
              <a:t>IoT</a:t>
            </a:r>
            <a:endParaRPr lang="ko-KR" altLang="en-US" sz="3600" b="1" dirty="0">
              <a:solidFill>
                <a:schemeClr val="bg1"/>
              </a:solidFill>
              <a:latin typeface="Montserrat ExtraBold" panose="00000900000000000000" pitchFamily="50" charset="0"/>
              <a:cs typeface="Arial" pitchFamily="34" charset="0"/>
            </a:endParaRPr>
          </a:p>
        </p:txBody>
      </p:sp>
      <p:sp>
        <p:nvSpPr>
          <p:cNvPr id="4" name="Rectangle 3">
            <a:extLst>
              <a:ext uri="{FF2B5EF4-FFF2-40B4-BE49-F238E27FC236}">
                <a16:creationId xmlns:a16="http://schemas.microsoft.com/office/drawing/2014/main" xmlns="" id="{42F1C18A-6A40-610D-0807-8043D64671AC}"/>
              </a:ext>
            </a:extLst>
          </p:cNvPr>
          <p:cNvSpPr/>
          <p:nvPr/>
        </p:nvSpPr>
        <p:spPr>
          <a:xfrm>
            <a:off x="-2" y="5108179"/>
            <a:ext cx="12191998" cy="45719"/>
          </a:xfrm>
          <a:prstGeom prst="rect">
            <a:avLst/>
          </a:prstGeom>
          <a:solidFill>
            <a:srgbClr val="FE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73292127-EA9F-B365-3228-BA9D83EFF075}"/>
              </a:ext>
            </a:extLst>
          </p:cNvPr>
          <p:cNvSpPr txBox="1"/>
          <p:nvPr/>
        </p:nvSpPr>
        <p:spPr>
          <a:xfrm>
            <a:off x="678872" y="5325002"/>
            <a:ext cx="10958945" cy="461665"/>
          </a:xfrm>
          <a:prstGeom prst="rect">
            <a:avLst/>
          </a:prstGeom>
          <a:noFill/>
        </p:spPr>
        <p:txBody>
          <a:bodyPr wrap="square" rtlCol="0" anchor="ctr">
            <a:spAutoFit/>
          </a:bodyPr>
          <a:lstStyle/>
          <a:p>
            <a:r>
              <a:rPr lang="en-US" altLang="ko-KR" sz="2400" dirty="0">
                <a:solidFill>
                  <a:schemeClr val="bg1"/>
                </a:solidFill>
                <a:cs typeface="Arial" pitchFamily="34" charset="0"/>
              </a:rPr>
              <a:t>Mata Kuliah : Mikroprosesor &amp; </a:t>
            </a:r>
            <a:r>
              <a:rPr lang="en-US" altLang="ko-KR" sz="2400" dirty="0" err="1">
                <a:solidFill>
                  <a:schemeClr val="bg1"/>
                </a:solidFill>
                <a:cs typeface="Arial" pitchFamily="34" charset="0"/>
              </a:rPr>
              <a:t>Mikrokontroler</a:t>
            </a:r>
            <a:r>
              <a:rPr lang="en-US" altLang="ko-KR" sz="2400" dirty="0">
                <a:solidFill>
                  <a:schemeClr val="bg1"/>
                </a:solidFill>
                <a:cs typeface="Arial" pitchFamily="34" charset="0"/>
              </a:rPr>
              <a:t>, Teknik Interface dah Peripheral</a:t>
            </a:r>
          </a:p>
        </p:txBody>
      </p:sp>
      <p:sp>
        <p:nvSpPr>
          <p:cNvPr id="9" name="TextBox 8">
            <a:extLst>
              <a:ext uri="{FF2B5EF4-FFF2-40B4-BE49-F238E27FC236}">
                <a16:creationId xmlns="" xmlns:a16="http://schemas.microsoft.com/office/drawing/2014/main" id="{3C4EBF5E-7F7F-964E-DB46-67A250CB10C4}"/>
              </a:ext>
            </a:extLst>
          </p:cNvPr>
          <p:cNvSpPr txBox="1"/>
          <p:nvPr/>
        </p:nvSpPr>
        <p:spPr>
          <a:xfrm>
            <a:off x="5094902" y="4268574"/>
            <a:ext cx="5974879" cy="707886"/>
          </a:xfrm>
          <a:prstGeom prst="rect">
            <a:avLst/>
          </a:prstGeom>
          <a:noFill/>
        </p:spPr>
        <p:txBody>
          <a:bodyPr wrap="square" rtlCol="0" anchor="ctr">
            <a:spAutoFit/>
          </a:bodyPr>
          <a:lstStyle/>
          <a:p>
            <a:r>
              <a:rPr lang="en-US" altLang="ko-KR" sz="2000" dirty="0">
                <a:solidFill>
                  <a:schemeClr val="bg1"/>
                </a:solidFill>
                <a:cs typeface="Arial" pitchFamily="34" charset="0"/>
              </a:rPr>
              <a:t>Dosen Pengampu	: Syahri Muharom</a:t>
            </a:r>
            <a:br>
              <a:rPr lang="en-US" altLang="ko-KR" sz="2000" dirty="0">
                <a:solidFill>
                  <a:schemeClr val="bg1"/>
                </a:solidFill>
                <a:cs typeface="Arial" pitchFamily="34" charset="0"/>
              </a:rPr>
            </a:br>
            <a:r>
              <a:rPr lang="en-US" altLang="ko-KR" sz="2000" dirty="0">
                <a:solidFill>
                  <a:schemeClr val="bg1"/>
                </a:solidFill>
                <a:cs typeface="Arial" pitchFamily="34" charset="0"/>
              </a:rPr>
              <a:t>			: Arief </a:t>
            </a:r>
            <a:r>
              <a:rPr lang="en-US" altLang="ko-KR" sz="2000" dirty="0" err="1">
                <a:solidFill>
                  <a:schemeClr val="bg1"/>
                </a:solidFill>
                <a:cs typeface="Arial" pitchFamily="34" charset="0"/>
              </a:rPr>
              <a:t>Wisaksono</a:t>
            </a:r>
            <a:endParaRPr lang="ko-KR" altLang="en-US" sz="2000" dirty="0">
              <a:solidFill>
                <a:schemeClr val="bg1"/>
              </a:solidFill>
              <a:cs typeface="Arial" pitchFamily="34" charset="0"/>
            </a:endParaRPr>
          </a:p>
        </p:txBody>
      </p:sp>
    </p:spTree>
    <p:extLst>
      <p:ext uri="{BB962C8B-B14F-4D97-AF65-F5344CB8AC3E}">
        <p14:creationId xmlns:p14="http://schemas.microsoft.com/office/powerpoint/2010/main" val="19810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A4A66FC-E2EB-4D90-BF32-61E4AB230ECC}"/>
              </a:ext>
            </a:extLst>
          </p:cNvPr>
          <p:cNvSpPr txBox="1"/>
          <p:nvPr/>
        </p:nvSpPr>
        <p:spPr>
          <a:xfrm>
            <a:off x="1874516" y="2964959"/>
            <a:ext cx="3397571" cy="1015663"/>
          </a:xfrm>
          <a:prstGeom prst="rect">
            <a:avLst/>
          </a:prstGeom>
          <a:noFill/>
        </p:spPr>
        <p:txBody>
          <a:bodyPr wrap="square" rtlCol="0">
            <a:spAutoFit/>
          </a:bodyPr>
          <a:lstStyle/>
          <a:p>
            <a:pPr algn="just">
              <a:defRPr/>
            </a:pPr>
            <a:r>
              <a:rPr lang="en-US" sz="2000" dirty="0" smtClean="0"/>
              <a:t>Semua </a:t>
            </a:r>
            <a:r>
              <a:rPr lang="en-US" sz="2000" dirty="0"/>
              <a:t>perangkat dan program komputer rawan akan tindakan </a:t>
            </a:r>
            <a:r>
              <a:rPr lang="en-US" sz="2000" dirty="0" smtClean="0"/>
              <a:t>hacking.</a:t>
            </a:r>
            <a:endParaRPr lang="en-US" sz="2000" b="1" dirty="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03" t="6567" r="6943" b="13884"/>
          <a:stretch/>
        </p:blipFill>
        <p:spPr bwMode="auto">
          <a:xfrm>
            <a:off x="6044540" y="2738806"/>
            <a:ext cx="5310848" cy="403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6">
            <a:extLst>
              <a:ext uri="{FF2B5EF4-FFF2-40B4-BE49-F238E27FC236}">
                <a16:creationId xmlns:a16="http://schemas.microsoft.com/office/drawing/2014/main" xmlns="" id="{1DA3AB68-79E7-5806-CFA9-B7674359E120}"/>
              </a:ext>
            </a:extLst>
          </p:cNvPr>
          <p:cNvSpPr txBox="1">
            <a:spLocks/>
          </p:cNvSpPr>
          <p:nvPr/>
        </p:nvSpPr>
        <p:spPr>
          <a:xfrm>
            <a:off x="839788" y="1311276"/>
            <a:ext cx="10515600" cy="8239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smtClean="0"/>
              <a:t>Kekurangan</a:t>
            </a:r>
            <a:endParaRPr lang="en-US" sz="3500" dirty="0"/>
          </a:p>
        </p:txBody>
      </p:sp>
      <p:sp>
        <p:nvSpPr>
          <p:cNvPr id="8" name="Rectangle 7"/>
          <p:cNvSpPr/>
          <p:nvPr/>
        </p:nvSpPr>
        <p:spPr>
          <a:xfrm>
            <a:off x="2790701" y="1914893"/>
            <a:ext cx="6781220" cy="646331"/>
          </a:xfrm>
          <a:prstGeom prst="rect">
            <a:avLst/>
          </a:prstGeom>
        </p:spPr>
        <p:txBody>
          <a:bodyPr wrap="square">
            <a:spAutoFit/>
          </a:bodyPr>
          <a:lstStyle/>
          <a:p>
            <a:pPr algn="just">
              <a:defRPr/>
            </a:pPr>
            <a:r>
              <a:rPr lang="en-US" dirty="0"/>
              <a:t>Dibalik kemudahan dan kecanggihan yang tersaji ketika </a:t>
            </a:r>
            <a:r>
              <a:rPr lang="en-US" dirty="0" err="1"/>
              <a:t>mengugnakan</a:t>
            </a:r>
            <a:r>
              <a:rPr lang="en-US" dirty="0"/>
              <a:t> perangkat </a:t>
            </a:r>
            <a:r>
              <a:rPr lang="en-US" dirty="0" err="1"/>
              <a:t>IoT</a:t>
            </a:r>
            <a:r>
              <a:rPr lang="en-US" dirty="0"/>
              <a:t> ada beberapa resiko yang perlu diketahui diantaranya :</a:t>
            </a:r>
          </a:p>
        </p:txBody>
      </p:sp>
    </p:spTree>
    <p:extLst>
      <p:ext uri="{BB962C8B-B14F-4D97-AF65-F5344CB8AC3E}">
        <p14:creationId xmlns:p14="http://schemas.microsoft.com/office/powerpoint/2010/main" val="41547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Penerapan </a:t>
            </a:r>
            <a:r>
              <a:rPr lang="en-US" sz="3400" b="1" dirty="0" err="1" smtClean="0">
                <a:latin typeface="Arial" panose="020B0604020202020204" pitchFamily="34" charset="0"/>
                <a:cs typeface="Arial" panose="020B0604020202020204" pitchFamily="34" charset="0"/>
              </a:rPr>
              <a:t>IoT</a:t>
            </a:r>
            <a:r>
              <a:rPr lang="en-US" sz="3400" b="1" dirty="0" smtClean="0">
                <a:latin typeface="Arial" panose="020B0604020202020204" pitchFamily="34" charset="0"/>
                <a:cs typeface="Arial" panose="020B0604020202020204" pitchFamily="34" charset="0"/>
              </a:rPr>
              <a:t> dengan </a:t>
            </a:r>
            <a:r>
              <a:rPr lang="en-US" sz="3400" b="1" dirty="0" err="1" smtClean="0">
                <a:latin typeface="Arial" panose="020B0604020202020204" pitchFamily="34" charset="0"/>
                <a:cs typeface="Arial" panose="020B0604020202020204" pitchFamily="34" charset="0"/>
              </a:rPr>
              <a:t>Arduino</a:t>
            </a:r>
            <a:endParaRPr lang="en-US" sz="3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0A4A66FC-E2EB-4D90-BF32-61E4AB230ECC}"/>
              </a:ext>
            </a:extLst>
          </p:cNvPr>
          <p:cNvSpPr txBox="1"/>
          <p:nvPr/>
        </p:nvSpPr>
        <p:spPr>
          <a:xfrm>
            <a:off x="1530131" y="2264315"/>
            <a:ext cx="3397571" cy="2862322"/>
          </a:xfrm>
          <a:prstGeom prst="rect">
            <a:avLst/>
          </a:prstGeom>
          <a:noFill/>
        </p:spPr>
        <p:txBody>
          <a:bodyPr wrap="square" rtlCol="0">
            <a:spAutoFit/>
          </a:bodyPr>
          <a:lstStyle/>
          <a:p>
            <a:r>
              <a:rPr lang="en-US" sz="2000" dirty="0"/>
              <a:t>Beberapa aplikasi </a:t>
            </a:r>
            <a:r>
              <a:rPr lang="en-US" sz="2000" dirty="0" err="1"/>
              <a:t>IoT</a:t>
            </a:r>
            <a:r>
              <a:rPr lang="en-US" sz="2000" dirty="0"/>
              <a:t> menggunakan </a:t>
            </a:r>
            <a:r>
              <a:rPr lang="en-US" sz="2000" dirty="0" err="1"/>
              <a:t>Arduino</a:t>
            </a:r>
            <a:r>
              <a:rPr lang="en-US" sz="2000" dirty="0"/>
              <a:t> termasuk sistem rumah pintar, pemantauan lingkungan, pengendalian industri, dan pengelolaan kota cerdas. </a:t>
            </a:r>
            <a:r>
              <a:rPr lang="en-US" sz="2000" dirty="0" err="1"/>
              <a:t>IoT</a:t>
            </a:r>
            <a:r>
              <a:rPr lang="en-US" sz="2000" dirty="0"/>
              <a:t> memberikan solusi efisien dalam mengelola perangkat dan sumber daya.</a:t>
            </a:r>
          </a:p>
        </p:txBody>
      </p:sp>
      <p:pic>
        <p:nvPicPr>
          <p:cNvPr id="3" name="Picture 2"/>
          <p:cNvPicPr>
            <a:picLocks noChangeAspect="1"/>
          </p:cNvPicPr>
          <p:nvPr/>
        </p:nvPicPr>
        <p:blipFill>
          <a:blip r:embed="rId3"/>
          <a:stretch>
            <a:fillRect/>
          </a:stretch>
        </p:blipFill>
        <p:spPr>
          <a:xfrm>
            <a:off x="5356946" y="1872344"/>
            <a:ext cx="2143125" cy="2143125"/>
          </a:xfrm>
          <a:prstGeom prst="rect">
            <a:avLst/>
          </a:prstGeom>
        </p:spPr>
      </p:pic>
      <p:pic>
        <p:nvPicPr>
          <p:cNvPr id="5" name="Picture 4"/>
          <p:cNvPicPr>
            <a:picLocks noChangeAspect="1"/>
          </p:cNvPicPr>
          <p:nvPr/>
        </p:nvPicPr>
        <p:blipFill>
          <a:blip r:embed="rId4"/>
          <a:stretch>
            <a:fillRect/>
          </a:stretch>
        </p:blipFill>
        <p:spPr>
          <a:xfrm>
            <a:off x="5356946" y="4213143"/>
            <a:ext cx="2971800" cy="1543050"/>
          </a:xfrm>
          <a:prstGeom prst="rect">
            <a:avLst/>
          </a:prstGeom>
        </p:spPr>
      </p:pic>
      <p:pic>
        <p:nvPicPr>
          <p:cNvPr id="6" name="Picture 5"/>
          <p:cNvPicPr>
            <a:picLocks noChangeAspect="1"/>
          </p:cNvPicPr>
          <p:nvPr/>
        </p:nvPicPr>
        <p:blipFill>
          <a:blip r:embed="rId5"/>
          <a:stretch>
            <a:fillRect/>
          </a:stretch>
        </p:blipFill>
        <p:spPr>
          <a:xfrm>
            <a:off x="8505514" y="2570525"/>
            <a:ext cx="3299902" cy="3285236"/>
          </a:xfrm>
          <a:prstGeom prst="rect">
            <a:avLst/>
          </a:prstGeom>
        </p:spPr>
      </p:pic>
    </p:spTree>
    <p:extLst>
      <p:ext uri="{BB962C8B-B14F-4D97-AF65-F5344CB8AC3E}">
        <p14:creationId xmlns:p14="http://schemas.microsoft.com/office/powerpoint/2010/main" val="27058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04A1285-9BB8-4D24-BDC4-C49C2D33C862}"/>
              </a:ext>
            </a:extLst>
          </p:cNvPr>
          <p:cNvGrpSpPr/>
          <p:nvPr/>
        </p:nvGrpSpPr>
        <p:grpSpPr>
          <a:xfrm>
            <a:off x="6789510" y="3946003"/>
            <a:ext cx="4538627" cy="1142740"/>
            <a:chOff x="6665542" y="2749602"/>
            <a:chExt cx="4797245" cy="1142740"/>
          </a:xfrm>
        </p:grpSpPr>
        <p:sp>
          <p:nvSpPr>
            <p:cNvPr id="9" name="TextBox 8">
              <a:extLst>
                <a:ext uri="{FF2B5EF4-FFF2-40B4-BE49-F238E27FC236}">
                  <a16:creationId xmlns:a16="http://schemas.microsoft.com/office/drawing/2014/main" xmlns="" id="{A11209D1-D6D2-4A73-B72D-BA783EBA6C35}"/>
                </a:ext>
              </a:extLst>
            </p:cNvPr>
            <p:cNvSpPr txBox="1"/>
            <p:nvPr/>
          </p:nvSpPr>
          <p:spPr>
            <a:xfrm>
              <a:off x="6665542" y="2749602"/>
              <a:ext cx="4777152" cy="830997"/>
            </a:xfrm>
            <a:prstGeom prst="rect">
              <a:avLst/>
            </a:prstGeom>
            <a:noFill/>
          </p:spPr>
          <p:txBody>
            <a:bodyPr wrap="square" rtlCol="0" anchor="ctr">
              <a:spAutoFit/>
            </a:bodyPr>
            <a:lstStyle/>
            <a:p>
              <a:r>
                <a:rPr lang="en-US" altLang="ko-KR" sz="4800" dirty="0">
                  <a:solidFill>
                    <a:schemeClr val="bg1"/>
                  </a:solidFill>
                  <a:cs typeface="Arial" pitchFamily="34" charset="0"/>
                </a:rPr>
                <a:t>THANK YOU</a:t>
              </a:r>
              <a:endParaRPr lang="ko-KR" altLang="en-US" sz="4800" dirty="0">
                <a:solidFill>
                  <a:schemeClr val="bg1"/>
                </a:solidFill>
                <a:cs typeface="Arial" pitchFamily="34" charset="0"/>
              </a:endParaRPr>
            </a:p>
          </p:txBody>
        </p:sp>
        <p:sp>
          <p:nvSpPr>
            <p:cNvPr id="10" name="TextBox 9">
              <a:extLst>
                <a:ext uri="{FF2B5EF4-FFF2-40B4-BE49-F238E27FC236}">
                  <a16:creationId xmlns:a16="http://schemas.microsoft.com/office/drawing/2014/main" xmlns="" id="{552B9087-3465-4062-8B6C-3AE83F35A6A8}"/>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16665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DC460A-1302-48A5-8229-DBB2E1EBFCDC}"/>
              </a:ext>
            </a:extLst>
          </p:cNvPr>
          <p:cNvSpPr/>
          <p:nvPr/>
        </p:nvSpPr>
        <p:spPr>
          <a:xfrm>
            <a:off x="3574473" y="0"/>
            <a:ext cx="8617527" cy="6856661"/>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5A4BDA0-C270-4764-9C18-A593BCE2C965}"/>
              </a:ext>
            </a:extLst>
          </p:cNvPr>
          <p:cNvSpPr txBox="1"/>
          <p:nvPr/>
        </p:nvSpPr>
        <p:spPr>
          <a:xfrm>
            <a:off x="4608945" y="270649"/>
            <a:ext cx="7583055" cy="923330"/>
          </a:xfrm>
          <a:prstGeom prst="rect">
            <a:avLst/>
          </a:prstGeom>
          <a:noFill/>
        </p:spPr>
        <p:txBody>
          <a:bodyPr wrap="square" rtlCol="0" anchor="ctr">
            <a:spAutoFit/>
          </a:bodyPr>
          <a:lstStyle/>
          <a:p>
            <a:r>
              <a:rPr lang="en-US" altLang="ko-KR" sz="5400">
                <a:solidFill>
                  <a:srgbClr val="FEC012"/>
                </a:solidFill>
                <a:cs typeface="Arial" pitchFamily="34" charset="0"/>
              </a:rPr>
              <a:t>Point of View</a:t>
            </a:r>
            <a:endParaRPr lang="ko-KR" altLang="en-US" sz="5400" dirty="0">
              <a:solidFill>
                <a:srgbClr val="FEC012"/>
              </a:solidFill>
              <a:cs typeface="Arial" pitchFamily="34" charset="0"/>
            </a:endParaRPr>
          </a:p>
        </p:txBody>
      </p:sp>
      <p:grpSp>
        <p:nvGrpSpPr>
          <p:cNvPr id="10" name="Group 9">
            <a:extLst>
              <a:ext uri="{FF2B5EF4-FFF2-40B4-BE49-F238E27FC236}">
                <a16:creationId xmlns:a16="http://schemas.microsoft.com/office/drawing/2014/main" xmlns="" id="{05C8D0C1-7E99-4B90-A44B-505072FCBBC5}"/>
              </a:ext>
            </a:extLst>
          </p:cNvPr>
          <p:cNvGrpSpPr/>
          <p:nvPr/>
        </p:nvGrpSpPr>
        <p:grpSpPr>
          <a:xfrm>
            <a:off x="6286883" y="3963831"/>
            <a:ext cx="4931788" cy="847045"/>
            <a:chOff x="5680459" y="1490186"/>
            <a:chExt cx="4931788" cy="847045"/>
          </a:xfrm>
        </p:grpSpPr>
        <p:sp>
          <p:nvSpPr>
            <p:cNvPr id="11" name="TextBox 10">
              <a:extLst>
                <a:ext uri="{FF2B5EF4-FFF2-40B4-BE49-F238E27FC236}">
                  <a16:creationId xmlns:a16="http://schemas.microsoft.com/office/drawing/2014/main" xmlns="" id="{D9D22DE1-90A6-406A-B71D-82B00E2A807D}"/>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832A2F40-F990-4558-BFA4-15734C704557}"/>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3" name="TextBox 12">
              <a:extLst>
                <a:ext uri="{FF2B5EF4-FFF2-40B4-BE49-F238E27FC236}">
                  <a16:creationId xmlns:a16="http://schemas.microsoft.com/office/drawing/2014/main" xmlns="" id="{A3040624-AA78-4707-9171-C7F7E4A4286D}"/>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Kekurangan</a:t>
              </a:r>
              <a:endParaRPr lang="ko-KR" altLang="en-US" sz="2400" b="1"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xmlns="" id="{8E42B0B6-5FD8-4991-892A-63FB88A0AED1}"/>
              </a:ext>
            </a:extLst>
          </p:cNvPr>
          <p:cNvGrpSpPr/>
          <p:nvPr/>
        </p:nvGrpSpPr>
        <p:grpSpPr>
          <a:xfrm>
            <a:off x="5098467" y="1463959"/>
            <a:ext cx="4931788" cy="847045"/>
            <a:chOff x="5680459" y="1490186"/>
            <a:chExt cx="4931788" cy="847045"/>
          </a:xfrm>
        </p:grpSpPr>
        <p:sp>
          <p:nvSpPr>
            <p:cNvPr id="15" name="TextBox 14">
              <a:extLst>
                <a:ext uri="{FF2B5EF4-FFF2-40B4-BE49-F238E27FC236}">
                  <a16:creationId xmlns:a16="http://schemas.microsoft.com/office/drawing/2014/main" xmlns="" id="{DB413086-557E-4D9D-8C44-646AD8EE131E}"/>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6" name="TextBox 15">
              <a:extLst>
                <a:ext uri="{FF2B5EF4-FFF2-40B4-BE49-F238E27FC236}">
                  <a16:creationId xmlns:a16="http://schemas.microsoft.com/office/drawing/2014/main" xmlns="" id="{58300F6A-862A-40CA-9B5E-7B2DD860FD49}"/>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7" name="TextBox 16">
              <a:extLst>
                <a:ext uri="{FF2B5EF4-FFF2-40B4-BE49-F238E27FC236}">
                  <a16:creationId xmlns:a16="http://schemas.microsoft.com/office/drawing/2014/main" xmlns="" id="{049B8D0E-F4DB-407F-93E8-B01A240069D5}"/>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Komponen Utama </a:t>
              </a:r>
              <a:r>
                <a:rPr lang="en-US" altLang="ko-KR" sz="2400" b="1" dirty="0" err="1" smtClean="0">
                  <a:solidFill>
                    <a:schemeClr val="bg1"/>
                  </a:solidFill>
                  <a:cs typeface="Arial" pitchFamily="34" charset="0"/>
                </a:rPr>
                <a:t>IoT</a:t>
              </a:r>
              <a:endParaRPr lang="ko-KR" altLang="en-US" sz="2400" b="1" dirty="0">
                <a:solidFill>
                  <a:schemeClr val="bg1"/>
                </a:solidFill>
                <a:cs typeface="Arial" pitchFamily="34" charset="0"/>
              </a:endParaRPr>
            </a:p>
          </p:txBody>
        </p:sp>
      </p:grpSp>
      <p:grpSp>
        <p:nvGrpSpPr>
          <p:cNvPr id="18" name="Group 17">
            <a:extLst>
              <a:ext uri="{FF2B5EF4-FFF2-40B4-BE49-F238E27FC236}">
                <a16:creationId xmlns:a16="http://schemas.microsoft.com/office/drawing/2014/main" xmlns="" id="{0277BAFE-DBE5-4F13-9AC0-26A4FC2689D1}"/>
              </a:ext>
            </a:extLst>
          </p:cNvPr>
          <p:cNvGrpSpPr/>
          <p:nvPr/>
        </p:nvGrpSpPr>
        <p:grpSpPr>
          <a:xfrm>
            <a:off x="5692675" y="2713895"/>
            <a:ext cx="4931788" cy="847045"/>
            <a:chOff x="5680459" y="1490186"/>
            <a:chExt cx="4931788" cy="847045"/>
          </a:xfrm>
        </p:grpSpPr>
        <p:sp>
          <p:nvSpPr>
            <p:cNvPr id="19" name="TextBox 18">
              <a:extLst>
                <a:ext uri="{FF2B5EF4-FFF2-40B4-BE49-F238E27FC236}">
                  <a16:creationId xmlns:a16="http://schemas.microsoft.com/office/drawing/2014/main" xmlns="" id="{400724BC-16F9-4DF6-83AC-300BCB3F42E9}"/>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20" name="TextBox 19">
              <a:extLst>
                <a:ext uri="{FF2B5EF4-FFF2-40B4-BE49-F238E27FC236}">
                  <a16:creationId xmlns:a16="http://schemas.microsoft.com/office/drawing/2014/main" xmlns="" id="{CCAE126C-D507-4F09-88A3-D1DD36AFB970}"/>
                </a:ext>
              </a:extLst>
            </p:cNvPr>
            <p:cNvSpPr txBox="1"/>
            <p:nvPr/>
          </p:nvSpPr>
          <p:spPr>
            <a:xfrm>
              <a:off x="5967846" y="2002075"/>
              <a:ext cx="4644400" cy="335156"/>
            </a:xfrm>
            <a:prstGeom prst="rect">
              <a:avLst/>
            </a:prstGeom>
            <a:noFill/>
          </p:spPr>
          <p:txBody>
            <a:bodyPr wrap="square" rtlCol="0">
              <a:spAutoFit/>
            </a:bodyPr>
            <a:lstStyle/>
            <a:p>
              <a:pPr>
                <a:lnSpc>
                  <a:spcPct val="150000"/>
                </a:lnSpc>
              </a:pPr>
              <a:endParaRPr lang="en-US" altLang="ko-KR" sz="1200" dirty="0">
                <a:solidFill>
                  <a:schemeClr val="bg1"/>
                </a:solidFill>
                <a:cs typeface="Arial" pitchFamily="34" charset="0"/>
              </a:endParaRPr>
            </a:p>
          </p:txBody>
        </p:sp>
        <p:sp>
          <p:nvSpPr>
            <p:cNvPr id="21" name="TextBox 20">
              <a:extLst>
                <a:ext uri="{FF2B5EF4-FFF2-40B4-BE49-F238E27FC236}">
                  <a16:creationId xmlns:a16="http://schemas.microsoft.com/office/drawing/2014/main" xmlns="" id="{E038538C-6E3A-4B1A-8BFE-657AD74CA570}"/>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Kelebihan </a:t>
              </a:r>
              <a:r>
                <a:rPr lang="en-US" altLang="ko-KR" sz="2400" b="1" dirty="0" err="1" smtClean="0">
                  <a:solidFill>
                    <a:schemeClr val="bg1"/>
                  </a:solidFill>
                  <a:cs typeface="Arial" pitchFamily="34" charset="0"/>
                </a:rPr>
                <a:t>IoT</a:t>
              </a:r>
              <a:endParaRPr lang="ko-KR" altLang="en-US" sz="2400" b="1" dirty="0">
                <a:solidFill>
                  <a:schemeClr val="bg1"/>
                </a:solidFill>
                <a:cs typeface="Arial" pitchFamily="34" charset="0"/>
              </a:endParaRPr>
            </a:p>
          </p:txBody>
        </p:sp>
      </p:grpSp>
      <p:grpSp>
        <p:nvGrpSpPr>
          <p:cNvPr id="22" name="Group 21">
            <a:extLst>
              <a:ext uri="{FF2B5EF4-FFF2-40B4-BE49-F238E27FC236}">
                <a16:creationId xmlns:a16="http://schemas.microsoft.com/office/drawing/2014/main" xmlns="" id="{1912A19E-5D85-47EF-949E-7F8792FA3EB5}"/>
              </a:ext>
            </a:extLst>
          </p:cNvPr>
          <p:cNvGrpSpPr/>
          <p:nvPr/>
        </p:nvGrpSpPr>
        <p:grpSpPr>
          <a:xfrm>
            <a:off x="6881091" y="5213768"/>
            <a:ext cx="4931788" cy="847045"/>
            <a:chOff x="5680459" y="1490186"/>
            <a:chExt cx="4931788" cy="847045"/>
          </a:xfrm>
        </p:grpSpPr>
        <p:sp>
          <p:nvSpPr>
            <p:cNvPr id="23" name="TextBox 22">
              <a:extLst>
                <a:ext uri="{FF2B5EF4-FFF2-40B4-BE49-F238E27FC236}">
                  <a16:creationId xmlns:a16="http://schemas.microsoft.com/office/drawing/2014/main" xmlns="" id="{FC0554F8-07F9-4245-9EC5-807A5DBF9900}"/>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1C378501-CE52-4846-A3C0-D4F4C8439885}"/>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B9B7F10F-1188-4C94-9236-30A83820C779}"/>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err="1" smtClean="0">
                  <a:solidFill>
                    <a:schemeClr val="bg1"/>
                  </a:solidFill>
                  <a:cs typeface="Arial" pitchFamily="34" charset="0"/>
                </a:rPr>
                <a:t>Penaerapan</a:t>
              </a:r>
              <a:r>
                <a:rPr lang="en-US" altLang="ko-KR" sz="2400" b="1" dirty="0" smtClean="0">
                  <a:solidFill>
                    <a:schemeClr val="bg1"/>
                  </a:solidFill>
                  <a:cs typeface="Arial" pitchFamily="34" charset="0"/>
                </a:rPr>
                <a:t> </a:t>
              </a:r>
              <a:r>
                <a:rPr lang="en-US" altLang="ko-KR" sz="2400" b="1" dirty="0" err="1" smtClean="0">
                  <a:solidFill>
                    <a:schemeClr val="bg1"/>
                  </a:solidFill>
                  <a:cs typeface="Arial" pitchFamily="34" charset="0"/>
                </a:rPr>
                <a:t>IoT</a:t>
              </a:r>
              <a:r>
                <a:rPr lang="en-US" altLang="ko-KR" sz="2400" b="1" dirty="0" smtClean="0">
                  <a:solidFill>
                    <a:schemeClr val="bg1"/>
                  </a:solidFill>
                  <a:cs typeface="Arial" pitchFamily="34" charset="0"/>
                </a:rPr>
                <a:t> </a:t>
              </a:r>
              <a:r>
                <a:rPr lang="en-US" altLang="ko-KR" sz="2400" b="1" dirty="0" err="1" smtClean="0">
                  <a:solidFill>
                    <a:schemeClr val="bg1"/>
                  </a:solidFill>
                  <a:cs typeface="Arial" pitchFamily="34" charset="0"/>
                </a:rPr>
                <a:t>Arduino</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Definisi Teknik Interface</a:t>
            </a:r>
            <a:endParaRPr lang="en-US" sz="3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9BCE75E3-1F1C-4574-AD70-C9D12DED4F64}"/>
              </a:ext>
            </a:extLst>
          </p:cNvPr>
          <p:cNvSpPr txBox="1"/>
          <p:nvPr/>
        </p:nvSpPr>
        <p:spPr>
          <a:xfrm>
            <a:off x="431088" y="2006273"/>
            <a:ext cx="809134"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Sensor</a:t>
            </a:r>
            <a:endParaRPr lang="ko-KR" altLang="en-US" dirty="0">
              <a:solidFill>
                <a:schemeClr val="bg1"/>
              </a:solidFill>
            </a:endParaRPr>
          </a:p>
        </p:txBody>
      </p:sp>
      <p:sp>
        <p:nvSpPr>
          <p:cNvPr id="6" name="TextBox 5">
            <a:extLst>
              <a:ext uri="{FF2B5EF4-FFF2-40B4-BE49-F238E27FC236}">
                <a16:creationId xmlns:a16="http://schemas.microsoft.com/office/drawing/2014/main" xmlns="" id="{9BCE75E3-1F1C-4574-AD70-C9D12DED4F64}"/>
              </a:ext>
            </a:extLst>
          </p:cNvPr>
          <p:cNvSpPr txBox="1"/>
          <p:nvPr/>
        </p:nvSpPr>
        <p:spPr>
          <a:xfrm>
            <a:off x="2669425" y="2787919"/>
            <a:ext cx="1135320"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Komputer</a:t>
            </a:r>
            <a:endParaRPr lang="ko-KR" altLang="en-US" dirty="0">
              <a:solidFill>
                <a:schemeClr val="bg1"/>
              </a:solidFill>
            </a:endParaRPr>
          </a:p>
        </p:txBody>
      </p:sp>
      <p:sp>
        <p:nvSpPr>
          <p:cNvPr id="7" name="TextBox 6">
            <a:extLst>
              <a:ext uri="{FF2B5EF4-FFF2-40B4-BE49-F238E27FC236}">
                <a16:creationId xmlns:a16="http://schemas.microsoft.com/office/drawing/2014/main" xmlns="" id="{0A4A66FC-E2EB-4D90-BF32-61E4AB230ECC}"/>
              </a:ext>
            </a:extLst>
          </p:cNvPr>
          <p:cNvSpPr txBox="1"/>
          <p:nvPr/>
        </p:nvSpPr>
        <p:spPr>
          <a:xfrm>
            <a:off x="2519253" y="3064918"/>
            <a:ext cx="2238338" cy="2800767"/>
          </a:xfrm>
          <a:prstGeom prst="rect">
            <a:avLst/>
          </a:prstGeom>
          <a:noFill/>
        </p:spPr>
        <p:txBody>
          <a:bodyPr wrap="square" rtlCol="0">
            <a:spAutoFit/>
          </a:bodyPr>
          <a:lstStyle/>
          <a:p>
            <a:pPr algn="just">
              <a:defRPr/>
            </a:pPr>
            <a:r>
              <a:rPr lang="en-US" sz="1100" smtClean="0"/>
              <a:t>Komputer </a:t>
            </a:r>
            <a:r>
              <a:rPr lang="en-US" sz="1100"/>
              <a:t>di jaman ini tidak harus berbentuk laptop atau tower. khusus untuk membuat perangkat IoT ada perangkat komputer kecil atau sering disebut single board computer seperti raspberry pi aau arduino. perangkat komputer kecil inilah yang diprogram untuk mengolah informasi dari sensor yang tepasang dan menentukan tindakan berdasarkan informasi yang diperoleh dari sensor. CPU juga bertugas sebagai pengolah data yang nantinya akan dikirim ke perangkat lain untuk diolah.</a:t>
            </a:r>
            <a:endParaRPr lang="en-US" sz="1100" b="1" dirty="0"/>
          </a:p>
        </p:txBody>
      </p:sp>
      <p:sp>
        <p:nvSpPr>
          <p:cNvPr id="8" name="TextBox 7">
            <a:extLst>
              <a:ext uri="{FF2B5EF4-FFF2-40B4-BE49-F238E27FC236}">
                <a16:creationId xmlns:a16="http://schemas.microsoft.com/office/drawing/2014/main" xmlns="" id="{0A4A66FC-E2EB-4D90-BF32-61E4AB230ECC}"/>
              </a:ext>
            </a:extLst>
          </p:cNvPr>
          <p:cNvSpPr txBox="1"/>
          <p:nvPr/>
        </p:nvSpPr>
        <p:spPr>
          <a:xfrm>
            <a:off x="350929" y="2280671"/>
            <a:ext cx="2168324" cy="1446550"/>
          </a:xfrm>
          <a:prstGeom prst="rect">
            <a:avLst/>
          </a:prstGeom>
          <a:noFill/>
        </p:spPr>
        <p:txBody>
          <a:bodyPr wrap="square" rtlCol="0">
            <a:spAutoFit/>
          </a:bodyPr>
          <a:lstStyle/>
          <a:p>
            <a:pPr algn="just">
              <a:defRPr/>
            </a:pPr>
            <a:r>
              <a:rPr lang="en-US" sz="1100" smtClean="0"/>
              <a:t>Sensor </a:t>
            </a:r>
            <a:r>
              <a:rPr lang="en-US" sz="1100"/>
              <a:t>berfungsi sebagai penerima/pengoleksi informasi tentang apa yang ingin dimonitor, misalnya sensor suhu untuk mendapatkan informasi </a:t>
            </a:r>
            <a:r>
              <a:rPr lang="en-US" sz="1100" smtClean="0"/>
              <a:t>suhu,kamera,microphone,dll</a:t>
            </a:r>
          </a:p>
          <a:p>
            <a:pPr algn="just">
              <a:defRPr/>
            </a:pPr>
            <a:r>
              <a:rPr lang="en-US" sz="1100" smtClean="0"/>
              <a:t>.</a:t>
            </a:r>
            <a:endParaRPr lang="en-US" sz="1100" b="1" dirty="0"/>
          </a:p>
        </p:txBody>
      </p:sp>
      <p:sp>
        <p:nvSpPr>
          <p:cNvPr id="9" name="TextBox 8">
            <a:extLst>
              <a:ext uri="{FF2B5EF4-FFF2-40B4-BE49-F238E27FC236}">
                <a16:creationId xmlns:a16="http://schemas.microsoft.com/office/drawing/2014/main" xmlns="" id="{9BCE75E3-1F1C-4574-AD70-C9D12DED4F64}"/>
              </a:ext>
            </a:extLst>
          </p:cNvPr>
          <p:cNvSpPr txBox="1"/>
          <p:nvPr/>
        </p:nvSpPr>
        <p:spPr>
          <a:xfrm>
            <a:off x="5154658" y="3559805"/>
            <a:ext cx="1698088"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IoT Modul</a:t>
            </a:r>
            <a:endParaRPr lang="ko-KR" altLang="en-US" dirty="0">
              <a:solidFill>
                <a:schemeClr val="bg1"/>
              </a:solidFill>
            </a:endParaRPr>
          </a:p>
        </p:txBody>
      </p:sp>
      <p:sp>
        <p:nvSpPr>
          <p:cNvPr id="10" name="TextBox 9">
            <a:extLst>
              <a:ext uri="{FF2B5EF4-FFF2-40B4-BE49-F238E27FC236}">
                <a16:creationId xmlns:a16="http://schemas.microsoft.com/office/drawing/2014/main" xmlns="" id="{0A4A66FC-E2EB-4D90-BF32-61E4AB230ECC}"/>
              </a:ext>
            </a:extLst>
          </p:cNvPr>
          <p:cNvSpPr txBox="1"/>
          <p:nvPr/>
        </p:nvSpPr>
        <p:spPr>
          <a:xfrm>
            <a:off x="5004485" y="3836804"/>
            <a:ext cx="2238338" cy="1785104"/>
          </a:xfrm>
          <a:prstGeom prst="rect">
            <a:avLst/>
          </a:prstGeom>
          <a:noFill/>
        </p:spPr>
        <p:txBody>
          <a:bodyPr wrap="square" rtlCol="0">
            <a:spAutoFit/>
          </a:bodyPr>
          <a:lstStyle/>
          <a:p>
            <a:pPr algn="just">
              <a:defRPr/>
            </a:pPr>
            <a:r>
              <a:rPr lang="en-US" sz="1100" smtClean="0"/>
              <a:t>Embeded </a:t>
            </a:r>
            <a:r>
              <a:rPr lang="en-US" sz="1100"/>
              <a:t>device untuk perangkat IoT memerlukan sistem operasi khusus karena perangkat IoT berukuran kecil /portable dan memiliki spesifikasi yang minim. sistem operasi inilah yang menjadi nyawa dari perangkat /module/embeded device /perangkat IoT/Module </a:t>
            </a:r>
            <a:r>
              <a:rPr lang="en-US" sz="1100" smtClean="0"/>
              <a:t>IoT.</a:t>
            </a:r>
            <a:endParaRPr lang="en-US" sz="1100"/>
          </a:p>
        </p:txBody>
      </p:sp>
      <p:sp>
        <p:nvSpPr>
          <p:cNvPr id="11" name="TextBox 10">
            <a:extLst>
              <a:ext uri="{FF2B5EF4-FFF2-40B4-BE49-F238E27FC236}">
                <a16:creationId xmlns:a16="http://schemas.microsoft.com/office/drawing/2014/main" xmlns="" id="{9BCE75E3-1F1C-4574-AD70-C9D12DED4F64}"/>
              </a:ext>
            </a:extLst>
          </p:cNvPr>
          <p:cNvSpPr txBox="1"/>
          <p:nvPr/>
        </p:nvSpPr>
        <p:spPr>
          <a:xfrm>
            <a:off x="7506246" y="4127330"/>
            <a:ext cx="1911024"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Jalur Komunikasi</a:t>
            </a:r>
            <a:endParaRPr lang="ko-KR" altLang="en-US" dirty="0">
              <a:solidFill>
                <a:schemeClr val="bg1"/>
              </a:solidFill>
            </a:endParaRPr>
          </a:p>
        </p:txBody>
      </p:sp>
      <p:sp>
        <p:nvSpPr>
          <p:cNvPr id="12" name="TextBox 11">
            <a:extLst>
              <a:ext uri="{FF2B5EF4-FFF2-40B4-BE49-F238E27FC236}">
                <a16:creationId xmlns:a16="http://schemas.microsoft.com/office/drawing/2014/main" xmlns="" id="{0A4A66FC-E2EB-4D90-BF32-61E4AB230ECC}"/>
              </a:ext>
            </a:extLst>
          </p:cNvPr>
          <p:cNvSpPr txBox="1"/>
          <p:nvPr/>
        </p:nvSpPr>
        <p:spPr>
          <a:xfrm>
            <a:off x="7356072" y="4404329"/>
            <a:ext cx="2374143" cy="2292935"/>
          </a:xfrm>
          <a:prstGeom prst="rect">
            <a:avLst/>
          </a:prstGeom>
          <a:noFill/>
        </p:spPr>
        <p:txBody>
          <a:bodyPr wrap="square" rtlCol="0">
            <a:spAutoFit/>
          </a:bodyPr>
          <a:lstStyle/>
          <a:p>
            <a:pPr algn="just">
              <a:defRPr/>
            </a:pPr>
            <a:r>
              <a:rPr lang="en-US" sz="1100" smtClean="0"/>
              <a:t>sensor </a:t>
            </a:r>
            <a:r>
              <a:rPr lang="en-US" sz="1100"/>
              <a:t>mengoleksi informasi dan CPU mengolah dan menentukan tindakan berdasarkan informasi yang diterima maka perangkat IoT memerlukan jalur komunikasi untuk mengirim data yang telah diolah nya ke user atau bahkan ke server pusat. media komunikasi disini bisa berupa bluetooth,wifi , dan untuk mengirim informasi dari tempat yang jauh tanpa batasan rung dan waktu maka perangkat IoT akan menggunakan media Internet</a:t>
            </a:r>
            <a:r>
              <a:rPr lang="en-US" sz="1100" smtClean="0"/>
              <a:t>.</a:t>
            </a:r>
            <a:endParaRPr lang="en-US" sz="1100"/>
          </a:p>
        </p:txBody>
      </p:sp>
      <p:sp>
        <p:nvSpPr>
          <p:cNvPr id="13" name="TextBox 12">
            <a:extLst>
              <a:ext uri="{FF2B5EF4-FFF2-40B4-BE49-F238E27FC236}">
                <a16:creationId xmlns:a16="http://schemas.microsoft.com/office/drawing/2014/main" xmlns="" id="{9BCE75E3-1F1C-4574-AD70-C9D12DED4F64}"/>
              </a:ext>
            </a:extLst>
          </p:cNvPr>
          <p:cNvSpPr txBox="1"/>
          <p:nvPr/>
        </p:nvSpPr>
        <p:spPr>
          <a:xfrm>
            <a:off x="9880388" y="5174570"/>
            <a:ext cx="829654"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Output</a:t>
            </a:r>
            <a:endParaRPr lang="ko-KR" altLang="en-US" dirty="0">
              <a:solidFill>
                <a:schemeClr val="bg1"/>
              </a:solidFill>
            </a:endParaRPr>
          </a:p>
        </p:txBody>
      </p:sp>
      <p:sp>
        <p:nvSpPr>
          <p:cNvPr id="14" name="TextBox 13">
            <a:extLst>
              <a:ext uri="{FF2B5EF4-FFF2-40B4-BE49-F238E27FC236}">
                <a16:creationId xmlns:a16="http://schemas.microsoft.com/office/drawing/2014/main" xmlns="" id="{0A4A66FC-E2EB-4D90-BF32-61E4AB230ECC}"/>
              </a:ext>
            </a:extLst>
          </p:cNvPr>
          <p:cNvSpPr txBox="1"/>
          <p:nvPr/>
        </p:nvSpPr>
        <p:spPr>
          <a:xfrm>
            <a:off x="9730214" y="5451569"/>
            <a:ext cx="2335661" cy="1446550"/>
          </a:xfrm>
          <a:prstGeom prst="rect">
            <a:avLst/>
          </a:prstGeom>
          <a:noFill/>
        </p:spPr>
        <p:txBody>
          <a:bodyPr wrap="square" rtlCol="0">
            <a:spAutoFit/>
          </a:bodyPr>
          <a:lstStyle/>
          <a:p>
            <a:pPr algn="just">
              <a:defRPr/>
            </a:pPr>
            <a:r>
              <a:rPr lang="en-US" sz="1100" smtClean="0"/>
              <a:t>Keluaran </a:t>
            </a:r>
            <a:r>
              <a:rPr lang="en-US" sz="1100"/>
              <a:t>disini merupakan action dari program yang terpasang di CPU seperti mengirim informasi ke pusat server jika memenuhi kondisi tertentu, atau menggerakan motor ,menyalakan lampu</a:t>
            </a:r>
            <a:r>
              <a:rPr lang="en-US" sz="1100" smtClean="0"/>
              <a:t>, membunyikan </a:t>
            </a:r>
            <a:r>
              <a:rPr lang="en-US" sz="1100"/>
              <a:t>alarm</a:t>
            </a:r>
            <a:r>
              <a:rPr lang="en-US" sz="1100" smtClean="0"/>
              <a:t>, menampilkan </a:t>
            </a:r>
            <a:r>
              <a:rPr lang="en-US" sz="1100"/>
              <a:t>data di layar, dll.</a:t>
            </a:r>
            <a:endParaRPr lang="en-US" sz="1100" b="1"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48" y="3707239"/>
            <a:ext cx="1392948" cy="168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57" y="5769478"/>
            <a:ext cx="1058349" cy="97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58" y="1872344"/>
            <a:ext cx="1692498" cy="168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8560" y="2606492"/>
            <a:ext cx="2269165" cy="141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0281" y="3565072"/>
            <a:ext cx="1277276"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6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par>
                                <p:cTn id="33" presetID="21" presetClass="entr" presetSubtype="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par>
                                <p:cTn id="44" presetID="21" presetClass="entr" presetSubtype="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1)">
                                      <p:cBhvr>
                                        <p:cTn id="46" dur="2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heel(1)">
                                      <p:cBhvr>
                                        <p:cTn id="54" dur="2000"/>
                                        <p:tgtEl>
                                          <p:spTgt spid="14"/>
                                        </p:tgtEl>
                                      </p:cBhvr>
                                    </p:animEffect>
                                  </p:childTnLst>
                                </p:cTn>
                              </p:par>
                              <p:par>
                                <p:cTn id="55" presetID="21" presetClass="entr" presetSubtype="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heel(1)">
                                      <p:cBhvr>
                                        <p:cTn id="5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500" b="1" dirty="0" smtClean="0"/>
              <a:t>Kelebihan</a:t>
            </a:r>
            <a:endParaRPr lang="en-US" sz="3500" dirty="0"/>
          </a:p>
        </p:txBody>
      </p:sp>
      <p:sp>
        <p:nvSpPr>
          <p:cNvPr id="3" name="TextBox 2">
            <a:extLst>
              <a:ext uri="{FF2B5EF4-FFF2-40B4-BE49-F238E27FC236}">
                <a16:creationId xmlns:a16="http://schemas.microsoft.com/office/drawing/2014/main" xmlns="" id="{0A4A66FC-E2EB-4D90-BF32-61E4AB230ECC}"/>
              </a:ext>
            </a:extLst>
          </p:cNvPr>
          <p:cNvSpPr txBox="1"/>
          <p:nvPr/>
        </p:nvSpPr>
        <p:spPr>
          <a:xfrm>
            <a:off x="1105838" y="3059758"/>
            <a:ext cx="4610976" cy="3170099"/>
          </a:xfrm>
          <a:prstGeom prst="rect">
            <a:avLst/>
          </a:prstGeom>
          <a:noFill/>
        </p:spPr>
        <p:txBody>
          <a:bodyPr wrap="square" rtlCol="0">
            <a:spAutoFit/>
          </a:bodyPr>
          <a:lstStyle/>
          <a:p>
            <a:pPr algn="just">
              <a:defRPr/>
            </a:pPr>
            <a:r>
              <a:rPr lang="en-US" sz="2000" dirty="0" smtClean="0"/>
              <a:t>Semakin </a:t>
            </a:r>
            <a:r>
              <a:rPr lang="en-US" sz="2000" dirty="0"/>
              <a:t>banyak </a:t>
            </a:r>
            <a:r>
              <a:rPr lang="en-US" sz="2000" dirty="0" err="1"/>
              <a:t>informsi</a:t>
            </a:r>
            <a:r>
              <a:rPr lang="en-US" sz="2000" dirty="0"/>
              <a:t> yang diperoleh</a:t>
            </a:r>
            <a:r>
              <a:rPr lang="en-US" sz="2000" dirty="0" smtClean="0"/>
              <a:t>, semakin </a:t>
            </a:r>
            <a:r>
              <a:rPr lang="en-US" sz="2000" dirty="0"/>
              <a:t>mudah untuk menentukan tindakan yang tepat berdasar data yang ada. Dengan bantuan komputer dan algoritma program kita tidak perlu mengecek data dan </a:t>
            </a:r>
            <a:r>
              <a:rPr lang="en-US" sz="2000" dirty="0" err="1"/>
              <a:t>mensortir</a:t>
            </a:r>
            <a:r>
              <a:rPr lang="en-US" sz="2000" dirty="0"/>
              <a:t> satu per satu, biarkan mesin yang melakukannya sesuai algoritma yang diinginkan, selain cepat juga akurat</a:t>
            </a:r>
            <a:r>
              <a:rPr lang="en-US" sz="2000" dirty="0" smtClean="0"/>
              <a:t>.</a:t>
            </a:r>
            <a:endParaRPr lang="en-US" sz="2000" b="1" dirty="0"/>
          </a:p>
        </p:txBody>
      </p:sp>
      <p:sp>
        <p:nvSpPr>
          <p:cNvPr id="4" name="Rectangle 3"/>
          <p:cNvSpPr/>
          <p:nvPr/>
        </p:nvSpPr>
        <p:spPr>
          <a:xfrm>
            <a:off x="3475921" y="1914893"/>
            <a:ext cx="6096000" cy="646331"/>
          </a:xfrm>
          <a:prstGeom prst="rect">
            <a:avLst/>
          </a:prstGeom>
        </p:spPr>
        <p:txBody>
          <a:bodyPr>
            <a:spAutoFit/>
          </a:bodyPr>
          <a:lstStyle/>
          <a:p>
            <a:pPr algn="just">
              <a:defRPr/>
            </a:pPr>
            <a:r>
              <a:rPr lang="en-US" dirty="0"/>
              <a:t>Ada banyak manfaat dan kemudahan  ketika suatu sistem di dunia nyata menggunakan perangkat </a:t>
            </a:r>
            <a:r>
              <a:rPr lang="en-US" dirty="0" err="1"/>
              <a:t>IoT</a:t>
            </a:r>
            <a:r>
              <a:rPr lang="en-US" dirty="0"/>
              <a:t> diantaranya :</a:t>
            </a:r>
          </a:p>
        </p:txBody>
      </p:sp>
      <p:pic>
        <p:nvPicPr>
          <p:cNvPr id="5" name="Picture 1" descr="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21" t="11362" r="6667" b="10949"/>
          <a:stretch/>
        </p:blipFill>
        <p:spPr bwMode="auto">
          <a:xfrm>
            <a:off x="6057022" y="2839850"/>
            <a:ext cx="5539892" cy="370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Kelebihan</a:t>
            </a:r>
            <a:endParaRPr lang="en-US" sz="3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0A4A66FC-E2EB-4D90-BF32-61E4AB230ECC}"/>
              </a:ext>
            </a:extLst>
          </p:cNvPr>
          <p:cNvSpPr txBox="1"/>
          <p:nvPr/>
        </p:nvSpPr>
        <p:spPr>
          <a:xfrm>
            <a:off x="1547797" y="2748994"/>
            <a:ext cx="4280184" cy="2862322"/>
          </a:xfrm>
          <a:prstGeom prst="rect">
            <a:avLst/>
          </a:prstGeom>
          <a:noFill/>
        </p:spPr>
        <p:txBody>
          <a:bodyPr wrap="square" rtlCol="0">
            <a:spAutoFit/>
          </a:bodyPr>
          <a:lstStyle/>
          <a:p>
            <a:pPr algn="just">
              <a:defRPr/>
            </a:pPr>
            <a:r>
              <a:rPr lang="en-US" sz="2000" dirty="0" smtClean="0"/>
              <a:t>Dalam </a:t>
            </a:r>
            <a:r>
              <a:rPr lang="en-US" sz="2000" dirty="0"/>
              <a:t>sistem inventory dengan bantuan komputer akan sangat mudah untuk mengecek </a:t>
            </a:r>
            <a:r>
              <a:rPr lang="en-US" sz="2000" dirty="0" err="1"/>
              <a:t>persedian</a:t>
            </a:r>
            <a:r>
              <a:rPr lang="en-US" sz="2000" dirty="0"/>
              <a:t>, lokasi dan kualitas barang sehingga memudahkan kita untuk melakukan pengelolaan sehingga tidak ada kasus kehabisan barang karena lalai dalam pengecekan jika dilakukan secara manual.</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67" r="22292"/>
          <a:stretch/>
        </p:blipFill>
        <p:spPr bwMode="auto">
          <a:xfrm>
            <a:off x="7117688" y="2474092"/>
            <a:ext cx="4578488" cy="417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75921" y="1914893"/>
            <a:ext cx="6096000" cy="646331"/>
          </a:xfrm>
          <a:prstGeom prst="rect">
            <a:avLst/>
          </a:prstGeom>
        </p:spPr>
        <p:txBody>
          <a:bodyPr>
            <a:spAutoFit/>
          </a:bodyPr>
          <a:lstStyle/>
          <a:p>
            <a:pPr algn="just">
              <a:defRPr/>
            </a:pPr>
            <a:r>
              <a:rPr lang="en-US" dirty="0"/>
              <a:t>Ada banyak manfaat dan kemudahan  ketika suatu sistem di dunia nyata menggunakan perangkat </a:t>
            </a:r>
            <a:r>
              <a:rPr lang="en-US" dirty="0" err="1"/>
              <a:t>IoT</a:t>
            </a:r>
            <a:r>
              <a:rPr lang="en-US" dirty="0"/>
              <a:t> diantaranya :</a:t>
            </a:r>
          </a:p>
        </p:txBody>
      </p:sp>
    </p:spTree>
    <p:extLst>
      <p:ext uri="{BB962C8B-B14F-4D97-AF65-F5344CB8AC3E}">
        <p14:creationId xmlns:p14="http://schemas.microsoft.com/office/powerpoint/2010/main" val="14376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500" b="1" dirty="0" smtClean="0"/>
              <a:t>Kelebihan</a:t>
            </a:r>
            <a:endParaRPr lang="en-US" sz="3500" dirty="0"/>
          </a:p>
        </p:txBody>
      </p:sp>
      <p:sp>
        <p:nvSpPr>
          <p:cNvPr id="3" name="TextBox 2">
            <a:extLst>
              <a:ext uri="{FF2B5EF4-FFF2-40B4-BE49-F238E27FC236}">
                <a16:creationId xmlns:a16="http://schemas.microsoft.com/office/drawing/2014/main" xmlns="" id="{0A4A66FC-E2EB-4D90-BF32-61E4AB230ECC}"/>
              </a:ext>
            </a:extLst>
          </p:cNvPr>
          <p:cNvSpPr txBox="1"/>
          <p:nvPr/>
        </p:nvSpPr>
        <p:spPr>
          <a:xfrm>
            <a:off x="839788" y="2764354"/>
            <a:ext cx="4242529" cy="3785652"/>
          </a:xfrm>
          <a:prstGeom prst="rect">
            <a:avLst/>
          </a:prstGeom>
          <a:noFill/>
        </p:spPr>
        <p:txBody>
          <a:bodyPr wrap="square" rtlCol="0">
            <a:spAutoFit/>
          </a:bodyPr>
          <a:lstStyle/>
          <a:p>
            <a:pPr algn="just">
              <a:defRPr/>
            </a:pPr>
            <a:r>
              <a:rPr lang="en-US" sz="2400" dirty="0" smtClean="0"/>
              <a:t>Dengan </a:t>
            </a:r>
            <a:r>
              <a:rPr lang="en-US" sz="2400" dirty="0"/>
              <a:t>bantuan sistem komputer yang telah diprogram sebelumnya untuk mengolah informasi tertentu dan melakukan tindakan sesuai yang telah diprogram maka proses analisa dan pengambilan keputusan berdasar data yang </a:t>
            </a:r>
            <a:r>
              <a:rPr lang="en-US" sz="2400" dirty="0" smtClean="0"/>
              <a:t>basar </a:t>
            </a:r>
            <a:r>
              <a:rPr lang="en-US" sz="2400" dirty="0"/>
              <a:t>akan sangat cepat. </a:t>
            </a:r>
          </a:p>
        </p:txBody>
      </p:sp>
      <p:pic>
        <p:nvPicPr>
          <p:cNvPr id="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25" t="11734" r="16762" b="11635"/>
          <a:stretch/>
        </p:blipFill>
        <p:spPr bwMode="auto">
          <a:xfrm>
            <a:off x="6159645" y="2561224"/>
            <a:ext cx="4777519" cy="418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75921" y="1914893"/>
            <a:ext cx="6096000" cy="646331"/>
          </a:xfrm>
          <a:prstGeom prst="rect">
            <a:avLst/>
          </a:prstGeom>
        </p:spPr>
        <p:txBody>
          <a:bodyPr>
            <a:spAutoFit/>
          </a:bodyPr>
          <a:lstStyle/>
          <a:p>
            <a:pPr algn="just">
              <a:defRPr/>
            </a:pPr>
            <a:r>
              <a:rPr lang="en-US" dirty="0"/>
              <a:t>Ada banyak manfaat dan kemudahan  ketika suatu sistem di dunia nyata menggunakan perangkat </a:t>
            </a:r>
            <a:r>
              <a:rPr lang="en-US" dirty="0" err="1"/>
              <a:t>IoT</a:t>
            </a:r>
            <a:r>
              <a:rPr lang="en-US" dirty="0"/>
              <a:t> diantaranya :</a:t>
            </a:r>
          </a:p>
        </p:txBody>
      </p:sp>
    </p:spTree>
    <p:extLst>
      <p:ext uri="{BB962C8B-B14F-4D97-AF65-F5344CB8AC3E}">
        <p14:creationId xmlns:p14="http://schemas.microsoft.com/office/powerpoint/2010/main" val="27446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Kelebihan</a:t>
            </a:r>
            <a:endParaRPr lang="en-US" sz="3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0A4A66FC-E2EB-4D90-BF32-61E4AB230ECC}"/>
              </a:ext>
            </a:extLst>
          </p:cNvPr>
          <p:cNvSpPr txBox="1"/>
          <p:nvPr/>
        </p:nvSpPr>
        <p:spPr>
          <a:xfrm>
            <a:off x="602005" y="2710652"/>
            <a:ext cx="5967524" cy="3477875"/>
          </a:xfrm>
          <a:prstGeom prst="rect">
            <a:avLst/>
          </a:prstGeom>
          <a:noFill/>
        </p:spPr>
        <p:txBody>
          <a:bodyPr wrap="square" rtlCol="0">
            <a:spAutoFit/>
          </a:bodyPr>
          <a:lstStyle/>
          <a:p>
            <a:pPr algn="just">
              <a:defRPr/>
            </a:pPr>
            <a:r>
              <a:rPr lang="en-US" sz="2000" dirty="0" smtClean="0"/>
              <a:t>Tidak </a:t>
            </a:r>
            <a:r>
              <a:rPr lang="en-US" sz="2000" dirty="0"/>
              <a:t>bisa dipungkiri, penggunaan tenaga manusia yang terbatas kemampuannya yang berakibat diperlukan banyak tenaga manusia untuk melakukan pekerjaan yang berat. Dengan bantuan mesin yang kemampuannya dapat diatur dan  dapat menggantikan pekerjaan manusia, manusia tidak perlu melakukan hal berat dan rumit </a:t>
            </a:r>
            <a:r>
              <a:rPr lang="en-US" sz="2000" dirty="0" err="1" smtClean="0"/>
              <a:t>dizaman</a:t>
            </a:r>
            <a:r>
              <a:rPr lang="en-US" sz="2000" dirty="0" smtClean="0"/>
              <a:t> </a:t>
            </a:r>
            <a:r>
              <a:rPr lang="en-US" sz="2000" dirty="0"/>
              <a:t>sekarang, cukup dengan menjadi operator mesin saja. Dari sini terlihat bahwa biaya untuk menggaji karyawan lebih sedikit karena sudah digantikan oleh mesin.</a:t>
            </a:r>
            <a:endParaRPr lang="en-US" sz="2000" b="1"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574" y="2710651"/>
            <a:ext cx="5181928" cy="335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75921" y="1914893"/>
            <a:ext cx="6096000" cy="646331"/>
          </a:xfrm>
          <a:prstGeom prst="rect">
            <a:avLst/>
          </a:prstGeom>
        </p:spPr>
        <p:txBody>
          <a:bodyPr>
            <a:spAutoFit/>
          </a:bodyPr>
          <a:lstStyle/>
          <a:p>
            <a:pPr algn="just">
              <a:defRPr/>
            </a:pPr>
            <a:r>
              <a:rPr lang="en-US" dirty="0"/>
              <a:t>Ada banyak manfaat dan kemudahan  ketika suatu sistem di dunia nyata menggunakan perangkat </a:t>
            </a:r>
            <a:r>
              <a:rPr lang="en-US" dirty="0" err="1"/>
              <a:t>IoT</a:t>
            </a:r>
            <a:r>
              <a:rPr lang="en-US" dirty="0"/>
              <a:t> diantaranya :</a:t>
            </a:r>
          </a:p>
        </p:txBody>
      </p:sp>
    </p:spTree>
    <p:extLst>
      <p:ext uri="{BB962C8B-B14F-4D97-AF65-F5344CB8AC3E}">
        <p14:creationId xmlns:p14="http://schemas.microsoft.com/office/powerpoint/2010/main" val="321237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DA3AB68-79E7-5806-CFA9-B7674359E120}"/>
              </a:ext>
            </a:extLst>
          </p:cNvPr>
          <p:cNvSpPr>
            <a:spLocks noGrp="1"/>
          </p:cNvSpPr>
          <p:nvPr>
            <p:ph type="title"/>
          </p:nvPr>
        </p:nvSpPr>
        <p:spPr/>
        <p:txBody>
          <a:bodyPr>
            <a:normAutofit/>
          </a:bodyPr>
          <a:lstStyle/>
          <a:p>
            <a:pPr algn="l"/>
            <a:r>
              <a:rPr lang="en-US" sz="3500" b="1" dirty="0" smtClean="0"/>
              <a:t>Kekurangan</a:t>
            </a:r>
            <a:endParaRPr lang="en-US" sz="3500" dirty="0"/>
          </a:p>
        </p:txBody>
      </p:sp>
      <p:sp>
        <p:nvSpPr>
          <p:cNvPr id="3" name="TextBox 2">
            <a:extLst>
              <a:ext uri="{FF2B5EF4-FFF2-40B4-BE49-F238E27FC236}">
                <a16:creationId xmlns:a16="http://schemas.microsoft.com/office/drawing/2014/main" xmlns="" id="{0A4A66FC-E2EB-4D90-BF32-61E4AB230ECC}"/>
              </a:ext>
            </a:extLst>
          </p:cNvPr>
          <p:cNvSpPr txBox="1"/>
          <p:nvPr/>
        </p:nvSpPr>
        <p:spPr>
          <a:xfrm>
            <a:off x="1412528" y="2932288"/>
            <a:ext cx="3826139" cy="2554545"/>
          </a:xfrm>
          <a:prstGeom prst="rect">
            <a:avLst/>
          </a:prstGeom>
          <a:noFill/>
        </p:spPr>
        <p:txBody>
          <a:bodyPr wrap="square" rtlCol="0">
            <a:spAutoFit/>
          </a:bodyPr>
          <a:lstStyle/>
          <a:p>
            <a:pPr algn="just">
              <a:defRPr/>
            </a:pPr>
            <a:r>
              <a:rPr lang="en-US" sz="2000" dirty="0" smtClean="0"/>
              <a:t>Tidak </a:t>
            </a:r>
            <a:r>
              <a:rPr lang="en-US" sz="2000" dirty="0"/>
              <a:t>ada standarisasi penggunaan sensor seperti penggunaan USB , ketika sebuah sistem dengan </a:t>
            </a:r>
            <a:r>
              <a:rPr lang="en-US" sz="2000" dirty="0" err="1"/>
              <a:t>IoT</a:t>
            </a:r>
            <a:r>
              <a:rPr lang="en-US" sz="2000" dirty="0"/>
              <a:t> device mengalami kerusakan maka kita harus membeli di vendor yang sama untuk menggantinya</a:t>
            </a:r>
            <a:r>
              <a:rPr lang="en-US" sz="2000" dirty="0" smtClean="0"/>
              <a:t>.</a:t>
            </a:r>
            <a:endParaRPr lang="en-US" sz="2000" dirty="0"/>
          </a:p>
        </p:txBody>
      </p:sp>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6759" t="19121" r="21172" b="11044"/>
          <a:stretch/>
        </p:blipFill>
        <p:spPr bwMode="auto">
          <a:xfrm>
            <a:off x="5449312" y="2657890"/>
            <a:ext cx="6152055" cy="384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90701" y="1914893"/>
            <a:ext cx="6781220" cy="646331"/>
          </a:xfrm>
          <a:prstGeom prst="rect">
            <a:avLst/>
          </a:prstGeom>
        </p:spPr>
        <p:txBody>
          <a:bodyPr wrap="square">
            <a:spAutoFit/>
          </a:bodyPr>
          <a:lstStyle/>
          <a:p>
            <a:pPr algn="just">
              <a:defRPr/>
            </a:pPr>
            <a:r>
              <a:rPr lang="en-US" dirty="0"/>
              <a:t>Dibalik kemudahan dan kecanggihan yang tersaji ketika </a:t>
            </a:r>
            <a:r>
              <a:rPr lang="en-US" dirty="0" err="1"/>
              <a:t>mengugnakan</a:t>
            </a:r>
            <a:r>
              <a:rPr lang="en-US" dirty="0"/>
              <a:t> perangkat </a:t>
            </a:r>
            <a:r>
              <a:rPr lang="en-US" dirty="0" err="1"/>
              <a:t>IoT</a:t>
            </a:r>
            <a:r>
              <a:rPr lang="en-US" dirty="0"/>
              <a:t> ada beberapa resiko yang perlu diketahui diantaranya :</a:t>
            </a:r>
          </a:p>
        </p:txBody>
      </p:sp>
    </p:spTree>
    <p:extLst>
      <p:ext uri="{BB962C8B-B14F-4D97-AF65-F5344CB8AC3E}">
        <p14:creationId xmlns:p14="http://schemas.microsoft.com/office/powerpoint/2010/main" val="5205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A4A66FC-E2EB-4D90-BF32-61E4AB230ECC}"/>
              </a:ext>
            </a:extLst>
          </p:cNvPr>
          <p:cNvSpPr txBox="1"/>
          <p:nvPr/>
        </p:nvSpPr>
        <p:spPr>
          <a:xfrm>
            <a:off x="414025" y="3028605"/>
            <a:ext cx="3831733" cy="2862322"/>
          </a:xfrm>
          <a:prstGeom prst="rect">
            <a:avLst/>
          </a:prstGeom>
          <a:noFill/>
        </p:spPr>
        <p:txBody>
          <a:bodyPr wrap="square" rtlCol="0">
            <a:spAutoFit/>
          </a:bodyPr>
          <a:lstStyle/>
          <a:p>
            <a:pPr algn="just">
              <a:defRPr/>
            </a:pPr>
            <a:r>
              <a:rPr lang="en-US" sz="2000" dirty="0" smtClean="0"/>
              <a:t>Dibalik </a:t>
            </a:r>
            <a:r>
              <a:rPr lang="en-US" sz="2000" dirty="0"/>
              <a:t>kemudahan yang disajikan, disana ada sebuah </a:t>
            </a:r>
            <a:r>
              <a:rPr lang="en-US" sz="2000" dirty="0" err="1"/>
              <a:t>IoT</a:t>
            </a:r>
            <a:r>
              <a:rPr lang="en-US" sz="2000" dirty="0"/>
              <a:t> module yang dirangkai secara </a:t>
            </a:r>
            <a:r>
              <a:rPr lang="en-US" sz="2000" dirty="0" err="1"/>
              <a:t>komplex</a:t>
            </a:r>
            <a:r>
              <a:rPr lang="en-US" sz="2000" dirty="0"/>
              <a:t> untuk menerima dan mengolah informasi dan alat tersebut memerlukan tenaga ahli untuk merawat secara berkala agar sistem tetap berjalan</a:t>
            </a:r>
            <a:r>
              <a:rPr lang="en-US" sz="2000" dirty="0" smtClean="0"/>
              <a:t>.</a:t>
            </a:r>
            <a:endParaRPr lang="en-US" sz="2000" dirty="0"/>
          </a:p>
        </p:txBody>
      </p:sp>
      <p:pic>
        <p:nvPicPr>
          <p:cNvPr id="4" name="Picture 4" descr="Here's Why Your Organization Can't Handle Complexity | In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861" y="2601686"/>
            <a:ext cx="6809292" cy="38302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6">
            <a:extLst>
              <a:ext uri="{FF2B5EF4-FFF2-40B4-BE49-F238E27FC236}">
                <a16:creationId xmlns:a16="http://schemas.microsoft.com/office/drawing/2014/main" xmlns="" id="{1DA3AB68-79E7-5806-CFA9-B7674359E120}"/>
              </a:ext>
            </a:extLst>
          </p:cNvPr>
          <p:cNvSpPr txBox="1">
            <a:spLocks/>
          </p:cNvSpPr>
          <p:nvPr/>
        </p:nvSpPr>
        <p:spPr>
          <a:xfrm>
            <a:off x="839788" y="1311276"/>
            <a:ext cx="10515600" cy="8239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smtClean="0"/>
              <a:t>Kekurangan</a:t>
            </a:r>
            <a:endParaRPr lang="en-US" sz="3500" dirty="0"/>
          </a:p>
        </p:txBody>
      </p:sp>
      <p:sp>
        <p:nvSpPr>
          <p:cNvPr id="6" name="Rectangle 5"/>
          <p:cNvSpPr/>
          <p:nvPr/>
        </p:nvSpPr>
        <p:spPr>
          <a:xfrm>
            <a:off x="2790701" y="1914893"/>
            <a:ext cx="6781220" cy="646331"/>
          </a:xfrm>
          <a:prstGeom prst="rect">
            <a:avLst/>
          </a:prstGeom>
        </p:spPr>
        <p:txBody>
          <a:bodyPr wrap="square">
            <a:spAutoFit/>
          </a:bodyPr>
          <a:lstStyle/>
          <a:p>
            <a:pPr algn="just">
              <a:defRPr/>
            </a:pPr>
            <a:r>
              <a:rPr lang="en-US" dirty="0"/>
              <a:t>Dibalik kemudahan dan kecanggihan yang tersaji ketika </a:t>
            </a:r>
            <a:r>
              <a:rPr lang="en-US" dirty="0" err="1"/>
              <a:t>mengugnakan</a:t>
            </a:r>
            <a:r>
              <a:rPr lang="en-US" dirty="0"/>
              <a:t> perangkat </a:t>
            </a:r>
            <a:r>
              <a:rPr lang="en-US" dirty="0" err="1"/>
              <a:t>IoT</a:t>
            </a:r>
            <a:r>
              <a:rPr lang="en-US" dirty="0"/>
              <a:t> ada beberapa resiko yang perlu diketahui diantaranya :</a:t>
            </a:r>
          </a:p>
        </p:txBody>
      </p:sp>
    </p:spTree>
    <p:extLst>
      <p:ext uri="{BB962C8B-B14F-4D97-AF65-F5344CB8AC3E}">
        <p14:creationId xmlns:p14="http://schemas.microsoft.com/office/powerpoint/2010/main" val="9330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3387</TotalTime>
  <Words>569</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Arial Unicode MS</vt:lpstr>
      <vt:lpstr>맑은 고딕</vt:lpstr>
      <vt:lpstr>Arial</vt:lpstr>
      <vt:lpstr>Calibri</vt:lpstr>
      <vt:lpstr>Calibri Light</vt:lpstr>
      <vt:lpstr>Montserrat ExtraBold</vt:lpstr>
      <vt:lpstr>Wingdings</vt:lpstr>
      <vt:lpstr>Cover and End Slide Master</vt:lpstr>
      <vt:lpstr>Contents Slide Master</vt:lpstr>
      <vt:lpstr>Custom Design</vt:lpstr>
      <vt:lpstr>Section Break Slide Master</vt:lpstr>
      <vt:lpstr>PowerPoint Presentation</vt:lpstr>
      <vt:lpstr>PowerPoint Presentation</vt:lpstr>
      <vt:lpstr>PowerPoint Presentation</vt:lpstr>
      <vt:lpstr>Kelebihan</vt:lpstr>
      <vt:lpstr>PowerPoint Presentation</vt:lpstr>
      <vt:lpstr>Kelebihan</vt:lpstr>
      <vt:lpstr>PowerPoint Presentation</vt:lpstr>
      <vt:lpstr>Kekurangan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Syahri Muharom</cp:lastModifiedBy>
  <cp:revision>113</cp:revision>
  <dcterms:created xsi:type="dcterms:W3CDTF">2020-01-20T05:08:25Z</dcterms:created>
  <dcterms:modified xsi:type="dcterms:W3CDTF">2024-10-17T07:09:18Z</dcterms:modified>
</cp:coreProperties>
</file>