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Malathion bukanlah substrat untuk ACE tapi harus teroksidasi menjadi malaoxon agar bisa menghambat ACE secara irreversible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Akumulasi asetilkolin menyebabkan sakit kepala, mimpi buruk, peningkatan air liur dan air mata, diare serta peyempitan bagian paru-paru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Stimulasi saraf yang berlebihan dapat mengarah ke kematian sel akibat akumulasi asetilkolin tersebut.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Penghambatan asetikolinesterase bersifat irreversible.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3.jpg"/><Relationship Id="rId5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TOKSIKOLOGI POLUTAN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Dwi Aditiyarini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LOGAM BERAT</a:t>
            </a:r>
            <a:endParaRPr/>
          </a:p>
        </p:txBody>
      </p:sp>
      <p:pic>
        <p:nvPicPr>
          <p:cNvPr id="178" name="Google Shape;17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124437"/>
            <a:ext cx="10515600" cy="375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8682446" y="365125"/>
            <a:ext cx="23077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Kromium</a:t>
            </a:r>
            <a:endParaRPr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698269" y="4226072"/>
            <a:ext cx="2920360" cy="27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en-US" sz="1480"/>
              <a:t>Bilangan Oksidasi -2 hingga +6</a:t>
            </a:r>
            <a:endParaRPr/>
          </a:p>
        </p:txBody>
      </p:sp>
      <p:pic>
        <p:nvPicPr>
          <p:cNvPr descr="Chromium - Wikipedia"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2500741" cy="148669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698269" y="3429000"/>
            <a:ext cx="25436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Nomor Atom =24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Mw= 51,1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873731" y="1690688"/>
            <a:ext cx="2222269" cy="7033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6654081" y="1562794"/>
            <a:ext cx="3986210" cy="91007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Kromium heksavalen [Cr(IV)]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Kromite trivalent [Cr(III)]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6644820" y="3645926"/>
            <a:ext cx="3857106" cy="64633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Umum dan Stabil di alam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8345978" y="2724347"/>
            <a:ext cx="507083" cy="70465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8682446" y="365125"/>
            <a:ext cx="23077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Kromium</a:t>
            </a:r>
            <a:endParaRPr/>
          </a:p>
        </p:txBody>
      </p:sp>
      <p:sp>
        <p:nvSpPr>
          <p:cNvPr id="198" name="Google Shape;198;p24"/>
          <p:cNvSpPr txBox="1"/>
          <p:nvPr>
            <p:ph idx="1" type="body"/>
          </p:nvPr>
        </p:nvSpPr>
        <p:spPr>
          <a:xfrm>
            <a:off x="698269" y="4226072"/>
            <a:ext cx="2920360" cy="27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en-US" sz="1480"/>
              <a:t>Bilangan Oksidasi -2 hingga +6</a:t>
            </a:r>
            <a:endParaRPr/>
          </a:p>
        </p:txBody>
      </p:sp>
      <p:pic>
        <p:nvPicPr>
          <p:cNvPr descr="Chromium - Wikipedia"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2500741" cy="148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698269" y="3429000"/>
            <a:ext cx="25436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Nomor Atom =24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Mw= 51,1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3873731" y="1690688"/>
            <a:ext cx="2222269" cy="7033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6654081" y="1562794"/>
            <a:ext cx="3986210" cy="91007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Kromium heksavalen [Cr(VI)]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lang="en-US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Kromite trivalent [Cr(III)]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6296297" y="3645926"/>
            <a:ext cx="5538651" cy="2554577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 (VI) lebih toksik dibandingkan Cr (III) karena lebih reaktif dibandingkan unsur yang lain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tanah, tingkat toksiknya pada kadar rendah yaitu &lt;1 mg/kg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 (VI) bersifat mutagenik dan karsinogenik.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t/>
            </a:r>
            <a:endParaRPr sz="19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 (III) 🡪 kurang toksik dan tidak </a:t>
            </a:r>
            <a:r>
              <a:rPr i="1" lang="en-US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US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Mengendap pada pH alam</a:t>
            </a:r>
            <a:endParaRPr sz="196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8345978" y="2724347"/>
            <a:ext cx="507083" cy="70465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8682446" y="365125"/>
            <a:ext cx="23077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3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b="0" l="4130" r="1058" t="3768"/>
          <a:stretch/>
        </p:blipFill>
        <p:spPr>
          <a:xfrm>
            <a:off x="609601" y="98725"/>
            <a:ext cx="9734980" cy="647188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6096000" y="6284578"/>
            <a:ext cx="51529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Shahid et al., 2017/Chemosphere 178(2017) 513-533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952" cy="686238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38542" y="552813"/>
            <a:ext cx="11099352" cy="5905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pencemaran lingkungan" id="100" name="Google Shape;100;p1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2268" l="0" r="2" t="12264"/>
          <a:stretch/>
        </p:blipFill>
        <p:spPr>
          <a:xfrm>
            <a:off x="711805" y="728906"/>
            <a:ext cx="10770209" cy="556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838200" y="4435052"/>
            <a:ext cx="309372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/>
              <a:t>Polutan atau Kontaminan?</a:t>
            </a:r>
            <a:endParaRPr sz="2600"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-2" l="12683" r="32093" t="0"/>
          <a:stretch/>
        </p:blipFill>
        <p:spPr>
          <a:xfrm>
            <a:off x="20" y="-6"/>
            <a:ext cx="3931900" cy="4005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green field&#10;&#10;Description automatically generated" id="109" name="Google Shape;109;p15"/>
          <p:cNvPicPr preferRelativeResize="0"/>
          <p:nvPr/>
        </p:nvPicPr>
        <p:blipFill rotWithShape="1">
          <a:blip r:embed="rId4">
            <a:alphaModFix/>
          </a:blip>
          <a:srcRect b="2" l="2456" r="32214" t="0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itoring on Advertisements and Distribution of Restricted ..." id="110" name="Google Shape;110;p15"/>
          <p:cNvPicPr preferRelativeResize="0"/>
          <p:nvPr/>
        </p:nvPicPr>
        <p:blipFill rotWithShape="1">
          <a:blip r:embed="rId5">
            <a:alphaModFix/>
          </a:blip>
          <a:srcRect b="-2" l="17570" r="8798" t="0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4380266" y="4435052"/>
            <a:ext cx="7104188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Polutan 🡪 bahan kimia yang menyebabkan kerusakan lingkungan yang aktual</a:t>
            </a:r>
            <a:endParaRPr sz="1800"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Kontaminan 🡪 bahan kimia yang tidak menyebabkan kerusakan lingkungan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utrophication" id="118" name="Google Shape;118;p16"/>
          <p:cNvPicPr preferRelativeResize="0"/>
          <p:nvPr/>
        </p:nvPicPr>
        <p:blipFill rotWithShape="1">
          <a:blip r:embed="rId3">
            <a:alphaModFix amt="85000"/>
          </a:blip>
          <a:srcRect b="32401" l="0" r="-1" t="11479"/>
          <a:stretch/>
        </p:blipFill>
        <p:spPr>
          <a:xfrm>
            <a:off x="2995348" y="0"/>
            <a:ext cx="9196652" cy="68814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6"/>
          <p:cNvGrpSpPr/>
          <p:nvPr/>
        </p:nvGrpSpPr>
        <p:grpSpPr>
          <a:xfrm>
            <a:off x="657349" y="1826184"/>
            <a:ext cx="10875546" cy="4350218"/>
            <a:chOff x="265970" y="559"/>
            <a:chExt cx="10875546" cy="4350218"/>
          </a:xfrm>
        </p:grpSpPr>
        <p:sp>
          <p:nvSpPr>
            <p:cNvPr id="120" name="Google Shape;120;p16"/>
            <p:cNvSpPr/>
            <p:nvPr/>
          </p:nvSpPr>
          <p:spPr>
            <a:xfrm>
              <a:off x="265970" y="559"/>
              <a:ext cx="4350218" cy="435021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6"/>
            <p:cNvSpPr txBox="1"/>
            <p:nvPr/>
          </p:nvSpPr>
          <p:spPr>
            <a:xfrm>
              <a:off x="903045" y="637634"/>
              <a:ext cx="3076068" cy="307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Polutan merupakan bahan kimia lingkungan yang melebihi tingkat normal sebelumnya dan berpotensi menyebabkan kerusakan.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 rot="5400000">
              <a:off x="4975081" y="1599265"/>
              <a:ext cx="1522576" cy="1152807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91298" y="559"/>
              <a:ext cx="4350218" cy="4350218"/>
            </a:xfrm>
            <a:prstGeom prst="ellipse">
              <a:avLst/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7428373" y="637634"/>
              <a:ext cx="3076068" cy="3076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i="0" lang="en-US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Kerusakan dimaksudkan sebagai perubahan biokimia atau fisiologis yang berdampak buruk pada tingkat kelahiran, pertumbuhan atau kematian organisme.</a:t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US" sz="3800">
                <a:solidFill>
                  <a:schemeClr val="lt1"/>
                </a:solidFill>
              </a:rPr>
              <a:t>POLUTAN</a:t>
            </a:r>
            <a:endParaRPr sz="3800">
              <a:solidFill>
                <a:schemeClr val="lt1"/>
              </a:solidFill>
            </a:endParaRPr>
          </a:p>
        </p:txBody>
      </p:sp>
      <p:cxnSp>
        <p:nvCxnSpPr>
          <p:cNvPr id="131" name="Google Shape;131;p17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PESTISIDA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PUPUK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LOGAM BERAT</a:t>
            </a:r>
            <a:endParaRPr/>
          </a:p>
        </p:txBody>
      </p:sp>
      <p:pic>
        <p:nvPicPr>
          <p:cNvPr descr="Apa yang dimaksud dengan Permeabilitas tanah? - Ilmu Pertanian - Dictio  Community" id="133" name="Google Shape;133;p17"/>
          <p:cNvPicPr preferRelativeResize="0"/>
          <p:nvPr/>
        </p:nvPicPr>
        <p:blipFill rotWithShape="1">
          <a:blip r:embed="rId3">
            <a:alphaModFix/>
          </a:blip>
          <a:srcRect b="-1" l="16313" r="6370" t="0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 rot="10800000">
            <a:off x="6522277" y="3386960"/>
            <a:ext cx="5669723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7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Mengenal Sungai dan Mitigasi Banjir - BingkaiWarta" id="136" name="Google Shape;136;p17"/>
          <p:cNvPicPr preferRelativeResize="0"/>
          <p:nvPr/>
        </p:nvPicPr>
        <p:blipFill rotWithShape="1">
          <a:blip r:embed="rId4">
            <a:alphaModFix/>
          </a:blip>
          <a:srcRect b="1" l="19418" r="11417" t="0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481608" y="1545336"/>
            <a:ext cx="3494341" cy="1481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/>
              <a:t>Insektisida Organofosforus 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45858" y="4571999"/>
            <a:ext cx="3494342" cy="1481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(Timbrell, J. A., Principles of Biochemical Toxicology, Taylor &amp; Francis, London, 2000)</a:t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5275903" y="640091"/>
            <a:ext cx="6266120" cy="557781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b="8109" l="0" r="-1" t="0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905691" y="6217909"/>
            <a:ext cx="1506583" cy="37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 BOARD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/>
        </p:nvSpPr>
        <p:spPr>
          <a:xfrm>
            <a:off x="245514" y="2438401"/>
            <a:ext cx="3909328" cy="246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Mengapa senyawa organofosforus bersifat toksik?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Bagaimana mekanismenya?</a:t>
            </a:r>
            <a:endParaRPr/>
          </a:p>
          <a:p>
            <a:pPr indent="-101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857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Asetilkolin 🡪 neurotransmitter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19239" l="6735" r="5379" t="0"/>
          <a:stretch/>
        </p:blipFill>
        <p:spPr>
          <a:xfrm>
            <a:off x="6187638" y="807593"/>
            <a:ext cx="4455780" cy="523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167828" y="807593"/>
            <a:ext cx="4228912" cy="876587"/>
          </a:xfrm>
          <a:prstGeom prst="rect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Mekanisme hidrolisis asetilkolin oleh asetilkolinesterase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905691" y="6217909"/>
            <a:ext cx="1506583" cy="37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 BOARD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type="title"/>
          </p:nvPr>
        </p:nvSpPr>
        <p:spPr>
          <a:xfrm>
            <a:off x="8156350" y="484632"/>
            <a:ext cx="3544035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EUTROFIKASI</a:t>
            </a:r>
            <a:endParaRPr sz="3200"/>
          </a:p>
        </p:txBody>
      </p:sp>
      <p:pic>
        <p:nvPicPr>
          <p:cNvPr descr="Image result for eutrophication"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28" y="645240"/>
            <a:ext cx="7689910" cy="5613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7956754" y="2093976"/>
            <a:ext cx="4114799" cy="3409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None/>
            </a:pPr>
            <a:r>
              <a:rPr lang="en-US" sz="2170"/>
              <a:t>Suatu kondisi dimana terjadi </a:t>
            </a:r>
            <a:r>
              <a:rPr b="1" lang="en-US" sz="2170"/>
              <a:t>ledakan populasi alga </a:t>
            </a:r>
            <a:r>
              <a:rPr lang="en-US" sz="2170"/>
              <a:t>akibat jumlah </a:t>
            </a:r>
            <a:r>
              <a:rPr b="1" lang="en-US" sz="2170"/>
              <a:t>nitrogen yang berlebihan  </a:t>
            </a:r>
            <a:r>
              <a:rPr lang="en-US" sz="2170"/>
              <a:t>yang menyebabkan terjadinya </a:t>
            </a:r>
            <a:r>
              <a:rPr b="1" lang="en-US" sz="2170"/>
              <a:t>kekurangan oksigen </a:t>
            </a:r>
            <a:r>
              <a:rPr lang="en-US" sz="2170"/>
              <a:t>ketika mikroorganisme memecah jaringan alga yang mati.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40"/>
              <a:buNone/>
            </a:pPr>
            <a:r>
              <a:t/>
            </a:r>
            <a:endParaRPr sz="124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782979" y="484632"/>
            <a:ext cx="10494623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/>
              <a:t>BLUE BABY SYNDROME (METHAEMOGLOBINAEMIA)</a:t>
            </a:r>
            <a:endParaRPr sz="4800"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782979" y="2213483"/>
            <a:ext cx="10058400" cy="3713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Akibat kandungan nitrat dalam air minum</a:t>
            </a:r>
            <a:endParaRPr sz="2590"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Bayi manusia beberapa bulan memiliki proses pencernaan anaerobik di perutnya sehingga nitrat diubah menjadi nitrit dalam kondisi tersebut. </a:t>
            </a:r>
            <a:endParaRPr/>
          </a:p>
          <a:p>
            <a:pPr indent="-228600" lvl="0" marL="22860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Nitrit berikatan dengan haemoglobin sehingga mengurangi kemampuan Hb dalam mengikat O</a:t>
            </a:r>
            <a:r>
              <a:rPr baseline="-25000" lang="en-US" sz="2590"/>
              <a:t>2</a:t>
            </a:r>
            <a:r>
              <a:rPr lang="en-US" sz="2590"/>
              <a:t>, akibatnya tubuh bayi kekurangan oksigen dan menimbulkan syndrome tersebut. </a:t>
            </a:r>
            <a:endParaRPr sz="2590"/>
          </a:p>
        </p:txBody>
      </p:sp>
      <p:pic>
        <p:nvPicPr>
          <p:cNvPr descr="Image result for smurf" id="171" name="Google Shape;1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0841" y="4055231"/>
            <a:ext cx="1939405" cy="259629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8682446" y="365125"/>
            <a:ext cx="230777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