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2" y="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853" y="3811904"/>
            <a:ext cx="34791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0" dirty="0">
                <a:solidFill>
                  <a:srgbClr val="FF0000"/>
                </a:solidFill>
              </a:rPr>
              <a:t>Invers</a:t>
            </a:r>
            <a:r>
              <a:rPr sz="4800" spc="-75" dirty="0">
                <a:solidFill>
                  <a:srgbClr val="FF0000"/>
                </a:solidFill>
              </a:rPr>
              <a:t> </a:t>
            </a:r>
            <a:r>
              <a:rPr sz="4800" spc="-15" dirty="0">
                <a:solidFill>
                  <a:srgbClr val="FF0000"/>
                </a:solidFill>
              </a:rPr>
              <a:t>matriks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725" y="66675"/>
            <a:ext cx="3444875" cy="466725"/>
          </a:xfrm>
          <a:prstGeom prst="rect">
            <a:avLst/>
          </a:prstGeom>
          <a:solidFill>
            <a:srgbClr val="800080"/>
          </a:solidFill>
          <a:ln w="9525">
            <a:solidFill>
              <a:srgbClr val="FFFF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sz="2400" spc="-20" dirty="0"/>
              <a:t>Sifat-sifat </a:t>
            </a:r>
            <a:r>
              <a:rPr sz="2400" spc="-10" dirty="0"/>
              <a:t>Matriks</a:t>
            </a:r>
            <a:r>
              <a:rPr sz="2400" spc="-25" dirty="0"/>
              <a:t> </a:t>
            </a:r>
            <a:r>
              <a:rPr sz="2400" spc="-20" dirty="0"/>
              <a:t>Invers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 sisi lain menurut </a:t>
            </a:r>
            <a:r>
              <a:rPr spc="-15" dirty="0"/>
              <a:t>sifat </a:t>
            </a:r>
            <a:r>
              <a:rPr spc="-10" dirty="0"/>
              <a:t>transpose matriks</a:t>
            </a:r>
            <a:r>
              <a:rPr spc="25" dirty="0"/>
              <a:t> </a:t>
            </a:r>
            <a:r>
              <a:rPr dirty="0"/>
              <a:t>:</a:t>
            </a:r>
          </a:p>
          <a:p>
            <a:pPr marL="38100" marR="5465445">
              <a:lnSpc>
                <a:spcPct val="100000"/>
              </a:lnSpc>
            </a:pPr>
            <a:r>
              <a:rPr spc="-5" dirty="0"/>
              <a:t>(A A</a:t>
            </a:r>
            <a:r>
              <a:rPr sz="1800" spc="-7" baseline="25462" dirty="0"/>
              <a:t>-1</a:t>
            </a:r>
            <a:r>
              <a:rPr sz="1800" spc="-5" dirty="0"/>
              <a:t>)</a:t>
            </a:r>
            <a:r>
              <a:rPr sz="1800" spc="-7" baseline="25462" dirty="0"/>
              <a:t>T</a:t>
            </a:r>
            <a:r>
              <a:rPr sz="1800" spc="-5" dirty="0"/>
              <a:t>= (A</a:t>
            </a:r>
            <a:r>
              <a:rPr sz="1800" spc="-7" baseline="25462" dirty="0"/>
              <a:t>-1</a:t>
            </a:r>
            <a:r>
              <a:rPr sz="1800" spc="-5" dirty="0"/>
              <a:t>)</a:t>
            </a:r>
            <a:r>
              <a:rPr sz="1800" spc="-7" baseline="25462" dirty="0"/>
              <a:t>T </a:t>
            </a:r>
            <a:r>
              <a:rPr sz="1800" spc="-70" dirty="0"/>
              <a:t>A</a:t>
            </a:r>
            <a:r>
              <a:rPr sz="1800" spc="-104" baseline="25462" dirty="0"/>
              <a:t>T  </a:t>
            </a:r>
            <a:r>
              <a:rPr sz="1800" dirty="0"/>
              <a:t>I</a:t>
            </a:r>
            <a:r>
              <a:rPr sz="1800" baseline="25462" dirty="0"/>
              <a:t>T</a:t>
            </a:r>
            <a:r>
              <a:rPr sz="1800" dirty="0"/>
              <a:t>= </a:t>
            </a:r>
            <a:r>
              <a:rPr sz="1800" spc="-5" dirty="0"/>
              <a:t>(A</a:t>
            </a:r>
            <a:r>
              <a:rPr sz="1800" spc="-7" baseline="25462" dirty="0"/>
              <a:t>-1</a:t>
            </a:r>
            <a:r>
              <a:rPr sz="1800" spc="-5" dirty="0"/>
              <a:t>)</a:t>
            </a:r>
            <a:r>
              <a:rPr sz="1800" spc="-7" baseline="25462" dirty="0"/>
              <a:t>T</a:t>
            </a:r>
            <a:r>
              <a:rPr sz="1800" spc="187" baseline="25462" dirty="0"/>
              <a:t> </a:t>
            </a:r>
            <a:r>
              <a:rPr sz="1800" spc="-75" dirty="0"/>
              <a:t>A</a:t>
            </a:r>
            <a:r>
              <a:rPr sz="1800" spc="-112" baseline="25462" dirty="0"/>
              <a:t>T</a:t>
            </a:r>
            <a:endParaRPr sz="1800" baseline="25462"/>
          </a:p>
          <a:p>
            <a:pPr marL="38100" marR="30480">
              <a:lnSpc>
                <a:spcPct val="100000"/>
              </a:lnSpc>
            </a:pPr>
            <a:r>
              <a:rPr spc="-5" dirty="0"/>
              <a:t>(A</a:t>
            </a:r>
            <a:r>
              <a:rPr sz="1800" spc="-7" baseline="25462" dirty="0"/>
              <a:t>-1</a:t>
            </a:r>
            <a:r>
              <a:rPr sz="1800" spc="-5" dirty="0"/>
              <a:t>)</a:t>
            </a:r>
            <a:r>
              <a:rPr sz="1800" spc="-7" baseline="25462" dirty="0"/>
              <a:t>T </a:t>
            </a:r>
            <a:r>
              <a:rPr sz="1800" spc="-75" dirty="0"/>
              <a:t>A</a:t>
            </a:r>
            <a:r>
              <a:rPr sz="1800" spc="-112" baseline="25462" dirty="0"/>
              <a:t>T </a:t>
            </a:r>
            <a:r>
              <a:rPr sz="1800" dirty="0"/>
              <a:t>= I, </a:t>
            </a:r>
            <a:r>
              <a:rPr sz="1800" spc="-10" dirty="0"/>
              <a:t>hubungan </a:t>
            </a:r>
            <a:r>
              <a:rPr sz="1800" spc="-5" dirty="0"/>
              <a:t>ini </a:t>
            </a:r>
            <a:r>
              <a:rPr sz="1800" spc="-10" dirty="0"/>
              <a:t>berarti bahwa </a:t>
            </a:r>
            <a:r>
              <a:rPr sz="1800" dirty="0"/>
              <a:t>(A</a:t>
            </a:r>
            <a:r>
              <a:rPr sz="1800" baseline="25462" dirty="0"/>
              <a:t>-1</a:t>
            </a:r>
            <a:r>
              <a:rPr sz="1800" dirty="0"/>
              <a:t>)</a:t>
            </a:r>
            <a:r>
              <a:rPr sz="1800" baseline="25462" dirty="0"/>
              <a:t>T </a:t>
            </a:r>
            <a:r>
              <a:rPr sz="1800" dirty="0"/>
              <a:t>adalah </a:t>
            </a:r>
            <a:r>
              <a:rPr sz="1800" spc="-15" dirty="0"/>
              <a:t>juga invers </a:t>
            </a:r>
            <a:r>
              <a:rPr sz="1800" dirty="0"/>
              <a:t>dari </a:t>
            </a:r>
            <a:r>
              <a:rPr sz="1800" spc="-85" dirty="0"/>
              <a:t>A</a:t>
            </a:r>
            <a:r>
              <a:rPr sz="1800" spc="-127" baseline="25462" dirty="0"/>
              <a:t>T</a:t>
            </a:r>
            <a:r>
              <a:rPr sz="1800" spc="-85" dirty="0"/>
              <a:t>.  </a:t>
            </a:r>
            <a:r>
              <a:rPr sz="1800" spc="-10" dirty="0"/>
              <a:t>Padahal </a:t>
            </a:r>
            <a:r>
              <a:rPr sz="1800" spc="-15" dirty="0"/>
              <a:t>invers </a:t>
            </a:r>
            <a:r>
              <a:rPr sz="1800" spc="-10" dirty="0"/>
              <a:t>matriks </a:t>
            </a:r>
            <a:r>
              <a:rPr sz="1800" spc="-15" dirty="0"/>
              <a:t>bersifat </a:t>
            </a:r>
            <a:r>
              <a:rPr sz="1800" spc="-5" dirty="0"/>
              <a:t>tunggal, oleh </a:t>
            </a:r>
            <a:r>
              <a:rPr sz="1800" spc="-15" dirty="0"/>
              <a:t>karena </a:t>
            </a:r>
            <a:r>
              <a:rPr sz="1800" spc="-5" dirty="0"/>
              <a:t>itu memperhatikan (*),  haruslah</a:t>
            </a:r>
            <a:r>
              <a:rPr sz="1800" spc="-15" dirty="0"/>
              <a:t> </a:t>
            </a:r>
            <a:r>
              <a:rPr sz="1800" dirty="0"/>
              <a:t>:</a:t>
            </a:r>
            <a:endParaRPr sz="1800"/>
          </a:p>
          <a:p>
            <a:pPr marL="38100">
              <a:lnSpc>
                <a:spcPct val="100000"/>
              </a:lnSpc>
            </a:pPr>
            <a:r>
              <a:rPr spc="-5" dirty="0"/>
              <a:t>(A</a:t>
            </a:r>
            <a:r>
              <a:rPr sz="1800" spc="-7" baseline="25462" dirty="0"/>
              <a:t>-1</a:t>
            </a:r>
            <a:r>
              <a:rPr sz="1800" spc="-5" dirty="0"/>
              <a:t>)</a:t>
            </a:r>
            <a:r>
              <a:rPr sz="1800" spc="-7" baseline="25462" dirty="0"/>
              <a:t>T </a:t>
            </a:r>
            <a:r>
              <a:rPr sz="1800" dirty="0"/>
              <a:t>= </a:t>
            </a:r>
            <a:r>
              <a:rPr sz="1800" spc="-30" dirty="0"/>
              <a:t>(A</a:t>
            </a:r>
            <a:r>
              <a:rPr sz="1800" spc="-44" baseline="25462" dirty="0"/>
              <a:t>T</a:t>
            </a:r>
            <a:r>
              <a:rPr sz="1800" spc="-30" dirty="0"/>
              <a:t>)</a:t>
            </a:r>
            <a:r>
              <a:rPr sz="1800" spc="-44" baseline="25462" dirty="0"/>
              <a:t>-1</a:t>
            </a:r>
            <a:r>
              <a:rPr sz="1800" spc="22" baseline="25462" dirty="0"/>
              <a:t> </a:t>
            </a:r>
            <a:r>
              <a:rPr sz="1800" dirty="0"/>
              <a:t>.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45440" y="703834"/>
            <a:ext cx="6661150" cy="1336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0128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(5) </a:t>
            </a:r>
            <a:r>
              <a:rPr sz="1800" b="1" spc="-10" dirty="0">
                <a:latin typeface="Calibri"/>
                <a:cs typeface="Calibri"/>
              </a:rPr>
              <a:t>Jika </a:t>
            </a:r>
            <a:r>
              <a:rPr sz="1800" b="1" spc="-5" dirty="0">
                <a:latin typeface="Calibri"/>
                <a:cs typeface="Calibri"/>
              </a:rPr>
              <a:t>matriks persegi </a:t>
            </a:r>
            <a:r>
              <a:rPr sz="1800" b="1" dirty="0">
                <a:latin typeface="Calibri"/>
                <a:cs typeface="Calibri"/>
              </a:rPr>
              <a:t>A </a:t>
            </a:r>
            <a:r>
              <a:rPr sz="1800" b="1" spc="-5" dirty="0">
                <a:latin typeface="Calibri"/>
                <a:cs typeface="Calibri"/>
              </a:rPr>
              <a:t>berdimensi 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dirty="0">
                <a:latin typeface="Calibri"/>
                <a:cs typeface="Calibri"/>
              </a:rPr>
              <a:t>adalah non</a:t>
            </a:r>
            <a:r>
              <a:rPr sz="1800" b="1" spc="-13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singular,  </a:t>
            </a:r>
            <a:r>
              <a:rPr sz="1800" b="1" spc="-10" dirty="0">
                <a:latin typeface="Calibri"/>
                <a:cs typeface="Calibri"/>
              </a:rPr>
              <a:t>maka berlaku </a:t>
            </a:r>
            <a:r>
              <a:rPr sz="1800" b="1" spc="-25" dirty="0">
                <a:latin typeface="Calibri"/>
                <a:cs typeface="Calibri"/>
              </a:rPr>
              <a:t>(A</a:t>
            </a:r>
            <a:r>
              <a:rPr sz="1800" b="1" spc="-37" baseline="25462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)</a:t>
            </a:r>
            <a:r>
              <a:rPr sz="1800" b="1" spc="-37" baseline="25462" dirty="0">
                <a:latin typeface="Calibri"/>
                <a:cs typeface="Calibri"/>
              </a:rPr>
              <a:t>-1 </a:t>
            </a:r>
            <a:r>
              <a:rPr sz="1800" b="1" dirty="0">
                <a:latin typeface="Calibri"/>
                <a:cs typeface="Calibri"/>
              </a:rPr>
              <a:t>= (A</a:t>
            </a:r>
            <a:r>
              <a:rPr sz="1800" b="1" baseline="25462" dirty="0">
                <a:latin typeface="Calibri"/>
                <a:cs typeface="Calibri"/>
              </a:rPr>
              <a:t>-1</a:t>
            </a:r>
            <a:r>
              <a:rPr sz="1800" b="1" dirty="0">
                <a:latin typeface="Calibri"/>
                <a:cs typeface="Calibri"/>
              </a:rPr>
              <a:t>)</a:t>
            </a:r>
            <a:r>
              <a:rPr sz="1800" b="1" baseline="25462" dirty="0">
                <a:latin typeface="Calibri"/>
                <a:cs typeface="Calibri"/>
              </a:rPr>
              <a:t>T</a:t>
            </a:r>
            <a:r>
              <a:rPr sz="1800" b="1" spc="15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266700">
              <a:lnSpc>
                <a:spcPts val="2150"/>
              </a:lnSpc>
              <a:spcBef>
                <a:spcPts val="1700"/>
              </a:spcBef>
            </a:pPr>
            <a:r>
              <a:rPr sz="1800" dirty="0">
                <a:latin typeface="Calibri"/>
                <a:cs typeface="Calibri"/>
              </a:rPr>
              <a:t>Menurut </a:t>
            </a:r>
            <a:r>
              <a:rPr sz="1800" spc="-15" dirty="0">
                <a:latin typeface="Calibri"/>
                <a:cs typeface="Calibri"/>
              </a:rPr>
              <a:t>sifat </a:t>
            </a:r>
            <a:r>
              <a:rPr sz="1800" spc="-5" dirty="0">
                <a:latin typeface="Calibri"/>
                <a:cs typeface="Calibri"/>
              </a:rPr>
              <a:t>determinan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40" dirty="0">
                <a:latin typeface="Symbol"/>
                <a:cs typeface="Symbol"/>
              </a:rPr>
              <a:t></a:t>
            </a:r>
            <a:r>
              <a:rPr sz="1800" spc="-40" dirty="0">
                <a:latin typeface="Calibri"/>
                <a:cs typeface="Calibri"/>
              </a:rPr>
              <a:t>A</a:t>
            </a:r>
            <a:r>
              <a:rPr sz="1800" spc="-60" baseline="25462" dirty="0">
                <a:latin typeface="Calibri"/>
                <a:cs typeface="Calibri"/>
              </a:rPr>
              <a:t>T</a:t>
            </a:r>
            <a:r>
              <a:rPr sz="1800" spc="-40" dirty="0">
                <a:latin typeface="Symbol"/>
                <a:cs typeface="Symbol"/>
              </a:rPr>
              <a:t>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Symbol"/>
                <a:cs typeface="Symbol"/>
              </a:rPr>
              <a:t></a:t>
            </a:r>
            <a:r>
              <a:rPr sz="1800" spc="-5" dirty="0">
                <a:latin typeface="Calibri"/>
                <a:cs typeface="Calibri"/>
              </a:rPr>
              <a:t>A</a:t>
            </a:r>
            <a:r>
              <a:rPr sz="1800" spc="-5" dirty="0">
                <a:latin typeface="Symbol"/>
                <a:cs typeface="Symbol"/>
              </a:rPr>
              <a:t>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0, </a:t>
            </a:r>
            <a:r>
              <a:rPr sz="1800" spc="-5" dirty="0">
                <a:latin typeface="Calibri"/>
                <a:cs typeface="Calibri"/>
              </a:rPr>
              <a:t>oleh sebab itu </a:t>
            </a:r>
            <a:r>
              <a:rPr sz="1800" spc="-25" dirty="0">
                <a:latin typeface="Calibri"/>
                <a:cs typeface="Calibri"/>
              </a:rPr>
              <a:t>(A</a:t>
            </a:r>
            <a:r>
              <a:rPr sz="1800" spc="-37" baseline="25462" dirty="0">
                <a:latin typeface="Calibri"/>
                <a:cs typeface="Calibri"/>
              </a:rPr>
              <a:t>T</a:t>
            </a:r>
            <a:r>
              <a:rPr sz="1800" spc="-25" dirty="0">
                <a:latin typeface="Calibri"/>
                <a:cs typeface="Calibri"/>
              </a:rPr>
              <a:t>)</a:t>
            </a:r>
            <a:r>
              <a:rPr sz="1800" spc="-37" baseline="25462" dirty="0">
                <a:latin typeface="Calibri"/>
                <a:cs typeface="Calibri"/>
              </a:rPr>
              <a:t>-1</a:t>
            </a:r>
            <a:r>
              <a:rPr sz="1800" spc="187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ada,</a:t>
            </a:r>
            <a:endParaRPr sz="1800">
              <a:latin typeface="Calibri"/>
              <a:cs typeface="Calibri"/>
            </a:endParaRPr>
          </a:p>
          <a:p>
            <a:pPr marL="266700">
              <a:lnSpc>
                <a:spcPts val="2150"/>
              </a:lnSpc>
            </a:pPr>
            <a:r>
              <a:rPr sz="1800" spc="-5" dirty="0">
                <a:latin typeface="Calibri"/>
                <a:cs typeface="Calibri"/>
              </a:rPr>
              <a:t>dan haruslah</a:t>
            </a:r>
            <a:r>
              <a:rPr sz="1800" dirty="0">
                <a:latin typeface="Calibri"/>
                <a:cs typeface="Calibri"/>
              </a:rPr>
              <a:t> 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243" y="1946275"/>
            <a:ext cx="527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-44" baseline="-16975" dirty="0">
                <a:latin typeface="Calibri"/>
                <a:cs typeface="Calibri"/>
              </a:rPr>
              <a:t>(A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2700" spc="-44" baseline="-16975" dirty="0">
                <a:latin typeface="Calibri"/>
                <a:cs typeface="Calibri"/>
              </a:rPr>
              <a:t>)</a:t>
            </a:r>
            <a:r>
              <a:rPr sz="1200" spc="-30" dirty="0">
                <a:latin typeface="Calibri"/>
                <a:cs typeface="Calibri"/>
              </a:rPr>
              <a:t>-1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279" y="2014854"/>
            <a:ext cx="5274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982845" algn="l"/>
              </a:tabLst>
            </a:pP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12" baseline="25462" dirty="0">
                <a:latin typeface="Calibri"/>
                <a:cs typeface="Calibri"/>
              </a:rPr>
              <a:t>T 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70" dirty="0">
                <a:latin typeface="Calibri"/>
                <a:cs typeface="Calibri"/>
              </a:rPr>
              <a:t>A</a:t>
            </a:r>
            <a:r>
              <a:rPr sz="1800" spc="-104" baseline="25462" dirty="0">
                <a:latin typeface="Calibri"/>
                <a:cs typeface="Calibri"/>
              </a:rPr>
              <a:t>T  </a:t>
            </a:r>
            <a:r>
              <a:rPr sz="1800" spc="-30" dirty="0">
                <a:latin typeface="Calibri"/>
                <a:cs typeface="Calibri"/>
              </a:rPr>
              <a:t>(A</a:t>
            </a:r>
            <a:r>
              <a:rPr sz="1800" spc="-44" baseline="25462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)</a:t>
            </a:r>
            <a:r>
              <a:rPr sz="1800" spc="-44" baseline="25462" dirty="0">
                <a:latin typeface="Calibri"/>
                <a:cs typeface="Calibri"/>
              </a:rPr>
              <a:t>-1  </a:t>
            </a:r>
            <a:r>
              <a:rPr sz="1800" spc="172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	</a:t>
            </a:r>
            <a:r>
              <a:rPr sz="1800" spc="-5" dirty="0">
                <a:latin typeface="Calibri"/>
                <a:cs typeface="Calibri"/>
              </a:rPr>
              <a:t>(*)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INVERS</a:t>
            </a:r>
            <a:r>
              <a:rPr spc="-60" dirty="0"/>
              <a:t> </a:t>
            </a:r>
            <a:r>
              <a:rPr spc="-55" dirty="0"/>
              <a:t>MATRIKS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295400"/>
            <a:ext cx="7959725" cy="531363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2800" spc="-10" dirty="0">
                <a:latin typeface="Calibri"/>
                <a:cs typeface="Calibri"/>
              </a:rPr>
              <a:t>Definisi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508000" marR="68580">
              <a:lnSpc>
                <a:spcPct val="90000"/>
              </a:lnSpc>
              <a:spcBef>
                <a:spcPts val="670"/>
              </a:spcBef>
              <a:tabLst>
                <a:tab pos="3733165" algn="l"/>
              </a:tabLst>
            </a:pPr>
            <a:r>
              <a:rPr sz="2800" spc="-20" dirty="0">
                <a:latin typeface="Calibri"/>
                <a:cs typeface="Calibri"/>
              </a:rPr>
              <a:t>Jika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dan </a:t>
            </a:r>
            <a:r>
              <a:rPr sz="2800" spc="-5" dirty="0">
                <a:latin typeface="Calibri"/>
                <a:cs typeface="Calibri"/>
              </a:rPr>
              <a:t>B adalah </a:t>
            </a:r>
            <a:r>
              <a:rPr sz="2800" spc="-15" dirty="0">
                <a:latin typeface="Calibri"/>
                <a:cs typeface="Calibri"/>
              </a:rPr>
              <a:t>sebarang matriks </a:t>
            </a:r>
            <a:r>
              <a:rPr sz="2800" spc="-10" dirty="0">
                <a:latin typeface="Calibri"/>
                <a:cs typeface="Calibri"/>
              </a:rPr>
              <a:t>bujur </a:t>
            </a:r>
            <a:r>
              <a:rPr sz="2800" spc="-15" dirty="0">
                <a:latin typeface="Calibri"/>
                <a:cs typeface="Calibri"/>
              </a:rPr>
              <a:t>sangkar  </a:t>
            </a:r>
            <a:r>
              <a:rPr sz="2800" spc="-10" dirty="0">
                <a:latin typeface="Calibri"/>
                <a:cs typeface="Calibri"/>
              </a:rPr>
              <a:t>sedemikian sehingga </a:t>
            </a:r>
            <a:r>
              <a:rPr sz="2800" spc="-5" dirty="0">
                <a:latin typeface="Calibri"/>
                <a:cs typeface="Calibri"/>
              </a:rPr>
              <a:t>AB=BA=I. </a:t>
            </a:r>
            <a:r>
              <a:rPr sz="2800" spc="-15" dirty="0">
                <a:latin typeface="Calibri"/>
                <a:cs typeface="Calibri"/>
              </a:rPr>
              <a:t>Maka </a:t>
            </a:r>
            <a:r>
              <a:rPr sz="2800" spc="-5" dirty="0">
                <a:latin typeface="Calibri"/>
                <a:cs typeface="Calibri"/>
              </a:rPr>
              <a:t>B </a:t>
            </a:r>
            <a:r>
              <a:rPr sz="2800" spc="-10" dirty="0">
                <a:latin typeface="Calibri"/>
                <a:cs typeface="Calibri"/>
              </a:rPr>
              <a:t>merupakan  </a:t>
            </a:r>
            <a:r>
              <a:rPr sz="2800" spc="-30" dirty="0">
                <a:latin typeface="Calibri"/>
                <a:cs typeface="Calibri"/>
              </a:rPr>
              <a:t>invers </a:t>
            </a:r>
            <a:r>
              <a:rPr sz="2800" spc="-10" dirty="0">
                <a:latin typeface="Calibri"/>
                <a:cs typeface="Calibri"/>
              </a:rPr>
              <a:t>dari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atau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775" spc="15" baseline="25525" dirty="0">
                <a:latin typeface="Calibri"/>
                <a:cs typeface="Calibri"/>
              </a:rPr>
              <a:t>-1	</a:t>
            </a:r>
            <a:r>
              <a:rPr sz="2800" spc="-10" dirty="0">
                <a:latin typeface="Calibri"/>
                <a:cs typeface="Calibri"/>
              </a:rPr>
              <a:t>dan </a:t>
            </a:r>
            <a:r>
              <a:rPr sz="2800" spc="-20" dirty="0">
                <a:latin typeface="Calibri"/>
                <a:cs typeface="Calibri"/>
              </a:rPr>
              <a:t>sebaliknya. </a:t>
            </a:r>
            <a:r>
              <a:rPr sz="2800" spc="-15" dirty="0">
                <a:latin typeface="Calibri"/>
                <a:cs typeface="Calibri"/>
              </a:rPr>
              <a:t>Matriks </a:t>
            </a:r>
            <a:r>
              <a:rPr sz="2800" spc="-20" dirty="0">
                <a:latin typeface="Calibri"/>
                <a:cs typeface="Calibri"/>
              </a:rPr>
              <a:t>yang  mempunyai </a:t>
            </a:r>
            <a:r>
              <a:rPr sz="2800" spc="-30" dirty="0">
                <a:latin typeface="Calibri"/>
                <a:cs typeface="Calibri"/>
              </a:rPr>
              <a:t>invers </a:t>
            </a:r>
            <a:r>
              <a:rPr sz="2800" spc="-10" dirty="0">
                <a:latin typeface="Calibri"/>
                <a:cs typeface="Calibri"/>
              </a:rPr>
              <a:t>disebut </a:t>
            </a:r>
            <a:r>
              <a:rPr sz="2800" spc="-15" dirty="0">
                <a:latin typeface="Calibri"/>
                <a:cs typeface="Calibri"/>
              </a:rPr>
              <a:t>invertible </a:t>
            </a:r>
            <a:r>
              <a:rPr sz="2800" spc="-20" dirty="0">
                <a:latin typeface="Calibri"/>
                <a:cs typeface="Calibri"/>
              </a:rPr>
              <a:t>atau </a:t>
            </a:r>
            <a:r>
              <a:rPr sz="2800" spc="-10" dirty="0">
                <a:latin typeface="Calibri"/>
                <a:cs typeface="Calibri"/>
              </a:rPr>
              <a:t>non  </a:t>
            </a:r>
            <a:r>
              <a:rPr sz="2800" spc="-40" dirty="0">
                <a:latin typeface="Calibri"/>
                <a:cs typeface="Calibri"/>
              </a:rPr>
              <a:t>singular.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imes New Roman"/>
              <a:cs typeface="Times New Roman"/>
            </a:endParaRPr>
          </a:p>
          <a:p>
            <a:pPr marL="393700" marR="521334" indent="-343535">
              <a:lnSpc>
                <a:spcPts val="3030"/>
              </a:lnSpc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2800" spc="-10" dirty="0">
                <a:latin typeface="Calibri"/>
                <a:cs typeface="Calibri"/>
              </a:rPr>
              <a:t>Untuk mendapatkan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775" baseline="25525" dirty="0">
                <a:latin typeface="Calibri"/>
                <a:cs typeface="Calibri"/>
              </a:rPr>
              <a:t>-1</a:t>
            </a:r>
            <a:r>
              <a:rPr sz="2800" dirty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dapat </a:t>
            </a:r>
            <a:r>
              <a:rPr sz="2800" spc="-20" dirty="0">
                <a:latin typeface="Calibri"/>
                <a:cs typeface="Calibri"/>
              </a:rPr>
              <a:t>dilakukan </a:t>
            </a:r>
            <a:r>
              <a:rPr sz="2800" spc="-15" dirty="0">
                <a:latin typeface="Calibri"/>
                <a:cs typeface="Calibri"/>
              </a:rPr>
              <a:t>dengan  </a:t>
            </a:r>
            <a:r>
              <a:rPr sz="2800" spc="-25" dirty="0">
                <a:latin typeface="Calibri"/>
                <a:cs typeface="Calibri"/>
              </a:rPr>
              <a:t>cara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743585" lvl="1" indent="-3505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744220" algn="l"/>
              </a:tabLst>
            </a:pPr>
            <a:r>
              <a:rPr sz="2800" spc="-15" dirty="0">
                <a:latin typeface="Calibri"/>
                <a:cs typeface="Calibri"/>
              </a:rPr>
              <a:t>Metode Matriks </a:t>
            </a:r>
            <a:r>
              <a:rPr sz="2800" spc="-10" dirty="0">
                <a:latin typeface="Calibri"/>
                <a:cs typeface="Calibri"/>
              </a:rPr>
              <a:t>Adjoint </a:t>
            </a:r>
            <a:r>
              <a:rPr sz="2800" spc="-5" dirty="0">
                <a:latin typeface="Calibri"/>
                <a:cs typeface="Calibri"/>
              </a:rPr>
              <a:t>/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Determinan</a:t>
            </a:r>
            <a:endParaRPr sz="2800">
              <a:latin typeface="Calibri"/>
              <a:cs typeface="Calibri"/>
            </a:endParaRPr>
          </a:p>
          <a:p>
            <a:pPr marL="535305" marR="1619250" lvl="1" indent="-142240">
              <a:lnSpc>
                <a:spcPts val="3700"/>
              </a:lnSpc>
              <a:spcBef>
                <a:spcPts val="175"/>
              </a:spcBef>
              <a:buAutoNum type="arabicPeriod"/>
              <a:tabLst>
                <a:tab pos="744220" algn="l"/>
              </a:tabLst>
            </a:pPr>
            <a:r>
              <a:rPr sz="2800" spc="-15" dirty="0">
                <a:latin typeface="Calibri"/>
                <a:cs typeface="Calibri"/>
              </a:rPr>
              <a:t>Metode Operasi </a:t>
            </a:r>
            <a:r>
              <a:rPr sz="2800" spc="-5" dirty="0">
                <a:latin typeface="Calibri"/>
                <a:cs typeface="Calibri"/>
              </a:rPr>
              <a:t>Baris </a:t>
            </a:r>
            <a:r>
              <a:rPr sz="2800" spc="-15" dirty="0">
                <a:latin typeface="Calibri"/>
                <a:cs typeface="Calibri"/>
              </a:rPr>
              <a:t>Elementer </a:t>
            </a:r>
            <a:r>
              <a:rPr sz="2800" spc="-10" dirty="0">
                <a:latin typeface="Calibri"/>
                <a:cs typeface="Calibri"/>
              </a:rPr>
              <a:t>(OBE)  </a:t>
            </a:r>
            <a:r>
              <a:rPr sz="2800" spc="-20" dirty="0">
                <a:latin typeface="Calibri"/>
                <a:cs typeface="Calibri"/>
              </a:rPr>
              <a:t>atau </a:t>
            </a:r>
            <a:r>
              <a:rPr sz="2800" spc="-15" dirty="0">
                <a:latin typeface="Calibri"/>
                <a:cs typeface="Calibri"/>
              </a:rPr>
              <a:t>Operasi </a:t>
            </a:r>
            <a:r>
              <a:rPr sz="2800" spc="-20" dirty="0">
                <a:latin typeface="Calibri"/>
                <a:cs typeface="Calibri"/>
              </a:rPr>
              <a:t>Kolom </a:t>
            </a:r>
            <a:r>
              <a:rPr sz="2800" spc="-15" dirty="0">
                <a:latin typeface="Calibri"/>
                <a:cs typeface="Calibri"/>
              </a:rPr>
              <a:t>Elementer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(OKE)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61925"/>
            <a:ext cx="6324600" cy="523875"/>
          </a:xfrm>
          <a:prstGeom prst="rect">
            <a:avLst/>
          </a:prstGeom>
          <a:solidFill>
            <a:srgbClr val="FF0000">
              <a:alpha val="45881"/>
            </a:srgbClr>
          </a:solidFill>
          <a:ln w="9525">
            <a:solidFill>
              <a:srgbClr val="FFFF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75"/>
              </a:spcBef>
            </a:pPr>
            <a:r>
              <a:rPr sz="2800" spc="-10" dirty="0">
                <a:latin typeface="Calibri"/>
                <a:cs typeface="Calibri"/>
              </a:rPr>
              <a:t>Mencari </a:t>
            </a:r>
            <a:r>
              <a:rPr sz="2800" spc="-25" dirty="0">
                <a:latin typeface="Calibri"/>
                <a:cs typeface="Calibri"/>
              </a:rPr>
              <a:t>Invers </a:t>
            </a:r>
            <a:r>
              <a:rPr sz="2800" spc="-15" dirty="0">
                <a:latin typeface="Calibri"/>
                <a:cs typeface="Calibri"/>
              </a:rPr>
              <a:t>dengan Matriks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Adjoint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690" y="808843"/>
            <a:ext cx="5952490" cy="8915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800" spc="-15" dirty="0">
                <a:latin typeface="Calibri"/>
                <a:cs typeface="Calibri"/>
              </a:rPr>
              <a:t>Ingat kembali </a:t>
            </a:r>
            <a:r>
              <a:rPr sz="2800" spc="-25" dirty="0">
                <a:latin typeface="Calibri"/>
                <a:cs typeface="Calibri"/>
              </a:rPr>
              <a:t>sifat </a:t>
            </a:r>
            <a:r>
              <a:rPr sz="2800" spc="-15" dirty="0">
                <a:latin typeface="Calibri"/>
                <a:cs typeface="Calibri"/>
              </a:rPr>
              <a:t>matriks </a:t>
            </a:r>
            <a:r>
              <a:rPr sz="2800" spc="-10" dirty="0">
                <a:latin typeface="Calibri"/>
                <a:cs typeface="Calibri"/>
              </a:rPr>
              <a:t>adjoint, </a:t>
            </a:r>
            <a:r>
              <a:rPr sz="2800" spc="-15" dirty="0">
                <a:latin typeface="Calibri"/>
                <a:cs typeface="Calibri"/>
              </a:rPr>
              <a:t>yaitu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790575">
              <a:lnSpc>
                <a:spcPct val="100000"/>
              </a:lnSpc>
              <a:spcBef>
                <a:spcPts val="265"/>
              </a:spcBef>
              <a:tabLst>
                <a:tab pos="1101725" algn="l"/>
                <a:tab pos="3006090" algn="l"/>
              </a:tabLst>
            </a:pPr>
            <a:r>
              <a:rPr sz="2400" dirty="0">
                <a:latin typeface="Calibri"/>
                <a:cs typeface="Calibri"/>
              </a:rPr>
              <a:t>A	adj(A)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5" dirty="0">
                <a:latin typeface="Calibri"/>
                <a:cs typeface="Calibri"/>
              </a:rPr>
              <a:t>adj(A)	</a:t>
            </a:r>
            <a:r>
              <a:rPr sz="2400" dirty="0">
                <a:latin typeface="Calibri"/>
                <a:cs typeface="Calibri"/>
              </a:rPr>
              <a:t>A = </a:t>
            </a:r>
            <a:r>
              <a:rPr sz="2400" spc="-5" dirty="0">
                <a:latin typeface="Calibri"/>
                <a:cs typeface="Calibri"/>
              </a:rPr>
              <a:t>|A|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3920" y="2604642"/>
            <a:ext cx="2669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1155" algn="l"/>
                <a:tab pos="1075055" algn="l"/>
                <a:tab pos="1680210" algn="l"/>
                <a:tab pos="1978660" algn="l"/>
                <a:tab pos="2512060" algn="l"/>
              </a:tabLst>
            </a:pPr>
            <a:r>
              <a:rPr sz="2400" dirty="0">
                <a:latin typeface="Calibri"/>
                <a:cs typeface="Calibri"/>
              </a:rPr>
              <a:t>A	</a:t>
            </a:r>
            <a:r>
              <a:rPr sz="2400" strike="sngStrike" dirty="0">
                <a:latin typeface="Calibri"/>
                <a:cs typeface="Calibri"/>
              </a:rPr>
              <a:t>	=</a:t>
            </a:r>
            <a:r>
              <a:rPr sz="2400" strike="noStrike" dirty="0">
                <a:latin typeface="Calibri"/>
                <a:cs typeface="Calibri"/>
              </a:rPr>
              <a:t>	</a:t>
            </a:r>
            <a:r>
              <a:rPr sz="2400" strike="sngStrike" dirty="0">
                <a:latin typeface="Calibri"/>
                <a:cs typeface="Calibri"/>
              </a:rPr>
              <a:t>	A</a:t>
            </a:r>
            <a:r>
              <a:rPr sz="2400" strike="sngStrike" spc="-15" dirty="0">
                <a:latin typeface="Calibri"/>
                <a:cs typeface="Calibri"/>
              </a:rPr>
              <a:t> </a:t>
            </a:r>
            <a:r>
              <a:rPr sz="2400" strike="sngStrike" dirty="0">
                <a:latin typeface="Calibri"/>
                <a:cs typeface="Calibri"/>
              </a:rPr>
              <a:t>=	I</a:t>
            </a:r>
            <a:r>
              <a:rPr sz="2400" strike="sngStrike" spc="-10" dirty="0"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7858" y="5813723"/>
            <a:ext cx="1285240" cy="0"/>
          </a:xfrm>
          <a:custGeom>
            <a:avLst/>
            <a:gdLst/>
            <a:ahLst/>
            <a:cxnLst/>
            <a:rect l="l" t="t" r="r" b="b"/>
            <a:pathLst>
              <a:path w="1285239">
                <a:moveTo>
                  <a:pt x="0" y="0"/>
                </a:moveTo>
                <a:lnTo>
                  <a:pt x="1284842" y="0"/>
                </a:lnTo>
              </a:path>
            </a:pathLst>
          </a:custGeom>
          <a:ln w="17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52049" y="5814807"/>
            <a:ext cx="676275" cy="5245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50" spc="70" dirty="0">
                <a:latin typeface="Times New Roman"/>
                <a:cs typeface="Times New Roman"/>
              </a:rPr>
              <a:t>| </a:t>
            </a:r>
            <a:r>
              <a:rPr sz="3250" i="1" spc="225" dirty="0">
                <a:latin typeface="Times New Roman"/>
                <a:cs typeface="Times New Roman"/>
              </a:rPr>
              <a:t>A</a:t>
            </a:r>
            <a:r>
              <a:rPr sz="3250" i="1" spc="-325" dirty="0">
                <a:latin typeface="Times New Roman"/>
                <a:cs typeface="Times New Roman"/>
              </a:rPr>
              <a:t> </a:t>
            </a:r>
            <a:r>
              <a:rPr sz="3250" spc="70" dirty="0">
                <a:latin typeface="Times New Roman"/>
                <a:cs typeface="Times New Roman"/>
              </a:rPr>
              <a:t>|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5940" y="5226096"/>
            <a:ext cx="1259205" cy="5245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50" i="1" spc="185" dirty="0">
                <a:latin typeface="Times New Roman"/>
                <a:cs typeface="Times New Roman"/>
              </a:rPr>
              <a:t>adj</a:t>
            </a:r>
            <a:r>
              <a:rPr sz="3250" spc="185" dirty="0">
                <a:latin typeface="Times New Roman"/>
                <a:cs typeface="Times New Roman"/>
              </a:rPr>
              <a:t>(</a:t>
            </a:r>
            <a:r>
              <a:rPr sz="3250" spc="-509" dirty="0">
                <a:latin typeface="Times New Roman"/>
                <a:cs typeface="Times New Roman"/>
              </a:rPr>
              <a:t> </a:t>
            </a:r>
            <a:r>
              <a:rPr sz="3250" i="1" spc="135" dirty="0">
                <a:latin typeface="Times New Roman"/>
                <a:cs typeface="Times New Roman"/>
              </a:rPr>
              <a:t>A</a:t>
            </a:r>
            <a:r>
              <a:rPr sz="3250" spc="135" dirty="0">
                <a:latin typeface="Times New Roman"/>
                <a:cs typeface="Times New Roman"/>
              </a:rPr>
              <a:t>)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416" y="1915794"/>
            <a:ext cx="3919854" cy="875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45"/>
              </a:lnSpc>
              <a:spcBef>
                <a:spcPts val="95"/>
              </a:spcBef>
              <a:tabLst>
                <a:tab pos="692150" algn="l"/>
              </a:tabLst>
            </a:pPr>
            <a:r>
              <a:rPr sz="2800" spc="-20" dirty="0">
                <a:latin typeface="Calibri"/>
                <a:cs typeface="Calibri"/>
              </a:rPr>
              <a:t>Jika	</a:t>
            </a:r>
            <a:r>
              <a:rPr sz="2800" spc="-10" dirty="0">
                <a:latin typeface="Calibri"/>
                <a:cs typeface="Calibri"/>
              </a:rPr>
              <a:t>|A| </a:t>
            </a:r>
            <a:r>
              <a:rPr sz="2800" spc="-5" dirty="0">
                <a:latin typeface="Calibri"/>
                <a:cs typeface="Calibri"/>
              </a:rPr>
              <a:t>≠ 0, </a:t>
            </a:r>
            <a:r>
              <a:rPr sz="2800" spc="-15" dirty="0">
                <a:latin typeface="Calibri"/>
                <a:cs typeface="Calibri"/>
              </a:rPr>
              <a:t>maka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640205">
              <a:lnSpc>
                <a:spcPts val="3345"/>
              </a:lnSpc>
              <a:tabLst>
                <a:tab pos="2969260" algn="l"/>
              </a:tabLst>
            </a:pPr>
            <a:r>
              <a:rPr sz="2800" i="1" spc="5" dirty="0">
                <a:latin typeface="Times New Roman"/>
                <a:cs typeface="Times New Roman"/>
              </a:rPr>
              <a:t>adj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spc="-420" dirty="0">
                <a:latin typeface="Times New Roman"/>
                <a:cs typeface="Times New Roman"/>
              </a:rPr>
              <a:t> </a:t>
            </a:r>
            <a:r>
              <a:rPr sz="2800" i="1" spc="-55" dirty="0">
                <a:latin typeface="Times New Roman"/>
                <a:cs typeface="Times New Roman"/>
              </a:rPr>
              <a:t>A</a:t>
            </a:r>
            <a:r>
              <a:rPr sz="2800" spc="-55" dirty="0">
                <a:latin typeface="Times New Roman"/>
                <a:cs typeface="Times New Roman"/>
              </a:rPr>
              <a:t>)	</a:t>
            </a:r>
            <a:r>
              <a:rPr sz="2800" i="1" spc="5" dirty="0">
                <a:latin typeface="Times New Roman"/>
                <a:cs typeface="Times New Roman"/>
              </a:rPr>
              <a:t>adj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spc="-475" dirty="0">
                <a:latin typeface="Times New Roman"/>
                <a:cs typeface="Times New Roman"/>
              </a:rPr>
              <a:t> </a:t>
            </a:r>
            <a:r>
              <a:rPr sz="2800" i="1" spc="-55" dirty="0">
                <a:latin typeface="Times New Roman"/>
                <a:cs typeface="Times New Roman"/>
              </a:rPr>
              <a:t>A</a:t>
            </a:r>
            <a:r>
              <a:rPr sz="2800" spc="-5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2821515"/>
            <a:ext cx="4691380" cy="92773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938655">
              <a:lnSpc>
                <a:spcPct val="100000"/>
              </a:lnSpc>
              <a:spcBef>
                <a:spcPts val="309"/>
              </a:spcBef>
              <a:tabLst>
                <a:tab pos="3267710" algn="l"/>
              </a:tabLst>
            </a:pPr>
            <a:r>
              <a:rPr sz="2800" spc="-15" dirty="0">
                <a:latin typeface="Times New Roman"/>
                <a:cs typeface="Times New Roman"/>
              </a:rPr>
              <a:t>|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i="1" spc="-30" dirty="0">
                <a:latin typeface="Times New Roman"/>
                <a:cs typeface="Times New Roman"/>
              </a:rPr>
              <a:t>A</a:t>
            </a:r>
            <a:r>
              <a:rPr sz="2800" i="1" spc="-3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|	| </a:t>
            </a:r>
            <a:r>
              <a:rPr sz="2800" i="1" spc="-30" dirty="0">
                <a:latin typeface="Times New Roman"/>
                <a:cs typeface="Times New Roman"/>
              </a:rPr>
              <a:t>A</a:t>
            </a:r>
            <a:r>
              <a:rPr sz="2800" i="1" spc="-2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|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800" spc="-5" dirty="0">
                <a:latin typeface="Calibri"/>
                <a:cs typeface="Calibri"/>
              </a:rPr>
              <a:t>Menurut </a:t>
            </a:r>
            <a:r>
              <a:rPr sz="2800" spc="-10" dirty="0">
                <a:latin typeface="Calibri"/>
                <a:cs typeface="Calibri"/>
              </a:rPr>
              <a:t>definisi </a:t>
            </a:r>
            <a:r>
              <a:rPr sz="2800" spc="-15" dirty="0">
                <a:latin typeface="Calibri"/>
                <a:cs typeface="Calibri"/>
              </a:rPr>
              <a:t>matriks </a:t>
            </a:r>
            <a:r>
              <a:rPr sz="2800" spc="-30" dirty="0">
                <a:latin typeface="Calibri"/>
                <a:cs typeface="Calibri"/>
              </a:rPr>
              <a:t>invers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0200" y="4029075"/>
            <a:ext cx="2895600" cy="466725"/>
          </a:xfrm>
          <a:custGeom>
            <a:avLst/>
            <a:gdLst/>
            <a:ahLst/>
            <a:cxnLst/>
            <a:rect l="l" t="t" r="r" b="b"/>
            <a:pathLst>
              <a:path w="2895600" h="466725">
                <a:moveTo>
                  <a:pt x="0" y="466725"/>
                </a:moveTo>
                <a:lnTo>
                  <a:pt x="2895600" y="466725"/>
                </a:lnTo>
                <a:lnTo>
                  <a:pt x="2895600" y="0"/>
                </a:lnTo>
                <a:lnTo>
                  <a:pt x="0" y="0"/>
                </a:lnTo>
                <a:lnTo>
                  <a:pt x="0" y="466725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46697" y="3951858"/>
            <a:ext cx="10363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-1 </a:t>
            </a:r>
            <a:r>
              <a:rPr sz="3600" baseline="-16203" dirty="0">
                <a:latin typeface="Calibri"/>
                <a:cs typeface="Calibri"/>
              </a:rPr>
              <a:t>=</a:t>
            </a:r>
            <a:r>
              <a:rPr sz="3600" spc="-390" baseline="-16203" dirty="0">
                <a:latin typeface="Calibri"/>
                <a:cs typeface="Calibri"/>
              </a:rPr>
              <a:t> </a:t>
            </a:r>
            <a:r>
              <a:rPr sz="3600" baseline="-16203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-1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1894" y="4043298"/>
            <a:ext cx="2135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511935" algn="l"/>
                <a:tab pos="2045335" algn="l"/>
              </a:tabLst>
            </a:pPr>
            <a:r>
              <a:rPr sz="2400" dirty="0">
                <a:latin typeface="Calibri"/>
                <a:cs typeface="Calibri"/>
              </a:rPr>
              <a:t>A	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	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690" y="4619701"/>
            <a:ext cx="2653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Ini </a:t>
            </a:r>
            <a:r>
              <a:rPr sz="2800" spc="-15" dirty="0">
                <a:latin typeface="Calibri"/>
                <a:cs typeface="Calibri"/>
              </a:rPr>
              <a:t>berarti </a:t>
            </a:r>
            <a:r>
              <a:rPr sz="2800" spc="-20" dirty="0">
                <a:latin typeface="Calibri"/>
                <a:cs typeface="Calibri"/>
              </a:rPr>
              <a:t>bahwa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42845" y="5354827"/>
            <a:ext cx="73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7" baseline="-16865" dirty="0">
                <a:latin typeface="Calibri"/>
                <a:cs typeface="Calibri"/>
              </a:rPr>
              <a:t>A</a:t>
            </a:r>
            <a:r>
              <a:rPr sz="1850" spc="5" dirty="0">
                <a:latin typeface="Calibri"/>
                <a:cs typeface="Calibri"/>
              </a:rPr>
              <a:t>-1</a:t>
            </a:r>
            <a:r>
              <a:rPr sz="1850" spc="145" dirty="0">
                <a:latin typeface="Calibri"/>
                <a:cs typeface="Calibri"/>
              </a:rPr>
              <a:t> </a:t>
            </a:r>
            <a:r>
              <a:rPr sz="4200" spc="-7" baseline="-16865" dirty="0">
                <a:latin typeface="Calibri"/>
                <a:cs typeface="Calibri"/>
              </a:rPr>
              <a:t>=</a:t>
            </a:r>
            <a:endParaRPr sz="4200" baseline="-16865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35753" y="5432856"/>
            <a:ext cx="2305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9520" algn="l"/>
              </a:tabLst>
            </a:pPr>
            <a:r>
              <a:rPr sz="2800" spc="-15" dirty="0">
                <a:latin typeface="Calibri"/>
                <a:cs typeface="Calibri"/>
              </a:rPr>
              <a:t>dengan	</a:t>
            </a:r>
            <a:r>
              <a:rPr sz="2800" spc="-10" dirty="0">
                <a:latin typeface="Calibri"/>
                <a:cs typeface="Calibri"/>
              </a:rPr>
              <a:t>|A| </a:t>
            </a:r>
            <a:r>
              <a:rPr sz="2800" spc="-5" dirty="0">
                <a:latin typeface="Calibri"/>
                <a:cs typeface="Calibri"/>
              </a:rPr>
              <a:t>≠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0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341" y="445134"/>
            <a:ext cx="2769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9025" algn="l"/>
              </a:tabLst>
            </a:pPr>
            <a:r>
              <a:rPr sz="2400" spc="-5" dirty="0">
                <a:latin typeface="Calibri"/>
                <a:cs typeface="Calibri"/>
              </a:rPr>
              <a:t>Carilah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invers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dari	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777" y="720757"/>
            <a:ext cx="99949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2965" algn="l"/>
              </a:tabLst>
            </a:pPr>
            <a:r>
              <a:rPr sz="2600" spc="-30" dirty="0">
                <a:latin typeface="Symbol"/>
                <a:cs typeface="Symbol"/>
              </a:rPr>
              <a:t></a:t>
            </a:r>
            <a:r>
              <a:rPr sz="2600" spc="-30" dirty="0">
                <a:latin typeface="Times New Roman"/>
                <a:cs typeface="Times New Roman"/>
              </a:rPr>
              <a:t>	</a:t>
            </a:r>
            <a:r>
              <a:rPr sz="2600" spc="-30" dirty="0">
                <a:latin typeface="Symbol"/>
                <a:cs typeface="Symbol"/>
              </a:rPr>
              <a:t>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6777" y="381853"/>
            <a:ext cx="999490" cy="681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85"/>
              </a:lnSpc>
              <a:spcBef>
                <a:spcPts val="95"/>
              </a:spcBef>
              <a:tabLst>
                <a:tab pos="862965" algn="l"/>
              </a:tabLst>
            </a:pPr>
            <a:r>
              <a:rPr sz="2600" spc="-30" dirty="0">
                <a:latin typeface="Symbol"/>
                <a:cs typeface="Symbol"/>
              </a:rPr>
              <a:t></a:t>
            </a:r>
            <a:r>
              <a:rPr sz="2600" spc="-30" dirty="0">
                <a:latin typeface="Times New Roman"/>
                <a:cs typeface="Times New Roman"/>
              </a:rPr>
              <a:t>	</a:t>
            </a:r>
            <a:r>
              <a:rPr sz="2600" spc="-30" dirty="0">
                <a:latin typeface="Symbol"/>
                <a:cs typeface="Symbol"/>
              </a:rPr>
              <a:t></a:t>
            </a:r>
            <a:endParaRPr sz="2600">
              <a:latin typeface="Symbol"/>
              <a:cs typeface="Symbol"/>
            </a:endParaRPr>
          </a:p>
          <a:p>
            <a:pPr marL="179705">
              <a:lnSpc>
                <a:spcPts val="2585"/>
              </a:lnSpc>
              <a:tabLst>
                <a:tab pos="642620" algn="l"/>
              </a:tabLst>
            </a:pPr>
            <a:r>
              <a:rPr sz="2600" i="1" spc="-35" dirty="0">
                <a:latin typeface="Times New Roman"/>
                <a:cs typeface="Times New Roman"/>
              </a:rPr>
              <a:t>c	</a:t>
            </a:r>
            <a:r>
              <a:rPr sz="2600" i="1" spc="-40" dirty="0"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6777" y="145477"/>
            <a:ext cx="99949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2780" algn="l"/>
              </a:tabLst>
            </a:pPr>
            <a:r>
              <a:rPr sz="3900" spc="-44" baseline="-4273" dirty="0">
                <a:latin typeface="Symbol"/>
                <a:cs typeface="Symbol"/>
              </a:rPr>
              <a:t></a:t>
            </a:r>
            <a:r>
              <a:rPr sz="3900" spc="-540" baseline="-4273" dirty="0">
                <a:latin typeface="Times New Roman"/>
                <a:cs typeface="Times New Roman"/>
              </a:rPr>
              <a:t> </a:t>
            </a:r>
            <a:r>
              <a:rPr sz="2600" i="1" spc="-40" dirty="0">
                <a:latin typeface="Times New Roman"/>
                <a:cs typeface="Times New Roman"/>
              </a:rPr>
              <a:t>a	b</a:t>
            </a:r>
            <a:r>
              <a:rPr sz="2600" i="1" spc="-340" dirty="0">
                <a:latin typeface="Times New Roman"/>
                <a:cs typeface="Times New Roman"/>
              </a:rPr>
              <a:t> </a:t>
            </a:r>
            <a:r>
              <a:rPr sz="3900" spc="-44" baseline="-4273" dirty="0">
                <a:latin typeface="Symbol"/>
                <a:cs typeface="Symbol"/>
              </a:rPr>
              <a:t></a:t>
            </a:r>
            <a:endParaRPr sz="3900" baseline="-4273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7763" y="1104645"/>
            <a:ext cx="2359025" cy="15055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5"/>
              </a:spcBef>
            </a:pPr>
            <a:r>
              <a:rPr sz="2400" spc="-5" dirty="0">
                <a:latin typeface="Calibri"/>
                <a:cs typeface="Calibri"/>
              </a:rPr>
              <a:t>Solusi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439420">
              <a:lnSpc>
                <a:spcPct val="100000"/>
              </a:lnSpc>
              <a:spcBef>
                <a:spcPts val="409"/>
              </a:spcBef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7" baseline="-20833" dirty="0">
                <a:latin typeface="Calibri"/>
                <a:cs typeface="Calibri"/>
              </a:rPr>
              <a:t>11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5" dirty="0">
                <a:latin typeface="Calibri"/>
                <a:cs typeface="Calibri"/>
              </a:rPr>
              <a:t>M</a:t>
            </a:r>
            <a:r>
              <a:rPr sz="2400" spc="-7" baseline="-20833" dirty="0">
                <a:latin typeface="Calibri"/>
                <a:cs typeface="Calibri"/>
              </a:rPr>
              <a:t>11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455930">
              <a:lnSpc>
                <a:spcPct val="100000"/>
              </a:lnSpc>
              <a:spcBef>
                <a:spcPts val="2195"/>
              </a:spcBef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7" baseline="-20833" dirty="0">
                <a:latin typeface="Calibri"/>
                <a:cs typeface="Calibri"/>
              </a:rPr>
              <a:t>12 </a:t>
            </a:r>
            <a:r>
              <a:rPr sz="2400" dirty="0">
                <a:latin typeface="Calibri"/>
                <a:cs typeface="Calibri"/>
              </a:rPr>
              <a:t>= - </a:t>
            </a:r>
            <a:r>
              <a:rPr sz="2400" spc="-5" dirty="0">
                <a:latin typeface="Calibri"/>
                <a:cs typeface="Calibri"/>
              </a:rPr>
              <a:t>M</a:t>
            </a:r>
            <a:r>
              <a:rPr sz="2400" spc="-7" baseline="-20833" dirty="0">
                <a:latin typeface="Calibri"/>
                <a:cs typeface="Calibri"/>
              </a:rPr>
              <a:t>12 </a:t>
            </a:r>
            <a:r>
              <a:rPr sz="2400" dirty="0">
                <a:latin typeface="Calibri"/>
                <a:cs typeface="Calibri"/>
              </a:rPr>
              <a:t>= -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4998" y="1609090"/>
            <a:ext cx="197294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7" baseline="-20833" dirty="0">
                <a:latin typeface="Calibri"/>
                <a:cs typeface="Calibri"/>
              </a:rPr>
              <a:t>21 </a:t>
            </a:r>
            <a:r>
              <a:rPr sz="2400" dirty="0">
                <a:latin typeface="Calibri"/>
                <a:cs typeface="Calibri"/>
              </a:rPr>
              <a:t>= - </a:t>
            </a:r>
            <a:r>
              <a:rPr sz="2400" spc="-5" dirty="0">
                <a:latin typeface="Calibri"/>
                <a:cs typeface="Calibri"/>
              </a:rPr>
              <a:t>M</a:t>
            </a:r>
            <a:r>
              <a:rPr sz="2400" spc="-7" baseline="-20833" dirty="0">
                <a:latin typeface="Calibri"/>
                <a:cs typeface="Calibri"/>
              </a:rPr>
              <a:t>21 </a:t>
            </a:r>
            <a:r>
              <a:rPr sz="2400" dirty="0">
                <a:latin typeface="Calibri"/>
                <a:cs typeface="Calibri"/>
              </a:rPr>
              <a:t>= -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endParaRPr sz="24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  <a:spcBef>
                <a:spcPts val="1920"/>
              </a:spcBef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-7" baseline="-20833" dirty="0">
                <a:latin typeface="Calibri"/>
                <a:cs typeface="Calibri"/>
              </a:rPr>
              <a:t>22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5" dirty="0">
                <a:latin typeface="Calibri"/>
                <a:cs typeface="Calibri"/>
              </a:rPr>
              <a:t>M</a:t>
            </a:r>
            <a:r>
              <a:rPr sz="2400" spc="-7" baseline="-20833" dirty="0">
                <a:latin typeface="Calibri"/>
                <a:cs typeface="Calibri"/>
              </a:rPr>
              <a:t>22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090" y="2920746"/>
            <a:ext cx="984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adj(A)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8719" y="3291952"/>
            <a:ext cx="1314450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21945" algn="l"/>
                <a:tab pos="971550" algn="l"/>
              </a:tabLst>
            </a:pPr>
            <a:r>
              <a:rPr sz="2700" spc="-170" dirty="0">
                <a:latin typeface="Symbol"/>
                <a:cs typeface="Symbol"/>
              </a:rPr>
              <a:t></a:t>
            </a:r>
            <a:r>
              <a:rPr sz="2700" spc="-170" dirty="0">
                <a:latin typeface="Times New Roman"/>
                <a:cs typeface="Times New Roman"/>
              </a:rPr>
              <a:t>	</a:t>
            </a:r>
            <a:r>
              <a:rPr sz="1550" spc="-75" dirty="0">
                <a:latin typeface="Times New Roman"/>
                <a:cs typeface="Times New Roman"/>
              </a:rPr>
              <a:t>12	22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2700" spc="-170" dirty="0">
                <a:latin typeface="Symbol"/>
                <a:cs typeface="Symbol"/>
              </a:rPr>
              <a:t>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8719" y="2932502"/>
            <a:ext cx="1314450" cy="710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690"/>
              </a:lnSpc>
              <a:spcBef>
                <a:spcPts val="110"/>
              </a:spcBef>
              <a:tabLst>
                <a:tab pos="1191260" algn="l"/>
              </a:tabLst>
            </a:pPr>
            <a:r>
              <a:rPr sz="2700" spc="-170" dirty="0">
                <a:latin typeface="Symbol"/>
                <a:cs typeface="Symbol"/>
              </a:rPr>
              <a:t></a:t>
            </a:r>
            <a:r>
              <a:rPr sz="2700" spc="-170" dirty="0">
                <a:latin typeface="Times New Roman"/>
                <a:cs typeface="Times New Roman"/>
              </a:rPr>
              <a:t>	</a:t>
            </a:r>
            <a:r>
              <a:rPr sz="2700" spc="-170" dirty="0">
                <a:latin typeface="Symbol"/>
                <a:cs typeface="Symbol"/>
              </a:rPr>
              <a:t></a:t>
            </a:r>
            <a:endParaRPr sz="2700">
              <a:latin typeface="Symbol"/>
              <a:cs typeface="Symbol"/>
            </a:endParaRPr>
          </a:p>
          <a:p>
            <a:pPr marL="145415">
              <a:lnSpc>
                <a:spcPts val="2690"/>
              </a:lnSpc>
              <a:tabLst>
                <a:tab pos="776605" algn="l"/>
              </a:tabLst>
            </a:pPr>
            <a:r>
              <a:rPr sz="2700" i="1" spc="-295" dirty="0">
                <a:latin typeface="Times New Roman"/>
                <a:cs typeface="Times New Roman"/>
              </a:rPr>
              <a:t>C	C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3319" y="2772906"/>
            <a:ext cx="582295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4050" spc="-254" baseline="10288" dirty="0">
                <a:latin typeface="Symbol"/>
                <a:cs typeface="Symbol"/>
              </a:rPr>
              <a:t></a:t>
            </a:r>
            <a:r>
              <a:rPr sz="4050" spc="-727" baseline="10288" dirty="0">
                <a:latin typeface="Times New Roman"/>
                <a:cs typeface="Times New Roman"/>
              </a:rPr>
              <a:t> </a:t>
            </a:r>
            <a:r>
              <a:rPr sz="4050" i="1" spc="-240" baseline="14403" dirty="0">
                <a:latin typeface="Times New Roman"/>
                <a:cs typeface="Times New Roman"/>
              </a:rPr>
              <a:t>C</a:t>
            </a:r>
            <a:r>
              <a:rPr sz="1550" spc="-160" dirty="0">
                <a:latin typeface="Times New Roman"/>
                <a:cs typeface="Times New Roman"/>
              </a:rPr>
              <a:t>11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23287" y="2772906"/>
            <a:ext cx="888365" cy="439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697230" algn="l"/>
              </a:tabLst>
            </a:pPr>
            <a:r>
              <a:rPr sz="4050" i="1" spc="-209" baseline="14403" dirty="0">
                <a:latin typeface="Times New Roman"/>
                <a:cs typeface="Times New Roman"/>
              </a:rPr>
              <a:t>C</a:t>
            </a:r>
            <a:r>
              <a:rPr sz="1550" spc="-140" dirty="0">
                <a:latin typeface="Times New Roman"/>
                <a:cs typeface="Times New Roman"/>
              </a:rPr>
              <a:t>21</a:t>
            </a:r>
            <a:r>
              <a:rPr sz="1550" spc="-110" dirty="0">
                <a:latin typeface="Times New Roman"/>
                <a:cs typeface="Times New Roman"/>
              </a:rPr>
              <a:t> </a:t>
            </a:r>
            <a:r>
              <a:rPr sz="4050" spc="-254" baseline="10288" dirty="0">
                <a:latin typeface="Symbol"/>
                <a:cs typeface="Symbol"/>
              </a:rPr>
              <a:t></a:t>
            </a:r>
            <a:r>
              <a:rPr sz="4050" spc="-254" baseline="10288" dirty="0">
                <a:latin typeface="Times New Roman"/>
                <a:cs typeface="Times New Roman"/>
              </a:rPr>
              <a:t>	</a:t>
            </a:r>
            <a:r>
              <a:rPr sz="3600" baseline="-17361" dirty="0">
                <a:latin typeface="Calibri"/>
                <a:cs typeface="Calibri"/>
              </a:rPr>
              <a:t>=</a:t>
            </a:r>
            <a:endParaRPr sz="3600" baseline="-17361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33117" y="3266849"/>
            <a:ext cx="13335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75" dirty="0">
                <a:latin typeface="Symbol"/>
                <a:cs typeface="Symbol"/>
              </a:rPr>
              <a:t>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49702" y="3266849"/>
            <a:ext cx="13335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75" dirty="0">
                <a:latin typeface="Symbol"/>
                <a:cs typeface="Symbol"/>
              </a:rPr>
              <a:t>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1602" y="3193913"/>
            <a:ext cx="12807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870585" algn="l"/>
              </a:tabLst>
            </a:pPr>
            <a:r>
              <a:rPr sz="3600" spc="52" baseline="43981" dirty="0">
                <a:latin typeface="Symbol"/>
                <a:cs typeface="Symbol"/>
              </a:rPr>
              <a:t></a:t>
            </a:r>
            <a:r>
              <a:rPr sz="2400" spc="35" dirty="0">
                <a:latin typeface="Symbol"/>
                <a:cs typeface="Symbol"/>
              </a:rPr>
              <a:t></a:t>
            </a:r>
            <a:r>
              <a:rPr sz="2400" spc="-275" dirty="0">
                <a:latin typeface="Times New Roman"/>
                <a:cs typeface="Times New Roman"/>
              </a:rPr>
              <a:t> </a:t>
            </a:r>
            <a:r>
              <a:rPr sz="2400" i="1" spc="-85" dirty="0">
                <a:latin typeface="Times New Roman"/>
                <a:cs typeface="Times New Roman"/>
              </a:rPr>
              <a:t>c	</a:t>
            </a:r>
            <a:r>
              <a:rPr sz="2400" i="1" spc="-95" dirty="0">
                <a:latin typeface="Times New Roman"/>
                <a:cs typeface="Times New Roman"/>
              </a:rPr>
              <a:t>a</a:t>
            </a:r>
            <a:r>
              <a:rPr sz="2400" i="1" spc="285" dirty="0">
                <a:latin typeface="Times New Roman"/>
                <a:cs typeface="Times New Roman"/>
              </a:rPr>
              <a:t> </a:t>
            </a:r>
            <a:r>
              <a:rPr sz="3600" spc="-112" baseline="43981" dirty="0">
                <a:latin typeface="Symbol"/>
                <a:cs typeface="Symbol"/>
              </a:rPr>
              <a:t></a:t>
            </a:r>
            <a:endParaRPr sz="3600" baseline="43981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49702" y="2735805"/>
            <a:ext cx="12172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9140" algn="l"/>
              </a:tabLst>
            </a:pPr>
            <a:r>
              <a:rPr sz="3600" spc="-112" baseline="-4629" dirty="0">
                <a:latin typeface="Symbol"/>
                <a:cs typeface="Symbol"/>
              </a:rPr>
              <a:t></a:t>
            </a:r>
            <a:r>
              <a:rPr sz="3600" spc="390" baseline="-4629" dirty="0">
                <a:latin typeface="Times New Roman"/>
                <a:cs typeface="Times New Roman"/>
              </a:rPr>
              <a:t> </a:t>
            </a:r>
            <a:r>
              <a:rPr sz="2400" i="1" spc="-95" dirty="0">
                <a:latin typeface="Times New Roman"/>
                <a:cs typeface="Times New Roman"/>
              </a:rPr>
              <a:t>d	</a:t>
            </a:r>
            <a:r>
              <a:rPr sz="2400" spc="-105" dirty="0">
                <a:latin typeface="Symbol"/>
                <a:cs typeface="Symbol"/>
              </a:rPr>
              <a:t></a:t>
            </a:r>
            <a:r>
              <a:rPr sz="2400" spc="-375" dirty="0">
                <a:latin typeface="Times New Roman"/>
                <a:cs typeface="Times New Roman"/>
              </a:rPr>
              <a:t> </a:t>
            </a:r>
            <a:r>
              <a:rPr sz="2400" i="1" spc="10" dirty="0">
                <a:latin typeface="Times New Roman"/>
                <a:cs typeface="Times New Roman"/>
              </a:rPr>
              <a:t>b</a:t>
            </a:r>
            <a:r>
              <a:rPr sz="3600" spc="15" baseline="-4629" dirty="0">
                <a:latin typeface="Symbol"/>
                <a:cs typeface="Symbol"/>
              </a:rPr>
              <a:t></a:t>
            </a:r>
            <a:endParaRPr sz="3600" baseline="-4629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5844" y="3895420"/>
            <a:ext cx="179006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| A | = ad –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5690" y="4886909"/>
            <a:ext cx="637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-16203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-1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3600" baseline="-16203" dirty="0">
                <a:latin typeface="Calibri"/>
                <a:cs typeface="Calibri"/>
              </a:rPr>
              <a:t>=</a:t>
            </a:r>
            <a:endParaRPr sz="3600" baseline="-16203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8254" y="5264128"/>
            <a:ext cx="1149985" cy="0"/>
          </a:xfrm>
          <a:custGeom>
            <a:avLst/>
            <a:gdLst/>
            <a:ahLst/>
            <a:cxnLst/>
            <a:rect l="l" t="t" r="r" b="b"/>
            <a:pathLst>
              <a:path w="1149985">
                <a:moveTo>
                  <a:pt x="0" y="0"/>
                </a:moveTo>
                <a:lnTo>
                  <a:pt x="1149646" y="0"/>
                </a:lnTo>
              </a:path>
            </a:pathLst>
          </a:custGeom>
          <a:ln w="166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39101" y="5264810"/>
            <a:ext cx="607695" cy="509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spc="15" dirty="0">
                <a:latin typeface="Times New Roman"/>
                <a:cs typeface="Times New Roman"/>
              </a:rPr>
              <a:t>| </a:t>
            </a:r>
            <a:r>
              <a:rPr sz="3150" i="1" spc="55" dirty="0">
                <a:latin typeface="Times New Roman"/>
                <a:cs typeface="Times New Roman"/>
              </a:rPr>
              <a:t>A</a:t>
            </a:r>
            <a:r>
              <a:rPr sz="3150" i="1" spc="-375" dirty="0">
                <a:latin typeface="Times New Roman"/>
                <a:cs typeface="Times New Roman"/>
              </a:rPr>
              <a:t> </a:t>
            </a:r>
            <a:r>
              <a:rPr sz="3150" spc="15" dirty="0">
                <a:latin typeface="Times New Roman"/>
                <a:cs typeface="Times New Roman"/>
              </a:rPr>
              <a:t>|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83098" y="4693289"/>
            <a:ext cx="1129030" cy="509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i="1" spc="70" dirty="0">
                <a:latin typeface="Times New Roman"/>
                <a:cs typeface="Times New Roman"/>
              </a:rPr>
              <a:t>adj</a:t>
            </a:r>
            <a:r>
              <a:rPr sz="3150" spc="70" dirty="0">
                <a:latin typeface="Times New Roman"/>
                <a:cs typeface="Times New Roman"/>
              </a:rPr>
              <a:t>(</a:t>
            </a:r>
            <a:r>
              <a:rPr sz="3150" spc="-530" dirty="0">
                <a:latin typeface="Times New Roman"/>
                <a:cs typeface="Times New Roman"/>
              </a:rPr>
              <a:t> </a:t>
            </a:r>
            <a:r>
              <a:rPr sz="3150" i="1" spc="5" dirty="0">
                <a:latin typeface="Times New Roman"/>
                <a:cs typeface="Times New Roman"/>
              </a:rPr>
              <a:t>A</a:t>
            </a:r>
            <a:r>
              <a:rPr sz="3150" spc="5" dirty="0">
                <a:latin typeface="Times New Roman"/>
                <a:cs typeface="Times New Roman"/>
              </a:rPr>
              <a:t>)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35300" y="4978349"/>
            <a:ext cx="177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=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35636" y="5278915"/>
            <a:ext cx="141605" cy="4641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50" spc="-185" dirty="0">
                <a:latin typeface="Symbol"/>
                <a:cs typeface="Symbol"/>
              </a:rPr>
              <a:t></a:t>
            </a:r>
            <a:endParaRPr sz="28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3242" y="5191413"/>
            <a:ext cx="1369695" cy="4641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932180" algn="l"/>
              </a:tabLst>
            </a:pPr>
            <a:r>
              <a:rPr sz="4275" spc="-277" baseline="43859" dirty="0">
                <a:latin typeface="Symbol"/>
                <a:cs typeface="Symbol"/>
              </a:rPr>
              <a:t></a:t>
            </a:r>
            <a:r>
              <a:rPr sz="4275" spc="-675" baseline="43859" dirty="0">
                <a:latin typeface="Times New Roman"/>
                <a:cs typeface="Times New Roman"/>
              </a:rPr>
              <a:t> </a:t>
            </a:r>
            <a:r>
              <a:rPr sz="2850" spc="-260" dirty="0">
                <a:latin typeface="Symbol"/>
                <a:cs typeface="Symbol"/>
              </a:rPr>
              <a:t></a:t>
            </a:r>
            <a:r>
              <a:rPr sz="2850" spc="-365" dirty="0">
                <a:latin typeface="Times New Roman"/>
                <a:cs typeface="Times New Roman"/>
              </a:rPr>
              <a:t> </a:t>
            </a:r>
            <a:r>
              <a:rPr sz="2850" i="1" spc="-210" dirty="0">
                <a:latin typeface="Times New Roman"/>
                <a:cs typeface="Times New Roman"/>
              </a:rPr>
              <a:t>c	</a:t>
            </a:r>
            <a:r>
              <a:rPr sz="2850" i="1" spc="-235" dirty="0">
                <a:latin typeface="Times New Roman"/>
                <a:cs typeface="Times New Roman"/>
              </a:rPr>
              <a:t>a</a:t>
            </a:r>
            <a:r>
              <a:rPr sz="2850" i="1" spc="-229" dirty="0">
                <a:latin typeface="Times New Roman"/>
                <a:cs typeface="Times New Roman"/>
              </a:rPr>
              <a:t> </a:t>
            </a:r>
            <a:r>
              <a:rPr sz="4275" spc="-277" baseline="43859" dirty="0">
                <a:latin typeface="Symbol"/>
                <a:cs typeface="Symbol"/>
              </a:rPr>
              <a:t></a:t>
            </a:r>
            <a:endParaRPr sz="4275" baseline="43859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1342" y="4641821"/>
            <a:ext cx="1306195" cy="4641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93115" algn="l"/>
              </a:tabLst>
            </a:pPr>
            <a:r>
              <a:rPr sz="4275" spc="-277" baseline="-3898" dirty="0">
                <a:latin typeface="Symbol"/>
                <a:cs typeface="Symbol"/>
              </a:rPr>
              <a:t></a:t>
            </a:r>
            <a:r>
              <a:rPr sz="4275" spc="315" baseline="-3898" dirty="0">
                <a:latin typeface="Times New Roman"/>
                <a:cs typeface="Times New Roman"/>
              </a:rPr>
              <a:t> </a:t>
            </a:r>
            <a:r>
              <a:rPr sz="2850" i="1" spc="-235" dirty="0">
                <a:latin typeface="Times New Roman"/>
                <a:cs typeface="Times New Roman"/>
              </a:rPr>
              <a:t>d	</a:t>
            </a:r>
            <a:r>
              <a:rPr sz="2850" spc="-260" dirty="0">
                <a:latin typeface="Symbol"/>
                <a:cs typeface="Symbol"/>
              </a:rPr>
              <a:t></a:t>
            </a:r>
            <a:r>
              <a:rPr sz="2850" spc="-465" dirty="0">
                <a:latin typeface="Times New Roman"/>
                <a:cs typeface="Times New Roman"/>
              </a:rPr>
              <a:t> </a:t>
            </a:r>
            <a:r>
              <a:rPr sz="2850" i="1" spc="-110" dirty="0">
                <a:latin typeface="Times New Roman"/>
                <a:cs typeface="Times New Roman"/>
              </a:rPr>
              <a:t>b</a:t>
            </a:r>
            <a:r>
              <a:rPr sz="4275" spc="-165" baseline="-3898" dirty="0">
                <a:latin typeface="Symbol"/>
                <a:cs typeface="Symbol"/>
              </a:rPr>
              <a:t></a:t>
            </a:r>
            <a:endParaRPr sz="4275" baseline="-3898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92193" y="5259254"/>
            <a:ext cx="1149350" cy="0"/>
          </a:xfrm>
          <a:custGeom>
            <a:avLst/>
            <a:gdLst/>
            <a:ahLst/>
            <a:cxnLst/>
            <a:rect l="l" t="t" r="r" b="b"/>
            <a:pathLst>
              <a:path w="1149350">
                <a:moveTo>
                  <a:pt x="0" y="0"/>
                </a:moveTo>
                <a:lnTo>
                  <a:pt x="1148754" y="0"/>
                </a:lnTo>
              </a:path>
            </a:pathLst>
          </a:custGeom>
          <a:ln w="16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505068" y="5258978"/>
            <a:ext cx="1308100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i="1" spc="-75" dirty="0">
                <a:latin typeface="Times New Roman"/>
                <a:cs typeface="Times New Roman"/>
              </a:rPr>
              <a:t>ad </a:t>
            </a:r>
            <a:r>
              <a:rPr sz="3150" spc="-75" dirty="0">
                <a:latin typeface="Symbol"/>
                <a:cs typeface="Symbol"/>
              </a:rPr>
              <a:t></a:t>
            </a:r>
            <a:r>
              <a:rPr sz="3150" spc="-75" dirty="0">
                <a:latin typeface="Times New Roman"/>
                <a:cs typeface="Times New Roman"/>
              </a:rPr>
              <a:t> </a:t>
            </a:r>
            <a:r>
              <a:rPr sz="3150" i="1" spc="-75" dirty="0">
                <a:latin typeface="Times New Roman"/>
                <a:cs typeface="Times New Roman"/>
              </a:rPr>
              <a:t>bc</a:t>
            </a:r>
            <a:r>
              <a:rPr sz="3150" i="1" spc="-610" dirty="0">
                <a:latin typeface="Times New Roman"/>
                <a:cs typeface="Times New Roman"/>
              </a:rPr>
              <a:t> </a:t>
            </a:r>
            <a:r>
              <a:rPr sz="4275" spc="-277" baseline="1949" dirty="0">
                <a:latin typeface="Symbol"/>
                <a:cs typeface="Symbol"/>
              </a:rPr>
              <a:t></a:t>
            </a:r>
            <a:endParaRPr sz="4275" baseline="1949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8688" y="4693419"/>
            <a:ext cx="217170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spc="-70" dirty="0">
                <a:latin typeface="Times New Roman"/>
                <a:cs typeface="Times New Roman"/>
              </a:rPr>
              <a:t>1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98779"/>
            <a:ext cx="2138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6895" algn="l"/>
              </a:tabLst>
            </a:pPr>
            <a:r>
              <a:rPr sz="1800" spc="-5" dirty="0">
                <a:latin typeface="Calibri"/>
                <a:cs typeface="Calibri"/>
              </a:rPr>
              <a:t>Carilah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invers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dari	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3842" y="811302"/>
            <a:ext cx="10033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-145" dirty="0">
                <a:latin typeface="Symbol"/>
                <a:cs typeface="Symbol"/>
              </a:rPr>
              <a:t>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9990" y="811302"/>
            <a:ext cx="10033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-145" dirty="0">
                <a:latin typeface="Symbol"/>
                <a:cs typeface="Symbol"/>
              </a:rPr>
              <a:t>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790" y="8192"/>
            <a:ext cx="1374140" cy="1056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900">
              <a:lnSpc>
                <a:spcPts val="1830"/>
              </a:lnSpc>
              <a:spcBef>
                <a:spcPts val="130"/>
              </a:spcBef>
              <a:tabLst>
                <a:tab pos="635635" algn="l"/>
                <a:tab pos="1047115" algn="l"/>
              </a:tabLst>
            </a:pPr>
            <a:r>
              <a:rPr sz="2850" spc="-217" baseline="-4385" dirty="0">
                <a:latin typeface="Symbol"/>
                <a:cs typeface="Symbol"/>
              </a:rPr>
              <a:t></a:t>
            </a:r>
            <a:r>
              <a:rPr sz="2850" spc="150" baseline="-4385" dirty="0">
                <a:latin typeface="Times New Roman"/>
                <a:cs typeface="Times New Roman"/>
              </a:rPr>
              <a:t> </a:t>
            </a:r>
            <a:r>
              <a:rPr sz="1900" spc="-185" dirty="0">
                <a:latin typeface="Times New Roman"/>
                <a:cs typeface="Times New Roman"/>
              </a:rPr>
              <a:t>2	4	4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2850" spc="-217" baseline="-4385" dirty="0">
                <a:latin typeface="Symbol"/>
                <a:cs typeface="Symbol"/>
              </a:rPr>
              <a:t></a:t>
            </a:r>
            <a:endParaRPr sz="2850" baseline="-4385">
              <a:latin typeface="Symbol"/>
              <a:cs typeface="Symbol"/>
            </a:endParaRPr>
          </a:p>
          <a:p>
            <a:pPr marL="88900">
              <a:lnSpc>
                <a:spcPts val="1450"/>
              </a:lnSpc>
              <a:tabLst>
                <a:tab pos="1222375" algn="l"/>
              </a:tabLst>
            </a:pPr>
            <a:r>
              <a:rPr sz="1900" spc="-145" dirty="0">
                <a:latin typeface="Symbol"/>
                <a:cs typeface="Symbol"/>
              </a:rPr>
              <a:t></a:t>
            </a:r>
            <a:r>
              <a:rPr sz="1900" spc="-145" dirty="0">
                <a:latin typeface="Times New Roman"/>
                <a:cs typeface="Times New Roman"/>
              </a:rPr>
              <a:t>	</a:t>
            </a:r>
            <a:r>
              <a:rPr sz="1900" spc="-145" dirty="0">
                <a:latin typeface="Symbol"/>
                <a:cs typeface="Symbol"/>
              </a:rPr>
              <a:t></a:t>
            </a:r>
            <a:endParaRPr sz="1900">
              <a:latin typeface="Symbol"/>
              <a:cs typeface="Symbol"/>
            </a:endParaRPr>
          </a:p>
          <a:p>
            <a:pPr marL="88900">
              <a:lnSpc>
                <a:spcPts val="1900"/>
              </a:lnSpc>
              <a:tabLst>
                <a:tab pos="635635" algn="l"/>
                <a:tab pos="1047115" algn="l"/>
              </a:tabLst>
            </a:pPr>
            <a:r>
              <a:rPr sz="2850" spc="-217" baseline="-10233" dirty="0">
                <a:latin typeface="Symbol"/>
                <a:cs typeface="Symbol"/>
              </a:rPr>
              <a:t></a:t>
            </a:r>
            <a:r>
              <a:rPr sz="2850" spc="112" baseline="-10233" dirty="0">
                <a:latin typeface="Times New Roman"/>
                <a:cs typeface="Times New Roman"/>
              </a:rPr>
              <a:t> </a:t>
            </a:r>
            <a:r>
              <a:rPr sz="1900" spc="-185" dirty="0">
                <a:latin typeface="Times New Roman"/>
                <a:cs typeface="Times New Roman"/>
              </a:rPr>
              <a:t>1	3	2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2850" spc="-217" baseline="-10233" dirty="0">
                <a:latin typeface="Symbol"/>
                <a:cs typeface="Symbol"/>
              </a:rPr>
              <a:t></a:t>
            </a:r>
            <a:endParaRPr sz="2850" baseline="-10233">
              <a:latin typeface="Symbol"/>
              <a:cs typeface="Symbol"/>
            </a:endParaRPr>
          </a:p>
          <a:p>
            <a:pPr marL="88900">
              <a:lnSpc>
                <a:spcPct val="100000"/>
              </a:lnSpc>
              <a:spcBef>
                <a:spcPts val="620"/>
              </a:spcBef>
              <a:tabLst>
                <a:tab pos="566420" algn="l"/>
                <a:tab pos="983615" algn="l"/>
              </a:tabLst>
            </a:pPr>
            <a:r>
              <a:rPr sz="2850" spc="-217" baseline="20467" dirty="0">
                <a:latin typeface="Symbol"/>
                <a:cs typeface="Symbol"/>
              </a:rPr>
              <a:t></a:t>
            </a:r>
            <a:r>
              <a:rPr sz="2850" spc="-457" baseline="20467" dirty="0">
                <a:latin typeface="Times New Roman"/>
                <a:cs typeface="Times New Roman"/>
              </a:rPr>
              <a:t> </a:t>
            </a:r>
            <a:r>
              <a:rPr sz="1900" spc="-150" dirty="0">
                <a:latin typeface="Symbol"/>
                <a:cs typeface="Symbol"/>
              </a:rPr>
              <a:t></a:t>
            </a:r>
            <a:r>
              <a:rPr sz="1900" spc="-150" dirty="0">
                <a:latin typeface="Times New Roman"/>
                <a:cs typeface="Times New Roman"/>
              </a:rPr>
              <a:t>1	</a:t>
            </a:r>
            <a:r>
              <a:rPr sz="1900" spc="-204" dirty="0">
                <a:latin typeface="Symbol"/>
                <a:cs typeface="Symbol"/>
              </a:rPr>
              <a:t></a:t>
            </a:r>
            <a:r>
              <a:rPr sz="1900" spc="-225" dirty="0">
                <a:latin typeface="Times New Roman"/>
                <a:cs typeface="Times New Roman"/>
              </a:rPr>
              <a:t> </a:t>
            </a:r>
            <a:r>
              <a:rPr sz="1900" spc="-185" dirty="0">
                <a:latin typeface="Times New Roman"/>
                <a:cs typeface="Times New Roman"/>
              </a:rPr>
              <a:t>2	</a:t>
            </a:r>
            <a:r>
              <a:rPr sz="1900" spc="-204" dirty="0">
                <a:latin typeface="Symbol"/>
                <a:cs typeface="Symbol"/>
              </a:rPr>
              <a:t></a:t>
            </a:r>
            <a:r>
              <a:rPr sz="1900" spc="-360" dirty="0">
                <a:latin typeface="Times New Roman"/>
                <a:cs typeface="Times New Roman"/>
              </a:rPr>
              <a:t> </a:t>
            </a:r>
            <a:r>
              <a:rPr sz="1900" spc="-135" dirty="0">
                <a:latin typeface="Times New Roman"/>
                <a:cs typeface="Times New Roman"/>
              </a:rPr>
              <a:t>3</a:t>
            </a:r>
            <a:r>
              <a:rPr sz="2850" spc="-202" baseline="20467" dirty="0">
                <a:latin typeface="Symbol"/>
                <a:cs typeface="Symbol"/>
              </a:rPr>
              <a:t></a:t>
            </a:r>
            <a:endParaRPr sz="2850" baseline="20467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890" y="1502409"/>
            <a:ext cx="677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Solusi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2646" y="1280024"/>
            <a:ext cx="1446530" cy="132461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5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11 </a:t>
            </a:r>
            <a:r>
              <a:rPr sz="1800" dirty="0">
                <a:latin typeface="Calibri"/>
                <a:cs typeface="Calibri"/>
              </a:rPr>
              <a:t>= M</a:t>
            </a:r>
            <a:r>
              <a:rPr sz="1800" baseline="-20833" dirty="0">
                <a:latin typeface="Calibri"/>
                <a:cs typeface="Calibri"/>
              </a:rPr>
              <a:t>11  </a:t>
            </a:r>
            <a:r>
              <a:rPr sz="1800" dirty="0">
                <a:latin typeface="Calibri"/>
                <a:cs typeface="Calibri"/>
              </a:rPr>
              <a:t>= -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L="78740">
              <a:lnSpc>
                <a:spcPct val="100000"/>
              </a:lnSpc>
              <a:spcBef>
                <a:spcPts val="1155"/>
              </a:spcBef>
            </a:pP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12 </a:t>
            </a:r>
            <a:r>
              <a:rPr sz="1800" dirty="0">
                <a:latin typeface="Calibri"/>
                <a:cs typeface="Calibri"/>
              </a:rPr>
              <a:t>= - 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spc="-7" baseline="-20833" dirty="0">
                <a:latin typeface="Calibri"/>
                <a:cs typeface="Calibri"/>
              </a:rPr>
              <a:t>12  </a:t>
            </a:r>
            <a:r>
              <a:rPr sz="1800">
                <a:latin typeface="Calibri"/>
                <a:cs typeface="Calibri"/>
              </a:rPr>
              <a:t>=</a:t>
            </a:r>
            <a:r>
              <a:rPr sz="1800" spc="-40">
                <a:latin typeface="Calibri"/>
                <a:cs typeface="Calibri"/>
              </a:rPr>
              <a:t> </a:t>
            </a:r>
            <a:r>
              <a:rPr sz="1800" spc="-40" smtClean="0">
                <a:latin typeface="Calibri"/>
                <a:cs typeface="Calibri"/>
              </a:rPr>
              <a:t>-</a:t>
            </a:r>
            <a:r>
              <a:rPr sz="1800" smtClean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874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13 </a:t>
            </a:r>
            <a:r>
              <a:rPr sz="1800" dirty="0">
                <a:latin typeface="Calibri"/>
                <a:cs typeface="Calibri"/>
              </a:rPr>
              <a:t>= M</a:t>
            </a:r>
            <a:r>
              <a:rPr sz="1800" baseline="-20833" dirty="0">
                <a:latin typeface="Calibri"/>
                <a:cs typeface="Calibri"/>
              </a:rPr>
              <a:t>13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3975" y="1389634"/>
            <a:ext cx="1379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21 </a:t>
            </a:r>
            <a:r>
              <a:rPr sz="1800" dirty="0">
                <a:latin typeface="Calibri"/>
                <a:cs typeface="Calibri"/>
              </a:rPr>
              <a:t>= - 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spc="-7" baseline="-20833" dirty="0">
                <a:latin typeface="Calibri"/>
                <a:cs typeface="Calibri"/>
              </a:rPr>
              <a:t>21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0001" y="1979498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51275" y="1846910"/>
            <a:ext cx="13925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49960" algn="l"/>
              </a:tabLst>
            </a:pP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22</a:t>
            </a:r>
            <a:r>
              <a:rPr sz="1800" spc="202" baseline="-20833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	= -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3975" y="2228215"/>
            <a:ext cx="1379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23 </a:t>
            </a:r>
            <a:r>
              <a:rPr sz="1800" dirty="0">
                <a:latin typeface="Calibri"/>
                <a:cs typeface="Calibri"/>
              </a:rPr>
              <a:t>= - 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spc="-7" baseline="-20833" dirty="0">
                <a:latin typeface="Calibri"/>
                <a:cs typeface="Calibri"/>
              </a:rPr>
              <a:t>23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38800" y="1295400"/>
            <a:ext cx="137985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389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31 </a:t>
            </a:r>
            <a:r>
              <a:rPr sz="1800" dirty="0">
                <a:latin typeface="Calibri"/>
                <a:cs typeface="Calibri"/>
              </a:rPr>
              <a:t>= M</a:t>
            </a:r>
            <a:r>
              <a:rPr sz="1800" baseline="-20833" dirty="0">
                <a:latin typeface="Calibri"/>
                <a:cs typeface="Calibri"/>
              </a:rPr>
              <a:t>31 </a:t>
            </a:r>
            <a:r>
              <a:rPr sz="1800" dirty="0">
                <a:latin typeface="Calibri"/>
                <a:cs typeface="Calibri"/>
              </a:rPr>
              <a:t>= - 4  C</a:t>
            </a:r>
            <a:r>
              <a:rPr sz="1800" baseline="-20833" dirty="0">
                <a:latin typeface="Calibri"/>
                <a:cs typeface="Calibri"/>
              </a:rPr>
              <a:t>32 </a:t>
            </a:r>
            <a:r>
              <a:rPr sz="1800" dirty="0">
                <a:latin typeface="Calibri"/>
                <a:cs typeface="Calibri"/>
              </a:rPr>
              <a:t>= - 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spc="-7" baseline="-20833" dirty="0">
                <a:latin typeface="Calibri"/>
                <a:cs typeface="Calibri"/>
              </a:rPr>
              <a:t>32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33 </a:t>
            </a:r>
            <a:r>
              <a:rPr sz="1800" dirty="0">
                <a:latin typeface="Calibri"/>
                <a:cs typeface="Calibri"/>
              </a:rPr>
              <a:t>= M</a:t>
            </a:r>
            <a:r>
              <a:rPr sz="1800" baseline="-20833" dirty="0">
                <a:latin typeface="Calibri"/>
                <a:cs typeface="Calibri"/>
              </a:rPr>
              <a:t>33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690" y="3306317"/>
            <a:ext cx="746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adj(A)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10353" y="3579176"/>
            <a:ext cx="153670" cy="378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125" dirty="0">
                <a:latin typeface="Symbol"/>
                <a:cs typeface="Symbol"/>
              </a:rPr>
              <a:t>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9883" y="3579176"/>
            <a:ext cx="153670" cy="378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125" dirty="0">
                <a:latin typeface="Symbol"/>
                <a:cs typeface="Symbol"/>
              </a:rPr>
              <a:t>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41783" y="2878467"/>
            <a:ext cx="2385695" cy="1267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ts val="1914"/>
              </a:lnSpc>
              <a:spcBef>
                <a:spcPts val="110"/>
              </a:spcBef>
              <a:tabLst>
                <a:tab pos="949960" algn="l"/>
                <a:tab pos="1710055" algn="l"/>
              </a:tabLst>
            </a:pPr>
            <a:r>
              <a:rPr sz="3450" spc="187" baseline="-25362" dirty="0">
                <a:latin typeface="Symbol"/>
                <a:cs typeface="Symbol"/>
              </a:rPr>
              <a:t></a:t>
            </a:r>
            <a:r>
              <a:rPr sz="3450" spc="187" baseline="-25362" dirty="0">
                <a:latin typeface="Times New Roman"/>
                <a:cs typeface="Times New Roman"/>
              </a:rPr>
              <a:t>	</a:t>
            </a:r>
            <a:r>
              <a:rPr sz="3450" i="1" spc="270" baseline="14492" dirty="0">
                <a:latin typeface="Times New Roman"/>
                <a:cs typeface="Times New Roman"/>
              </a:rPr>
              <a:t>C</a:t>
            </a:r>
            <a:r>
              <a:rPr sz="1350" spc="180" dirty="0">
                <a:latin typeface="Times New Roman"/>
                <a:cs typeface="Times New Roman"/>
              </a:rPr>
              <a:t>21	</a:t>
            </a:r>
            <a:r>
              <a:rPr sz="3450" i="1" spc="247" baseline="14492" dirty="0">
                <a:latin typeface="Times New Roman"/>
                <a:cs typeface="Times New Roman"/>
              </a:rPr>
              <a:t>C</a:t>
            </a:r>
            <a:r>
              <a:rPr sz="1350" spc="165" dirty="0">
                <a:latin typeface="Times New Roman"/>
                <a:cs typeface="Times New Roman"/>
              </a:rPr>
              <a:t>31</a:t>
            </a:r>
            <a:r>
              <a:rPr sz="1350" spc="-114" dirty="0">
                <a:latin typeface="Times New Roman"/>
                <a:cs typeface="Times New Roman"/>
              </a:rPr>
              <a:t> </a:t>
            </a:r>
            <a:r>
              <a:rPr sz="3450" spc="187" baseline="9661" dirty="0">
                <a:latin typeface="Symbol"/>
                <a:cs typeface="Symbol"/>
              </a:rPr>
              <a:t></a:t>
            </a:r>
            <a:endParaRPr sz="3450" baseline="9661">
              <a:latin typeface="Symbol"/>
              <a:cs typeface="Symbol"/>
            </a:endParaRPr>
          </a:p>
          <a:p>
            <a:pPr marR="68580" algn="r">
              <a:lnSpc>
                <a:spcPts val="1739"/>
              </a:lnSpc>
            </a:pPr>
            <a:r>
              <a:rPr sz="2300" spc="125" dirty="0">
                <a:latin typeface="Symbol"/>
                <a:cs typeface="Symbol"/>
              </a:rPr>
              <a:t></a:t>
            </a:r>
            <a:endParaRPr sz="2300">
              <a:latin typeface="Symbol"/>
              <a:cs typeface="Symbol"/>
            </a:endParaRPr>
          </a:p>
          <a:p>
            <a:pPr marL="50800">
              <a:lnSpc>
                <a:spcPts val="2580"/>
              </a:lnSpc>
              <a:tabLst>
                <a:tab pos="943610" algn="l"/>
                <a:tab pos="1702435" algn="l"/>
              </a:tabLst>
            </a:pPr>
            <a:r>
              <a:rPr sz="3450" spc="262" baseline="4830" dirty="0">
                <a:latin typeface="Symbol"/>
                <a:cs typeface="Symbol"/>
              </a:rPr>
              <a:t></a:t>
            </a:r>
            <a:r>
              <a:rPr sz="3450" i="1" spc="262" baseline="14492" dirty="0">
                <a:latin typeface="Times New Roman"/>
                <a:cs typeface="Times New Roman"/>
              </a:rPr>
              <a:t>C</a:t>
            </a:r>
            <a:r>
              <a:rPr sz="1350" spc="175" dirty="0">
                <a:latin typeface="Times New Roman"/>
                <a:cs typeface="Times New Roman"/>
              </a:rPr>
              <a:t>12	</a:t>
            </a:r>
            <a:r>
              <a:rPr sz="3450" i="1" spc="270" baseline="14492" dirty="0">
                <a:latin typeface="Times New Roman"/>
                <a:cs typeface="Times New Roman"/>
              </a:rPr>
              <a:t>C</a:t>
            </a:r>
            <a:r>
              <a:rPr sz="1350" spc="180" dirty="0">
                <a:latin typeface="Times New Roman"/>
                <a:cs typeface="Times New Roman"/>
              </a:rPr>
              <a:t>22	</a:t>
            </a:r>
            <a:r>
              <a:rPr sz="3450" i="1" spc="247" baseline="14492" dirty="0">
                <a:latin typeface="Times New Roman"/>
                <a:cs typeface="Times New Roman"/>
              </a:rPr>
              <a:t>C</a:t>
            </a:r>
            <a:r>
              <a:rPr sz="1350" spc="165" dirty="0">
                <a:latin typeface="Times New Roman"/>
                <a:cs typeface="Times New Roman"/>
              </a:rPr>
              <a:t>32</a:t>
            </a:r>
            <a:r>
              <a:rPr sz="1350" spc="-55" dirty="0">
                <a:latin typeface="Times New Roman"/>
                <a:cs typeface="Times New Roman"/>
              </a:rPr>
              <a:t> </a:t>
            </a:r>
            <a:r>
              <a:rPr sz="3450" spc="187" baseline="4830" dirty="0">
                <a:latin typeface="Symbol"/>
                <a:cs typeface="Symbol"/>
              </a:rPr>
              <a:t></a:t>
            </a:r>
            <a:endParaRPr sz="3450" baseline="483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765"/>
              </a:spcBef>
              <a:tabLst>
                <a:tab pos="946150" algn="l"/>
                <a:tab pos="1705610" algn="l"/>
              </a:tabLst>
            </a:pPr>
            <a:r>
              <a:rPr sz="2300" spc="125" dirty="0">
                <a:latin typeface="Symbol"/>
                <a:cs typeface="Symbol"/>
              </a:rPr>
              <a:t></a:t>
            </a:r>
            <a:r>
              <a:rPr sz="2300" spc="-340" dirty="0">
                <a:latin typeface="Times New Roman"/>
                <a:cs typeface="Times New Roman"/>
              </a:rPr>
              <a:t> </a:t>
            </a:r>
            <a:r>
              <a:rPr sz="3450" i="1" spc="187" baseline="14492" dirty="0">
                <a:latin typeface="Times New Roman"/>
                <a:cs typeface="Times New Roman"/>
              </a:rPr>
              <a:t>C</a:t>
            </a:r>
            <a:r>
              <a:rPr sz="2025" spc="187" baseline="2057" dirty="0">
                <a:latin typeface="Times New Roman"/>
                <a:cs typeface="Times New Roman"/>
              </a:rPr>
              <a:t>13	</a:t>
            </a:r>
            <a:r>
              <a:rPr sz="3450" i="1" spc="270" baseline="14492" dirty="0">
                <a:latin typeface="Times New Roman"/>
                <a:cs typeface="Times New Roman"/>
              </a:rPr>
              <a:t>C</a:t>
            </a:r>
            <a:r>
              <a:rPr sz="2025" spc="270" baseline="2057" dirty="0">
                <a:latin typeface="Times New Roman"/>
                <a:cs typeface="Times New Roman"/>
              </a:rPr>
              <a:t>23	</a:t>
            </a:r>
            <a:r>
              <a:rPr sz="3450" i="1" spc="247" baseline="14492" dirty="0">
                <a:latin typeface="Times New Roman"/>
                <a:cs typeface="Times New Roman"/>
              </a:rPr>
              <a:t>C</a:t>
            </a:r>
            <a:r>
              <a:rPr sz="2025" spc="247" baseline="2057" dirty="0">
                <a:latin typeface="Times New Roman"/>
                <a:cs typeface="Times New Roman"/>
              </a:rPr>
              <a:t>33</a:t>
            </a:r>
            <a:r>
              <a:rPr sz="2025" spc="-127" baseline="2057" dirty="0">
                <a:latin typeface="Times New Roman"/>
                <a:cs typeface="Times New Roman"/>
              </a:rPr>
              <a:t> </a:t>
            </a:r>
            <a:r>
              <a:rPr sz="2300" spc="125" dirty="0">
                <a:latin typeface="Symbol"/>
                <a:cs typeface="Symbol"/>
              </a:rPr>
              <a:t>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4483" y="2878467"/>
            <a:ext cx="666750" cy="378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450" spc="187" baseline="9661" dirty="0">
                <a:latin typeface="Symbol"/>
                <a:cs typeface="Symbol"/>
              </a:rPr>
              <a:t></a:t>
            </a:r>
            <a:r>
              <a:rPr sz="3450" spc="-517" baseline="9661" dirty="0">
                <a:latin typeface="Times New Roman"/>
                <a:cs typeface="Times New Roman"/>
              </a:rPr>
              <a:t> </a:t>
            </a:r>
            <a:r>
              <a:rPr sz="3450" i="1" spc="232" baseline="14492" dirty="0">
                <a:latin typeface="Times New Roman"/>
                <a:cs typeface="Times New Roman"/>
              </a:rPr>
              <a:t>C</a:t>
            </a:r>
            <a:r>
              <a:rPr sz="1350" spc="155" dirty="0">
                <a:latin typeface="Times New Roman"/>
                <a:cs typeface="Times New Roman"/>
              </a:rPr>
              <a:t>11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5644" y="4209669"/>
            <a:ext cx="5420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|A| </a:t>
            </a:r>
            <a:r>
              <a:rPr sz="1800" dirty="0">
                <a:latin typeface="Calibri"/>
                <a:cs typeface="Calibri"/>
              </a:rPr>
              <a:t>= a</a:t>
            </a:r>
            <a:r>
              <a:rPr sz="1800" baseline="-20833" dirty="0">
                <a:latin typeface="Calibri"/>
                <a:cs typeface="Calibri"/>
              </a:rPr>
              <a:t>11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11 </a:t>
            </a:r>
            <a:r>
              <a:rPr sz="1800" dirty="0">
                <a:latin typeface="Calibri"/>
                <a:cs typeface="Calibri"/>
              </a:rPr>
              <a:t>+ a</a:t>
            </a:r>
            <a:r>
              <a:rPr sz="1800" baseline="-20833" dirty="0">
                <a:latin typeface="Calibri"/>
                <a:cs typeface="Calibri"/>
              </a:rPr>
              <a:t>12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12 </a:t>
            </a:r>
            <a:r>
              <a:rPr sz="1800" dirty="0">
                <a:latin typeface="Calibri"/>
                <a:cs typeface="Calibri"/>
              </a:rPr>
              <a:t>+ a</a:t>
            </a:r>
            <a:r>
              <a:rPr sz="1800" baseline="-20833" dirty="0">
                <a:latin typeface="Calibri"/>
                <a:cs typeface="Calibri"/>
              </a:rPr>
              <a:t>13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13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(2)(-5)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10" dirty="0">
                <a:latin typeface="Calibri"/>
                <a:cs typeface="Calibri"/>
              </a:rPr>
              <a:t>(4)(1)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10" dirty="0">
                <a:latin typeface="Calibri"/>
                <a:cs typeface="Calibri"/>
              </a:rPr>
              <a:t>(4)(1) </a:t>
            </a:r>
            <a:r>
              <a:rPr sz="1800" dirty="0">
                <a:latin typeface="Calibri"/>
                <a:cs typeface="Calibri"/>
              </a:rPr>
              <a:t>= -</a:t>
            </a:r>
            <a:r>
              <a:rPr sz="1800" spc="-2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4690" y="5219446"/>
            <a:ext cx="496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aseline="-1697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-1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2700" baseline="-16975" dirty="0">
                <a:latin typeface="Calibri"/>
                <a:cs typeface="Calibri"/>
              </a:rPr>
              <a:t>=</a:t>
            </a:r>
            <a:endParaRPr sz="2700" baseline="-16975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75245" y="5473938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>
                <a:moveTo>
                  <a:pt x="0" y="0"/>
                </a:moveTo>
                <a:lnTo>
                  <a:pt x="946772" y="0"/>
                </a:lnTo>
              </a:path>
            </a:pathLst>
          </a:custGeom>
          <a:ln w="137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496055" y="5472266"/>
            <a:ext cx="505459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0" dirty="0">
                <a:latin typeface="Times New Roman"/>
                <a:cs typeface="Times New Roman"/>
              </a:rPr>
              <a:t>| </a:t>
            </a:r>
            <a:r>
              <a:rPr sz="2600" i="1" spc="40" dirty="0">
                <a:latin typeface="Times New Roman"/>
                <a:cs typeface="Times New Roman"/>
              </a:rPr>
              <a:t>A</a:t>
            </a:r>
            <a:r>
              <a:rPr sz="2600" i="1" spc="-32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|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85228" y="5001297"/>
            <a:ext cx="934719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i="1" spc="55" dirty="0">
                <a:latin typeface="Times New Roman"/>
                <a:cs typeface="Times New Roman"/>
              </a:rPr>
              <a:t>adj</a:t>
            </a:r>
            <a:r>
              <a:rPr sz="2600" spc="55" dirty="0">
                <a:latin typeface="Times New Roman"/>
                <a:cs typeface="Times New Roman"/>
              </a:rPr>
              <a:t>(</a:t>
            </a:r>
            <a:r>
              <a:rPr sz="2600" spc="-450" dirty="0">
                <a:latin typeface="Times New Roman"/>
                <a:cs typeface="Times New Roman"/>
              </a:rPr>
              <a:t> </a:t>
            </a:r>
            <a:r>
              <a:rPr sz="2600" i="1" spc="5" dirty="0">
                <a:latin typeface="Times New Roman"/>
                <a:cs typeface="Times New Roman"/>
              </a:rPr>
              <a:t>A</a:t>
            </a:r>
            <a:r>
              <a:rPr sz="2600" spc="5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1645" y="52880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19050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/>
          <a:srcRect r="1667"/>
          <a:stretch>
            <a:fillRect/>
          </a:stretch>
        </p:blipFill>
        <p:spPr bwMode="auto">
          <a:xfrm>
            <a:off x="4114800" y="2819400"/>
            <a:ext cx="264750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6600" y="1600200"/>
            <a:ext cx="1562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38400" y="4648200"/>
            <a:ext cx="653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4008754" cy="466725"/>
          </a:xfrm>
          <a:prstGeom prst="rect">
            <a:avLst/>
          </a:prstGeom>
          <a:solidFill>
            <a:srgbClr val="800080"/>
          </a:solidFill>
          <a:ln w="9525">
            <a:solidFill>
              <a:srgbClr val="FFFF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04"/>
              </a:spcBef>
            </a:pPr>
            <a:r>
              <a:rPr sz="2400" spc="-5" dirty="0"/>
              <a:t>Mencari </a:t>
            </a:r>
            <a:r>
              <a:rPr sz="2400" spc="-20" dirty="0"/>
              <a:t>invers </a:t>
            </a:r>
            <a:r>
              <a:rPr sz="2400" spc="-15" dirty="0"/>
              <a:t>dengan</a:t>
            </a:r>
            <a:r>
              <a:rPr sz="2400" spc="-20" dirty="0"/>
              <a:t> </a:t>
            </a:r>
            <a:r>
              <a:rPr sz="2400" spc="-5" dirty="0"/>
              <a:t>OBE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69644" y="932434"/>
            <a:ext cx="6094730" cy="1443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Jika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matriks persegi </a:t>
            </a:r>
            <a:r>
              <a:rPr sz="1800" spc="-5" dirty="0">
                <a:latin typeface="Calibri"/>
                <a:cs typeface="Calibri"/>
              </a:rPr>
              <a:t>non </a:t>
            </a:r>
            <a:r>
              <a:rPr sz="1800" spc="-25" dirty="0">
                <a:latin typeface="Calibri"/>
                <a:cs typeface="Calibri"/>
              </a:rPr>
              <a:t>singular, </a:t>
            </a: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OBE terhadap </a:t>
            </a:r>
            <a:r>
              <a:rPr sz="1800" dirty="0">
                <a:latin typeface="Calibri"/>
                <a:cs typeface="Calibri"/>
              </a:rPr>
              <a:t>A dapat  </a:t>
            </a:r>
            <a:r>
              <a:rPr sz="1800" spc="-10" dirty="0">
                <a:latin typeface="Calibri"/>
                <a:cs typeface="Calibri"/>
              </a:rPr>
              <a:t>direduksi </a:t>
            </a:r>
            <a:r>
              <a:rPr sz="1800" spc="-5" dirty="0">
                <a:latin typeface="Calibri"/>
                <a:cs typeface="Calibri"/>
              </a:rPr>
              <a:t>menjadi bentuk normal </a:t>
            </a:r>
            <a:r>
              <a:rPr sz="1800" dirty="0">
                <a:latin typeface="Calibri"/>
                <a:cs typeface="Calibri"/>
              </a:rPr>
              <a:t>I sedemikian </a:t>
            </a:r>
            <a:r>
              <a:rPr sz="1800" spc="-10" dirty="0">
                <a:latin typeface="Calibri"/>
                <a:cs typeface="Calibri"/>
              </a:rPr>
              <a:t>hingga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P A =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dirty="0">
                <a:latin typeface="Calibri"/>
                <a:cs typeface="Calibri"/>
              </a:rPr>
              <a:t>P </a:t>
            </a:r>
            <a:r>
              <a:rPr sz="1800" spc="-5" dirty="0">
                <a:latin typeface="Calibri"/>
                <a:cs typeface="Calibri"/>
              </a:rPr>
              <a:t>hasil penggandaan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-5" dirty="0">
                <a:latin typeface="Calibri"/>
                <a:cs typeface="Calibri"/>
              </a:rPr>
              <a:t>elementer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(baris).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2456815"/>
            <a:ext cx="1160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Selanjutnya,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9575" y="2456815"/>
            <a:ext cx="12585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 A =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P A =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r>
              <a:rPr sz="1800" spc="82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 A =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=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240" y="3828669"/>
            <a:ext cx="6693534" cy="2292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0">
              <a:lnSpc>
                <a:spcPct val="100000"/>
              </a:lnSpc>
              <a:spcBef>
                <a:spcPts val="100"/>
              </a:spcBef>
              <a:tabLst>
                <a:tab pos="2291080" algn="l"/>
              </a:tabLst>
            </a:pPr>
            <a:r>
              <a:rPr sz="1800" dirty="0">
                <a:latin typeface="Calibri"/>
                <a:cs typeface="Calibri"/>
              </a:rPr>
              <a:t>Ini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berarti	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demikian hasil penggandaan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-5" dirty="0">
                <a:latin typeface="Calibri"/>
                <a:cs typeface="Calibri"/>
              </a:rPr>
              <a:t>elementer (baris) ini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pada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hakekatnya </a:t>
            </a:r>
            <a:r>
              <a:rPr sz="1800" dirty="0">
                <a:latin typeface="Calibri"/>
                <a:cs typeface="Calibri"/>
              </a:rPr>
              <a:t>adalah </a:t>
            </a:r>
            <a:r>
              <a:rPr sz="1800" spc="-15" dirty="0">
                <a:latin typeface="Calibri"/>
                <a:cs typeface="Calibri"/>
              </a:rPr>
              <a:t>invers </a:t>
            </a:r>
            <a:r>
              <a:rPr sz="1800" spc="-5" dirty="0">
                <a:latin typeface="Calibri"/>
                <a:cs typeface="Calibri"/>
              </a:rPr>
              <a:t>dari </a:t>
            </a:r>
            <a:r>
              <a:rPr sz="1800" spc="-10" dirty="0">
                <a:latin typeface="Calibri"/>
                <a:cs typeface="Calibri"/>
              </a:rPr>
              <a:t>matriks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11125">
              <a:lnSpc>
                <a:spcPct val="100000"/>
              </a:lnSpc>
            </a:pPr>
            <a:r>
              <a:rPr sz="1800" spc="-30" dirty="0">
                <a:latin typeface="Calibri"/>
                <a:cs typeface="Calibri"/>
              </a:rPr>
              <a:t>Teknis </a:t>
            </a:r>
            <a:r>
              <a:rPr sz="1800" spc="-5" dirty="0">
                <a:latin typeface="Calibri"/>
                <a:cs typeface="Calibri"/>
              </a:rPr>
              <a:t>pencarian </a:t>
            </a:r>
            <a:r>
              <a:rPr sz="1800" spc="-15" dirty="0">
                <a:latin typeface="Calibri"/>
                <a:cs typeface="Calibri"/>
              </a:rPr>
              <a:t>invers </a:t>
            </a: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OBE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  <a:spcBef>
                <a:spcPts val="1175"/>
              </a:spcBef>
              <a:tabLst>
                <a:tab pos="1330325" algn="l"/>
                <a:tab pos="2092325" algn="l"/>
              </a:tabLst>
            </a:pPr>
            <a:r>
              <a:rPr sz="1800" spc="-5" dirty="0">
                <a:latin typeface="Calibri"/>
                <a:cs typeface="Calibri"/>
              </a:rPr>
              <a:t>(A </a:t>
            </a:r>
            <a:r>
              <a:rPr sz="1800" dirty="0">
                <a:latin typeface="Calibri"/>
                <a:cs typeface="Calibri"/>
              </a:rPr>
              <a:t>|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I)	~	</a:t>
            </a:r>
            <a:r>
              <a:rPr sz="1800" spc="-5" dirty="0">
                <a:latin typeface="Calibri"/>
                <a:cs typeface="Calibri"/>
              </a:rPr>
              <a:t>(I </a:t>
            </a:r>
            <a:r>
              <a:rPr sz="1800" dirty="0">
                <a:latin typeface="Calibri"/>
                <a:cs typeface="Calibri"/>
              </a:rPr>
              <a:t>|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4008754" cy="466725"/>
          </a:xfrm>
          <a:prstGeom prst="rect">
            <a:avLst/>
          </a:prstGeom>
          <a:solidFill>
            <a:srgbClr val="800080"/>
          </a:solidFill>
          <a:ln w="9525">
            <a:solidFill>
              <a:srgbClr val="FFFF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04"/>
              </a:spcBef>
            </a:pPr>
            <a:r>
              <a:rPr sz="2400" spc="-5" dirty="0"/>
              <a:t>Mencari </a:t>
            </a:r>
            <a:r>
              <a:rPr sz="2400" spc="-20" dirty="0"/>
              <a:t>invers </a:t>
            </a:r>
            <a:r>
              <a:rPr sz="2400" spc="-15" dirty="0"/>
              <a:t>dengan</a:t>
            </a:r>
            <a:r>
              <a:rPr sz="2400" spc="-20" dirty="0"/>
              <a:t> </a:t>
            </a:r>
            <a:r>
              <a:rPr sz="2400" spc="-5" dirty="0"/>
              <a:t>OKE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69644" y="932434"/>
            <a:ext cx="6090285" cy="1443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Jika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matriks persegi </a:t>
            </a:r>
            <a:r>
              <a:rPr sz="1800" spc="-5" dirty="0">
                <a:latin typeface="Calibri"/>
                <a:cs typeface="Calibri"/>
              </a:rPr>
              <a:t>non </a:t>
            </a:r>
            <a:r>
              <a:rPr sz="1800" spc="-25" dirty="0">
                <a:latin typeface="Calibri"/>
                <a:cs typeface="Calibri"/>
              </a:rPr>
              <a:t>singular, </a:t>
            </a: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OKE terhadap </a:t>
            </a:r>
            <a:r>
              <a:rPr sz="1800" dirty="0">
                <a:latin typeface="Calibri"/>
                <a:cs typeface="Calibri"/>
              </a:rPr>
              <a:t>A dapat  </a:t>
            </a:r>
            <a:r>
              <a:rPr sz="1800" spc="-10" dirty="0">
                <a:latin typeface="Calibri"/>
                <a:cs typeface="Calibri"/>
              </a:rPr>
              <a:t>direduksi </a:t>
            </a:r>
            <a:r>
              <a:rPr sz="1800" spc="-5" dirty="0">
                <a:latin typeface="Calibri"/>
                <a:cs typeface="Calibri"/>
              </a:rPr>
              <a:t>menjadi bentuk normal </a:t>
            </a:r>
            <a:r>
              <a:rPr sz="1800" dirty="0">
                <a:latin typeface="Calibri"/>
                <a:cs typeface="Calibri"/>
              </a:rPr>
              <a:t>I sedemikian </a:t>
            </a:r>
            <a:r>
              <a:rPr sz="1800" spc="-10" dirty="0">
                <a:latin typeface="Calibri"/>
                <a:cs typeface="Calibri"/>
              </a:rPr>
              <a:t>hingga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Q =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dirty="0">
                <a:latin typeface="Calibri"/>
                <a:cs typeface="Calibri"/>
              </a:rPr>
              <a:t>Q </a:t>
            </a:r>
            <a:r>
              <a:rPr sz="1800" spc="-5" dirty="0">
                <a:latin typeface="Calibri"/>
                <a:cs typeface="Calibri"/>
              </a:rPr>
              <a:t>hasil penggandaan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-5" dirty="0">
                <a:latin typeface="Calibri"/>
                <a:cs typeface="Calibri"/>
              </a:rPr>
              <a:t>elementer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(kolom).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2456815"/>
            <a:ext cx="1160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Selanjutnya,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9575" y="2456815"/>
            <a:ext cx="14370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 Q =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Q Q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I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r>
              <a:rPr sz="1800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I =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r>
              <a:rPr sz="1800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=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r>
              <a:rPr sz="1800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240" y="3828669"/>
            <a:ext cx="6814184" cy="160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0">
              <a:lnSpc>
                <a:spcPct val="100000"/>
              </a:lnSpc>
              <a:spcBef>
                <a:spcPts val="100"/>
              </a:spcBef>
              <a:tabLst>
                <a:tab pos="2291080" algn="l"/>
              </a:tabLst>
            </a:pPr>
            <a:r>
              <a:rPr sz="1800" dirty="0">
                <a:latin typeface="Calibri"/>
                <a:cs typeface="Calibri"/>
              </a:rPr>
              <a:t>Ini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berarti	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demikian hasil penggandaan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-5" dirty="0">
                <a:latin typeface="Calibri"/>
                <a:cs typeface="Calibri"/>
              </a:rPr>
              <a:t>elementer </a:t>
            </a:r>
            <a:r>
              <a:rPr sz="1800" spc="-15" dirty="0">
                <a:latin typeface="Calibri"/>
                <a:cs typeface="Calibri"/>
              </a:rPr>
              <a:t>(kolom) </a:t>
            </a:r>
            <a:r>
              <a:rPr sz="1800" spc="-5" dirty="0">
                <a:latin typeface="Calibri"/>
                <a:cs typeface="Calibri"/>
              </a:rPr>
              <a:t>ini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pada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hakekatnya </a:t>
            </a:r>
            <a:r>
              <a:rPr sz="1800" dirty="0">
                <a:latin typeface="Calibri"/>
                <a:cs typeface="Calibri"/>
              </a:rPr>
              <a:t>adalah </a:t>
            </a:r>
            <a:r>
              <a:rPr sz="1800" spc="-15" dirty="0">
                <a:latin typeface="Calibri"/>
                <a:cs typeface="Calibri"/>
              </a:rPr>
              <a:t>invers </a:t>
            </a:r>
            <a:r>
              <a:rPr sz="1800" spc="-5" dirty="0">
                <a:latin typeface="Calibri"/>
                <a:cs typeface="Calibri"/>
              </a:rPr>
              <a:t>dari </a:t>
            </a:r>
            <a:r>
              <a:rPr sz="1800" spc="-10" dirty="0">
                <a:latin typeface="Calibri"/>
                <a:cs typeface="Calibri"/>
              </a:rPr>
              <a:t>matriks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11125">
              <a:lnSpc>
                <a:spcPct val="100000"/>
              </a:lnSpc>
            </a:pPr>
            <a:r>
              <a:rPr sz="1800" spc="-30" dirty="0">
                <a:latin typeface="Calibri"/>
                <a:cs typeface="Calibri"/>
              </a:rPr>
              <a:t>Teknis </a:t>
            </a:r>
            <a:r>
              <a:rPr sz="1800" spc="-5" dirty="0">
                <a:latin typeface="Calibri"/>
                <a:cs typeface="Calibri"/>
              </a:rPr>
              <a:t>pencarian </a:t>
            </a:r>
            <a:r>
              <a:rPr sz="1800" spc="-15" dirty="0">
                <a:latin typeface="Calibri"/>
                <a:cs typeface="Calibri"/>
              </a:rPr>
              <a:t>invers </a:t>
            </a:r>
            <a:r>
              <a:rPr sz="1800" spc="-10" dirty="0">
                <a:latin typeface="Calibri"/>
                <a:cs typeface="Calibri"/>
              </a:rPr>
              <a:t>dengan </a:t>
            </a:r>
            <a:r>
              <a:rPr sz="1800" spc="-5" dirty="0">
                <a:latin typeface="Calibri"/>
                <a:cs typeface="Calibri"/>
              </a:rPr>
              <a:t>OKE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246" y="582147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~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851" y="5982750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5">
                <a:moveTo>
                  <a:pt x="0" y="0"/>
                </a:moveTo>
                <a:lnTo>
                  <a:pt x="227595" y="0"/>
                </a:lnTo>
              </a:path>
            </a:pathLst>
          </a:custGeom>
          <a:ln w="144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3182" y="6023761"/>
            <a:ext cx="552450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7355" algn="l"/>
              </a:tabLst>
            </a:pPr>
            <a:r>
              <a:rPr sz="2750" spc="-180" dirty="0">
                <a:latin typeface="Symbol"/>
                <a:cs typeface="Symbol"/>
              </a:rPr>
              <a:t></a:t>
            </a:r>
            <a:r>
              <a:rPr sz="2750" spc="-180" dirty="0">
                <a:latin typeface="Times New Roman"/>
                <a:cs typeface="Times New Roman"/>
              </a:rPr>
              <a:t>	</a:t>
            </a:r>
            <a:r>
              <a:rPr sz="2750" spc="-180" dirty="0">
                <a:latin typeface="Symbol"/>
                <a:cs typeface="Symbol"/>
              </a:rPr>
              <a:t>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67112" y="5982750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>
                <a:moveTo>
                  <a:pt x="0" y="0"/>
                </a:moveTo>
                <a:lnTo>
                  <a:pt x="428990" y="0"/>
                </a:lnTo>
              </a:path>
            </a:pathLst>
          </a:custGeom>
          <a:ln w="144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2382" y="5737294"/>
            <a:ext cx="2430780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  <a:tabLst>
                <a:tab pos="1663700" algn="l"/>
                <a:tab pos="2279650" algn="l"/>
              </a:tabLst>
            </a:pPr>
            <a:r>
              <a:rPr sz="2750" spc="-180" dirty="0">
                <a:latin typeface="Symbol"/>
                <a:cs typeface="Symbol"/>
              </a:rPr>
              <a:t></a:t>
            </a:r>
            <a:r>
              <a:rPr sz="2750" spc="65" dirty="0">
                <a:latin typeface="Times New Roman"/>
                <a:cs typeface="Times New Roman"/>
              </a:rPr>
              <a:t> </a:t>
            </a:r>
            <a:r>
              <a:rPr sz="4125" i="1" spc="-232" baseline="-38383" dirty="0">
                <a:latin typeface="Times New Roman"/>
                <a:cs typeface="Times New Roman"/>
              </a:rPr>
              <a:t>I</a:t>
            </a:r>
            <a:r>
              <a:rPr sz="4125" i="1" spc="277" baseline="-38383" dirty="0">
                <a:latin typeface="Times New Roman"/>
                <a:cs typeface="Times New Roman"/>
              </a:rPr>
              <a:t> </a:t>
            </a:r>
            <a:r>
              <a:rPr sz="2750" spc="-180" dirty="0">
                <a:latin typeface="Symbol"/>
                <a:cs typeface="Symbol"/>
              </a:rPr>
              <a:t></a:t>
            </a:r>
            <a:r>
              <a:rPr sz="2750" spc="-180" dirty="0">
                <a:latin typeface="Times New Roman"/>
                <a:cs typeface="Times New Roman"/>
              </a:rPr>
              <a:t>	</a:t>
            </a:r>
            <a:r>
              <a:rPr sz="2750" spc="-170" dirty="0">
                <a:latin typeface="Symbol"/>
                <a:cs typeface="Symbol"/>
              </a:rPr>
              <a:t></a:t>
            </a:r>
            <a:r>
              <a:rPr sz="2750" spc="-170" dirty="0">
                <a:latin typeface="Times New Roman"/>
                <a:cs typeface="Times New Roman"/>
              </a:rPr>
              <a:t>	</a:t>
            </a:r>
            <a:r>
              <a:rPr sz="2750" spc="-170" dirty="0">
                <a:latin typeface="Symbol"/>
                <a:cs typeface="Symbol"/>
              </a:rPr>
              <a:t>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3719" y="6023761"/>
            <a:ext cx="754380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8650" algn="l"/>
              </a:tabLst>
            </a:pPr>
            <a:r>
              <a:rPr sz="2750" spc="-170" dirty="0">
                <a:latin typeface="Symbol"/>
                <a:cs typeface="Symbol"/>
              </a:rPr>
              <a:t></a:t>
            </a:r>
            <a:r>
              <a:rPr sz="2750" spc="-170" dirty="0">
                <a:latin typeface="Times New Roman"/>
                <a:cs typeface="Times New Roman"/>
              </a:rPr>
              <a:t>	</a:t>
            </a:r>
            <a:r>
              <a:rPr sz="2750" spc="-170" dirty="0">
                <a:latin typeface="Symbol"/>
                <a:cs typeface="Symbol"/>
              </a:rPr>
              <a:t>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83043" y="5971053"/>
            <a:ext cx="19558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215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7135" y="5981655"/>
            <a:ext cx="205104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50" i="1" spc="-270" dirty="0">
                <a:latin typeface="Times New Roman"/>
                <a:cs typeface="Times New Roman"/>
              </a:rPr>
              <a:t>A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182" y="5512252"/>
            <a:ext cx="2354580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12900" algn="l"/>
                <a:tab pos="1920875" algn="l"/>
                <a:tab pos="2228850" algn="l"/>
              </a:tabLst>
            </a:pPr>
            <a:r>
              <a:rPr sz="2750" spc="-180" dirty="0">
                <a:latin typeface="Symbol"/>
                <a:cs typeface="Symbol"/>
              </a:rPr>
              <a:t></a:t>
            </a:r>
            <a:r>
              <a:rPr sz="2750" spc="-40" dirty="0">
                <a:latin typeface="Times New Roman"/>
                <a:cs typeface="Times New Roman"/>
              </a:rPr>
              <a:t> </a:t>
            </a:r>
            <a:r>
              <a:rPr sz="4125" i="1" spc="-427" baseline="4040" dirty="0">
                <a:latin typeface="Times New Roman"/>
                <a:cs typeface="Times New Roman"/>
              </a:rPr>
              <a:t>A</a:t>
            </a:r>
            <a:r>
              <a:rPr sz="4125" i="1" spc="-517" baseline="4040" dirty="0">
                <a:latin typeface="Times New Roman"/>
                <a:cs typeface="Times New Roman"/>
              </a:rPr>
              <a:t> </a:t>
            </a:r>
            <a:r>
              <a:rPr sz="2750" spc="-180" dirty="0">
                <a:latin typeface="Symbol"/>
                <a:cs typeface="Symbol"/>
              </a:rPr>
              <a:t>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170" dirty="0">
                <a:latin typeface="Symbol"/>
                <a:cs typeface="Symbol"/>
              </a:rPr>
              <a:t>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4125" i="1" spc="-225" baseline="4040" dirty="0">
                <a:latin typeface="Times New Roman"/>
                <a:cs typeface="Times New Roman"/>
              </a:rPr>
              <a:t>I</a:t>
            </a:r>
            <a:r>
              <a:rPr sz="4125" i="1" baseline="4040" dirty="0">
                <a:latin typeface="Times New Roman"/>
                <a:cs typeface="Times New Roman"/>
              </a:rPr>
              <a:t>	</a:t>
            </a:r>
            <a:r>
              <a:rPr sz="2750" spc="-170" dirty="0">
                <a:latin typeface="Symbol"/>
                <a:cs typeface="Symbol"/>
              </a:rPr>
              <a:t>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3444875" cy="466725"/>
          </a:xfrm>
          <a:prstGeom prst="rect">
            <a:avLst/>
          </a:prstGeom>
          <a:solidFill>
            <a:srgbClr val="800080"/>
          </a:solidFill>
          <a:ln w="9525">
            <a:solidFill>
              <a:srgbClr val="FFFF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04"/>
              </a:spcBef>
            </a:pPr>
            <a:r>
              <a:rPr sz="2400" spc="-20" dirty="0"/>
              <a:t>Sifat-sifat </a:t>
            </a:r>
            <a:r>
              <a:rPr sz="2400" spc="-10" dirty="0"/>
              <a:t>Matriks</a:t>
            </a:r>
            <a:r>
              <a:rPr sz="2400" spc="-25" dirty="0"/>
              <a:t> </a:t>
            </a:r>
            <a:r>
              <a:rPr sz="2400" spc="-20" dirty="0"/>
              <a:t>Invers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96290" y="943483"/>
            <a:ext cx="6788150" cy="296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135" indent="-306070">
              <a:lnSpc>
                <a:spcPct val="100000"/>
              </a:lnSpc>
              <a:spcBef>
                <a:spcPts val="100"/>
              </a:spcBef>
              <a:buAutoNum type="arabicParenBoth"/>
              <a:tabLst>
                <a:tab pos="318770" algn="l"/>
              </a:tabLst>
            </a:pPr>
            <a:r>
              <a:rPr sz="1800" spc="-5" dirty="0">
                <a:latin typeface="Calibri"/>
                <a:cs typeface="Calibri"/>
              </a:rPr>
              <a:t>M</a:t>
            </a:r>
            <a:r>
              <a:rPr sz="1800" b="1" spc="-5" dirty="0">
                <a:latin typeface="Calibri"/>
                <a:cs typeface="Calibri"/>
              </a:rPr>
              <a:t>atriks </a:t>
            </a:r>
            <a:r>
              <a:rPr sz="1800" b="1" spc="-15" dirty="0">
                <a:latin typeface="Calibri"/>
                <a:cs typeface="Calibri"/>
              </a:rPr>
              <a:t>invers </a:t>
            </a:r>
            <a:r>
              <a:rPr sz="1800" b="1" dirty="0">
                <a:latin typeface="Calibri"/>
                <a:cs typeface="Calibri"/>
              </a:rPr>
              <a:t>(jika ada) adalah </a:t>
            </a:r>
            <a:r>
              <a:rPr sz="1800" b="1" spc="-5" dirty="0">
                <a:latin typeface="Calibri"/>
                <a:cs typeface="Calibri"/>
              </a:rPr>
              <a:t>tunggal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</a:t>
            </a:r>
            <a:r>
              <a:rPr sz="1800" b="1" i="1" spc="-5" dirty="0">
                <a:latin typeface="Calibri"/>
                <a:cs typeface="Calibri"/>
              </a:rPr>
              <a:t>uniqe</a:t>
            </a:r>
            <a:r>
              <a:rPr sz="1800" b="1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019175" marR="5080">
              <a:lnSpc>
                <a:spcPct val="100000"/>
              </a:lnSpc>
              <a:spcBef>
                <a:spcPts val="1350"/>
              </a:spcBef>
            </a:pPr>
            <a:r>
              <a:rPr sz="1800" spc="-5" dirty="0">
                <a:latin typeface="Calibri"/>
                <a:cs typeface="Calibri"/>
              </a:rPr>
              <a:t>Andaikan </a:t>
            </a:r>
            <a:r>
              <a:rPr sz="1800" dirty="0">
                <a:latin typeface="Calibri"/>
                <a:cs typeface="Calibri"/>
              </a:rPr>
              <a:t>B </a:t>
            </a:r>
            <a:r>
              <a:rPr sz="1800" spc="-5" dirty="0">
                <a:latin typeface="Calibri"/>
                <a:cs typeface="Calibri"/>
              </a:rPr>
              <a:t>dan </a:t>
            </a:r>
            <a:r>
              <a:rPr sz="1800" dirty="0">
                <a:latin typeface="Calibri"/>
                <a:cs typeface="Calibri"/>
              </a:rPr>
              <a:t>C adalah </a:t>
            </a:r>
            <a:r>
              <a:rPr sz="1800" spc="-15" dirty="0">
                <a:latin typeface="Calibri"/>
                <a:cs typeface="Calibri"/>
              </a:rPr>
              <a:t>invers </a:t>
            </a:r>
            <a:r>
              <a:rPr sz="1800" spc="-5" dirty="0">
                <a:latin typeface="Calibri"/>
                <a:cs typeface="Calibri"/>
              </a:rPr>
              <a:t>dari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5" dirty="0">
                <a:latin typeface="Calibri"/>
                <a:cs typeface="Calibri"/>
              </a:rPr>
              <a:t>A, </a:t>
            </a:r>
            <a:r>
              <a:rPr sz="1800" spc="-10" dirty="0">
                <a:latin typeface="Calibri"/>
                <a:cs typeface="Calibri"/>
              </a:rPr>
              <a:t>maka berlaku </a:t>
            </a:r>
            <a:r>
              <a:rPr sz="1800" dirty="0">
                <a:latin typeface="Calibri"/>
                <a:cs typeface="Calibri"/>
              </a:rPr>
              <a:t>:  AB = BA = I, </a:t>
            </a:r>
            <a:r>
              <a:rPr sz="1800" spc="-5" dirty="0">
                <a:latin typeface="Calibri"/>
                <a:cs typeface="Calibri"/>
              </a:rPr>
              <a:t>dan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juga</a:t>
            </a:r>
            <a:endParaRPr sz="1800">
              <a:latin typeface="Calibri"/>
              <a:cs typeface="Calibri"/>
            </a:endParaRPr>
          </a:p>
          <a:p>
            <a:pPr marL="101917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AC </a:t>
            </a:r>
            <a:r>
              <a:rPr sz="1800" dirty="0">
                <a:latin typeface="Calibri"/>
                <a:cs typeface="Calibri"/>
              </a:rPr>
              <a:t>= CA = I</a:t>
            </a:r>
            <a:endParaRPr sz="1800">
              <a:latin typeface="Calibri"/>
              <a:cs typeface="Calibri"/>
            </a:endParaRPr>
          </a:p>
          <a:p>
            <a:pPr marL="79375" algn="ctr">
              <a:lnSpc>
                <a:spcPct val="100000"/>
              </a:lnSpc>
              <a:tabLst>
                <a:tab pos="3507740" algn="l"/>
              </a:tabLst>
            </a:pPr>
            <a:r>
              <a:rPr sz="1800" spc="-35" dirty="0">
                <a:latin typeface="Calibri"/>
                <a:cs typeface="Calibri"/>
              </a:rPr>
              <a:t>Tetapi </a:t>
            </a:r>
            <a:r>
              <a:rPr sz="1800" spc="-5" dirty="0">
                <a:latin typeface="Calibri"/>
                <a:cs typeface="Calibri"/>
              </a:rPr>
              <a:t>untuk </a:t>
            </a:r>
            <a:r>
              <a:rPr sz="1800" dirty="0">
                <a:latin typeface="Calibri"/>
                <a:cs typeface="Calibri"/>
              </a:rPr>
              <a:t>:  </a:t>
            </a:r>
            <a:r>
              <a:rPr sz="1800" spc="-10" dirty="0">
                <a:latin typeface="Calibri"/>
                <a:cs typeface="Calibri"/>
              </a:rPr>
              <a:t>BAC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B(AC) </a:t>
            </a:r>
            <a:r>
              <a:rPr sz="1800" dirty="0">
                <a:latin typeface="Calibri"/>
                <a:cs typeface="Calibri"/>
              </a:rPr>
              <a:t>= BI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	</a:t>
            </a:r>
            <a:r>
              <a:rPr sz="1800" spc="-10" dirty="0">
                <a:latin typeface="Calibri"/>
                <a:cs typeface="Calibri"/>
              </a:rPr>
              <a:t>....................(*)</a:t>
            </a:r>
            <a:endParaRPr sz="1800">
              <a:latin typeface="Calibri"/>
              <a:cs typeface="Calibri"/>
            </a:endParaRPr>
          </a:p>
          <a:p>
            <a:pPr marL="2483485" algn="ctr">
              <a:lnSpc>
                <a:spcPct val="100000"/>
              </a:lnSpc>
              <a:tabLst>
                <a:tab pos="4486910" algn="l"/>
              </a:tabLst>
            </a:pPr>
            <a:r>
              <a:rPr sz="1800" spc="-10" dirty="0">
                <a:latin typeface="Calibri"/>
                <a:cs typeface="Calibri"/>
              </a:rPr>
              <a:t>BAC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(BA)C </a:t>
            </a:r>
            <a:r>
              <a:rPr sz="1800" dirty="0">
                <a:latin typeface="Calibri"/>
                <a:cs typeface="Calibri"/>
              </a:rPr>
              <a:t>= IC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 C	</a:t>
            </a:r>
            <a:r>
              <a:rPr sz="1800" spc="-10" dirty="0">
                <a:latin typeface="Calibri"/>
                <a:cs typeface="Calibri"/>
              </a:rPr>
              <a:t>.....................(**)</a:t>
            </a:r>
            <a:endParaRPr sz="1800">
              <a:latin typeface="Calibri"/>
              <a:cs typeface="Calibri"/>
            </a:endParaRPr>
          </a:p>
          <a:p>
            <a:pPr marR="1698625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Dari (*) dan (**) haruslah </a:t>
            </a:r>
            <a:r>
              <a:rPr sz="1800" dirty="0">
                <a:latin typeface="Calibri"/>
                <a:cs typeface="Calibri"/>
              </a:rPr>
              <a:t>B =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394970" indent="-306705">
              <a:lnSpc>
                <a:spcPct val="100000"/>
              </a:lnSpc>
              <a:buFont typeface="Calibri"/>
              <a:buAutoNum type="arabicParenBoth" startAt="2"/>
              <a:tabLst>
                <a:tab pos="395605" algn="l"/>
              </a:tabLst>
            </a:pPr>
            <a:r>
              <a:rPr sz="1800" b="1" spc="-15" dirty="0">
                <a:latin typeface="Calibri"/>
                <a:cs typeface="Calibri"/>
              </a:rPr>
              <a:t>Invers </a:t>
            </a:r>
            <a:r>
              <a:rPr sz="1800" b="1" dirty="0">
                <a:latin typeface="Calibri"/>
                <a:cs typeface="Calibri"/>
              </a:rPr>
              <a:t>dari </a:t>
            </a:r>
            <a:r>
              <a:rPr sz="1800" b="1" i="1" spc="-5" dirty="0">
                <a:latin typeface="Calibri"/>
                <a:cs typeface="Calibri"/>
              </a:rPr>
              <a:t>matriks </a:t>
            </a:r>
            <a:r>
              <a:rPr sz="1800" b="1" i="1" spc="-10" dirty="0">
                <a:latin typeface="Calibri"/>
                <a:cs typeface="Calibri"/>
              </a:rPr>
              <a:t>invers </a:t>
            </a:r>
            <a:r>
              <a:rPr sz="1800" b="1" dirty="0">
                <a:latin typeface="Calibri"/>
                <a:cs typeface="Calibri"/>
              </a:rPr>
              <a:t>adalah </a:t>
            </a:r>
            <a:r>
              <a:rPr sz="1800" b="1" spc="-5" dirty="0">
                <a:latin typeface="Calibri"/>
                <a:cs typeface="Calibri"/>
              </a:rPr>
              <a:t>matriks </a:t>
            </a:r>
            <a:r>
              <a:rPr sz="1800" b="1" dirty="0">
                <a:latin typeface="Calibri"/>
                <a:cs typeface="Calibri"/>
              </a:rPr>
              <a:t>itu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sendiri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8045" y="4144771"/>
            <a:ext cx="40849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Andaikan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dirty="0">
                <a:latin typeface="Calibri"/>
                <a:cs typeface="Calibri"/>
              </a:rPr>
              <a:t>C = 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-10" dirty="0">
                <a:latin typeface="Calibri"/>
                <a:cs typeface="Calibri"/>
              </a:rPr>
              <a:t>berarti berlaku </a:t>
            </a:r>
            <a:r>
              <a:rPr sz="1800" dirty="0">
                <a:latin typeface="Calibri"/>
                <a:cs typeface="Calibri"/>
              </a:rPr>
              <a:t>:  </a:t>
            </a:r>
            <a:r>
              <a:rPr sz="1800" spc="-10" dirty="0">
                <a:latin typeface="Calibri"/>
                <a:cs typeface="Calibri"/>
              </a:rPr>
              <a:t>AC </a:t>
            </a:r>
            <a:r>
              <a:rPr sz="1800" dirty="0">
                <a:latin typeface="Calibri"/>
                <a:cs typeface="Calibri"/>
              </a:rPr>
              <a:t>= CA =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5953" y="4419092"/>
            <a:ext cx="278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(*)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1553" y="4693411"/>
            <a:ext cx="391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(**)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8045" y="4693411"/>
            <a:ext cx="32651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Calibri"/>
                <a:cs typeface="Calibri"/>
              </a:rPr>
              <a:t>Tetapi </a:t>
            </a:r>
            <a:r>
              <a:rPr sz="1800" spc="-10" dirty="0">
                <a:latin typeface="Calibri"/>
                <a:cs typeface="Calibri"/>
              </a:rPr>
              <a:t>juga berlaku </a:t>
            </a:r>
            <a:r>
              <a:rPr sz="1800" dirty="0">
                <a:latin typeface="Calibri"/>
                <a:cs typeface="Calibri"/>
              </a:rPr>
              <a:t>C C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C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C = I  </a:t>
            </a:r>
            <a:r>
              <a:rPr sz="1800" spc="-5" dirty="0">
                <a:latin typeface="Calibri"/>
                <a:cs typeface="Calibri"/>
              </a:rPr>
              <a:t>Dari (*) dan (**) </a:t>
            </a:r>
            <a:r>
              <a:rPr sz="1800" spc="-10" dirty="0">
                <a:latin typeface="Calibri"/>
                <a:cs typeface="Calibri"/>
              </a:rPr>
              <a:t>berarti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(A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r>
              <a:rPr sz="1800" spc="-5" dirty="0">
                <a:latin typeface="Calibri"/>
                <a:cs typeface="Calibri"/>
              </a:rPr>
              <a:t>)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01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39100" y="61341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20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58100" y="61341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82000" y="609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20100" y="61341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125" y="0"/>
            <a:ext cx="3444875" cy="466725"/>
          </a:xfrm>
          <a:prstGeom prst="rect">
            <a:avLst/>
          </a:prstGeom>
          <a:solidFill>
            <a:srgbClr val="800080"/>
          </a:solidFill>
          <a:ln w="9525">
            <a:solidFill>
              <a:srgbClr val="FFFF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"/>
              </a:spcBef>
            </a:pPr>
            <a:r>
              <a:rPr sz="2400" spc="-20" dirty="0"/>
              <a:t>Sifat-sifat </a:t>
            </a:r>
            <a:r>
              <a:rPr sz="2400" spc="-10" dirty="0"/>
              <a:t>Matriks</a:t>
            </a:r>
            <a:r>
              <a:rPr sz="2400" spc="-25" dirty="0"/>
              <a:t> </a:t>
            </a:r>
            <a:r>
              <a:rPr sz="2400" spc="-20" dirty="0"/>
              <a:t>Invers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77368" y="520954"/>
            <a:ext cx="6233160" cy="133921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sz="1800" spc="-5" dirty="0">
                <a:latin typeface="Calibri"/>
                <a:cs typeface="Calibri"/>
              </a:rPr>
              <a:t>(3) </a:t>
            </a:r>
            <a:r>
              <a:rPr sz="1800" b="1" spc="-5" dirty="0">
                <a:latin typeface="Calibri"/>
                <a:cs typeface="Calibri"/>
              </a:rPr>
              <a:t>Matriks </a:t>
            </a:r>
            <a:r>
              <a:rPr sz="1800" b="1" spc="-15" dirty="0">
                <a:latin typeface="Calibri"/>
                <a:cs typeface="Calibri"/>
              </a:rPr>
              <a:t>invers </a:t>
            </a:r>
            <a:r>
              <a:rPr sz="1800" b="1" spc="-10" dirty="0">
                <a:latin typeface="Calibri"/>
                <a:cs typeface="Calibri"/>
              </a:rPr>
              <a:t>bersifat </a:t>
            </a:r>
            <a:r>
              <a:rPr sz="1800" b="1" spc="-5" dirty="0">
                <a:latin typeface="Calibri"/>
                <a:cs typeface="Calibri"/>
              </a:rPr>
              <a:t>nonsingular </a:t>
            </a:r>
            <a:r>
              <a:rPr sz="1800" b="1" spc="-10" dirty="0">
                <a:latin typeface="Calibri"/>
                <a:cs typeface="Calibri"/>
              </a:rPr>
              <a:t>(determinannya </a:t>
            </a:r>
            <a:r>
              <a:rPr sz="1800" b="1" dirty="0">
                <a:latin typeface="Calibri"/>
                <a:cs typeface="Calibri"/>
              </a:rPr>
              <a:t>tidak nol</a:t>
            </a:r>
            <a:r>
              <a:rPr sz="1800" b="1" spc="-1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828675">
              <a:lnSpc>
                <a:spcPct val="100000"/>
              </a:lnSpc>
              <a:spcBef>
                <a:spcPts val="840"/>
              </a:spcBef>
            </a:pPr>
            <a:r>
              <a:rPr sz="1800" spc="-5" dirty="0">
                <a:latin typeface="Calibri"/>
                <a:cs typeface="Calibri"/>
              </a:rPr>
              <a:t>det (A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= </a:t>
            </a:r>
            <a:r>
              <a:rPr sz="1800" spc="-5" dirty="0">
                <a:latin typeface="Calibri"/>
                <a:cs typeface="Calibri"/>
              </a:rPr>
              <a:t>det (A) det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8286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det (I)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det (A) det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828675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Calibri"/>
                <a:cs typeface="Calibri"/>
              </a:rPr>
              <a:t>1 = </a:t>
            </a:r>
            <a:r>
              <a:rPr sz="1800" spc="-5" dirty="0">
                <a:latin typeface="Calibri"/>
                <a:cs typeface="Calibri"/>
              </a:rPr>
              <a:t>det (A) det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; </a:t>
            </a:r>
            <a:r>
              <a:rPr sz="1800" spc="-15" dirty="0">
                <a:latin typeface="Calibri"/>
                <a:cs typeface="Calibri"/>
              </a:rPr>
              <a:t>karena </a:t>
            </a:r>
            <a:r>
              <a:rPr sz="1800" spc="-5" dirty="0">
                <a:latin typeface="Calibri"/>
                <a:cs typeface="Calibri"/>
              </a:rPr>
              <a:t>det (A) </a:t>
            </a:r>
            <a:r>
              <a:rPr sz="1800" dirty="0">
                <a:latin typeface="Symbol"/>
                <a:cs typeface="Symbol"/>
              </a:rPr>
              <a:t>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0 , </a:t>
            </a:r>
            <a:r>
              <a:rPr sz="1800" spc="-10" dirty="0">
                <a:latin typeface="Calibri"/>
                <a:cs typeface="Calibri"/>
              </a:rPr>
              <a:t>maka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019" y="2106295"/>
            <a:ext cx="998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det (A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r>
              <a:rPr sz="1800" spc="-5" dirty="0">
                <a:latin typeface="Calibri"/>
                <a:cs typeface="Calibri"/>
              </a:rPr>
              <a:t>)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5299" y="2312084"/>
            <a:ext cx="796290" cy="0"/>
          </a:xfrm>
          <a:custGeom>
            <a:avLst/>
            <a:gdLst/>
            <a:ahLst/>
            <a:cxnLst/>
            <a:rect l="l" t="t" r="r" b="b"/>
            <a:pathLst>
              <a:path w="796289">
                <a:moveTo>
                  <a:pt x="0" y="0"/>
                </a:moveTo>
                <a:lnTo>
                  <a:pt x="795830" y="0"/>
                </a:lnTo>
              </a:path>
            </a:pathLst>
          </a:custGeom>
          <a:ln w="12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46560" y="1878360"/>
            <a:ext cx="1746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266" y="2309483"/>
            <a:ext cx="7221220" cy="1834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6275">
              <a:lnSpc>
                <a:spcPts val="28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det(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701675">
              <a:lnSpc>
                <a:spcPts val="2080"/>
              </a:lnSpc>
            </a:pPr>
            <a:r>
              <a:rPr sz="1800" spc="-5" dirty="0">
                <a:latin typeface="Calibri"/>
                <a:cs typeface="Calibri"/>
              </a:rPr>
              <a:t>ini </a:t>
            </a:r>
            <a:r>
              <a:rPr sz="1800" spc="-10" dirty="0">
                <a:latin typeface="Calibri"/>
                <a:cs typeface="Calibri"/>
              </a:rPr>
              <a:t>berarti bahwa </a:t>
            </a:r>
            <a:r>
              <a:rPr sz="1800" spc="-5" dirty="0">
                <a:latin typeface="Calibri"/>
                <a:cs typeface="Calibri"/>
              </a:rPr>
              <a:t>det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adalah </a:t>
            </a:r>
            <a:r>
              <a:rPr sz="1800" spc="-5" dirty="0">
                <a:latin typeface="Calibri"/>
                <a:cs typeface="Calibri"/>
              </a:rPr>
              <a:t>tidak nol dan </a:t>
            </a:r>
            <a:r>
              <a:rPr sz="1800" spc="-15" dirty="0">
                <a:latin typeface="Calibri"/>
                <a:cs typeface="Calibri"/>
              </a:rPr>
              <a:t>kebalikan </a:t>
            </a:r>
            <a:r>
              <a:rPr sz="1800" spc="-5" dirty="0">
                <a:latin typeface="Calibri"/>
                <a:cs typeface="Calibri"/>
              </a:rPr>
              <a:t>dari det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(A).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50800" marR="71183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(4) </a:t>
            </a:r>
            <a:r>
              <a:rPr sz="1800" b="1" spc="-10" dirty="0">
                <a:latin typeface="Calibri"/>
                <a:cs typeface="Calibri"/>
              </a:rPr>
              <a:t>Jika </a:t>
            </a:r>
            <a:r>
              <a:rPr sz="1800" b="1" dirty="0">
                <a:latin typeface="Calibri"/>
                <a:cs typeface="Calibri"/>
              </a:rPr>
              <a:t>A dan B </a:t>
            </a:r>
            <a:r>
              <a:rPr sz="1800" b="1" spc="-5" dirty="0">
                <a:latin typeface="Calibri"/>
                <a:cs typeface="Calibri"/>
              </a:rPr>
              <a:t>masing-masing </a:t>
            </a:r>
            <a:r>
              <a:rPr sz="1800" b="1" dirty="0">
                <a:latin typeface="Calibri"/>
                <a:cs typeface="Calibri"/>
              </a:rPr>
              <a:t>adalah </a:t>
            </a:r>
            <a:r>
              <a:rPr sz="1800" b="1" spc="-5" dirty="0">
                <a:latin typeface="Calibri"/>
                <a:cs typeface="Calibri"/>
              </a:rPr>
              <a:t>matriks persegi berdimensi 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,  </a:t>
            </a:r>
            <a:r>
              <a:rPr sz="1800" b="1" dirty="0">
                <a:latin typeface="Calibri"/>
                <a:cs typeface="Calibri"/>
              </a:rPr>
              <a:t>dan </a:t>
            </a:r>
            <a:r>
              <a:rPr sz="1800" b="1" spc="-5" dirty="0">
                <a:latin typeface="Calibri"/>
                <a:cs typeface="Calibri"/>
              </a:rPr>
              <a:t>berturut-turut A</a:t>
            </a:r>
            <a:r>
              <a:rPr sz="1800" b="1" spc="-7" baseline="25462" dirty="0">
                <a:latin typeface="Calibri"/>
                <a:cs typeface="Calibri"/>
              </a:rPr>
              <a:t>-1 </a:t>
            </a:r>
            <a:r>
              <a:rPr sz="1800" b="1" dirty="0">
                <a:latin typeface="Calibri"/>
                <a:cs typeface="Calibri"/>
              </a:rPr>
              <a:t>dan B</a:t>
            </a:r>
            <a:r>
              <a:rPr sz="1800" b="1" baseline="25462" dirty="0">
                <a:latin typeface="Calibri"/>
                <a:cs typeface="Calibri"/>
              </a:rPr>
              <a:t>-1 </a:t>
            </a:r>
            <a:r>
              <a:rPr sz="1800" b="1" dirty="0">
                <a:latin typeface="Calibri"/>
                <a:cs typeface="Calibri"/>
              </a:rPr>
              <a:t>adalah </a:t>
            </a:r>
            <a:r>
              <a:rPr sz="1800" b="1" spc="-15" dirty="0">
                <a:latin typeface="Calibri"/>
                <a:cs typeface="Calibri"/>
              </a:rPr>
              <a:t>invers </a:t>
            </a:r>
            <a:r>
              <a:rPr sz="1800" b="1" dirty="0">
                <a:latin typeface="Calibri"/>
                <a:cs typeface="Calibri"/>
              </a:rPr>
              <a:t>dari A dan</a:t>
            </a:r>
            <a:r>
              <a:rPr sz="1800" b="1" spc="13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B,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maka berlaku </a:t>
            </a:r>
            <a:r>
              <a:rPr sz="1800" b="1" spc="-5" dirty="0">
                <a:latin typeface="Calibri"/>
                <a:cs typeface="Calibri"/>
              </a:rPr>
              <a:t>hubungan </a:t>
            </a:r>
            <a:r>
              <a:rPr sz="1800" b="1" dirty="0">
                <a:latin typeface="Calibri"/>
                <a:cs typeface="Calibri"/>
              </a:rPr>
              <a:t>: </a:t>
            </a:r>
            <a:r>
              <a:rPr sz="1800" b="1" spc="5" dirty="0">
                <a:latin typeface="Calibri"/>
                <a:cs typeface="Calibri"/>
              </a:rPr>
              <a:t>(AB)</a:t>
            </a:r>
            <a:r>
              <a:rPr sz="1800" b="1" spc="7" baseline="25462" dirty="0">
                <a:latin typeface="Calibri"/>
                <a:cs typeface="Calibri"/>
              </a:rPr>
              <a:t>-1 </a:t>
            </a:r>
            <a:r>
              <a:rPr sz="1800" b="1" dirty="0">
                <a:latin typeface="Calibri"/>
                <a:cs typeface="Calibri"/>
              </a:rPr>
              <a:t>= B</a:t>
            </a:r>
            <a:r>
              <a:rPr sz="1800" b="1" baseline="25462" dirty="0">
                <a:latin typeface="Calibri"/>
                <a:cs typeface="Calibri"/>
              </a:rPr>
              <a:t>-1</a:t>
            </a:r>
            <a:r>
              <a:rPr sz="1800" b="1" spc="-104" baseline="25462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baseline="25462" dirty="0">
                <a:latin typeface="Calibri"/>
                <a:cs typeface="Calibri"/>
              </a:rPr>
              <a:t>-1</a:t>
            </a:r>
            <a:endParaRPr sz="1800" baseline="25462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1134" y="4297171"/>
            <a:ext cx="278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(*)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8395" y="4297171"/>
            <a:ext cx="40735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(AB) (AB)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(AB)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spc="-5" dirty="0">
                <a:latin typeface="Calibri"/>
                <a:cs typeface="Calibri"/>
              </a:rPr>
              <a:t>(AB)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di sisi lain</a:t>
            </a:r>
            <a:r>
              <a:rPr sz="1800" dirty="0">
                <a:latin typeface="Calibri"/>
                <a:cs typeface="Calibri"/>
              </a:rPr>
              <a:t> :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(AB) (B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= A(BB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A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A I A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A A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(B</a:t>
            </a:r>
            <a:r>
              <a:rPr sz="1800" spc="-7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dirty="0">
                <a:latin typeface="Calibri"/>
                <a:cs typeface="Calibri"/>
              </a:rPr>
              <a:t>) </a:t>
            </a:r>
            <a:r>
              <a:rPr sz="1800" spc="-5" dirty="0">
                <a:latin typeface="Calibri"/>
                <a:cs typeface="Calibri"/>
              </a:rPr>
              <a:t>(AB)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r>
              <a:rPr sz="1800" spc="-5" dirty="0">
                <a:latin typeface="Calibri"/>
                <a:cs typeface="Calibri"/>
              </a:rPr>
              <a:t>(A</a:t>
            </a:r>
            <a:r>
              <a:rPr sz="1800" spc="-7" baseline="25462" dirty="0">
                <a:latin typeface="Calibri"/>
                <a:cs typeface="Calibri"/>
              </a:rPr>
              <a:t>-1</a:t>
            </a:r>
            <a:r>
              <a:rPr sz="1800" spc="-5" dirty="0">
                <a:latin typeface="Calibri"/>
                <a:cs typeface="Calibri"/>
              </a:rPr>
              <a:t>A) </a:t>
            </a:r>
            <a:r>
              <a:rPr sz="1800" dirty="0">
                <a:latin typeface="Calibri"/>
                <a:cs typeface="Calibri"/>
              </a:rPr>
              <a:t>B = B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I B = B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B =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41134" y="5120081"/>
            <a:ext cx="3917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**)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6040" y="5657799"/>
            <a:ext cx="67754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Menurut </a:t>
            </a:r>
            <a:r>
              <a:rPr sz="1800" spc="-15" dirty="0">
                <a:latin typeface="Calibri"/>
                <a:cs typeface="Calibri"/>
              </a:rPr>
              <a:t>sifat </a:t>
            </a:r>
            <a:r>
              <a:rPr sz="1800" spc="-5" dirty="0">
                <a:latin typeface="Calibri"/>
                <a:cs typeface="Calibri"/>
              </a:rPr>
              <a:t>(1) di </a:t>
            </a:r>
            <a:r>
              <a:rPr sz="1800" spc="-15" dirty="0">
                <a:latin typeface="Calibri"/>
                <a:cs typeface="Calibri"/>
              </a:rPr>
              <a:t>atas </a:t>
            </a:r>
            <a:r>
              <a:rPr sz="1800" spc="-10" dirty="0">
                <a:latin typeface="Calibri"/>
                <a:cs typeface="Calibri"/>
              </a:rPr>
              <a:t>matriks </a:t>
            </a:r>
            <a:r>
              <a:rPr sz="1800" spc="-15" dirty="0">
                <a:latin typeface="Calibri"/>
                <a:cs typeface="Calibri"/>
              </a:rPr>
              <a:t>invers bersifat </a:t>
            </a:r>
            <a:r>
              <a:rPr sz="1800" spc="-5" dirty="0">
                <a:latin typeface="Calibri"/>
                <a:cs typeface="Calibri"/>
              </a:rPr>
              <a:t>uniqe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(tunggal),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karena </a:t>
            </a:r>
            <a:r>
              <a:rPr sz="1800" spc="-5" dirty="0">
                <a:latin typeface="Calibri"/>
                <a:cs typeface="Calibri"/>
              </a:rPr>
              <a:t>itu </a:t>
            </a:r>
            <a:r>
              <a:rPr sz="1800" dirty="0">
                <a:latin typeface="Calibri"/>
                <a:cs typeface="Calibri"/>
              </a:rPr>
              <a:t>dari </a:t>
            </a:r>
            <a:r>
              <a:rPr sz="1800" spc="-5" dirty="0">
                <a:latin typeface="Calibri"/>
                <a:cs typeface="Calibri"/>
              </a:rPr>
              <a:t>(*) dan (**) dapatlah </a:t>
            </a:r>
            <a:r>
              <a:rPr sz="1800" spc="-10" dirty="0">
                <a:latin typeface="Calibri"/>
                <a:cs typeface="Calibri"/>
              </a:rPr>
              <a:t>disimpulkan bahwa </a:t>
            </a:r>
            <a:r>
              <a:rPr sz="1800" dirty="0">
                <a:latin typeface="Calibri"/>
                <a:cs typeface="Calibri"/>
              </a:rPr>
              <a:t>(AB)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= B</a:t>
            </a:r>
            <a:r>
              <a:rPr sz="1800" baseline="25462" dirty="0">
                <a:latin typeface="Calibri"/>
                <a:cs typeface="Calibri"/>
              </a:rPr>
              <a:t>-1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25462" dirty="0">
                <a:latin typeface="Calibri"/>
                <a:cs typeface="Calibri"/>
              </a:rPr>
              <a:t>-1</a:t>
            </a:r>
            <a:r>
              <a:rPr sz="1800" spc="7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01000" y="6324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66675" y="266700"/>
                </a:lnTo>
                <a:lnTo>
                  <a:pt x="66675" y="152400"/>
                </a:lnTo>
                <a:lnTo>
                  <a:pt x="38100" y="152400"/>
                </a:lnTo>
                <a:lnTo>
                  <a:pt x="1524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304800" y="52387"/>
                </a:moveTo>
                <a:lnTo>
                  <a:pt x="223774" y="52387"/>
                </a:lnTo>
                <a:lnTo>
                  <a:pt x="223774" y="109537"/>
                </a:lnTo>
                <a:lnTo>
                  <a:pt x="266700" y="152400"/>
                </a:lnTo>
                <a:lnTo>
                  <a:pt x="238125" y="152400"/>
                </a:lnTo>
                <a:lnTo>
                  <a:pt x="238125" y="266700"/>
                </a:lnTo>
                <a:lnTo>
                  <a:pt x="304800" y="266700"/>
                </a:lnTo>
                <a:lnTo>
                  <a:pt x="304800" y="52387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152400" y="38100"/>
                </a:lnTo>
                <a:lnTo>
                  <a:pt x="195199" y="80962"/>
                </a:lnTo>
                <a:lnTo>
                  <a:pt x="195199" y="52387"/>
                </a:lnTo>
                <a:lnTo>
                  <a:pt x="304800" y="52387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39100" y="6362700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0000" y="6324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66700" y="38100"/>
                </a:moveTo>
                <a:lnTo>
                  <a:pt x="66675" y="38100"/>
                </a:lnTo>
                <a:lnTo>
                  <a:pt x="66675" y="266700"/>
                </a:lnTo>
                <a:lnTo>
                  <a:pt x="266700" y="266700"/>
                </a:lnTo>
                <a:lnTo>
                  <a:pt x="95250" y="152400"/>
                </a:lnTo>
                <a:lnTo>
                  <a:pt x="266700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58100" y="6362700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82000" y="6324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266700"/>
                </a:lnTo>
                <a:lnTo>
                  <a:pt x="38100" y="266700"/>
                </a:lnTo>
                <a:lnTo>
                  <a:pt x="38100" y="38100"/>
                </a:lnTo>
                <a:lnTo>
                  <a:pt x="304800" y="38100"/>
                </a:lnTo>
                <a:lnTo>
                  <a:pt x="304800" y="0"/>
                </a:lnTo>
                <a:close/>
              </a:path>
              <a:path w="304800" h="304800">
                <a:moveTo>
                  <a:pt x="238125" y="38100"/>
                </a:moveTo>
                <a:lnTo>
                  <a:pt x="38100" y="38100"/>
                </a:lnTo>
                <a:lnTo>
                  <a:pt x="209550" y="152400"/>
                </a:lnTo>
                <a:lnTo>
                  <a:pt x="38100" y="266700"/>
                </a:lnTo>
                <a:lnTo>
                  <a:pt x="238125" y="266700"/>
                </a:lnTo>
                <a:lnTo>
                  <a:pt x="238125" y="38100"/>
                </a:lnTo>
                <a:close/>
              </a:path>
              <a:path w="304800" h="304800">
                <a:moveTo>
                  <a:pt x="304800" y="38100"/>
                </a:moveTo>
                <a:lnTo>
                  <a:pt x="266700" y="38100"/>
                </a:lnTo>
                <a:lnTo>
                  <a:pt x="266700" y="266700"/>
                </a:lnTo>
                <a:lnTo>
                  <a:pt x="304800" y="266700"/>
                </a:lnTo>
                <a:lnTo>
                  <a:pt x="304800" y="381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20100" y="6362700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15240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812</Words>
  <Application>Microsoft Office PowerPoint</Application>
  <PresentationFormat>On-screen Show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Invers matriks</vt:lpstr>
      <vt:lpstr>INVERS MATRIKS</vt:lpstr>
      <vt:lpstr>Slide 3</vt:lpstr>
      <vt:lpstr>Slide 4</vt:lpstr>
      <vt:lpstr>Slide 5</vt:lpstr>
      <vt:lpstr>Mencari invers dengan OBE</vt:lpstr>
      <vt:lpstr>Mencari invers dengan OKE</vt:lpstr>
      <vt:lpstr>Sifat-sifat Matriks Invers</vt:lpstr>
      <vt:lpstr>Sifat-sifat Matriks Invers</vt:lpstr>
      <vt:lpstr>Sifat-sifat Matriks Invers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 matriks</dc:title>
  <dc:creator>Edi Skm</dc:creator>
  <cp:lastModifiedBy>ACER</cp:lastModifiedBy>
  <cp:revision>3</cp:revision>
  <dcterms:created xsi:type="dcterms:W3CDTF">2020-10-06T01:34:43Z</dcterms:created>
  <dcterms:modified xsi:type="dcterms:W3CDTF">2020-10-06T05:17:07Z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2020-10-06T00:00:00Z</vt:filetime>
  </property>
</Properties>
</file>