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1" r:id="rId3"/>
    <p:sldId id="270" r:id="rId4"/>
    <p:sldId id="272" r:id="rId5"/>
    <p:sldId id="273" r:id="rId6"/>
    <p:sldId id="268" r:id="rId7"/>
    <p:sldId id="274" r:id="rId8"/>
    <p:sldId id="269" r:id="rId9"/>
    <p:sldId id="275" r:id="rId10"/>
    <p:sldId id="276" r:id="rId11"/>
    <p:sldId id="257" r:id="rId12"/>
    <p:sldId id="259" r:id="rId13"/>
    <p:sldId id="262" r:id="rId14"/>
    <p:sldId id="261" r:id="rId15"/>
    <p:sldId id="260" r:id="rId16"/>
    <p:sldId id="258" r:id="rId17"/>
    <p:sldId id="263" r:id="rId18"/>
    <p:sldId id="264" r:id="rId19"/>
    <p:sldId id="266" r:id="rId20"/>
    <p:sldId id="265"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2A"/>
    <a:srgbClr val="FF65FF"/>
    <a:srgbClr val="5FFB53"/>
    <a:srgbClr val="79DCFF"/>
    <a:srgbClr val="85FC7C"/>
    <a:srgbClr val="FF2DFF"/>
    <a:srgbClr val="EA6B14"/>
    <a:srgbClr val="FF5050"/>
    <a:srgbClr val="DFE331"/>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snapToGrid="0" showGuides="1">
      <p:cViewPr varScale="1">
        <p:scale>
          <a:sx n="79" d="100"/>
          <a:sy n="79" d="100"/>
        </p:scale>
        <p:origin x="-936" y="-11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2FC57-E8A7-4084-839E-F257DDC5F1A8}" type="datetimeFigureOut">
              <a:rPr lang="id-ID" smtClean="0"/>
              <a:t>18/11/19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63EE-10E4-44BF-A175-E29031B741B3}" type="slidenum">
              <a:rPr lang="id-ID" smtClean="0"/>
              <a:t>‹#›</a:t>
            </a:fld>
            <a:endParaRPr lang="id-ID"/>
          </a:p>
        </p:txBody>
      </p:sp>
    </p:spTree>
    <p:extLst>
      <p:ext uri="{BB962C8B-B14F-4D97-AF65-F5344CB8AC3E}">
        <p14:creationId xmlns:p14="http://schemas.microsoft.com/office/powerpoint/2010/main" val="20868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75E63EE-10E4-44BF-A175-E29031B741B3}" type="slidenum">
              <a:rPr lang="id-ID" smtClean="0"/>
              <a:t>1</a:t>
            </a:fld>
            <a:endParaRPr lang="id-ID"/>
          </a:p>
        </p:txBody>
      </p:sp>
    </p:spTree>
    <p:extLst>
      <p:ext uri="{BB962C8B-B14F-4D97-AF65-F5344CB8AC3E}">
        <p14:creationId xmlns:p14="http://schemas.microsoft.com/office/powerpoint/2010/main" val="352399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223E676-B5D5-4E9C-8B79-29C7ACCBF65E}" type="datetime1">
              <a:rPr lang="id-ID" smtClean="0"/>
              <a:t>18/11/19</a:t>
            </a:fld>
            <a:endParaRPr lang="id-ID"/>
          </a:p>
        </p:txBody>
      </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264307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B08CF55-7D9A-41E1-B1C7-5FB1B5AB92B3}" type="datetime1">
              <a:rPr lang="id-ID" smtClean="0"/>
              <a:t>18/11/19</a:t>
            </a:fld>
            <a:endParaRPr lang="id-ID"/>
          </a:p>
        </p:txBody>
      </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304685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4099654-D2CD-49C1-A2A6-3160B6B959F9}" type="datetime1">
              <a:rPr lang="id-ID" smtClean="0"/>
              <a:t>18/11/19</a:t>
            </a:fld>
            <a:endParaRPr lang="id-ID"/>
          </a:p>
        </p:txBody>
      </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362121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8F63B01-1C4F-4120-92B7-D5BC46FCA13F}" type="datetime1">
              <a:rPr lang="id-ID" smtClean="0"/>
              <a:t>18/11/19</a:t>
            </a:fld>
            <a:endParaRPr lang="id-ID"/>
          </a:p>
        </p:txBody>
      </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342901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2ED91-5D6F-4300-9830-7195D37FBC2E}" type="datetime1">
              <a:rPr lang="id-ID" smtClean="0"/>
              <a:t>18/11/19</a:t>
            </a:fld>
            <a:endParaRPr lang="id-ID"/>
          </a:p>
        </p:txBody>
      </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352093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EA4261C-DE32-4B14-8A2A-68C037502AE2}" type="datetime1">
              <a:rPr lang="id-ID" smtClean="0"/>
              <a:t>18/11/19</a:t>
            </a:fld>
            <a:endParaRPr lang="id-ID"/>
          </a:p>
        </p:txBody>
      </p:sp>
      <p:sp>
        <p:nvSpPr>
          <p:cNvPr id="6" name="Footer Placeholder 5"/>
          <p:cNvSpPr>
            <a:spLocks noGrp="1"/>
          </p:cNvSpPr>
          <p:nvPr>
            <p:ph type="ftr" sz="quarter" idx="11"/>
          </p:nvPr>
        </p:nvSpPr>
        <p:spPr/>
        <p:txBody>
          <a:bodyPr/>
          <a:lstStyle/>
          <a:p>
            <a:r>
              <a:rPr lang="id-ID" smtClean="0"/>
              <a:t>1</a:t>
            </a:r>
            <a:endParaRPr lang="id-ID"/>
          </a:p>
        </p:txBody>
      </p:sp>
      <p:sp>
        <p:nvSpPr>
          <p:cNvPr id="7" name="Slide Number Placeholder 6"/>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29254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9BDC067-0EAD-4A97-B981-8CDAF3E5D405}" type="datetime1">
              <a:rPr lang="id-ID" smtClean="0"/>
              <a:t>18/11/19</a:t>
            </a:fld>
            <a:endParaRPr lang="id-ID"/>
          </a:p>
        </p:txBody>
      </p:sp>
      <p:sp>
        <p:nvSpPr>
          <p:cNvPr id="8" name="Footer Placeholder 7"/>
          <p:cNvSpPr>
            <a:spLocks noGrp="1"/>
          </p:cNvSpPr>
          <p:nvPr>
            <p:ph type="ftr" sz="quarter" idx="11"/>
          </p:nvPr>
        </p:nvSpPr>
        <p:spPr/>
        <p:txBody>
          <a:bodyPr/>
          <a:lstStyle/>
          <a:p>
            <a:r>
              <a:rPr lang="id-ID" smtClean="0"/>
              <a:t>1</a:t>
            </a:r>
            <a:endParaRPr lang="id-ID"/>
          </a:p>
        </p:txBody>
      </p:sp>
      <p:sp>
        <p:nvSpPr>
          <p:cNvPr id="9" name="Slide Number Placeholder 8"/>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19284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77B625F-CB04-49FB-B934-6EC3F57534E8}" type="datetime1">
              <a:rPr lang="id-ID" smtClean="0"/>
              <a:t>18/11/19</a:t>
            </a:fld>
            <a:endParaRPr lang="id-ID"/>
          </a:p>
        </p:txBody>
      </p:sp>
      <p:sp>
        <p:nvSpPr>
          <p:cNvPr id="4" name="Footer Placeholder 3"/>
          <p:cNvSpPr>
            <a:spLocks noGrp="1"/>
          </p:cNvSpPr>
          <p:nvPr>
            <p:ph type="ftr" sz="quarter" idx="11"/>
          </p:nvPr>
        </p:nvSpPr>
        <p:spPr/>
        <p:txBody>
          <a:bodyPr/>
          <a:lstStyle/>
          <a:p>
            <a:r>
              <a:rPr lang="id-ID" smtClean="0"/>
              <a:t>1</a:t>
            </a:r>
            <a:endParaRPr lang="id-ID"/>
          </a:p>
        </p:txBody>
      </p:sp>
      <p:sp>
        <p:nvSpPr>
          <p:cNvPr id="5" name="Slide Number Placeholder 4"/>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169517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7AEB4-800B-4E59-89B5-73B7972B5681}" type="datetime1">
              <a:rPr lang="id-ID" smtClean="0"/>
              <a:t>18/11/19</a:t>
            </a:fld>
            <a:endParaRPr lang="id-ID"/>
          </a:p>
        </p:txBody>
      </p:sp>
      <p:sp>
        <p:nvSpPr>
          <p:cNvPr id="3" name="Footer Placeholder 2"/>
          <p:cNvSpPr>
            <a:spLocks noGrp="1"/>
          </p:cNvSpPr>
          <p:nvPr>
            <p:ph type="ftr" sz="quarter" idx="11"/>
          </p:nvPr>
        </p:nvSpPr>
        <p:spPr/>
        <p:txBody>
          <a:bodyPr/>
          <a:lstStyle/>
          <a:p>
            <a:r>
              <a:rPr lang="id-ID" smtClean="0"/>
              <a:t>1</a:t>
            </a:r>
            <a:endParaRPr lang="id-ID"/>
          </a:p>
        </p:txBody>
      </p:sp>
      <p:sp>
        <p:nvSpPr>
          <p:cNvPr id="4" name="Slide Number Placeholder 3"/>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388335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01C9D-E282-4211-8EEC-4D52A9E2C48B}" type="datetime1">
              <a:rPr lang="id-ID" smtClean="0"/>
              <a:t>18/11/19</a:t>
            </a:fld>
            <a:endParaRPr lang="id-ID"/>
          </a:p>
        </p:txBody>
      </p:sp>
      <p:sp>
        <p:nvSpPr>
          <p:cNvPr id="6" name="Footer Placeholder 5"/>
          <p:cNvSpPr>
            <a:spLocks noGrp="1"/>
          </p:cNvSpPr>
          <p:nvPr>
            <p:ph type="ftr" sz="quarter" idx="11"/>
          </p:nvPr>
        </p:nvSpPr>
        <p:spPr/>
        <p:txBody>
          <a:bodyPr/>
          <a:lstStyle/>
          <a:p>
            <a:r>
              <a:rPr lang="id-ID" smtClean="0"/>
              <a:t>1</a:t>
            </a:r>
            <a:endParaRPr lang="id-ID"/>
          </a:p>
        </p:txBody>
      </p:sp>
      <p:sp>
        <p:nvSpPr>
          <p:cNvPr id="7" name="Slide Number Placeholder 6"/>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294585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5AC26-9194-4AC8-B604-DCE2F1F69EB4}" type="datetime1">
              <a:rPr lang="id-ID" smtClean="0"/>
              <a:t>18/11/19</a:t>
            </a:fld>
            <a:endParaRPr lang="id-ID"/>
          </a:p>
        </p:txBody>
      </p:sp>
      <p:sp>
        <p:nvSpPr>
          <p:cNvPr id="6" name="Footer Placeholder 5"/>
          <p:cNvSpPr>
            <a:spLocks noGrp="1"/>
          </p:cNvSpPr>
          <p:nvPr>
            <p:ph type="ftr" sz="quarter" idx="11"/>
          </p:nvPr>
        </p:nvSpPr>
        <p:spPr/>
        <p:txBody>
          <a:bodyPr/>
          <a:lstStyle/>
          <a:p>
            <a:r>
              <a:rPr lang="id-ID" smtClean="0"/>
              <a:t>1</a:t>
            </a:r>
            <a:endParaRPr lang="id-ID"/>
          </a:p>
        </p:txBody>
      </p:sp>
      <p:sp>
        <p:nvSpPr>
          <p:cNvPr id="7" name="Slide Number Placeholder 6"/>
          <p:cNvSpPr>
            <a:spLocks noGrp="1"/>
          </p:cNvSpPr>
          <p:nvPr>
            <p:ph type="sldNum" sz="quarter" idx="12"/>
          </p:nvPr>
        </p:nvSpPr>
        <p:spPr/>
        <p:txBody>
          <a:bodyPr/>
          <a:lstStyle/>
          <a:p>
            <a:fld id="{9F916192-BB80-4895-96A1-894F04467303}" type="slidenum">
              <a:rPr lang="id-ID" smtClean="0"/>
              <a:t>‹#›</a:t>
            </a:fld>
            <a:endParaRPr lang="id-ID"/>
          </a:p>
        </p:txBody>
      </p:sp>
    </p:spTree>
    <p:extLst>
      <p:ext uri="{BB962C8B-B14F-4D97-AF65-F5344CB8AC3E}">
        <p14:creationId xmlns:p14="http://schemas.microsoft.com/office/powerpoint/2010/main" val="24629950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1431B-BE99-4A2D-9987-93135A45DB2E}" type="datetime1">
              <a:rPr lang="id-ID" smtClean="0"/>
              <a:t>18/11/19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1</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16192-BB80-4895-96A1-894F04467303}" type="slidenum">
              <a:rPr lang="id-ID" smtClean="0"/>
              <a:t>‹#›</a:t>
            </a:fld>
            <a:endParaRPr lang="id-ID"/>
          </a:p>
        </p:txBody>
      </p:sp>
    </p:spTree>
    <p:extLst>
      <p:ext uri="{BB962C8B-B14F-4D97-AF65-F5344CB8AC3E}">
        <p14:creationId xmlns:p14="http://schemas.microsoft.com/office/powerpoint/2010/main" val="275262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p:cNvSpPr/>
          <p:nvPr/>
        </p:nvSpPr>
        <p:spPr>
          <a:xfrm>
            <a:off x="6096000" y="8529"/>
            <a:ext cx="6096000" cy="684947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Isosceles Triangle 3"/>
          <p:cNvSpPr/>
          <p:nvPr/>
        </p:nvSpPr>
        <p:spPr>
          <a:xfrm>
            <a:off x="6095999" y="1859506"/>
            <a:ext cx="1969828" cy="15694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Isosceles Triangle 6"/>
          <p:cNvSpPr/>
          <p:nvPr/>
        </p:nvSpPr>
        <p:spPr>
          <a:xfrm>
            <a:off x="6096000" y="1746913"/>
            <a:ext cx="1969827" cy="168208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Isosceles Triangle 8"/>
          <p:cNvSpPr/>
          <p:nvPr/>
        </p:nvSpPr>
        <p:spPr>
          <a:xfrm>
            <a:off x="5111086" y="46060"/>
            <a:ext cx="1969827" cy="1682087"/>
          </a:xfrm>
          <a:prstGeom prst="triangle">
            <a:avLst/>
          </a:prstGeom>
          <a:solidFill>
            <a:srgbClr val="39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Isosceles Triangle 9"/>
          <p:cNvSpPr/>
          <p:nvPr/>
        </p:nvSpPr>
        <p:spPr>
          <a:xfrm>
            <a:off x="4126170" y="5123028"/>
            <a:ext cx="1969827" cy="1682087"/>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Isosceles Triangle 10"/>
          <p:cNvSpPr/>
          <p:nvPr/>
        </p:nvSpPr>
        <p:spPr>
          <a:xfrm>
            <a:off x="5111086" y="3410234"/>
            <a:ext cx="1969827" cy="168208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Isosceles Triangle 12"/>
          <p:cNvSpPr/>
          <p:nvPr/>
        </p:nvSpPr>
        <p:spPr>
          <a:xfrm flipV="1">
            <a:off x="5111084" y="1714500"/>
            <a:ext cx="1969827" cy="1682087"/>
          </a:xfrm>
          <a:prstGeom prst="triangle">
            <a:avLst/>
          </a:prstGeom>
          <a:solidFill>
            <a:srgbClr val="39E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Isosceles Triangle 13"/>
          <p:cNvSpPr/>
          <p:nvPr/>
        </p:nvSpPr>
        <p:spPr>
          <a:xfrm flipV="1">
            <a:off x="4126173" y="8529"/>
            <a:ext cx="1969827" cy="1682087"/>
          </a:xfrm>
          <a:prstGeom prst="triangle">
            <a:avLst/>
          </a:prstGeom>
          <a:solidFill>
            <a:srgbClr val="5785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Isosceles Triangle 14"/>
          <p:cNvSpPr/>
          <p:nvPr/>
        </p:nvSpPr>
        <p:spPr>
          <a:xfrm flipV="1">
            <a:off x="6095997" y="3379527"/>
            <a:ext cx="1969827" cy="168208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Isosceles Triangle 15"/>
          <p:cNvSpPr/>
          <p:nvPr/>
        </p:nvSpPr>
        <p:spPr>
          <a:xfrm flipV="1">
            <a:off x="5111086" y="5092321"/>
            <a:ext cx="1969827" cy="168208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464083" y="1269118"/>
            <a:ext cx="4864289" cy="2062103"/>
          </a:xfrm>
          <a:prstGeom prst="rect">
            <a:avLst/>
          </a:prstGeom>
          <a:noFill/>
        </p:spPr>
        <p:txBody>
          <a:bodyPr wrap="square" rtlCol="0">
            <a:spAutoFit/>
          </a:bodyPr>
          <a:lstStyle/>
          <a:p>
            <a:r>
              <a:rPr lang="id-ID" sz="3600" b="1" dirty="0" smtClean="0">
                <a:solidFill>
                  <a:srgbClr val="5FFB53"/>
                </a:solidFill>
                <a:effectLst>
                  <a:reflection blurRad="6350" stA="55000" endA="50" endPos="85000" dir="5400000" sy="-100000" algn="bl" rotWithShape="0"/>
                </a:effectLst>
                <a:latin typeface="Aharoni" panose="02010803020104030203" pitchFamily="2" charset="-79"/>
                <a:cs typeface="Aharoni" panose="02010803020104030203" pitchFamily="2" charset="-79"/>
              </a:rPr>
              <a:t>EVALUASI PEMBER</a:t>
            </a:r>
            <a:r>
              <a:rPr lang="id-ID" sz="3600" b="1" dirty="0" smtClean="0">
                <a:solidFill>
                  <a:srgbClr val="39E739"/>
                </a:solidFill>
                <a:effectLst>
                  <a:reflection blurRad="6350" stA="55000" endA="50" endPos="85000" dir="5400000" sy="-100000" algn="bl" rotWithShape="0"/>
                </a:effectLst>
                <a:latin typeface="Aharoni" panose="02010803020104030203" pitchFamily="2" charset="-79"/>
                <a:cs typeface="Aharoni" panose="02010803020104030203" pitchFamily="2" charset="-79"/>
              </a:rPr>
              <a:t>DAYAAN</a:t>
            </a:r>
            <a:r>
              <a:rPr lang="id-ID" sz="3600" b="1" dirty="0" smtClean="0">
                <a:solidFill>
                  <a:schemeClr val="bg1"/>
                </a:solidFill>
                <a:effectLst>
                  <a:reflection blurRad="6350" stA="55000" endA="50" endPos="85000" dir="5400000" sy="-100000" algn="bl" rotWithShape="0"/>
                </a:effectLst>
                <a:latin typeface="Aharoni" panose="02010803020104030203" pitchFamily="2" charset="-79"/>
                <a:cs typeface="Aharoni" panose="02010803020104030203" pitchFamily="2" charset="-79"/>
              </a:rPr>
              <a:t> </a:t>
            </a:r>
            <a:r>
              <a:rPr lang="id-ID" sz="2800" b="1" dirty="0" smtClean="0">
                <a:solidFill>
                  <a:schemeClr val="bg1"/>
                </a:solidFill>
                <a:effectLst>
                  <a:reflection blurRad="6350" stA="55000" endA="50" endPos="85000" dir="5400000" sy="-100000" algn="bl" rotWithShape="0"/>
                </a:effectLst>
                <a:latin typeface="Aharoni" panose="02010803020104030203" pitchFamily="2" charset="-79"/>
                <a:cs typeface="Aharoni" panose="02010803020104030203" pitchFamily="2" charset="-79"/>
              </a:rPr>
              <a:t>KOMUNITAS DALAM </a:t>
            </a:r>
            <a:r>
              <a:rPr lang="id-ID" sz="2800" b="1" dirty="0" smtClean="0">
                <a:solidFill>
                  <a:srgbClr val="00B0F0"/>
                </a:solidFill>
                <a:effectLst>
                  <a:reflection blurRad="6350" stA="55000" endA="50" endPos="85000" dir="5400000" sy="-100000" algn="bl" rotWithShape="0"/>
                </a:effectLst>
                <a:latin typeface="Aharoni" panose="02010803020104030203" pitchFamily="2" charset="-79"/>
                <a:cs typeface="Aharoni" panose="02010803020104030203" pitchFamily="2" charset="-79"/>
              </a:rPr>
              <a:t>MENYIKAPI KETIMPANGAN</a:t>
            </a:r>
            <a:endParaRPr lang="id-ID" sz="2800" b="1" dirty="0">
              <a:solidFill>
                <a:srgbClr val="00B0F0"/>
              </a:solidFill>
              <a:effectLst>
                <a:reflection blurRad="6350" stA="55000" endA="50" endPos="85000" dir="5400000" sy="-100000" algn="bl" rotWithShape="0"/>
              </a:effectLst>
              <a:latin typeface="Aharoni" panose="02010803020104030203" pitchFamily="2" charset="-79"/>
              <a:cs typeface="Aharoni" panose="02010803020104030203" pitchFamily="2" charset="-79"/>
            </a:endParaRPr>
          </a:p>
        </p:txBody>
      </p:sp>
      <p:sp>
        <p:nvSpPr>
          <p:cNvPr id="19" name="TextBox 18"/>
          <p:cNvSpPr txBox="1"/>
          <p:nvPr/>
        </p:nvSpPr>
        <p:spPr>
          <a:xfrm>
            <a:off x="464083" y="3949666"/>
            <a:ext cx="4492927" cy="1569660"/>
          </a:xfrm>
          <a:prstGeom prst="rect">
            <a:avLst/>
          </a:prstGeom>
          <a:noFill/>
        </p:spPr>
        <p:txBody>
          <a:bodyPr wrap="square" rtlCol="0">
            <a:spAutoFit/>
          </a:bodyPr>
          <a:lstStyle/>
          <a:p>
            <a:r>
              <a:rPr lang="id-ID" sz="2400" dirty="0" smtClean="0">
                <a:solidFill>
                  <a:srgbClr val="5FFB53"/>
                </a:solidFill>
                <a:latin typeface="Aharoni" panose="02010803020104030203" pitchFamily="2" charset="-79"/>
                <a:cs typeface="Aharoni" panose="02010803020104030203" pitchFamily="2" charset="-79"/>
              </a:rPr>
              <a:t>PELAKSANAAN EVALUASI </a:t>
            </a:r>
            <a:r>
              <a:rPr lang="id-ID" dirty="0" smtClean="0">
                <a:solidFill>
                  <a:schemeClr val="bg1"/>
                </a:solidFill>
              </a:rPr>
              <a:t>: </a:t>
            </a:r>
            <a:r>
              <a:rPr lang="id-ID" dirty="0" smtClean="0">
                <a:solidFill>
                  <a:schemeClr val="bg1"/>
                </a:solidFill>
                <a:latin typeface="Berlin Sans FB" panose="020E0602020502020306" pitchFamily="34" charset="0"/>
                <a:cs typeface="Arial" panose="020B0604020202020204" pitchFamily="34" charset="0"/>
              </a:rPr>
              <a:t>LANGKAH-LANGKAH EVALUASI PEMBERDAYAAN KOMUNITAS DAN PENGUMPULAN DATA DALAM EVALUASI PEMBERDAYAAN  </a:t>
            </a:r>
            <a:endParaRPr lang="id-ID" dirty="0">
              <a:solidFill>
                <a:schemeClr val="bg1"/>
              </a:solidFill>
              <a:latin typeface="Berlin Sans FB" panose="020E0602020502020306" pitchFamily="34" charset="0"/>
              <a:cs typeface="Arial" panose="020B0604020202020204" pitchFamily="34" charset="0"/>
            </a:endParaRPr>
          </a:p>
        </p:txBody>
      </p:sp>
      <p:sp>
        <p:nvSpPr>
          <p:cNvPr id="21" name="Chevron 20"/>
          <p:cNvSpPr/>
          <p:nvPr/>
        </p:nvSpPr>
        <p:spPr>
          <a:xfrm>
            <a:off x="5996573" y="8529"/>
            <a:ext cx="2518614" cy="6858000"/>
          </a:xfrm>
          <a:prstGeom prst="chevron">
            <a:avLst>
              <a:gd name="adj" fmla="val 98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 name="Footer Placeholder 1"/>
          <p:cNvSpPr>
            <a:spLocks noGrp="1"/>
          </p:cNvSpPr>
          <p:nvPr>
            <p:ph type="ftr" sz="quarter" idx="11"/>
          </p:nvPr>
        </p:nvSpPr>
        <p:spPr/>
        <p:txBody>
          <a:bodyPr/>
          <a:lstStyle/>
          <a:p>
            <a:r>
              <a:rPr lang="id-ID" smtClean="0"/>
              <a:t>1</a:t>
            </a:r>
            <a:endParaRPr lang="id-ID"/>
          </a:p>
        </p:txBody>
      </p:sp>
      <p:sp>
        <p:nvSpPr>
          <p:cNvPr id="3" name="Slide Number Placeholder 2"/>
          <p:cNvSpPr>
            <a:spLocks noGrp="1"/>
          </p:cNvSpPr>
          <p:nvPr>
            <p:ph type="sldNum" sz="quarter" idx="12"/>
          </p:nvPr>
        </p:nvSpPr>
        <p:spPr/>
        <p:txBody>
          <a:bodyPr/>
          <a:lstStyle/>
          <a:p>
            <a:fld id="{9F916192-BB80-4895-96A1-894F04467303}" type="slidenum">
              <a:rPr lang="id-ID" smtClean="0"/>
              <a:t>1</a:t>
            </a:fld>
            <a:endParaRPr lang="id-ID"/>
          </a:p>
        </p:txBody>
      </p:sp>
    </p:spTree>
    <p:extLst>
      <p:ext uri="{BB962C8B-B14F-4D97-AF65-F5344CB8AC3E}">
        <p14:creationId xmlns:p14="http://schemas.microsoft.com/office/powerpoint/2010/main" val="36622220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7"/>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9"/>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10"/>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1"/>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13"/>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14"/>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15"/>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16"/>
                                        </p:tgtEl>
                                        <p:attrNameLst>
                                          <p:attrName>r</p:attrName>
                                        </p:attrNameLst>
                                      </p:cBhvr>
                                    </p:animRo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3000"/>
                            </p:stCondLst>
                            <p:childTnLst>
                              <p:par>
                                <p:cTn id="32" presetID="22" presetClass="entr" presetSubtype="8"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2000"/>
                                        <p:tgtEl>
                                          <p:spTgt spid="18"/>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7" grpId="0" animBg="1"/>
      <p:bldP spid="9" grpId="0" animBg="1"/>
      <p:bldP spid="10" grpId="0" animBg="1"/>
      <p:bldP spid="11" grpId="0" animBg="1"/>
      <p:bldP spid="13" grpId="0" animBg="1"/>
      <p:bldP spid="14" grpId="0" animBg="1"/>
      <p:bldP spid="15" grpId="0" animBg="1"/>
      <p:bldP spid="16" grpId="0" animBg="1"/>
      <p:bldP spid="17" grpId="0"/>
      <p:bldP spid="19"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7030A0"/>
            </a:gs>
            <a:gs pos="74000">
              <a:schemeClr val="accent1">
                <a:lumMod val="45000"/>
                <a:lumOff val="55000"/>
              </a:schemeClr>
            </a:gs>
            <a:gs pos="2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3"/>
          <p:cNvGrpSpPr/>
          <p:nvPr/>
        </p:nvGrpSpPr>
        <p:grpSpPr>
          <a:xfrm>
            <a:off x="807720" y="609600"/>
            <a:ext cx="10058400" cy="5813286"/>
            <a:chOff x="807720" y="609600"/>
            <a:chExt cx="10058400" cy="581328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40" y="609600"/>
              <a:ext cx="8884920" cy="4968240"/>
            </a:xfrm>
            <a:prstGeom prst="rect">
              <a:avLst/>
            </a:prstGeom>
          </p:spPr>
        </p:pic>
        <p:sp>
          <p:nvSpPr>
            <p:cNvPr id="3" name="TextBox 2"/>
            <p:cNvSpPr txBox="1"/>
            <p:nvPr/>
          </p:nvSpPr>
          <p:spPr>
            <a:xfrm>
              <a:off x="807720" y="5715000"/>
              <a:ext cx="10058400" cy="707886"/>
            </a:xfrm>
            <a:prstGeom prst="rect">
              <a:avLst/>
            </a:prstGeom>
            <a:noFill/>
          </p:spPr>
          <p:txBody>
            <a:bodyPr wrap="square" rtlCol="0">
              <a:spAutoFit/>
            </a:bodyPr>
            <a:lstStyle/>
            <a:p>
              <a:pPr algn="ctr"/>
              <a:r>
                <a:rPr lang="id-ID" sz="2000" dirty="0" smtClean="0">
                  <a:latin typeface="Aharoni" panose="02010803020104030203" pitchFamily="2" charset="-79"/>
                  <a:cs typeface="Aharoni" panose="02010803020104030203" pitchFamily="2" charset="-79"/>
                </a:rPr>
                <a:t>DKT ATAU FGD PENGOLAHAN PRODUK PERIKANAN DAN KELAUTAN DENGAN DINAS KELAUTAN </a:t>
              </a:r>
              <a:endParaRPr lang="id-ID" sz="2000" dirty="0">
                <a:latin typeface="Aharoni" panose="02010803020104030203" pitchFamily="2" charset="-79"/>
                <a:cs typeface="Aharoni" panose="02010803020104030203" pitchFamily="2" charset="-79"/>
              </a:endParaRPr>
            </a:p>
          </p:txBody>
        </p:sp>
      </p:gr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10</a:t>
            </a:fld>
            <a:endParaRPr lang="id-ID"/>
          </a:p>
        </p:txBody>
      </p:sp>
    </p:spTree>
    <p:extLst>
      <p:ext uri="{BB962C8B-B14F-4D97-AF65-F5344CB8AC3E}">
        <p14:creationId xmlns:p14="http://schemas.microsoft.com/office/powerpoint/2010/main" val="2476076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ight Triangle 6"/>
          <p:cNvSpPr/>
          <p:nvPr/>
        </p:nvSpPr>
        <p:spPr>
          <a:xfrm>
            <a:off x="5273533" y="2420623"/>
            <a:ext cx="1155033" cy="2430379"/>
          </a:xfrm>
          <a:prstGeom prst="rtTriangle">
            <a:avLst/>
          </a:prstGeom>
          <a:gradFill>
            <a:gsLst>
              <a:gs pos="35000">
                <a:schemeClr val="bg1">
                  <a:lumMod val="95000"/>
                </a:schemeClr>
              </a:gs>
              <a:gs pos="89000">
                <a:schemeClr val="accent3">
                  <a:lumMod val="97000"/>
                  <a:lumOff val="3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entagon 3"/>
          <p:cNvSpPr/>
          <p:nvPr/>
        </p:nvSpPr>
        <p:spPr>
          <a:xfrm flipH="1">
            <a:off x="6637114" y="239398"/>
            <a:ext cx="4547937" cy="1235242"/>
          </a:xfrm>
          <a:prstGeom prst="homePlate">
            <a:avLst/>
          </a:prstGeom>
          <a:gradFill>
            <a:gsLst>
              <a:gs pos="2000">
                <a:srgbClr val="FFC000"/>
              </a:gs>
              <a:gs pos="0">
                <a:srgbClr val="DFE331"/>
              </a:gs>
              <a:gs pos="0">
                <a:schemeClr val="accent3">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Triangle 4"/>
          <p:cNvSpPr/>
          <p:nvPr/>
        </p:nvSpPr>
        <p:spPr>
          <a:xfrm>
            <a:off x="6637114" y="858289"/>
            <a:ext cx="1155033" cy="2430379"/>
          </a:xfrm>
          <a:prstGeom prst="rtTriangle">
            <a:avLst/>
          </a:prstGeom>
          <a:gradFill>
            <a:gsLst>
              <a:gs pos="55000">
                <a:schemeClr val="bg1">
                  <a:lumMod val="95000"/>
                </a:schemeClr>
              </a:gs>
              <a:gs pos="92000">
                <a:schemeClr val="accent3">
                  <a:lumMod val="97000"/>
                  <a:lumOff val="3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entagon 7"/>
          <p:cNvSpPr/>
          <p:nvPr/>
        </p:nvSpPr>
        <p:spPr>
          <a:xfrm flipH="1">
            <a:off x="6516976" y="3315685"/>
            <a:ext cx="4411579" cy="1235242"/>
          </a:xfrm>
          <a:prstGeom prst="homePlate">
            <a:avLst/>
          </a:prstGeom>
          <a:gradFill>
            <a:gsLst>
              <a:gs pos="100000">
                <a:srgbClr val="00B0F0"/>
              </a:gs>
              <a:gs pos="100000">
                <a:schemeClr val="accent3">
                  <a:lumMod val="97000"/>
                  <a:lumOff val="3000"/>
                </a:schemeClr>
              </a:gs>
              <a:gs pos="5000">
                <a:srgbClr val="79DCFF"/>
              </a:gs>
              <a:gs pos="0">
                <a:schemeClr val="accent3">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Right Triangle 8"/>
          <p:cNvSpPr/>
          <p:nvPr/>
        </p:nvSpPr>
        <p:spPr>
          <a:xfrm>
            <a:off x="6516976" y="3961593"/>
            <a:ext cx="1155033" cy="2430379"/>
          </a:xfrm>
          <a:prstGeom prst="rtTriangle">
            <a:avLst/>
          </a:prstGeom>
          <a:gradFill>
            <a:gsLst>
              <a:gs pos="60000">
                <a:schemeClr val="bg1">
                  <a:lumMod val="95000"/>
                </a:schemeClr>
              </a:gs>
              <a:gs pos="89000">
                <a:schemeClr val="accent3">
                  <a:lumMod val="97000"/>
                  <a:lumOff val="3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290748" y="1846572"/>
            <a:ext cx="4835694" cy="1754326"/>
          </a:xfrm>
          <a:prstGeom prst="rect">
            <a:avLst/>
          </a:prstGeom>
          <a:noFill/>
          <a:ln>
            <a:noFill/>
          </a:ln>
        </p:spPr>
        <p:txBody>
          <a:bodyPr wrap="square" rtlCol="0">
            <a:spAutoFit/>
          </a:bodyPr>
          <a:lstStyle/>
          <a:p>
            <a:pPr algn="ctr"/>
            <a:r>
              <a:rPr lang="id-ID" sz="3600" dirty="0" smtClean="0">
                <a:solidFill>
                  <a:schemeClr val="accent5"/>
                </a:solidFill>
                <a:effectLst>
                  <a:reflection blurRad="6350" stA="55000" endA="300" endPos="45500" dir="5400000" sy="-100000" algn="bl" rotWithShape="0"/>
                </a:effectLst>
                <a:latin typeface="Aharoni" panose="02010803020104030203" pitchFamily="2" charset="-79"/>
                <a:cs typeface="Aharoni" panose="02010803020104030203" pitchFamily="2" charset="-79"/>
              </a:rPr>
              <a:t>LANGKAH-LANGKAH</a:t>
            </a:r>
            <a:r>
              <a:rPr lang="id-ID" sz="3600" dirty="0" smtClean="0">
                <a:effectLst>
                  <a:reflection blurRad="6350" stA="55000" endA="300" endPos="45500" dir="5400000" sy="-100000" algn="bl" rotWithShape="0"/>
                </a:effectLst>
                <a:latin typeface="Aharoni" panose="02010803020104030203" pitchFamily="2" charset="-79"/>
                <a:cs typeface="Aharoni" panose="02010803020104030203" pitchFamily="2" charset="-79"/>
              </a:rPr>
              <a:t> </a:t>
            </a:r>
            <a:r>
              <a:rPr lang="id-ID" sz="3600" dirty="0" smtClean="0">
                <a:solidFill>
                  <a:srgbClr val="0070C0"/>
                </a:solidFill>
                <a:effectLst>
                  <a:reflection blurRad="6350" stA="55000" endA="300" endPos="45500" dir="5400000" sy="-100000" algn="bl" rotWithShape="0"/>
                </a:effectLst>
                <a:latin typeface="Aharoni" panose="02010803020104030203" pitchFamily="2" charset="-79"/>
                <a:cs typeface="Aharoni" panose="02010803020104030203" pitchFamily="2" charset="-79"/>
              </a:rPr>
              <a:t>EVALUASI PEMBERDAYAAN</a:t>
            </a:r>
            <a:endParaRPr lang="id-ID" sz="3600" dirty="0">
              <a:solidFill>
                <a:srgbClr val="0070C0"/>
              </a:solidFill>
              <a:effectLst>
                <a:reflection blurRad="6350" stA="55000" endA="300" endPos="45500" dir="5400000" sy="-100000" algn="bl" rotWithShape="0"/>
              </a:effectLst>
              <a:latin typeface="Aharoni" panose="02010803020104030203" pitchFamily="2" charset="-79"/>
              <a:cs typeface="Aharoni" panose="02010803020104030203" pitchFamily="2" charset="-79"/>
            </a:endParaRPr>
          </a:p>
        </p:txBody>
      </p:sp>
      <p:sp>
        <p:nvSpPr>
          <p:cNvPr id="6" name="Pentagon 5"/>
          <p:cNvSpPr/>
          <p:nvPr/>
        </p:nvSpPr>
        <p:spPr>
          <a:xfrm flipH="1">
            <a:off x="5273533" y="1803002"/>
            <a:ext cx="4445653" cy="1235242"/>
          </a:xfrm>
          <a:prstGeom prst="homePlate">
            <a:avLst/>
          </a:prstGeom>
          <a:gradFill>
            <a:gsLst>
              <a:gs pos="100000">
                <a:srgbClr val="39E739"/>
              </a:gs>
              <a:gs pos="0">
                <a:schemeClr val="accent3">
                  <a:lumMod val="97000"/>
                  <a:lumOff val="3000"/>
                </a:schemeClr>
              </a:gs>
              <a:gs pos="0">
                <a:srgbClr val="52CE14"/>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7419164" y="491849"/>
            <a:ext cx="3509391" cy="769441"/>
          </a:xfrm>
          <a:prstGeom prst="rect">
            <a:avLst/>
          </a:prstGeom>
          <a:noFill/>
        </p:spPr>
        <p:txBody>
          <a:bodyPr wrap="square" rtlCol="0">
            <a:spAutoFit/>
          </a:bodyPr>
          <a:lstStyle/>
          <a:p>
            <a:pPr algn="ctr"/>
            <a:r>
              <a:rPr lang="id-ID" sz="4400" dirty="0" smtClean="0">
                <a:latin typeface="Berlin Sans FB" panose="020E0602020502020306" pitchFamily="34" charset="0"/>
              </a:rPr>
              <a:t>Persiapan</a:t>
            </a:r>
            <a:endParaRPr lang="id-ID" sz="4400" dirty="0">
              <a:latin typeface="Berlin Sans FB" panose="020E0602020502020306" pitchFamily="34" charset="0"/>
            </a:endParaRPr>
          </a:p>
        </p:txBody>
      </p:sp>
      <p:sp>
        <p:nvSpPr>
          <p:cNvPr id="17" name="TextBox 16"/>
          <p:cNvSpPr txBox="1"/>
          <p:nvPr/>
        </p:nvSpPr>
        <p:spPr>
          <a:xfrm>
            <a:off x="6040149" y="2015849"/>
            <a:ext cx="3363103" cy="769441"/>
          </a:xfrm>
          <a:prstGeom prst="rect">
            <a:avLst/>
          </a:prstGeom>
          <a:noFill/>
        </p:spPr>
        <p:txBody>
          <a:bodyPr wrap="square" rtlCol="0">
            <a:spAutoFit/>
          </a:bodyPr>
          <a:lstStyle/>
          <a:p>
            <a:pPr algn="ctr"/>
            <a:r>
              <a:rPr lang="id-ID" sz="4400" dirty="0" smtClean="0">
                <a:latin typeface="Berlin Sans FB" panose="020E0602020502020306" pitchFamily="34" charset="0"/>
              </a:rPr>
              <a:t>Pelaksanaan</a:t>
            </a:r>
            <a:endParaRPr lang="id-ID" sz="4400" dirty="0">
              <a:latin typeface="Berlin Sans FB" panose="020E0602020502020306" pitchFamily="34" charset="0"/>
            </a:endParaRPr>
          </a:p>
        </p:txBody>
      </p:sp>
      <p:sp>
        <p:nvSpPr>
          <p:cNvPr id="18" name="TextBox 17"/>
          <p:cNvSpPr txBox="1"/>
          <p:nvPr/>
        </p:nvSpPr>
        <p:spPr>
          <a:xfrm>
            <a:off x="6889672" y="3401289"/>
            <a:ext cx="3891792" cy="769441"/>
          </a:xfrm>
          <a:prstGeom prst="rect">
            <a:avLst/>
          </a:prstGeom>
          <a:noFill/>
        </p:spPr>
        <p:txBody>
          <a:bodyPr wrap="square" rtlCol="0">
            <a:spAutoFit/>
          </a:bodyPr>
          <a:lstStyle/>
          <a:p>
            <a:pPr algn="ctr"/>
            <a:r>
              <a:rPr lang="id-ID" sz="4400" dirty="0" smtClean="0">
                <a:latin typeface="Berlin Sans FB" panose="020E0602020502020306" pitchFamily="34" charset="0"/>
              </a:rPr>
              <a:t>Pengolahan</a:t>
            </a:r>
            <a:endParaRPr lang="id-ID" sz="4400" dirty="0">
              <a:latin typeface="Berlin Sans FB" panose="020E0602020502020306" pitchFamily="34" charset="0"/>
            </a:endParaRPr>
          </a:p>
        </p:txBody>
      </p:sp>
      <p:sp>
        <p:nvSpPr>
          <p:cNvPr id="19" name="TextBox 18"/>
          <p:cNvSpPr txBox="1"/>
          <p:nvPr/>
        </p:nvSpPr>
        <p:spPr>
          <a:xfrm>
            <a:off x="7052658" y="454982"/>
            <a:ext cx="366506" cy="707886"/>
          </a:xfrm>
          <a:prstGeom prst="rect">
            <a:avLst/>
          </a:prstGeom>
          <a:noFill/>
        </p:spPr>
        <p:txBody>
          <a:bodyPr wrap="square" rtlCol="0">
            <a:spAutoFit/>
          </a:bodyPr>
          <a:lstStyle/>
          <a:p>
            <a:r>
              <a:rPr lang="id-ID" sz="4000" dirty="0" smtClean="0">
                <a:latin typeface="Berlin Sans FB" panose="020E0602020502020306" pitchFamily="34" charset="0"/>
              </a:rPr>
              <a:t>1</a:t>
            </a:r>
            <a:endParaRPr lang="id-ID" sz="4000" dirty="0">
              <a:latin typeface="Berlin Sans FB" panose="020E0602020502020306" pitchFamily="34" charset="0"/>
            </a:endParaRPr>
          </a:p>
        </p:txBody>
      </p:sp>
      <p:sp>
        <p:nvSpPr>
          <p:cNvPr id="20" name="TextBox 19"/>
          <p:cNvSpPr txBox="1"/>
          <p:nvPr/>
        </p:nvSpPr>
        <p:spPr>
          <a:xfrm>
            <a:off x="5617195" y="2015849"/>
            <a:ext cx="422954" cy="707886"/>
          </a:xfrm>
          <a:prstGeom prst="rect">
            <a:avLst/>
          </a:prstGeom>
          <a:noFill/>
        </p:spPr>
        <p:txBody>
          <a:bodyPr wrap="square" rtlCol="0">
            <a:spAutoFit/>
          </a:bodyPr>
          <a:lstStyle/>
          <a:p>
            <a:r>
              <a:rPr lang="id-ID" sz="4000" dirty="0">
                <a:latin typeface="Berlin Sans FB" panose="020E0602020502020306" pitchFamily="34" charset="0"/>
              </a:rPr>
              <a:t>2</a:t>
            </a:r>
          </a:p>
        </p:txBody>
      </p:sp>
      <p:sp>
        <p:nvSpPr>
          <p:cNvPr id="21" name="TextBox 20"/>
          <p:cNvSpPr txBox="1"/>
          <p:nvPr/>
        </p:nvSpPr>
        <p:spPr>
          <a:xfrm>
            <a:off x="6679314" y="3455322"/>
            <a:ext cx="770585" cy="707886"/>
          </a:xfrm>
          <a:prstGeom prst="rect">
            <a:avLst/>
          </a:prstGeom>
          <a:noFill/>
        </p:spPr>
        <p:txBody>
          <a:bodyPr wrap="square" rtlCol="0">
            <a:spAutoFit/>
          </a:bodyPr>
          <a:lstStyle/>
          <a:p>
            <a:pPr algn="ctr"/>
            <a:r>
              <a:rPr lang="id-ID" sz="4000" dirty="0">
                <a:latin typeface="Berlin Sans FB" panose="020E0602020502020306" pitchFamily="34" charset="0"/>
              </a:rPr>
              <a:t>3</a:t>
            </a:r>
          </a:p>
        </p:txBody>
      </p:sp>
      <p:sp>
        <p:nvSpPr>
          <p:cNvPr id="22" name="Pentagon 21"/>
          <p:cNvSpPr/>
          <p:nvPr/>
        </p:nvSpPr>
        <p:spPr>
          <a:xfrm flipH="1">
            <a:off x="4419785" y="4809978"/>
            <a:ext cx="4886784" cy="1235242"/>
          </a:xfrm>
          <a:prstGeom prst="homePlate">
            <a:avLst/>
          </a:prstGeom>
          <a:gradFill>
            <a:gsLst>
              <a:gs pos="100000">
                <a:srgbClr val="FF0000"/>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Right Triangle 22"/>
          <p:cNvSpPr/>
          <p:nvPr/>
        </p:nvSpPr>
        <p:spPr>
          <a:xfrm>
            <a:off x="4419785" y="5427600"/>
            <a:ext cx="1155033" cy="1430400"/>
          </a:xfrm>
          <a:prstGeom prst="rtTriangle">
            <a:avLst/>
          </a:prstGeom>
          <a:gradFill>
            <a:gsLst>
              <a:gs pos="60000">
                <a:schemeClr val="bg1">
                  <a:lumMod val="95000"/>
                </a:schemeClr>
              </a:gs>
              <a:gs pos="89000">
                <a:schemeClr val="accent3">
                  <a:lumMod val="97000"/>
                  <a:lumOff val="3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4837179" y="4723512"/>
            <a:ext cx="4520122" cy="1446550"/>
          </a:xfrm>
          <a:prstGeom prst="rect">
            <a:avLst/>
          </a:prstGeom>
          <a:noFill/>
        </p:spPr>
        <p:txBody>
          <a:bodyPr wrap="square" rtlCol="0">
            <a:spAutoFit/>
          </a:bodyPr>
          <a:lstStyle/>
          <a:p>
            <a:pPr algn="ctr"/>
            <a:r>
              <a:rPr lang="id-ID" sz="4400" dirty="0" smtClean="0">
                <a:latin typeface="Berlin Sans FB" panose="020E0602020502020306" pitchFamily="34" charset="0"/>
              </a:rPr>
              <a:t>Pelaporan dan Tindak Lanjut</a:t>
            </a:r>
            <a:endParaRPr lang="id-ID" sz="4400" dirty="0">
              <a:latin typeface="Berlin Sans FB" panose="020E0602020502020306" pitchFamily="34" charset="0"/>
            </a:endParaRPr>
          </a:p>
        </p:txBody>
      </p:sp>
      <p:sp>
        <p:nvSpPr>
          <p:cNvPr id="25" name="TextBox 24"/>
          <p:cNvSpPr txBox="1"/>
          <p:nvPr/>
        </p:nvSpPr>
        <p:spPr>
          <a:xfrm>
            <a:off x="4547531" y="5048807"/>
            <a:ext cx="770585" cy="707886"/>
          </a:xfrm>
          <a:prstGeom prst="rect">
            <a:avLst/>
          </a:prstGeom>
          <a:noFill/>
        </p:spPr>
        <p:txBody>
          <a:bodyPr wrap="square" rtlCol="0">
            <a:spAutoFit/>
          </a:bodyPr>
          <a:lstStyle/>
          <a:p>
            <a:pPr algn="ctr"/>
            <a:r>
              <a:rPr lang="id-ID" sz="4000" dirty="0">
                <a:latin typeface="Berlin Sans FB" panose="020E0602020502020306" pitchFamily="34" charset="0"/>
              </a:rPr>
              <a:t>3</a:t>
            </a:r>
          </a:p>
        </p:txBody>
      </p:sp>
      <p:sp>
        <p:nvSpPr>
          <p:cNvPr id="2" name="Footer Placeholder 1"/>
          <p:cNvSpPr>
            <a:spLocks noGrp="1"/>
          </p:cNvSpPr>
          <p:nvPr>
            <p:ph type="ftr" sz="quarter" idx="11"/>
          </p:nvPr>
        </p:nvSpPr>
        <p:spPr/>
        <p:txBody>
          <a:bodyPr/>
          <a:lstStyle/>
          <a:p>
            <a:r>
              <a:rPr lang="id-ID" smtClean="0"/>
              <a:t>1</a:t>
            </a:r>
            <a:endParaRPr lang="id-ID"/>
          </a:p>
        </p:txBody>
      </p:sp>
      <p:sp>
        <p:nvSpPr>
          <p:cNvPr id="3" name="Slide Number Placeholder 2"/>
          <p:cNvSpPr>
            <a:spLocks noGrp="1"/>
          </p:cNvSpPr>
          <p:nvPr>
            <p:ph type="sldNum" sz="quarter" idx="12"/>
          </p:nvPr>
        </p:nvSpPr>
        <p:spPr/>
        <p:txBody>
          <a:bodyPr/>
          <a:lstStyle/>
          <a:p>
            <a:fld id="{9F916192-BB80-4895-96A1-894F04467303}" type="slidenum">
              <a:rPr lang="id-ID" smtClean="0"/>
              <a:t>11</a:t>
            </a:fld>
            <a:endParaRPr lang="id-ID"/>
          </a:p>
        </p:txBody>
      </p:sp>
    </p:spTree>
    <p:extLst>
      <p:ext uri="{BB962C8B-B14F-4D97-AF65-F5344CB8AC3E}">
        <p14:creationId xmlns:p14="http://schemas.microsoft.com/office/powerpoint/2010/main" val="1443225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8" grpId="0" animBg="1"/>
      <p:bldP spid="9" grpId="0" animBg="1"/>
      <p:bldP spid="10" grpId="0"/>
      <p:bldP spid="6" grpId="0" animBg="1"/>
      <p:bldP spid="16" grpId="0"/>
      <p:bldP spid="17" grpId="0"/>
      <p:bldP spid="18" grpId="0"/>
      <p:bldP spid="19" grpId="0"/>
      <p:bldP spid="20" grpId="0"/>
      <p:bldP spid="21" grpId="0"/>
      <p:bldP spid="22" grpId="0" animBg="1"/>
      <p:bldP spid="23"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2000">
              <a:srgbClr val="5FFB53"/>
            </a:gs>
            <a:gs pos="0">
              <a:schemeClr val="accent3">
                <a:lumMod val="100000"/>
              </a:schemeClr>
            </a:gs>
          </a:gsLst>
          <a:path path="circle">
            <a:fillToRect r="100000" b="100000"/>
          </a:path>
        </a:gradFill>
        <a:effectLst/>
      </p:bgPr>
    </p:bg>
    <p:spTree>
      <p:nvGrpSpPr>
        <p:cNvPr id="1" name=""/>
        <p:cNvGrpSpPr/>
        <p:nvPr/>
      </p:nvGrpSpPr>
      <p:grpSpPr>
        <a:xfrm>
          <a:off x="0" y="0"/>
          <a:ext cx="0" cy="0"/>
          <a:chOff x="0" y="0"/>
          <a:chExt cx="0" cy="0"/>
        </a:xfrm>
      </p:grpSpPr>
      <p:sp>
        <p:nvSpPr>
          <p:cNvPr id="7" name="Freeform 6"/>
          <p:cNvSpPr/>
          <p:nvPr/>
        </p:nvSpPr>
        <p:spPr>
          <a:xfrm>
            <a:off x="2947798" y="1132763"/>
            <a:ext cx="6223379" cy="4981431"/>
          </a:xfrm>
          <a:custGeom>
            <a:avLst/>
            <a:gdLst>
              <a:gd name="connsiteX0" fmla="*/ 1245358 w 6223379"/>
              <a:gd name="connsiteY0" fmla="*/ 0 h 4981431"/>
              <a:gd name="connsiteX1" fmla="*/ 3111681 w 6223379"/>
              <a:gd name="connsiteY1" fmla="*/ 0 h 4981431"/>
              <a:gd name="connsiteX2" fmla="*/ 3071349 w 6223379"/>
              <a:gd name="connsiteY2" fmla="*/ 4713 h 4981431"/>
              <a:gd name="connsiteX3" fmla="*/ 2911522 w 6223379"/>
              <a:gd name="connsiteY3" fmla="*/ 232011 h 4981431"/>
              <a:gd name="connsiteX4" fmla="*/ 3111689 w 6223379"/>
              <a:gd name="connsiteY4" fmla="*/ 464023 h 4981431"/>
              <a:gd name="connsiteX5" fmla="*/ 3311856 w 6223379"/>
              <a:gd name="connsiteY5" fmla="*/ 232011 h 4981431"/>
              <a:gd name="connsiteX6" fmla="*/ 3152030 w 6223379"/>
              <a:gd name="connsiteY6" fmla="*/ 4713 h 4981431"/>
              <a:gd name="connsiteX7" fmla="*/ 3111698 w 6223379"/>
              <a:gd name="connsiteY7" fmla="*/ 0 h 4981431"/>
              <a:gd name="connsiteX8" fmla="*/ 4978021 w 6223379"/>
              <a:gd name="connsiteY8" fmla="*/ 0 h 4981431"/>
              <a:gd name="connsiteX9" fmla="*/ 6223379 w 6223379"/>
              <a:gd name="connsiteY9" fmla="*/ 2490716 h 4981431"/>
              <a:gd name="connsiteX10" fmla="*/ 4978021 w 6223379"/>
              <a:gd name="connsiteY10" fmla="*/ 4981431 h 4981431"/>
              <a:gd name="connsiteX11" fmla="*/ 1245358 w 6223379"/>
              <a:gd name="connsiteY11" fmla="*/ 4981431 h 4981431"/>
              <a:gd name="connsiteX12" fmla="*/ 0 w 6223379"/>
              <a:gd name="connsiteY12" fmla="*/ 2490716 h 49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23379" h="4981431">
                <a:moveTo>
                  <a:pt x="1245358" y="0"/>
                </a:moveTo>
                <a:lnTo>
                  <a:pt x="3111681" y="0"/>
                </a:lnTo>
                <a:lnTo>
                  <a:pt x="3071349" y="4713"/>
                </a:lnTo>
                <a:cubicBezTo>
                  <a:pt x="2980136" y="26347"/>
                  <a:pt x="2911522" y="119891"/>
                  <a:pt x="2911522" y="232011"/>
                </a:cubicBezTo>
                <a:cubicBezTo>
                  <a:pt x="2911522" y="360148"/>
                  <a:pt x="3001140" y="464023"/>
                  <a:pt x="3111689" y="464023"/>
                </a:cubicBezTo>
                <a:cubicBezTo>
                  <a:pt x="3222238" y="464023"/>
                  <a:pt x="3311856" y="360148"/>
                  <a:pt x="3311856" y="232011"/>
                </a:cubicBezTo>
                <a:cubicBezTo>
                  <a:pt x="3311856" y="119891"/>
                  <a:pt x="3243242" y="26347"/>
                  <a:pt x="3152030" y="4713"/>
                </a:cubicBezTo>
                <a:lnTo>
                  <a:pt x="3111698" y="0"/>
                </a:lnTo>
                <a:lnTo>
                  <a:pt x="4978021" y="0"/>
                </a:lnTo>
                <a:lnTo>
                  <a:pt x="6223379" y="2490716"/>
                </a:lnTo>
                <a:lnTo>
                  <a:pt x="4978021" y="4981431"/>
                </a:lnTo>
                <a:lnTo>
                  <a:pt x="1245358" y="4981431"/>
                </a:lnTo>
                <a:lnTo>
                  <a:pt x="0" y="2490716"/>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 name="Straight Connector 3"/>
          <p:cNvCxnSpPr>
            <a:endCxn id="7" idx="1"/>
          </p:cNvCxnSpPr>
          <p:nvPr/>
        </p:nvCxnSpPr>
        <p:spPr>
          <a:xfrm>
            <a:off x="6045958" y="54591"/>
            <a:ext cx="13521" cy="1078172"/>
          </a:xfrm>
          <a:prstGeom prst="line">
            <a:avLst/>
          </a:prstGeom>
          <a:ln>
            <a:headEnd w="med" len="sm"/>
          </a:ln>
        </p:spPr>
        <p:style>
          <a:lnRef idx="3">
            <a:schemeClr val="dk1"/>
          </a:lnRef>
          <a:fillRef idx="0">
            <a:schemeClr val="dk1"/>
          </a:fillRef>
          <a:effectRef idx="2">
            <a:schemeClr val="dk1"/>
          </a:effectRef>
          <a:fontRef idx="minor">
            <a:schemeClr val="tx1"/>
          </a:fontRef>
        </p:style>
      </p:cxnSp>
      <p:cxnSp>
        <p:nvCxnSpPr>
          <p:cNvPr id="19" name="Straight Connector 18"/>
          <p:cNvCxnSpPr>
            <a:stCxn id="7" idx="6"/>
          </p:cNvCxnSpPr>
          <p:nvPr/>
        </p:nvCxnSpPr>
        <p:spPr>
          <a:xfrm>
            <a:off x="6099828" y="1137476"/>
            <a:ext cx="98411" cy="14541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43161" y="2672834"/>
            <a:ext cx="4531056" cy="830997"/>
          </a:xfrm>
          <a:prstGeom prst="rect">
            <a:avLst/>
          </a:prstGeom>
          <a:noFill/>
        </p:spPr>
        <p:txBody>
          <a:bodyPr wrap="square" rtlCol="0">
            <a:spAutoFit/>
          </a:bodyPr>
          <a:lstStyle/>
          <a:p>
            <a:pPr algn="ctr"/>
            <a:r>
              <a:rPr lang="id-ID" sz="2400" dirty="0">
                <a:latin typeface="Comic Sans MS" panose="030F0702030302020204" pitchFamily="66" charset="0"/>
              </a:rPr>
              <a:t>Persiapan yang perlu dilakukan sebagai </a:t>
            </a:r>
            <a:r>
              <a:rPr lang="id-ID" sz="2400" dirty="0" smtClean="0">
                <a:latin typeface="Comic Sans MS" panose="030F0702030302020204" pitchFamily="66" charset="0"/>
              </a:rPr>
              <a:t>berikut</a:t>
            </a:r>
            <a:endParaRPr lang="id-ID" sz="2400" dirty="0">
              <a:latin typeface="Comic Sans MS" panose="030F0702030302020204" pitchFamily="66" charset="0"/>
            </a:endParaRPr>
          </a:p>
        </p:txBody>
      </p:sp>
      <p:sp>
        <p:nvSpPr>
          <p:cNvPr id="29" name="TextBox 28"/>
          <p:cNvSpPr txBox="1"/>
          <p:nvPr/>
        </p:nvSpPr>
        <p:spPr>
          <a:xfrm>
            <a:off x="4313409" y="3598757"/>
            <a:ext cx="3671248" cy="2585323"/>
          </a:xfrm>
          <a:prstGeom prst="rect">
            <a:avLst/>
          </a:prstGeom>
          <a:noFill/>
        </p:spPr>
        <p:txBody>
          <a:bodyPr wrap="square" rtlCol="0">
            <a:spAutoFit/>
          </a:bodyPr>
          <a:lstStyle/>
          <a:p>
            <a:pPr marL="342900" lvl="0" indent="-342900" algn="just">
              <a:buFont typeface="+mj-lt"/>
              <a:buAutoNum type="arabicPeriod"/>
            </a:pPr>
            <a:r>
              <a:rPr lang="id-ID" dirty="0">
                <a:latin typeface="Comic Sans MS" panose="030F0702030302020204" pitchFamily="66" charset="0"/>
              </a:rPr>
              <a:t>Penyusunan rencana kegiatan evaluasi</a:t>
            </a:r>
          </a:p>
          <a:p>
            <a:pPr marL="342900" lvl="0" indent="-342900" algn="just">
              <a:buFont typeface="+mj-lt"/>
              <a:buAutoNum type="arabicPeriod"/>
            </a:pPr>
            <a:r>
              <a:rPr lang="id-ID" dirty="0">
                <a:latin typeface="Comic Sans MS" panose="030F0702030302020204" pitchFamily="66" charset="0"/>
              </a:rPr>
              <a:t>Penyusuna instrumen evaluasi</a:t>
            </a:r>
          </a:p>
          <a:p>
            <a:pPr marL="342900" lvl="0" indent="-342900" algn="just">
              <a:buFont typeface="+mj-lt"/>
              <a:buAutoNum type="arabicPeriod"/>
            </a:pPr>
            <a:r>
              <a:rPr lang="id-ID" dirty="0">
                <a:latin typeface="Comic Sans MS" panose="030F0702030302020204" pitchFamily="66" charset="0"/>
              </a:rPr>
              <a:t>Pembuktian instrumen evaluasi</a:t>
            </a:r>
          </a:p>
          <a:p>
            <a:pPr marL="342900" lvl="0" indent="-342900" algn="just">
              <a:buFont typeface="+mj-lt"/>
              <a:buAutoNum type="arabicPeriod"/>
            </a:pPr>
            <a:r>
              <a:rPr lang="id-ID" dirty="0">
                <a:latin typeface="Comic Sans MS" panose="030F0702030302020204" pitchFamily="66" charset="0"/>
              </a:rPr>
              <a:t>Penentuan jumlah sampel</a:t>
            </a:r>
          </a:p>
          <a:p>
            <a:pPr marL="342900" lvl="0" indent="-342900" algn="just">
              <a:buFont typeface="+mj-lt"/>
              <a:buAutoNum type="arabicPeriod"/>
            </a:pPr>
            <a:r>
              <a:rPr lang="id-ID" dirty="0">
                <a:latin typeface="Comic Sans MS" panose="030F0702030302020204" pitchFamily="66" charset="0"/>
              </a:rPr>
              <a:t>Penyamaan persepsi antar evaluator</a:t>
            </a:r>
          </a:p>
          <a:p>
            <a:pPr marL="342900" indent="-342900" algn="just">
              <a:buFont typeface="+mj-lt"/>
              <a:buAutoNum type="arabicPeriod"/>
            </a:pPr>
            <a:endParaRPr lang="id-ID" dirty="0">
              <a:latin typeface="Comic Sans MS" panose="030F0702030302020204" pitchFamily="66" charset="0"/>
            </a:endParaRPr>
          </a:p>
        </p:txBody>
      </p:sp>
      <p:sp>
        <p:nvSpPr>
          <p:cNvPr id="30" name="Hexagon 29"/>
          <p:cNvSpPr/>
          <p:nvPr/>
        </p:nvSpPr>
        <p:spPr>
          <a:xfrm rot="5400000">
            <a:off x="613312" y="426553"/>
            <a:ext cx="518615" cy="5337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Hexagon 30"/>
          <p:cNvSpPr/>
          <p:nvPr/>
        </p:nvSpPr>
        <p:spPr>
          <a:xfrm rot="5589229">
            <a:off x="1160536" y="946918"/>
            <a:ext cx="705782" cy="73070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Hexagon 31"/>
          <p:cNvSpPr/>
          <p:nvPr/>
        </p:nvSpPr>
        <p:spPr>
          <a:xfrm rot="10231059">
            <a:off x="1854518" y="1613353"/>
            <a:ext cx="873268" cy="731141"/>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Hexagon 34"/>
          <p:cNvSpPr/>
          <p:nvPr/>
        </p:nvSpPr>
        <p:spPr>
          <a:xfrm rot="10231059">
            <a:off x="1439943" y="4979629"/>
            <a:ext cx="1450250" cy="126265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Hexagon 35"/>
          <p:cNvSpPr/>
          <p:nvPr/>
        </p:nvSpPr>
        <p:spPr>
          <a:xfrm rot="5400000">
            <a:off x="9853684" y="2386840"/>
            <a:ext cx="518615" cy="53378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Hexagon 36"/>
          <p:cNvSpPr/>
          <p:nvPr/>
        </p:nvSpPr>
        <p:spPr>
          <a:xfrm rot="5589229">
            <a:off x="10325037" y="3682121"/>
            <a:ext cx="705782" cy="73070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TextBox 39"/>
          <p:cNvSpPr txBox="1"/>
          <p:nvPr/>
        </p:nvSpPr>
        <p:spPr>
          <a:xfrm>
            <a:off x="4662976" y="1942174"/>
            <a:ext cx="2720463" cy="584775"/>
          </a:xfrm>
          <a:prstGeom prst="rect">
            <a:avLst/>
          </a:prstGeom>
          <a:noFill/>
        </p:spPr>
        <p:txBody>
          <a:bodyPr wrap="square" rtlCol="0">
            <a:spAutoFit/>
          </a:bodyPr>
          <a:lstStyle/>
          <a:p>
            <a:pPr algn="ctr"/>
            <a:r>
              <a:rPr lang="id-ID" sz="3200" b="1" dirty="0" smtClean="0">
                <a:solidFill>
                  <a:srgbClr val="00B050"/>
                </a:solidFill>
                <a:effectLst>
                  <a:reflection blurRad="6350" stA="55000" endA="300" endPos="45500" dir="5400000" sy="-100000" algn="bl" rotWithShape="0"/>
                </a:effectLst>
                <a:latin typeface="Aharoni" panose="02010803020104030203" pitchFamily="2" charset="-79"/>
                <a:cs typeface="Aharoni" panose="02010803020104030203" pitchFamily="2" charset="-79"/>
              </a:rPr>
              <a:t>PERSIAPAN</a:t>
            </a:r>
            <a:endParaRPr lang="id-ID" sz="3200" b="1" dirty="0">
              <a:solidFill>
                <a:srgbClr val="00B050"/>
              </a:solidFill>
              <a:effectLst>
                <a:reflection blurRad="6350" stA="55000" endA="300" endPos="45500" dir="5400000" sy="-100000" algn="bl" rotWithShape="0"/>
              </a:effectLst>
              <a:latin typeface="Aharoni" panose="02010803020104030203" pitchFamily="2" charset="-79"/>
              <a:cs typeface="Aharoni" panose="02010803020104030203" pitchFamily="2" charset="-79"/>
            </a:endParaRPr>
          </a:p>
        </p:txBody>
      </p:sp>
      <p:sp>
        <p:nvSpPr>
          <p:cNvPr id="44" name="Isosceles Triangle 43"/>
          <p:cNvSpPr/>
          <p:nvPr/>
        </p:nvSpPr>
        <p:spPr>
          <a:xfrm rot="5400000" flipV="1">
            <a:off x="2046432" y="3310771"/>
            <a:ext cx="2373797" cy="625412"/>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d-ID" b="1" dirty="0">
              <a:latin typeface="Comic Sans MS" panose="030F0702030302020204" pitchFamily="66" charset="0"/>
            </a:endParaRPr>
          </a:p>
        </p:txBody>
      </p:sp>
      <p:sp>
        <p:nvSpPr>
          <p:cNvPr id="46" name="TextBox 45"/>
          <p:cNvSpPr txBox="1"/>
          <p:nvPr/>
        </p:nvSpPr>
        <p:spPr>
          <a:xfrm>
            <a:off x="3048475" y="3086970"/>
            <a:ext cx="219763" cy="923330"/>
          </a:xfrm>
          <a:prstGeom prst="rect">
            <a:avLst/>
          </a:prstGeom>
          <a:noFill/>
        </p:spPr>
        <p:txBody>
          <a:bodyPr wrap="square" rtlCol="0">
            <a:spAutoFit/>
          </a:bodyPr>
          <a:lstStyle/>
          <a:p>
            <a:r>
              <a:rPr lang="id-ID" sz="5400" dirty="0" smtClean="0">
                <a:latin typeface="Aharoni" panose="02010803020104030203" pitchFamily="2" charset="-79"/>
                <a:cs typeface="Aharoni" panose="02010803020104030203" pitchFamily="2" charset="-79"/>
              </a:rPr>
              <a:t>1</a:t>
            </a:r>
            <a:endParaRPr lang="id-ID" sz="5400" dirty="0">
              <a:latin typeface="Aharoni" panose="02010803020104030203" pitchFamily="2" charset="-79"/>
              <a:cs typeface="Aharoni" panose="02010803020104030203" pitchFamily="2" charset="-79"/>
            </a:endParaRPr>
          </a:p>
        </p:txBody>
      </p:sp>
      <p:sp>
        <p:nvSpPr>
          <p:cNvPr id="2" name="Footer Placeholder 1"/>
          <p:cNvSpPr>
            <a:spLocks noGrp="1"/>
          </p:cNvSpPr>
          <p:nvPr>
            <p:ph type="ftr" sz="quarter" idx="11"/>
          </p:nvPr>
        </p:nvSpPr>
        <p:spPr/>
        <p:txBody>
          <a:bodyPr/>
          <a:lstStyle/>
          <a:p>
            <a:r>
              <a:rPr lang="id-ID" smtClean="0"/>
              <a:t>1</a:t>
            </a:r>
            <a:endParaRPr lang="id-ID"/>
          </a:p>
        </p:txBody>
      </p:sp>
      <p:sp>
        <p:nvSpPr>
          <p:cNvPr id="3" name="Slide Number Placeholder 2"/>
          <p:cNvSpPr>
            <a:spLocks noGrp="1"/>
          </p:cNvSpPr>
          <p:nvPr>
            <p:ph type="sldNum" sz="quarter" idx="12"/>
          </p:nvPr>
        </p:nvSpPr>
        <p:spPr/>
        <p:txBody>
          <a:bodyPr/>
          <a:lstStyle/>
          <a:p>
            <a:fld id="{9F916192-BB80-4895-96A1-894F04467303}" type="slidenum">
              <a:rPr lang="id-ID" smtClean="0"/>
              <a:t>12</a:t>
            </a:fld>
            <a:endParaRPr lang="id-ID"/>
          </a:p>
        </p:txBody>
      </p:sp>
    </p:spTree>
    <p:extLst>
      <p:ext uri="{BB962C8B-B14F-4D97-AF65-F5344CB8AC3E}">
        <p14:creationId xmlns:p14="http://schemas.microsoft.com/office/powerpoint/2010/main" val="13651456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2"/>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3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5400000">
                                      <p:cBhvr>
                                        <p:cTn id="16" dur="2000" fill="hold"/>
                                        <p:tgtEl>
                                          <p:spTgt spid="36"/>
                                        </p:tgtEl>
                                        <p:attrNameLst>
                                          <p:attrName>r</p:attrName>
                                        </p:attrNameLst>
                                      </p:cBhvr>
                                    </p:animRot>
                                  </p:childTnLst>
                                </p:cTn>
                              </p:par>
                              <p:par>
                                <p:cTn id="17" presetID="8" presetClass="emph" presetSubtype="0" fill="hold" grpId="0" nodeType="withEffect">
                                  <p:stCondLst>
                                    <p:cond delay="0"/>
                                  </p:stCondLst>
                                  <p:childTnLst>
                                    <p:animRot by="5400000">
                                      <p:cBhvr>
                                        <p:cTn id="18" dur="2000" fill="hold"/>
                                        <p:tgtEl>
                                          <p:spTgt spid="3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wipe(left)">
                                      <p:cBhvr>
                                        <p:cTn id="51" dur="500"/>
                                        <p:tgtEl>
                                          <p:spTgt spid="4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wipe(left)">
                                      <p:cBhvr>
                                        <p:cTn id="56" dur="500"/>
                                        <p:tgtEl>
                                          <p:spTgt spid="2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wipe(left)">
                                      <p:cBhvr>
                                        <p:cTn id="61" dur="500"/>
                                        <p:tgtEl>
                                          <p:spTgt spid="29">
                                            <p:txEl>
                                              <p:pRg st="0" end="0"/>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9">
                                            <p:txEl>
                                              <p:pRg st="1" end="1"/>
                                            </p:txEl>
                                          </p:spTgt>
                                        </p:tgtEl>
                                        <p:attrNameLst>
                                          <p:attrName>style.visibility</p:attrName>
                                        </p:attrNameLst>
                                      </p:cBhvr>
                                      <p:to>
                                        <p:strVal val="visible"/>
                                      </p:to>
                                    </p:set>
                                    <p:animEffect transition="in" filter="wipe(left)">
                                      <p:cBhvr>
                                        <p:cTn id="64" dur="500"/>
                                        <p:tgtEl>
                                          <p:spTgt spid="29">
                                            <p:txEl>
                                              <p:pRg st="1" end="1"/>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29">
                                            <p:txEl>
                                              <p:pRg st="2" end="2"/>
                                            </p:txEl>
                                          </p:spTgt>
                                        </p:tgtEl>
                                        <p:attrNameLst>
                                          <p:attrName>style.visibility</p:attrName>
                                        </p:attrNameLst>
                                      </p:cBhvr>
                                      <p:to>
                                        <p:strVal val="visible"/>
                                      </p:to>
                                    </p:set>
                                    <p:animEffect transition="in" filter="wipe(left)">
                                      <p:cBhvr>
                                        <p:cTn id="67" dur="500"/>
                                        <p:tgtEl>
                                          <p:spTgt spid="29">
                                            <p:txEl>
                                              <p:pRg st="2" end="2"/>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29">
                                            <p:txEl>
                                              <p:pRg st="3" end="3"/>
                                            </p:txEl>
                                          </p:spTgt>
                                        </p:tgtEl>
                                        <p:attrNameLst>
                                          <p:attrName>style.visibility</p:attrName>
                                        </p:attrNameLst>
                                      </p:cBhvr>
                                      <p:to>
                                        <p:strVal val="visible"/>
                                      </p:to>
                                    </p:set>
                                    <p:animEffect transition="in" filter="wipe(left)">
                                      <p:cBhvr>
                                        <p:cTn id="70" dur="500"/>
                                        <p:tgtEl>
                                          <p:spTgt spid="29">
                                            <p:txEl>
                                              <p:pRg st="3" end="3"/>
                                            </p:txEl>
                                          </p:spTgt>
                                        </p:tgtEl>
                                      </p:cBhvr>
                                    </p:animEffect>
                                  </p:childTnLst>
                                </p:cTn>
                              </p:par>
                              <p:par>
                                <p:cTn id="71" presetID="22" presetClass="entr" presetSubtype="8" fill="hold" nodeType="withEffect">
                                  <p:stCondLst>
                                    <p:cond delay="0"/>
                                  </p:stCondLst>
                                  <p:childTnLst>
                                    <p:set>
                                      <p:cBhvr>
                                        <p:cTn id="72" dur="1" fill="hold">
                                          <p:stCondLst>
                                            <p:cond delay="0"/>
                                          </p:stCondLst>
                                        </p:cTn>
                                        <p:tgtEl>
                                          <p:spTgt spid="29">
                                            <p:txEl>
                                              <p:pRg st="4" end="4"/>
                                            </p:txEl>
                                          </p:spTgt>
                                        </p:tgtEl>
                                        <p:attrNameLst>
                                          <p:attrName>style.visibility</p:attrName>
                                        </p:attrNameLst>
                                      </p:cBhvr>
                                      <p:to>
                                        <p:strVal val="visible"/>
                                      </p:to>
                                    </p:set>
                                    <p:animEffect transition="in" filter="wipe(left)">
                                      <p:cBhvr>
                                        <p:cTn id="73"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p:bldP spid="29" grpId="0"/>
      <p:bldP spid="30" grpId="0" animBg="1"/>
      <p:bldP spid="31" grpId="0" animBg="1"/>
      <p:bldP spid="32" grpId="0" animBg="1"/>
      <p:bldP spid="35" grpId="0" animBg="1"/>
      <p:bldP spid="36" grpId="0" animBg="1"/>
      <p:bldP spid="37" grpId="0" animBg="1"/>
      <p:bldP spid="40" grpId="0"/>
      <p:bldP spid="44" grpId="0" animBg="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6000">
              <a:srgbClr val="79DCFF"/>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Freeform 3"/>
          <p:cNvSpPr/>
          <p:nvPr/>
        </p:nvSpPr>
        <p:spPr>
          <a:xfrm rot="1072122" flipH="1">
            <a:off x="1816328" y="1358098"/>
            <a:ext cx="7233313" cy="4517409"/>
          </a:xfrm>
          <a:custGeom>
            <a:avLst/>
            <a:gdLst>
              <a:gd name="connsiteX0" fmla="*/ 6462969 w 7233313"/>
              <a:gd name="connsiteY0" fmla="*/ 502011 h 4517409"/>
              <a:gd name="connsiteX1" fmla="*/ 6635244 w 7233313"/>
              <a:gd name="connsiteY1" fmla="*/ 901698 h 4517409"/>
              <a:gd name="connsiteX2" fmla="*/ 6261962 w 7233313"/>
              <a:gd name="connsiteY2" fmla="*/ 1125505 h 4517409"/>
              <a:gd name="connsiteX3" fmla="*/ 6089688 w 7233313"/>
              <a:gd name="connsiteY3" fmla="*/ 725818 h 4517409"/>
              <a:gd name="connsiteX4" fmla="*/ 6462969 w 7233313"/>
              <a:gd name="connsiteY4" fmla="*/ 502011 h 4517409"/>
              <a:gd name="connsiteX5" fmla="*/ 6480396 w 7233313"/>
              <a:gd name="connsiteY5" fmla="*/ 0 h 4517409"/>
              <a:gd name="connsiteX6" fmla="*/ 0 w 7233313"/>
              <a:gd name="connsiteY6" fmla="*/ 0 h 4517409"/>
              <a:gd name="connsiteX7" fmla="*/ 0 w 7233313"/>
              <a:gd name="connsiteY7" fmla="*/ 4517409 h 4517409"/>
              <a:gd name="connsiteX8" fmla="*/ 7233313 w 7233313"/>
              <a:gd name="connsiteY8" fmla="*/ 4517409 h 4517409"/>
              <a:gd name="connsiteX9" fmla="*/ 7233313 w 7233313"/>
              <a:gd name="connsiteY9" fmla="*/ 752917 h 451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313" h="4517409">
                <a:moveTo>
                  <a:pt x="6462969" y="502011"/>
                </a:moveTo>
                <a:cubicBezTo>
                  <a:pt x="6613620" y="550579"/>
                  <a:pt x="6690750" y="729526"/>
                  <a:pt x="6635244" y="901698"/>
                </a:cubicBezTo>
                <a:cubicBezTo>
                  <a:pt x="6579737" y="1073871"/>
                  <a:pt x="6412613" y="1174073"/>
                  <a:pt x="6261962" y="1125505"/>
                </a:cubicBezTo>
                <a:cubicBezTo>
                  <a:pt x="6111312" y="1076937"/>
                  <a:pt x="6034181" y="897990"/>
                  <a:pt x="6089688" y="725818"/>
                </a:cubicBezTo>
                <a:cubicBezTo>
                  <a:pt x="6145194" y="553645"/>
                  <a:pt x="6312319" y="453443"/>
                  <a:pt x="6462969" y="502011"/>
                </a:cubicBezTo>
                <a:close/>
                <a:moveTo>
                  <a:pt x="6480396" y="0"/>
                </a:moveTo>
                <a:lnTo>
                  <a:pt x="0" y="0"/>
                </a:lnTo>
                <a:lnTo>
                  <a:pt x="0" y="4517409"/>
                </a:lnTo>
                <a:lnTo>
                  <a:pt x="7233313" y="4517409"/>
                </a:lnTo>
                <a:lnTo>
                  <a:pt x="7233313" y="75291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2347415" y="2678072"/>
            <a:ext cx="6721405" cy="2308324"/>
          </a:xfrm>
          <a:prstGeom prst="rect">
            <a:avLst/>
          </a:prstGeom>
          <a:noFill/>
        </p:spPr>
        <p:txBody>
          <a:bodyPr wrap="square" rtlCol="0">
            <a:spAutoFit/>
          </a:bodyPr>
          <a:lstStyle/>
          <a:p>
            <a:r>
              <a:rPr lang="id-ID" sz="2400" dirty="0">
                <a:solidFill>
                  <a:schemeClr val="bg1"/>
                </a:solidFill>
                <a:latin typeface="Comic Sans MS" panose="030F0702030302020204" pitchFamily="66" charset="0"/>
              </a:rPr>
              <a:t>Pelaksanaan evaluasi pemberdayaan dapat dilakukan melalui pengamatan / observasi, wawancara, survei, diskusi dan pengecekan dokumen. Pelaksanaan evaluasi program merupakan proses pengumpulan informasi yang akan dianalisis melalui da</a:t>
            </a:r>
            <a:r>
              <a:rPr lang="id-ID" sz="2000" dirty="0">
                <a:solidFill>
                  <a:schemeClr val="bg1"/>
                </a:solidFill>
                <a:latin typeface="Comic Sans MS" panose="030F0702030302020204" pitchFamily="66" charset="0"/>
              </a:rPr>
              <a:t>ta</a:t>
            </a:r>
          </a:p>
        </p:txBody>
      </p:sp>
      <p:sp>
        <p:nvSpPr>
          <p:cNvPr id="6" name="Flowchart: Connector 5"/>
          <p:cNvSpPr/>
          <p:nvPr/>
        </p:nvSpPr>
        <p:spPr>
          <a:xfrm>
            <a:off x="3172986" y="1847075"/>
            <a:ext cx="723332" cy="72333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271932" y="1798757"/>
            <a:ext cx="525439" cy="830997"/>
          </a:xfrm>
          <a:prstGeom prst="rect">
            <a:avLst/>
          </a:prstGeom>
          <a:noFill/>
        </p:spPr>
        <p:txBody>
          <a:bodyPr wrap="square" rtlCol="0">
            <a:spAutoFit/>
          </a:bodyPr>
          <a:lstStyle/>
          <a:p>
            <a:r>
              <a:rPr lang="id-ID" sz="4800" dirty="0" smtClean="0">
                <a:latin typeface="Aharoni" panose="02010803020104030203" pitchFamily="2" charset="-79"/>
                <a:cs typeface="Aharoni" panose="02010803020104030203" pitchFamily="2" charset="-79"/>
              </a:rPr>
              <a:t>2</a:t>
            </a:r>
            <a:endParaRPr lang="id-ID" sz="4800" dirty="0">
              <a:latin typeface="Aharoni" panose="02010803020104030203" pitchFamily="2" charset="-79"/>
              <a:cs typeface="Aharoni" panose="02010803020104030203" pitchFamily="2" charset="-79"/>
            </a:endParaRPr>
          </a:p>
        </p:txBody>
      </p:sp>
      <p:sp>
        <p:nvSpPr>
          <p:cNvPr id="8" name="TextBox 7"/>
          <p:cNvSpPr txBox="1"/>
          <p:nvPr/>
        </p:nvSpPr>
        <p:spPr>
          <a:xfrm>
            <a:off x="3923614" y="1855966"/>
            <a:ext cx="3671247" cy="646331"/>
          </a:xfrm>
          <a:prstGeom prst="rect">
            <a:avLst/>
          </a:prstGeom>
          <a:noFill/>
        </p:spPr>
        <p:txBody>
          <a:bodyPr wrap="square" rtlCol="0">
            <a:spAutoFit/>
          </a:bodyPr>
          <a:lstStyle/>
          <a:p>
            <a:pPr algn="ctr"/>
            <a:r>
              <a:rPr lang="id-ID" sz="3600" dirty="0" smtClean="0">
                <a:solidFill>
                  <a:schemeClr val="bg1"/>
                </a:solidFill>
                <a:effectLst>
                  <a:reflection blurRad="6350" stA="55000" endA="300" endPos="45500" dir="5400000" sy="-100000" algn="bl" rotWithShape="0"/>
                </a:effectLst>
                <a:latin typeface="Aharoni" panose="02010803020104030203" pitchFamily="2" charset="-79"/>
                <a:cs typeface="Aharoni" panose="02010803020104030203" pitchFamily="2" charset="-79"/>
              </a:rPr>
              <a:t>PELAKSANAAN</a:t>
            </a:r>
            <a:endParaRPr lang="id-ID" sz="3600" dirty="0">
              <a:solidFill>
                <a:schemeClr val="bg1"/>
              </a:solidFill>
              <a:effectLst>
                <a:reflection blurRad="6350" stA="55000" endA="300" endPos="45500" dir="5400000" sy="-100000" algn="bl" rotWithShape="0"/>
              </a:effectLst>
              <a:latin typeface="Aharoni" panose="02010803020104030203" pitchFamily="2" charset="-79"/>
              <a:cs typeface="Aharoni" panose="02010803020104030203" pitchFamily="2" charset="-79"/>
            </a:endParaRPr>
          </a:p>
        </p:txBody>
      </p:sp>
      <p:sp>
        <p:nvSpPr>
          <p:cNvPr id="2" name="Footer Placeholder 1"/>
          <p:cNvSpPr>
            <a:spLocks noGrp="1"/>
          </p:cNvSpPr>
          <p:nvPr>
            <p:ph type="ftr" sz="quarter" idx="11"/>
          </p:nvPr>
        </p:nvSpPr>
        <p:spPr/>
        <p:txBody>
          <a:bodyPr/>
          <a:lstStyle/>
          <a:p>
            <a:r>
              <a:rPr lang="id-ID" smtClean="0"/>
              <a:t>1</a:t>
            </a:r>
            <a:endParaRPr lang="id-ID"/>
          </a:p>
        </p:txBody>
      </p:sp>
      <p:sp>
        <p:nvSpPr>
          <p:cNvPr id="3" name="Slide Number Placeholder 2"/>
          <p:cNvSpPr>
            <a:spLocks noGrp="1"/>
          </p:cNvSpPr>
          <p:nvPr>
            <p:ph type="sldNum" sz="quarter" idx="12"/>
          </p:nvPr>
        </p:nvSpPr>
        <p:spPr/>
        <p:txBody>
          <a:bodyPr/>
          <a:lstStyle/>
          <a:p>
            <a:fld id="{9F916192-BB80-4895-96A1-894F04467303}" type="slidenum">
              <a:rPr lang="id-ID" smtClean="0"/>
              <a:t>13</a:t>
            </a:fld>
            <a:endParaRPr lang="id-ID"/>
          </a:p>
        </p:txBody>
      </p:sp>
    </p:spTree>
    <p:extLst>
      <p:ext uri="{BB962C8B-B14F-4D97-AF65-F5344CB8AC3E}">
        <p14:creationId xmlns:p14="http://schemas.microsoft.com/office/powerpoint/2010/main" val="11053351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80">
                                          <p:stCondLst>
                                            <p:cond delay="0"/>
                                          </p:stCondLst>
                                        </p:cTn>
                                        <p:tgtEl>
                                          <p:spTgt spid="8"/>
                                        </p:tgtEl>
                                      </p:cBhvr>
                                    </p:animEffect>
                                    <p:anim calcmode="lin" valueType="num">
                                      <p:cBhvr>
                                        <p:cTn id="5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9" dur="26">
                                          <p:stCondLst>
                                            <p:cond delay="650"/>
                                          </p:stCondLst>
                                        </p:cTn>
                                        <p:tgtEl>
                                          <p:spTgt spid="8"/>
                                        </p:tgtEl>
                                      </p:cBhvr>
                                      <p:to x="100000" y="60000"/>
                                    </p:animScale>
                                    <p:animScale>
                                      <p:cBhvr>
                                        <p:cTn id="60" dur="166" decel="50000">
                                          <p:stCondLst>
                                            <p:cond delay="676"/>
                                          </p:stCondLst>
                                        </p:cTn>
                                        <p:tgtEl>
                                          <p:spTgt spid="8"/>
                                        </p:tgtEl>
                                      </p:cBhvr>
                                      <p:to x="100000" y="100000"/>
                                    </p:animScale>
                                    <p:animScale>
                                      <p:cBhvr>
                                        <p:cTn id="61" dur="26">
                                          <p:stCondLst>
                                            <p:cond delay="1312"/>
                                          </p:stCondLst>
                                        </p:cTn>
                                        <p:tgtEl>
                                          <p:spTgt spid="8"/>
                                        </p:tgtEl>
                                      </p:cBhvr>
                                      <p:to x="100000" y="80000"/>
                                    </p:animScale>
                                    <p:animScale>
                                      <p:cBhvr>
                                        <p:cTn id="62" dur="166" decel="50000">
                                          <p:stCondLst>
                                            <p:cond delay="1338"/>
                                          </p:stCondLst>
                                        </p:cTn>
                                        <p:tgtEl>
                                          <p:spTgt spid="8"/>
                                        </p:tgtEl>
                                      </p:cBhvr>
                                      <p:to x="100000" y="100000"/>
                                    </p:animScale>
                                    <p:animScale>
                                      <p:cBhvr>
                                        <p:cTn id="63" dur="26">
                                          <p:stCondLst>
                                            <p:cond delay="1642"/>
                                          </p:stCondLst>
                                        </p:cTn>
                                        <p:tgtEl>
                                          <p:spTgt spid="8"/>
                                        </p:tgtEl>
                                      </p:cBhvr>
                                      <p:to x="100000" y="90000"/>
                                    </p:animScale>
                                    <p:animScale>
                                      <p:cBhvr>
                                        <p:cTn id="64" dur="166" decel="50000">
                                          <p:stCondLst>
                                            <p:cond delay="1668"/>
                                          </p:stCondLst>
                                        </p:cTn>
                                        <p:tgtEl>
                                          <p:spTgt spid="8"/>
                                        </p:tgtEl>
                                      </p:cBhvr>
                                      <p:to x="100000" y="100000"/>
                                    </p:animScale>
                                    <p:animScale>
                                      <p:cBhvr>
                                        <p:cTn id="65" dur="26">
                                          <p:stCondLst>
                                            <p:cond delay="1808"/>
                                          </p:stCondLst>
                                        </p:cTn>
                                        <p:tgtEl>
                                          <p:spTgt spid="8"/>
                                        </p:tgtEl>
                                      </p:cBhvr>
                                      <p:to x="100000" y="95000"/>
                                    </p:animScale>
                                    <p:animScale>
                                      <p:cBhvr>
                                        <p:cTn id="66" dur="166" decel="50000">
                                          <p:stCondLst>
                                            <p:cond delay="1834"/>
                                          </p:stCondLst>
                                        </p:cTn>
                                        <p:tgtEl>
                                          <p:spTgt spid="8"/>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barn(inVertical)">
                                      <p:cBhvr>
                                        <p:cTn id="7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9000">
              <a:srgbClr val="FFFF00"/>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ardrop 1"/>
          <p:cNvSpPr/>
          <p:nvPr/>
        </p:nvSpPr>
        <p:spPr>
          <a:xfrm flipH="1">
            <a:off x="6059488" y="3392488"/>
            <a:ext cx="2893325" cy="3104866"/>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ardrop 3"/>
          <p:cNvSpPr/>
          <p:nvPr/>
        </p:nvSpPr>
        <p:spPr>
          <a:xfrm>
            <a:off x="3166162" y="3392488"/>
            <a:ext cx="2893325" cy="3104866"/>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ardrop 6"/>
          <p:cNvSpPr/>
          <p:nvPr/>
        </p:nvSpPr>
        <p:spPr>
          <a:xfrm flipV="1">
            <a:off x="3179927" y="359539"/>
            <a:ext cx="2893325" cy="3104866"/>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ardrop 7"/>
          <p:cNvSpPr/>
          <p:nvPr/>
        </p:nvSpPr>
        <p:spPr>
          <a:xfrm flipH="1" flipV="1">
            <a:off x="6059488" y="287622"/>
            <a:ext cx="2893325" cy="3104866"/>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3917966" y="1578568"/>
            <a:ext cx="1692322" cy="1200329"/>
          </a:xfrm>
          <a:prstGeom prst="rect">
            <a:avLst/>
          </a:prstGeom>
          <a:noFill/>
        </p:spPr>
        <p:txBody>
          <a:bodyPr wrap="square" rtlCol="0">
            <a:spAutoFit/>
          </a:bodyPr>
          <a:lstStyle/>
          <a:p>
            <a:pPr algn="ctr"/>
            <a:r>
              <a:rPr lang="id-ID" dirty="0" smtClean="0">
                <a:solidFill>
                  <a:schemeClr val="bg1"/>
                </a:solidFill>
              </a:rPr>
              <a:t>Data yang terkumpul dipilah oleh evaluator</a:t>
            </a:r>
            <a:endParaRPr lang="id-ID" dirty="0">
              <a:solidFill>
                <a:schemeClr val="bg1"/>
              </a:solidFill>
            </a:endParaRPr>
          </a:p>
        </p:txBody>
      </p:sp>
      <p:sp>
        <p:nvSpPr>
          <p:cNvPr id="10" name="TextBox 9"/>
          <p:cNvSpPr txBox="1"/>
          <p:nvPr/>
        </p:nvSpPr>
        <p:spPr>
          <a:xfrm>
            <a:off x="6107489" y="1612350"/>
            <a:ext cx="2627745" cy="1200329"/>
          </a:xfrm>
          <a:prstGeom prst="rect">
            <a:avLst/>
          </a:prstGeom>
          <a:noFill/>
        </p:spPr>
        <p:txBody>
          <a:bodyPr wrap="square" rtlCol="0">
            <a:spAutoFit/>
          </a:bodyPr>
          <a:lstStyle/>
          <a:p>
            <a:pPr algn="ctr"/>
            <a:r>
              <a:rPr lang="id-ID" dirty="0" smtClean="0">
                <a:solidFill>
                  <a:schemeClr val="bg1"/>
                </a:solidFill>
              </a:rPr>
              <a:t>Data di olah  disesuaikan dengan rencana awal </a:t>
            </a:r>
            <a:r>
              <a:rPr lang="id-ID" dirty="0">
                <a:solidFill>
                  <a:schemeClr val="bg1"/>
                </a:solidFill>
              </a:rPr>
              <a:t>untuk </a:t>
            </a:r>
            <a:r>
              <a:rPr lang="id-ID" dirty="0" smtClean="0">
                <a:solidFill>
                  <a:schemeClr val="bg1"/>
                </a:solidFill>
              </a:rPr>
              <a:t>tercapaiannya </a:t>
            </a:r>
            <a:r>
              <a:rPr lang="id-ID" dirty="0">
                <a:solidFill>
                  <a:schemeClr val="bg1"/>
                </a:solidFill>
              </a:rPr>
              <a:t>program</a:t>
            </a:r>
          </a:p>
        </p:txBody>
      </p:sp>
      <p:sp>
        <p:nvSpPr>
          <p:cNvPr id="11" name="Flowchart: Connector 10"/>
          <p:cNvSpPr/>
          <p:nvPr/>
        </p:nvSpPr>
        <p:spPr>
          <a:xfrm>
            <a:off x="5458985" y="2838491"/>
            <a:ext cx="1201001" cy="104791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rot="18641449">
            <a:off x="140036" y="3888774"/>
            <a:ext cx="696036" cy="1015663"/>
          </a:xfrm>
          <a:prstGeom prst="rect">
            <a:avLst/>
          </a:prstGeom>
          <a:noFill/>
        </p:spPr>
        <p:txBody>
          <a:bodyPr wrap="square" rtlCol="0">
            <a:spAutoFit/>
          </a:bodyPr>
          <a:lstStyle/>
          <a:p>
            <a:pPr algn="ctr"/>
            <a:r>
              <a:rPr lang="id-ID" sz="6000" dirty="0" smtClean="0">
                <a:solidFill>
                  <a:srgbClr val="00B0F0"/>
                </a:solidFill>
                <a:latin typeface="Aharoni" panose="02010803020104030203" pitchFamily="2" charset="-79"/>
                <a:cs typeface="Aharoni" panose="02010803020104030203" pitchFamily="2" charset="-79"/>
              </a:rPr>
              <a:t>3</a:t>
            </a:r>
            <a:endParaRPr lang="id-ID" sz="6000" dirty="0">
              <a:solidFill>
                <a:srgbClr val="00B0F0"/>
              </a:solidFill>
              <a:latin typeface="Aharoni" panose="02010803020104030203" pitchFamily="2" charset="-79"/>
              <a:cs typeface="Aharoni" panose="02010803020104030203" pitchFamily="2" charset="-79"/>
            </a:endParaRPr>
          </a:p>
        </p:txBody>
      </p:sp>
      <p:sp>
        <p:nvSpPr>
          <p:cNvPr id="13" name="TextBox 12"/>
          <p:cNvSpPr txBox="1"/>
          <p:nvPr/>
        </p:nvSpPr>
        <p:spPr>
          <a:xfrm>
            <a:off x="3848669" y="4187470"/>
            <a:ext cx="1692322" cy="1200329"/>
          </a:xfrm>
          <a:prstGeom prst="rect">
            <a:avLst/>
          </a:prstGeom>
          <a:noFill/>
        </p:spPr>
        <p:txBody>
          <a:bodyPr wrap="square" rtlCol="0">
            <a:spAutoFit/>
          </a:bodyPr>
          <a:lstStyle/>
          <a:p>
            <a:r>
              <a:rPr lang="id-ID" dirty="0" smtClean="0">
                <a:solidFill>
                  <a:schemeClr val="bg1"/>
                </a:solidFill>
              </a:rPr>
              <a:t>Pelaku evaluasi Berdiskusi dan membuat kesimpulan</a:t>
            </a:r>
            <a:endParaRPr lang="id-ID" dirty="0">
              <a:solidFill>
                <a:schemeClr val="bg1"/>
              </a:solidFill>
            </a:endParaRPr>
          </a:p>
        </p:txBody>
      </p:sp>
      <p:sp>
        <p:nvSpPr>
          <p:cNvPr id="15" name="TextBox 14"/>
          <p:cNvSpPr txBox="1"/>
          <p:nvPr/>
        </p:nvSpPr>
        <p:spPr>
          <a:xfrm rot="18575279">
            <a:off x="-166545" y="2747227"/>
            <a:ext cx="3674505" cy="646331"/>
          </a:xfrm>
          <a:prstGeom prst="rect">
            <a:avLst/>
          </a:prstGeom>
          <a:noFill/>
        </p:spPr>
        <p:txBody>
          <a:bodyPr wrap="square" rtlCol="0">
            <a:spAutoFit/>
          </a:bodyPr>
          <a:lstStyle/>
          <a:p>
            <a:pPr algn="ctr"/>
            <a:r>
              <a:rPr lang="id-ID" sz="3600" dirty="0" smtClean="0">
                <a:solidFill>
                  <a:srgbClr val="00B0F0"/>
                </a:solidFill>
                <a:effectLst>
                  <a:reflection blurRad="6350" stA="55000" endA="50" endPos="85000" dist="60007" dir="5400000" sy="-100000" algn="bl" rotWithShape="0"/>
                </a:effectLst>
                <a:latin typeface="Aharoni" panose="02010803020104030203" pitchFamily="2" charset="-79"/>
                <a:cs typeface="Aharoni" panose="02010803020104030203" pitchFamily="2" charset="-79"/>
              </a:rPr>
              <a:t>PENGOLAHAN</a:t>
            </a:r>
            <a:r>
              <a:rPr lang="id-ID" sz="3600" dirty="0" smtClean="0">
                <a:solidFill>
                  <a:srgbClr val="00B0F0"/>
                </a:solidFill>
                <a:latin typeface="Aharoni" panose="02010803020104030203" pitchFamily="2" charset="-79"/>
                <a:cs typeface="Aharoni" panose="02010803020104030203" pitchFamily="2" charset="-79"/>
              </a:rPr>
              <a:t> </a:t>
            </a:r>
            <a:endParaRPr lang="id-ID" sz="3600" dirty="0">
              <a:solidFill>
                <a:srgbClr val="00B0F0"/>
              </a:solidFill>
              <a:latin typeface="Aharoni" panose="02010803020104030203" pitchFamily="2" charset="-79"/>
              <a:cs typeface="Aharoni" panose="02010803020104030203" pitchFamily="2" charset="-79"/>
            </a:endParaRPr>
          </a:p>
        </p:txBody>
      </p:sp>
      <p:sp>
        <p:nvSpPr>
          <p:cNvPr id="16" name="TextBox 15"/>
          <p:cNvSpPr txBox="1"/>
          <p:nvPr/>
        </p:nvSpPr>
        <p:spPr>
          <a:xfrm>
            <a:off x="6235801" y="4017753"/>
            <a:ext cx="2729311" cy="2031325"/>
          </a:xfrm>
          <a:prstGeom prst="rect">
            <a:avLst/>
          </a:prstGeom>
          <a:noFill/>
        </p:spPr>
        <p:txBody>
          <a:bodyPr wrap="square" rtlCol="0">
            <a:spAutoFit/>
          </a:bodyPr>
          <a:lstStyle/>
          <a:p>
            <a:r>
              <a:rPr lang="id-ID" dirty="0">
                <a:solidFill>
                  <a:schemeClr val="bg1"/>
                </a:solidFill>
              </a:rPr>
              <a:t>Melalui kegiatan evaluasi, evaluator </a:t>
            </a:r>
            <a:r>
              <a:rPr lang="id-ID" dirty="0" smtClean="0">
                <a:solidFill>
                  <a:schemeClr val="bg1"/>
                </a:solidFill>
              </a:rPr>
              <a:t>memberikan </a:t>
            </a:r>
            <a:r>
              <a:rPr lang="id-ID" dirty="0">
                <a:solidFill>
                  <a:schemeClr val="bg1"/>
                </a:solidFill>
              </a:rPr>
              <a:t>rekomendasi </a:t>
            </a:r>
            <a:r>
              <a:rPr lang="id-ID" dirty="0" smtClean="0">
                <a:solidFill>
                  <a:schemeClr val="bg1"/>
                </a:solidFill>
              </a:rPr>
              <a:t>atau solusi </a:t>
            </a:r>
            <a:r>
              <a:rPr lang="id-ID" dirty="0">
                <a:solidFill>
                  <a:schemeClr val="bg1"/>
                </a:solidFill>
              </a:rPr>
              <a:t>sebagai bentuk perbaikan demi peningkatan kualitas program pemberdayaan.</a:t>
            </a:r>
          </a:p>
          <a:p>
            <a:endParaRPr lang="id-ID" dirty="0"/>
          </a:p>
        </p:txBody>
      </p:sp>
      <p:sp>
        <p:nvSpPr>
          <p:cNvPr id="19" name="Chord 18"/>
          <p:cNvSpPr/>
          <p:nvPr/>
        </p:nvSpPr>
        <p:spPr>
          <a:xfrm rot="4766612" flipV="1">
            <a:off x="3982537" y="5642115"/>
            <a:ext cx="890463" cy="1051758"/>
          </a:xfrm>
          <a:prstGeom prst="chor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Chord 19"/>
          <p:cNvSpPr/>
          <p:nvPr/>
        </p:nvSpPr>
        <p:spPr>
          <a:xfrm rot="3996644" flipV="1">
            <a:off x="7142921" y="5704754"/>
            <a:ext cx="890463" cy="1051758"/>
          </a:xfrm>
          <a:prstGeom prst="chor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Chord 20"/>
          <p:cNvSpPr/>
          <p:nvPr/>
        </p:nvSpPr>
        <p:spPr>
          <a:xfrm rot="13685180" flipV="1">
            <a:off x="3799391" y="240087"/>
            <a:ext cx="890463" cy="1051758"/>
          </a:xfrm>
          <a:prstGeom prst="chor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Chord 21"/>
          <p:cNvSpPr/>
          <p:nvPr/>
        </p:nvSpPr>
        <p:spPr>
          <a:xfrm rot="15752920" flipV="1">
            <a:off x="7189037" y="120833"/>
            <a:ext cx="890463" cy="1051758"/>
          </a:xfrm>
          <a:prstGeom prst="chor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Box 22"/>
          <p:cNvSpPr txBox="1"/>
          <p:nvPr/>
        </p:nvSpPr>
        <p:spPr>
          <a:xfrm>
            <a:off x="3918459" y="601214"/>
            <a:ext cx="585795" cy="584775"/>
          </a:xfrm>
          <a:prstGeom prst="rect">
            <a:avLst/>
          </a:prstGeom>
          <a:noFill/>
        </p:spPr>
        <p:txBody>
          <a:bodyPr wrap="square" rtlCol="0">
            <a:spAutoFit/>
          </a:bodyPr>
          <a:lstStyle/>
          <a:p>
            <a:pPr algn="ctr"/>
            <a:r>
              <a:rPr lang="id-ID" sz="3200" dirty="0">
                <a:latin typeface="Aharoni" panose="02010803020104030203" pitchFamily="2" charset="-79"/>
                <a:cs typeface="Aharoni" panose="02010803020104030203" pitchFamily="2" charset="-79"/>
              </a:rPr>
              <a:t>1</a:t>
            </a:r>
          </a:p>
        </p:txBody>
      </p:sp>
      <p:sp>
        <p:nvSpPr>
          <p:cNvPr id="24" name="TextBox 23"/>
          <p:cNvSpPr txBox="1"/>
          <p:nvPr/>
        </p:nvSpPr>
        <p:spPr>
          <a:xfrm>
            <a:off x="7259553" y="473578"/>
            <a:ext cx="585795" cy="584775"/>
          </a:xfrm>
          <a:prstGeom prst="rect">
            <a:avLst/>
          </a:prstGeom>
          <a:noFill/>
        </p:spPr>
        <p:txBody>
          <a:bodyPr wrap="square" rtlCol="0">
            <a:spAutoFit/>
          </a:bodyPr>
          <a:lstStyle/>
          <a:p>
            <a:pPr algn="ctr"/>
            <a:r>
              <a:rPr lang="id-ID" sz="3200" dirty="0" smtClean="0">
                <a:latin typeface="Aharoni" panose="02010803020104030203" pitchFamily="2" charset="-79"/>
                <a:cs typeface="Aharoni" panose="02010803020104030203" pitchFamily="2" charset="-79"/>
              </a:rPr>
              <a:t>2</a:t>
            </a:r>
            <a:endParaRPr lang="id-ID" sz="3200" dirty="0">
              <a:latin typeface="Aharoni" panose="02010803020104030203" pitchFamily="2" charset="-79"/>
              <a:cs typeface="Aharoni" panose="02010803020104030203" pitchFamily="2" charset="-79"/>
            </a:endParaRPr>
          </a:p>
        </p:txBody>
      </p:sp>
      <p:sp>
        <p:nvSpPr>
          <p:cNvPr id="25" name="TextBox 24"/>
          <p:cNvSpPr txBox="1"/>
          <p:nvPr/>
        </p:nvSpPr>
        <p:spPr>
          <a:xfrm>
            <a:off x="4134870" y="5725575"/>
            <a:ext cx="585795" cy="584775"/>
          </a:xfrm>
          <a:prstGeom prst="rect">
            <a:avLst/>
          </a:prstGeom>
          <a:noFill/>
        </p:spPr>
        <p:txBody>
          <a:bodyPr wrap="square" rtlCol="0">
            <a:spAutoFit/>
          </a:bodyPr>
          <a:lstStyle/>
          <a:p>
            <a:pPr algn="ctr"/>
            <a:r>
              <a:rPr lang="id-ID" sz="3200" dirty="0" smtClean="0">
                <a:latin typeface="Aharoni" panose="02010803020104030203" pitchFamily="2" charset="-79"/>
                <a:cs typeface="Aharoni" panose="02010803020104030203" pitchFamily="2" charset="-79"/>
              </a:rPr>
              <a:t>3</a:t>
            </a:r>
            <a:endParaRPr lang="id-ID" sz="3200" dirty="0">
              <a:latin typeface="Aharoni" panose="02010803020104030203" pitchFamily="2" charset="-79"/>
              <a:cs typeface="Aharoni" panose="02010803020104030203" pitchFamily="2" charset="-79"/>
            </a:endParaRPr>
          </a:p>
        </p:txBody>
      </p:sp>
      <p:sp>
        <p:nvSpPr>
          <p:cNvPr id="26" name="TextBox 25"/>
          <p:cNvSpPr txBox="1"/>
          <p:nvPr/>
        </p:nvSpPr>
        <p:spPr>
          <a:xfrm>
            <a:off x="7259553" y="5810493"/>
            <a:ext cx="585795" cy="584775"/>
          </a:xfrm>
          <a:prstGeom prst="rect">
            <a:avLst/>
          </a:prstGeom>
          <a:noFill/>
        </p:spPr>
        <p:txBody>
          <a:bodyPr wrap="square" rtlCol="0">
            <a:spAutoFit/>
          </a:bodyPr>
          <a:lstStyle/>
          <a:p>
            <a:pPr algn="ctr"/>
            <a:r>
              <a:rPr lang="id-ID" sz="3200" dirty="0" smtClean="0">
                <a:latin typeface="Aharoni" panose="02010803020104030203" pitchFamily="2" charset="-79"/>
                <a:cs typeface="Aharoni" panose="02010803020104030203" pitchFamily="2" charset="-79"/>
              </a:rPr>
              <a:t>4</a:t>
            </a:r>
            <a:endParaRPr lang="id-ID" sz="3200" dirty="0">
              <a:latin typeface="Aharoni" panose="02010803020104030203" pitchFamily="2" charset="-79"/>
              <a:cs typeface="Aharoni" panose="02010803020104030203" pitchFamily="2" charset="-79"/>
            </a:endParaRPr>
          </a:p>
        </p:txBody>
      </p:sp>
      <p:sp>
        <p:nvSpPr>
          <p:cNvPr id="27" name="Flowchart: Connector 26"/>
          <p:cNvSpPr/>
          <p:nvPr/>
        </p:nvSpPr>
        <p:spPr>
          <a:xfrm>
            <a:off x="5875356" y="3176723"/>
            <a:ext cx="395791" cy="4014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8" name="Picture Placeholder 2"/>
          <p:cNvPicPr>
            <a:picLocks noChangeAspect="1"/>
          </p:cNvPicPr>
          <p:nvPr/>
        </p:nvPicPr>
        <p:blipFill>
          <a:blip r:embed="rId2" cstate="print">
            <a:extLst>
              <a:ext uri="{28A0092B-C50C-407E-A947-70E740481C1C}">
                <a14:useLocalDpi xmlns:a14="http://schemas.microsoft.com/office/drawing/2010/main" val="0"/>
              </a:ext>
            </a:extLst>
          </a:blip>
          <a:srcRect l="12500" r="12500"/>
          <a:stretch>
            <a:fillRect/>
          </a:stretch>
        </p:blipFill>
        <p:spPr>
          <a:xfrm>
            <a:off x="9553316" y="137042"/>
            <a:ext cx="2163022" cy="2883776"/>
          </a:xfrm>
          <a:prstGeom prst="rect">
            <a:avLst/>
          </a:prstGeom>
        </p:spPr>
      </p:pic>
      <p:pic>
        <p:nvPicPr>
          <p:cNvPr id="29" name="Picture Placeholder 2"/>
          <p:cNvPicPr>
            <a:picLocks noChangeAspect="1"/>
          </p:cNvPicPr>
          <p:nvPr/>
        </p:nvPicPr>
        <p:blipFill>
          <a:blip r:embed="rId2" cstate="print">
            <a:extLst>
              <a:ext uri="{28A0092B-C50C-407E-A947-70E740481C1C}">
                <a14:useLocalDpi xmlns:a14="http://schemas.microsoft.com/office/drawing/2010/main" val="0"/>
              </a:ext>
            </a:extLst>
          </a:blip>
          <a:srcRect l="12500" r="12500"/>
          <a:stretch>
            <a:fillRect/>
          </a:stretch>
        </p:blipFill>
        <p:spPr>
          <a:xfrm>
            <a:off x="9647623" y="2926717"/>
            <a:ext cx="2163022" cy="2883776"/>
          </a:xfrm>
          <a:prstGeom prst="rect">
            <a:avLst/>
          </a:prstGeom>
        </p:spPr>
      </p:pic>
      <p:sp>
        <p:nvSpPr>
          <p:cNvPr id="3" name="Footer Placeholder 2"/>
          <p:cNvSpPr>
            <a:spLocks noGrp="1"/>
          </p:cNvSpPr>
          <p:nvPr>
            <p:ph type="ftr" sz="quarter" idx="11"/>
          </p:nvPr>
        </p:nvSpPr>
        <p:spPr/>
        <p:txBody>
          <a:bodyPr/>
          <a:lstStyle/>
          <a:p>
            <a:r>
              <a:rPr lang="id-ID" smtClean="0"/>
              <a:t>1</a:t>
            </a:r>
            <a:endParaRPr lang="id-ID"/>
          </a:p>
        </p:txBody>
      </p:sp>
      <p:sp>
        <p:nvSpPr>
          <p:cNvPr id="5" name="Slide Number Placeholder 4"/>
          <p:cNvSpPr>
            <a:spLocks noGrp="1"/>
          </p:cNvSpPr>
          <p:nvPr>
            <p:ph type="sldNum" sz="quarter" idx="12"/>
          </p:nvPr>
        </p:nvSpPr>
        <p:spPr/>
        <p:txBody>
          <a:bodyPr/>
          <a:lstStyle/>
          <a:p>
            <a:fld id="{9F916192-BB80-4895-96A1-894F04467303}" type="slidenum">
              <a:rPr lang="id-ID" smtClean="0"/>
              <a:t>14</a:t>
            </a:fld>
            <a:endParaRPr lang="id-ID"/>
          </a:p>
        </p:txBody>
      </p:sp>
    </p:spTree>
    <p:extLst>
      <p:ext uri="{BB962C8B-B14F-4D97-AF65-F5344CB8AC3E}">
        <p14:creationId xmlns:p14="http://schemas.microsoft.com/office/powerpoint/2010/main" val="3729940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2"/>
                                        </p:tgtEl>
                                        <p:attrNameLst>
                                          <p:attrName>r</p:attrName>
                                        </p:attrNameLst>
                                      </p:cBhvr>
                                    </p:animRot>
                                  </p:childTnLst>
                                </p:cTn>
                              </p:par>
                              <p:par>
                                <p:cTn id="14" presetID="8" presetClass="emph" presetSubtype="0" fill="hold" grpId="0" nodeType="withEffect">
                                  <p:stCondLst>
                                    <p:cond delay="0"/>
                                  </p:stCondLst>
                                  <p:childTnLst>
                                    <p:animRot by="21600000">
                                      <p:cBhvr>
                                        <p:cTn id="15" dur="2000" fill="hold"/>
                                        <p:tgtEl>
                                          <p:spTgt spid="8"/>
                                        </p:tgtEl>
                                        <p:attrNameLst>
                                          <p:attrName>r</p:attrName>
                                        </p:attrNameLst>
                                      </p:cBhvr>
                                    </p:animRot>
                                  </p:childTnLst>
                                </p:cTn>
                              </p:par>
                              <p:par>
                                <p:cTn id="16" presetID="8" presetClass="emph" presetSubtype="0" fill="hold" grpId="0" nodeType="withEffect">
                                  <p:stCondLst>
                                    <p:cond delay="0"/>
                                  </p:stCondLst>
                                  <p:childTnLst>
                                    <p:animRot by="21600000">
                                      <p:cBhvr>
                                        <p:cTn id="17" dur="2000" fill="hold"/>
                                        <p:tgtEl>
                                          <p:spTgt spid="9"/>
                                        </p:tgtEl>
                                        <p:attrNameLst>
                                          <p:attrName>r</p:attrName>
                                        </p:attrNameLst>
                                      </p:cBhvr>
                                    </p:animRot>
                                  </p:childTnLst>
                                </p:cTn>
                              </p:par>
                              <p:par>
                                <p:cTn id="18" presetID="8" presetClass="emph" presetSubtype="0" fill="hold" grpId="0"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fill="hold" grpId="0" nodeType="withEffect">
                                  <p:stCondLst>
                                    <p:cond delay="0"/>
                                  </p:stCondLst>
                                  <p:childTnLst>
                                    <p:animRot by="21600000">
                                      <p:cBhvr>
                                        <p:cTn id="21" dur="2000" fill="hold"/>
                                        <p:tgtEl>
                                          <p:spTgt spid="11"/>
                                        </p:tgtEl>
                                        <p:attrNameLst>
                                          <p:attrName>r</p:attrName>
                                        </p:attrNameLst>
                                      </p:cBhvr>
                                    </p:animRot>
                                  </p:childTnLst>
                                </p:cTn>
                              </p:par>
                              <p:par>
                                <p:cTn id="22" presetID="8" presetClass="emph" presetSubtype="0" fill="hold" grpId="0" nodeType="withEffect">
                                  <p:stCondLst>
                                    <p:cond delay="0"/>
                                  </p:stCondLst>
                                  <p:childTnLst>
                                    <p:animRot by="21600000">
                                      <p:cBhvr>
                                        <p:cTn id="23" dur="2000" fill="hold"/>
                                        <p:tgtEl>
                                          <p:spTgt spid="13"/>
                                        </p:tgtEl>
                                        <p:attrNameLst>
                                          <p:attrName>r</p:attrName>
                                        </p:attrNameLst>
                                      </p:cBhvr>
                                    </p:animRot>
                                  </p:childTnLst>
                                </p:cTn>
                              </p:par>
                              <p:par>
                                <p:cTn id="24" presetID="8" presetClass="emph" presetSubtype="0" fill="hold" grpId="0" nodeType="withEffect">
                                  <p:stCondLst>
                                    <p:cond delay="0"/>
                                  </p:stCondLst>
                                  <p:childTnLst>
                                    <p:animRot by="21600000">
                                      <p:cBhvr>
                                        <p:cTn id="25" dur="2000" fill="hold"/>
                                        <p:tgtEl>
                                          <p:spTgt spid="16"/>
                                        </p:tgtEl>
                                        <p:attrNameLst>
                                          <p:attrName>r</p:attrName>
                                        </p:attrNameLst>
                                      </p:cBhvr>
                                    </p:animRot>
                                  </p:childTnLst>
                                </p:cTn>
                              </p:par>
                              <p:par>
                                <p:cTn id="26" presetID="8" presetClass="emph" presetSubtype="0" fill="hold" grpId="0" nodeType="withEffect">
                                  <p:stCondLst>
                                    <p:cond delay="0"/>
                                  </p:stCondLst>
                                  <p:childTnLst>
                                    <p:animRot by="21600000">
                                      <p:cBhvr>
                                        <p:cTn id="27" dur="2000" fill="hold"/>
                                        <p:tgtEl>
                                          <p:spTgt spid="19"/>
                                        </p:tgtEl>
                                        <p:attrNameLst>
                                          <p:attrName>r</p:attrName>
                                        </p:attrNameLst>
                                      </p:cBhvr>
                                    </p:animRot>
                                  </p:childTnLst>
                                </p:cTn>
                              </p:par>
                              <p:par>
                                <p:cTn id="28" presetID="8" presetClass="emph" presetSubtype="0" fill="hold" grpId="0" nodeType="withEffect">
                                  <p:stCondLst>
                                    <p:cond delay="0"/>
                                  </p:stCondLst>
                                  <p:childTnLst>
                                    <p:animRot by="21600000">
                                      <p:cBhvr>
                                        <p:cTn id="29" dur="2000" fill="hold"/>
                                        <p:tgtEl>
                                          <p:spTgt spid="23"/>
                                        </p:tgtEl>
                                        <p:attrNameLst>
                                          <p:attrName>r</p:attrName>
                                        </p:attrNameLst>
                                      </p:cBhvr>
                                    </p:animRot>
                                  </p:childTnLst>
                                </p:cTn>
                              </p:par>
                              <p:par>
                                <p:cTn id="30" presetID="8" presetClass="emph" presetSubtype="0" fill="hold" grpId="0" nodeType="withEffect">
                                  <p:stCondLst>
                                    <p:cond delay="0"/>
                                  </p:stCondLst>
                                  <p:childTnLst>
                                    <p:animRot by="21600000">
                                      <p:cBhvr>
                                        <p:cTn id="31" dur="2000" fill="hold"/>
                                        <p:tgtEl>
                                          <p:spTgt spid="24"/>
                                        </p:tgtEl>
                                        <p:attrNameLst>
                                          <p:attrName>r</p:attrName>
                                        </p:attrNameLst>
                                      </p:cBhvr>
                                    </p:animRot>
                                  </p:childTnLst>
                                </p:cTn>
                              </p:par>
                              <p:par>
                                <p:cTn id="32" presetID="8" presetClass="emph" presetSubtype="0" fill="hold" grpId="0" nodeType="withEffect">
                                  <p:stCondLst>
                                    <p:cond delay="0"/>
                                  </p:stCondLst>
                                  <p:childTnLst>
                                    <p:animRot by="21600000">
                                      <p:cBhvr>
                                        <p:cTn id="33" dur="2000" fill="hold"/>
                                        <p:tgtEl>
                                          <p:spTgt spid="25"/>
                                        </p:tgtEl>
                                        <p:attrNameLst>
                                          <p:attrName>r</p:attrName>
                                        </p:attrNameLst>
                                      </p:cBhvr>
                                    </p:animRot>
                                  </p:childTnLst>
                                </p:cTn>
                              </p:par>
                              <p:par>
                                <p:cTn id="34" presetID="8" presetClass="emph" presetSubtype="0" fill="hold" grpId="0" nodeType="withEffect">
                                  <p:stCondLst>
                                    <p:cond delay="0"/>
                                  </p:stCondLst>
                                  <p:childTnLst>
                                    <p:animRot by="21600000">
                                      <p:cBhvr>
                                        <p:cTn id="35" dur="2000" fill="hold"/>
                                        <p:tgtEl>
                                          <p:spTgt spid="26"/>
                                        </p:tgtEl>
                                        <p:attrNameLst>
                                          <p:attrName>r</p:attrName>
                                        </p:attrNameLst>
                                      </p:cBhvr>
                                    </p:animRot>
                                  </p:childTnLst>
                                </p:cTn>
                              </p:par>
                              <p:par>
                                <p:cTn id="36" presetID="8" presetClass="emph" presetSubtype="0" fill="hold" grpId="0" nodeType="withEffect">
                                  <p:stCondLst>
                                    <p:cond delay="0"/>
                                  </p:stCondLst>
                                  <p:childTnLst>
                                    <p:animRot by="21600000">
                                      <p:cBhvr>
                                        <p:cTn id="37" dur="2000" fill="hold"/>
                                        <p:tgtEl>
                                          <p:spTgt spid="27"/>
                                        </p:tgtEl>
                                        <p:attrNameLst>
                                          <p:attrName>r</p:attrName>
                                        </p:attrNameLst>
                                      </p:cBhvr>
                                    </p:animRot>
                                  </p:childTnLst>
                                </p:cTn>
                              </p:par>
                              <p:par>
                                <p:cTn id="38" presetID="8" presetClass="emph" presetSubtype="0" fill="hold" grpId="0" nodeType="withEffect">
                                  <p:stCondLst>
                                    <p:cond delay="0"/>
                                  </p:stCondLst>
                                  <p:childTnLst>
                                    <p:animRot by="21600000">
                                      <p:cBhvr>
                                        <p:cTn id="39"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0" grpId="0"/>
      <p:bldP spid="11" grpId="0" animBg="1"/>
      <p:bldP spid="13" grpId="0"/>
      <p:bldP spid="16" grpId="0"/>
      <p:bldP spid="19" grpId="0" animBg="1"/>
      <p:bldP spid="23" grpId="0"/>
      <p:bldP spid="24" grpId="0"/>
      <p:bldP spid="25" grpId="0"/>
      <p:bldP spid="26" grpId="0"/>
      <p:bldP spid="27"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2000">
              <a:srgbClr val="00B0F0"/>
            </a:gs>
            <a:gs pos="28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ounded Rectangle 1"/>
          <p:cNvSpPr/>
          <p:nvPr/>
        </p:nvSpPr>
        <p:spPr>
          <a:xfrm>
            <a:off x="4217157" y="913169"/>
            <a:ext cx="6209733" cy="4958636"/>
          </a:xfrm>
          <a:prstGeom prst="roundRect">
            <a:avLst/>
          </a:prstGeom>
          <a:solidFill>
            <a:srgbClr val="79DC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191069" y="3392487"/>
            <a:ext cx="4026088" cy="1477328"/>
          </a:xfrm>
          <a:prstGeom prst="rect">
            <a:avLst/>
          </a:prstGeom>
          <a:noFill/>
        </p:spPr>
        <p:txBody>
          <a:bodyPr wrap="square" rtlCol="0">
            <a:spAutoFit/>
          </a:bodyPr>
          <a:lstStyle/>
          <a:p>
            <a:pPr algn="ctr"/>
            <a:r>
              <a:rPr lang="id-ID" sz="3600" dirty="0">
                <a:effectLst>
                  <a:reflection blurRad="6350" stA="55000" endA="300" endPos="45500" dir="5400000" sy="-100000" algn="bl" rotWithShape="0"/>
                </a:effectLst>
                <a:latin typeface="Aharoni" panose="02010803020104030203" pitchFamily="2" charset="-79"/>
                <a:cs typeface="Aharoni" panose="02010803020104030203" pitchFamily="2" charset="-79"/>
              </a:rPr>
              <a:t>Pelaporan dan Tindak Lanjut</a:t>
            </a:r>
          </a:p>
          <a:p>
            <a:pPr algn="ctr"/>
            <a:endParaRPr lang="id-ID" dirty="0"/>
          </a:p>
        </p:txBody>
      </p:sp>
      <p:sp>
        <p:nvSpPr>
          <p:cNvPr id="4" name="TextBox 3"/>
          <p:cNvSpPr txBox="1"/>
          <p:nvPr/>
        </p:nvSpPr>
        <p:spPr>
          <a:xfrm>
            <a:off x="4496937" y="1522352"/>
            <a:ext cx="5650173" cy="3539430"/>
          </a:xfrm>
          <a:prstGeom prst="rect">
            <a:avLst/>
          </a:prstGeom>
          <a:noFill/>
        </p:spPr>
        <p:txBody>
          <a:bodyPr wrap="square" rtlCol="0">
            <a:spAutoFit/>
          </a:bodyPr>
          <a:lstStyle/>
          <a:p>
            <a:r>
              <a:rPr lang="id-ID" sz="2800" dirty="0">
                <a:latin typeface="Comic Sans MS" panose="030F0702030302020204" pitchFamily="66" charset="0"/>
              </a:rPr>
              <a:t>Pelaporan hasil evaluasi </a:t>
            </a:r>
            <a:r>
              <a:rPr lang="id-ID" sz="2800" dirty="0" smtClean="0">
                <a:latin typeface="Comic Sans MS" panose="030F0702030302020204" pitchFamily="66" charset="0"/>
              </a:rPr>
              <a:t>dalam </a:t>
            </a:r>
            <a:r>
              <a:rPr lang="id-ID" sz="2800" dirty="0">
                <a:latin typeface="Comic Sans MS" panose="030F0702030302020204" pitchFamily="66" charset="0"/>
              </a:rPr>
              <a:t>bentuk tertulis, yaitu </a:t>
            </a:r>
            <a:r>
              <a:rPr lang="id-ID" sz="2800" dirty="0" smtClean="0">
                <a:latin typeface="Comic Sans MS" panose="030F0702030302020204" pitchFamily="66" charset="0"/>
              </a:rPr>
              <a:t>dokumen</a:t>
            </a:r>
            <a:r>
              <a:rPr lang="id-ID" sz="2800" dirty="0">
                <a:latin typeface="Comic Sans MS" panose="030F0702030302020204" pitchFamily="66" charset="0"/>
              </a:rPr>
              <a:t> </a:t>
            </a:r>
            <a:r>
              <a:rPr lang="id-ID" sz="2800" dirty="0" smtClean="0">
                <a:latin typeface="Comic Sans MS" panose="030F0702030302020204" pitchFamily="66" charset="0"/>
              </a:rPr>
              <a:t>dan tidak tertulis dalam bentuk </a:t>
            </a:r>
            <a:r>
              <a:rPr lang="id-ID" sz="2800" dirty="0">
                <a:latin typeface="Comic Sans MS" panose="030F0702030302020204" pitchFamily="66" charset="0"/>
              </a:rPr>
              <a:t>laporan langsung dan dokumentasi </a:t>
            </a:r>
            <a:r>
              <a:rPr lang="id-ID" sz="2800" dirty="0" smtClean="0">
                <a:latin typeface="Comic Sans MS" panose="030F0702030302020204" pitchFamily="66" charset="0"/>
              </a:rPr>
              <a:t>bentuk video.</a:t>
            </a:r>
          </a:p>
          <a:p>
            <a:r>
              <a:rPr lang="id-ID" sz="2800" dirty="0" smtClean="0">
                <a:latin typeface="Comic Sans MS" panose="030F0702030302020204" pitchFamily="66" charset="0"/>
              </a:rPr>
              <a:t>Hasil pelaporan sebagai </a:t>
            </a:r>
            <a:r>
              <a:rPr lang="id-ID" sz="2800" dirty="0">
                <a:latin typeface="Comic Sans MS" panose="030F0702030302020204" pitchFamily="66" charset="0"/>
              </a:rPr>
              <a:t>bahan pertimbangan kegiatan pemberdayaan selanjutnya. </a:t>
            </a:r>
          </a:p>
        </p:txBody>
      </p:sp>
      <p:sp>
        <p:nvSpPr>
          <p:cNvPr id="5" name="Right Arrow 4"/>
          <p:cNvSpPr/>
          <p:nvPr/>
        </p:nvSpPr>
        <p:spPr>
          <a:xfrm>
            <a:off x="1596788" y="1569493"/>
            <a:ext cx="1692322" cy="12555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552734" y="1913993"/>
            <a:ext cx="764274" cy="614149"/>
          </a:xfrm>
          <a:prstGeom prst="roundRect">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668741" y="1805568"/>
            <a:ext cx="504966" cy="830997"/>
          </a:xfrm>
          <a:prstGeom prst="rect">
            <a:avLst/>
          </a:prstGeom>
          <a:noFill/>
        </p:spPr>
        <p:txBody>
          <a:bodyPr wrap="square" rtlCol="0">
            <a:spAutoFit/>
          </a:bodyPr>
          <a:lstStyle/>
          <a:p>
            <a:r>
              <a:rPr lang="id-ID" sz="4800" dirty="0" smtClean="0">
                <a:latin typeface="Aharoni" panose="02010803020104030203" pitchFamily="2" charset="-79"/>
                <a:cs typeface="Aharoni" panose="02010803020104030203" pitchFamily="2" charset="-79"/>
              </a:rPr>
              <a:t>4</a:t>
            </a:r>
            <a:endParaRPr lang="id-ID" sz="4800" dirty="0">
              <a:latin typeface="Aharoni" panose="02010803020104030203" pitchFamily="2" charset="-79"/>
              <a:cs typeface="Aharoni" panose="02010803020104030203" pitchFamily="2" charset="-79"/>
            </a:endParaRPr>
          </a:p>
        </p:txBody>
      </p:sp>
      <p:sp>
        <p:nvSpPr>
          <p:cNvPr id="8" name="Footer Placeholder 7"/>
          <p:cNvSpPr>
            <a:spLocks noGrp="1"/>
          </p:cNvSpPr>
          <p:nvPr>
            <p:ph type="ftr" sz="quarter" idx="11"/>
          </p:nvPr>
        </p:nvSpPr>
        <p:spPr/>
        <p:txBody>
          <a:bodyPr/>
          <a:lstStyle/>
          <a:p>
            <a:r>
              <a:rPr lang="id-ID" smtClean="0"/>
              <a:t>1</a:t>
            </a:r>
            <a:endParaRPr lang="id-ID"/>
          </a:p>
        </p:txBody>
      </p:sp>
      <p:sp>
        <p:nvSpPr>
          <p:cNvPr id="9" name="Slide Number Placeholder 8"/>
          <p:cNvSpPr>
            <a:spLocks noGrp="1"/>
          </p:cNvSpPr>
          <p:nvPr>
            <p:ph type="sldNum" sz="quarter" idx="12"/>
          </p:nvPr>
        </p:nvSpPr>
        <p:spPr/>
        <p:txBody>
          <a:bodyPr/>
          <a:lstStyle/>
          <a:p>
            <a:fld id="{9F916192-BB80-4895-96A1-894F04467303}" type="slidenum">
              <a:rPr lang="id-ID" smtClean="0"/>
              <a:t>15</a:t>
            </a:fld>
            <a:endParaRPr lang="id-ID"/>
          </a:p>
        </p:txBody>
      </p:sp>
    </p:spTree>
    <p:extLst>
      <p:ext uri="{BB962C8B-B14F-4D97-AF65-F5344CB8AC3E}">
        <p14:creationId xmlns:p14="http://schemas.microsoft.com/office/powerpoint/2010/main" val="8688516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1604619"/>
            <a:ext cx="12155586" cy="397263"/>
          </a:xfrm>
          <a:prstGeom prst="rect">
            <a:avLst/>
          </a:prstGeom>
          <a:gradFill flip="none" rotWithShape="1">
            <a:gsLst>
              <a:gs pos="23000">
                <a:schemeClr val="bg1">
                  <a:lumMod val="65000"/>
                </a:schemeClr>
              </a:gs>
              <a:gs pos="45000">
                <a:schemeClr val="bg1">
                  <a:lumMod val="95000"/>
                </a:schemeClr>
              </a:gs>
              <a:gs pos="69000">
                <a:srgbClr val="E5E5E5"/>
              </a:gs>
              <a:gs pos="100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2"/>
          <p:cNvSpPr txBox="1"/>
          <p:nvPr/>
        </p:nvSpPr>
        <p:spPr>
          <a:xfrm>
            <a:off x="1701847" y="36997"/>
            <a:ext cx="9925665" cy="1077218"/>
          </a:xfrm>
          <a:prstGeom prst="rect">
            <a:avLst/>
          </a:prstGeom>
          <a:noFill/>
        </p:spPr>
        <p:txBody>
          <a:bodyPr wrap="square" rtlCol="0">
            <a:spAutoFit/>
          </a:bodyPr>
          <a:lstStyle/>
          <a:p>
            <a:pPr algn="ctr"/>
            <a:r>
              <a:rPr lang="id-ID" sz="3200" dirty="0" smtClean="0">
                <a:effectLst/>
                <a:latin typeface="Britannic Bold" panose="020B0903060703020204" pitchFamily="34" charset="0"/>
                <a:cs typeface="Aharoni" panose="02010803020104030203" pitchFamily="2" charset="-79"/>
              </a:rPr>
              <a:t>PENGUMPULAN  DATA DALAM EVALUASI PEMBERDAYAAN KOMUNITAS</a:t>
            </a:r>
            <a:endParaRPr lang="id-ID" sz="3200" dirty="0">
              <a:effectLst/>
              <a:latin typeface="Britannic Bold" panose="020B0903060703020204" pitchFamily="34" charset="0"/>
              <a:cs typeface="Aharoni" panose="02010803020104030203" pitchFamily="2" charset="-79"/>
            </a:endParaRPr>
          </a:p>
        </p:txBody>
      </p:sp>
      <p:grpSp>
        <p:nvGrpSpPr>
          <p:cNvPr id="7" name="Group 6"/>
          <p:cNvGrpSpPr/>
          <p:nvPr/>
        </p:nvGrpSpPr>
        <p:grpSpPr>
          <a:xfrm>
            <a:off x="779352" y="1205634"/>
            <a:ext cx="3087553" cy="4275629"/>
            <a:chOff x="821072" y="1286155"/>
            <a:chExt cx="3004507" cy="4701852"/>
          </a:xfrm>
        </p:grpSpPr>
        <p:sp>
          <p:nvSpPr>
            <p:cNvPr id="37" name="Rounded Rectangle 36"/>
            <p:cNvSpPr/>
            <p:nvPr/>
          </p:nvSpPr>
          <p:spPr>
            <a:xfrm rot="19035173" flipV="1">
              <a:off x="821072" y="4105416"/>
              <a:ext cx="2929413" cy="1882591"/>
            </a:xfrm>
            <a:prstGeom prst="roundRect">
              <a:avLst/>
            </a:prstGeom>
            <a:solidFill>
              <a:srgbClr val="5FFB5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914177" y="1286155"/>
              <a:ext cx="2911402" cy="4300103"/>
              <a:chOff x="914177" y="1293205"/>
              <a:chExt cx="2855510" cy="4504826"/>
            </a:xfrm>
          </p:grpSpPr>
          <p:sp>
            <p:nvSpPr>
              <p:cNvPr id="2" name="Freeform 1"/>
              <p:cNvSpPr/>
              <p:nvPr/>
            </p:nvSpPr>
            <p:spPr>
              <a:xfrm>
                <a:off x="2319107" y="1293205"/>
                <a:ext cx="1141780" cy="1368717"/>
              </a:xfrm>
              <a:custGeom>
                <a:avLst/>
                <a:gdLst>
                  <a:gd name="connsiteX0" fmla="*/ 410351 w 844843"/>
                  <a:gd name="connsiteY0" fmla="*/ 0 h 855786"/>
                  <a:gd name="connsiteX1" fmla="*/ 844843 w 844843"/>
                  <a:gd name="connsiteY1" fmla="*/ 427893 h 855786"/>
                  <a:gd name="connsiteX2" fmla="*/ 410351 w 844843"/>
                  <a:gd name="connsiteY2" fmla="*/ 855786 h 855786"/>
                  <a:gd name="connsiteX3" fmla="*/ 10004 w 844843"/>
                  <a:gd name="connsiteY3" fmla="*/ 594448 h 855786"/>
                  <a:gd name="connsiteX4" fmla="*/ 7390 w 844843"/>
                  <a:gd name="connsiteY4" fmla="*/ 586156 h 855786"/>
                  <a:gd name="connsiteX5" fmla="*/ 265074 w 844843"/>
                  <a:gd name="connsiteY5" fmla="*/ 586156 h 855786"/>
                  <a:gd name="connsiteX6" fmla="*/ 324504 w 844843"/>
                  <a:gd name="connsiteY6" fmla="*/ 625026 h 855786"/>
                  <a:gd name="connsiteX7" fmla="*/ 410350 w 844843"/>
                  <a:gd name="connsiteY7" fmla="*/ 641839 h 855786"/>
                  <a:gd name="connsiteX8" fmla="*/ 630895 w 844843"/>
                  <a:gd name="connsiteY8" fmla="*/ 427893 h 855786"/>
                  <a:gd name="connsiteX9" fmla="*/ 410350 w 844843"/>
                  <a:gd name="connsiteY9" fmla="*/ 213947 h 855786"/>
                  <a:gd name="connsiteX10" fmla="*/ 254401 w 844843"/>
                  <a:gd name="connsiteY10" fmla="*/ 276610 h 855786"/>
                  <a:gd name="connsiteX11" fmla="*/ 242958 w 844843"/>
                  <a:gd name="connsiteY11" fmla="*/ 293075 h 855786"/>
                  <a:gd name="connsiteX12" fmla="*/ 0 w 844843"/>
                  <a:gd name="connsiteY12" fmla="*/ 293075 h 855786"/>
                  <a:gd name="connsiteX13" fmla="*/ 10004 w 844843"/>
                  <a:gd name="connsiteY13" fmla="*/ 261338 h 855786"/>
                  <a:gd name="connsiteX14" fmla="*/ 410351 w 844843"/>
                  <a:gd name="connsiteY14" fmla="*/ 0 h 85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4843" h="855786">
                    <a:moveTo>
                      <a:pt x="410351" y="0"/>
                    </a:moveTo>
                    <a:cubicBezTo>
                      <a:pt x="650314" y="0"/>
                      <a:pt x="844843" y="191574"/>
                      <a:pt x="844843" y="427893"/>
                    </a:cubicBezTo>
                    <a:cubicBezTo>
                      <a:pt x="844843" y="664212"/>
                      <a:pt x="650314" y="855786"/>
                      <a:pt x="410351" y="855786"/>
                    </a:cubicBezTo>
                    <a:cubicBezTo>
                      <a:pt x="230379" y="855786"/>
                      <a:pt x="75963" y="748026"/>
                      <a:pt x="10004" y="594448"/>
                    </a:cubicBezTo>
                    <a:lnTo>
                      <a:pt x="7390" y="586156"/>
                    </a:lnTo>
                    <a:lnTo>
                      <a:pt x="265074" y="586156"/>
                    </a:lnTo>
                    <a:lnTo>
                      <a:pt x="324504" y="625026"/>
                    </a:lnTo>
                    <a:cubicBezTo>
                      <a:pt x="350890" y="635852"/>
                      <a:pt x="379899" y="641839"/>
                      <a:pt x="410350" y="641839"/>
                    </a:cubicBezTo>
                    <a:cubicBezTo>
                      <a:pt x="532154" y="641839"/>
                      <a:pt x="630895" y="546052"/>
                      <a:pt x="630895" y="427893"/>
                    </a:cubicBezTo>
                    <a:cubicBezTo>
                      <a:pt x="630895" y="309734"/>
                      <a:pt x="532154" y="213947"/>
                      <a:pt x="410350" y="213947"/>
                    </a:cubicBezTo>
                    <a:cubicBezTo>
                      <a:pt x="349448" y="213947"/>
                      <a:pt x="294312" y="237894"/>
                      <a:pt x="254401" y="276610"/>
                    </a:cubicBezTo>
                    <a:lnTo>
                      <a:pt x="242958" y="293075"/>
                    </a:lnTo>
                    <a:lnTo>
                      <a:pt x="0" y="293075"/>
                    </a:lnTo>
                    <a:lnTo>
                      <a:pt x="10004" y="261338"/>
                    </a:lnTo>
                    <a:cubicBezTo>
                      <a:pt x="75963" y="107760"/>
                      <a:pt x="230379" y="0"/>
                      <a:pt x="410351" y="0"/>
                    </a:cubicBezTo>
                    <a:close/>
                  </a:path>
                </a:pathLst>
              </a:custGeom>
              <a:solidFill>
                <a:srgbClr val="5FFB5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7" name="Flowchart: Connector 16"/>
              <p:cNvSpPr/>
              <p:nvPr/>
            </p:nvSpPr>
            <p:spPr>
              <a:xfrm>
                <a:off x="2692435" y="2555848"/>
                <a:ext cx="150888" cy="102104"/>
              </a:xfrm>
              <a:prstGeom prst="flowChartConnector">
                <a:avLst/>
              </a:prstGeom>
              <a:solidFill>
                <a:srgbClr val="5FF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lowchart: Connector 17"/>
              <p:cNvSpPr/>
              <p:nvPr/>
            </p:nvSpPr>
            <p:spPr>
              <a:xfrm>
                <a:off x="2692435" y="2777306"/>
                <a:ext cx="150888" cy="102104"/>
              </a:xfrm>
              <a:prstGeom prst="flowChartConnector">
                <a:avLst/>
              </a:prstGeom>
              <a:solidFill>
                <a:srgbClr val="5FF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lowchart: Connector 18"/>
              <p:cNvSpPr/>
              <p:nvPr/>
            </p:nvSpPr>
            <p:spPr>
              <a:xfrm>
                <a:off x="2692435" y="2998764"/>
                <a:ext cx="150888" cy="102104"/>
              </a:xfrm>
              <a:prstGeom prst="flowChartConnector">
                <a:avLst/>
              </a:prstGeom>
              <a:solidFill>
                <a:srgbClr val="5FF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Flowchart: Connector 19"/>
              <p:cNvSpPr/>
              <p:nvPr/>
            </p:nvSpPr>
            <p:spPr>
              <a:xfrm>
                <a:off x="2692246" y="3220222"/>
                <a:ext cx="150888" cy="102104"/>
              </a:xfrm>
              <a:prstGeom prst="flowChartConnector">
                <a:avLst/>
              </a:prstGeom>
              <a:solidFill>
                <a:srgbClr val="5FF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lowchart: Connector 37"/>
              <p:cNvSpPr/>
              <p:nvPr/>
            </p:nvSpPr>
            <p:spPr>
              <a:xfrm>
                <a:off x="2603747" y="3485840"/>
                <a:ext cx="323332" cy="31724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rot="18932968">
                <a:off x="914177" y="4379746"/>
                <a:ext cx="2855510" cy="1418285"/>
              </a:xfrm>
              <a:prstGeom prst="rect">
                <a:avLst/>
              </a:prstGeom>
              <a:noFill/>
            </p:spPr>
            <p:txBody>
              <a:bodyPr wrap="square" rtlCol="0">
                <a:spAutoFit/>
              </a:bodyPr>
              <a:lstStyle/>
              <a:p>
                <a:r>
                  <a:rPr lang="id-ID" dirty="0">
                    <a:solidFill>
                      <a:schemeClr val="bg1"/>
                    </a:solidFill>
                    <a:latin typeface="Comic Sans MS" panose="030F0702030302020204" pitchFamily="66" charset="0"/>
                  </a:rPr>
                  <a:t>DISKUSI KELOMPOK TERARAH (DKT) ATAU FOCUS GROUP DISCUSSION (FGD</a:t>
                </a:r>
                <a:r>
                  <a:rPr lang="id-ID" sz="2000" dirty="0">
                    <a:solidFill>
                      <a:schemeClr val="bg1"/>
                    </a:solidFill>
                    <a:latin typeface="Comic Sans MS" panose="030F0702030302020204" pitchFamily="66" charset="0"/>
                  </a:rPr>
                  <a:t>)</a:t>
                </a:r>
              </a:p>
            </p:txBody>
          </p:sp>
        </p:grpSp>
      </p:grpSp>
      <p:grpSp>
        <p:nvGrpSpPr>
          <p:cNvPr id="8" name="Group 7"/>
          <p:cNvGrpSpPr/>
          <p:nvPr/>
        </p:nvGrpSpPr>
        <p:grpSpPr>
          <a:xfrm>
            <a:off x="3900673" y="1165826"/>
            <a:ext cx="3010383" cy="4275629"/>
            <a:chOff x="3900673" y="1165826"/>
            <a:chExt cx="3010383" cy="4275629"/>
          </a:xfrm>
        </p:grpSpPr>
        <p:sp>
          <p:nvSpPr>
            <p:cNvPr id="42" name="Flowchart: Connector 41"/>
            <p:cNvSpPr/>
            <p:nvPr/>
          </p:nvSpPr>
          <p:spPr>
            <a:xfrm>
              <a:off x="6059586" y="3411221"/>
              <a:ext cx="326018" cy="31194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Flowchart: Connector 43"/>
            <p:cNvSpPr/>
            <p:nvPr/>
          </p:nvSpPr>
          <p:spPr>
            <a:xfrm>
              <a:off x="6146016" y="3518716"/>
              <a:ext cx="323332" cy="31724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Flowchart: Connector 51"/>
            <p:cNvSpPr/>
            <p:nvPr/>
          </p:nvSpPr>
          <p:spPr>
            <a:xfrm>
              <a:off x="6034325" y="3271274"/>
              <a:ext cx="323332" cy="31724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TextBox 53"/>
            <p:cNvSpPr txBox="1"/>
            <p:nvPr/>
          </p:nvSpPr>
          <p:spPr>
            <a:xfrm rot="18932968">
              <a:off x="4717486" y="4657978"/>
              <a:ext cx="1935805" cy="461665"/>
            </a:xfrm>
            <a:prstGeom prst="rect">
              <a:avLst/>
            </a:prstGeom>
            <a:noFill/>
          </p:spPr>
          <p:txBody>
            <a:bodyPr wrap="square" rtlCol="0">
              <a:spAutoFit/>
            </a:bodyPr>
            <a:lstStyle/>
            <a:p>
              <a:pPr algn="ctr"/>
              <a:r>
                <a:rPr lang="id-ID" sz="2400" dirty="0" smtClean="0">
                  <a:solidFill>
                    <a:schemeClr val="bg1"/>
                  </a:solidFill>
                  <a:latin typeface="Comic Sans MS" panose="030F0702030302020204" pitchFamily="66" charset="0"/>
                </a:rPr>
                <a:t>SURVEI</a:t>
              </a:r>
              <a:endParaRPr lang="id-ID" sz="2400" dirty="0">
                <a:solidFill>
                  <a:schemeClr val="bg1"/>
                </a:solidFill>
                <a:latin typeface="Comic Sans MS" panose="030F0702030302020204" pitchFamily="66" charset="0"/>
              </a:endParaRPr>
            </a:p>
          </p:txBody>
        </p:sp>
        <p:grpSp>
          <p:nvGrpSpPr>
            <p:cNvPr id="56" name="Group 55"/>
            <p:cNvGrpSpPr/>
            <p:nvPr/>
          </p:nvGrpSpPr>
          <p:grpSpPr>
            <a:xfrm>
              <a:off x="3900673" y="1165826"/>
              <a:ext cx="3010383" cy="4275629"/>
              <a:chOff x="821072" y="1286155"/>
              <a:chExt cx="2929413" cy="4701852"/>
            </a:xfrm>
            <a:solidFill>
              <a:srgbClr val="FF0000"/>
            </a:solidFill>
          </p:grpSpPr>
          <p:sp>
            <p:nvSpPr>
              <p:cNvPr id="57" name="Rounded Rectangle 56"/>
              <p:cNvSpPr/>
              <p:nvPr/>
            </p:nvSpPr>
            <p:spPr>
              <a:xfrm rot="19035173" flipV="1">
                <a:off x="821072" y="4105416"/>
                <a:ext cx="2929413" cy="1882591"/>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8" name="Group 57"/>
              <p:cNvGrpSpPr/>
              <p:nvPr/>
            </p:nvGrpSpPr>
            <p:grpSpPr>
              <a:xfrm>
                <a:off x="944744" y="1286155"/>
                <a:ext cx="2697760" cy="3910797"/>
                <a:chOff x="944157" y="1293205"/>
                <a:chExt cx="2645969" cy="4096986"/>
              </a:xfrm>
              <a:grpFill/>
            </p:grpSpPr>
            <p:sp>
              <p:nvSpPr>
                <p:cNvPr id="59" name="Freeform 58"/>
                <p:cNvSpPr/>
                <p:nvPr/>
              </p:nvSpPr>
              <p:spPr>
                <a:xfrm>
                  <a:off x="2319107" y="1293205"/>
                  <a:ext cx="1141780" cy="1368717"/>
                </a:xfrm>
                <a:custGeom>
                  <a:avLst/>
                  <a:gdLst>
                    <a:gd name="connsiteX0" fmla="*/ 410351 w 844843"/>
                    <a:gd name="connsiteY0" fmla="*/ 0 h 855786"/>
                    <a:gd name="connsiteX1" fmla="*/ 844843 w 844843"/>
                    <a:gd name="connsiteY1" fmla="*/ 427893 h 855786"/>
                    <a:gd name="connsiteX2" fmla="*/ 410351 w 844843"/>
                    <a:gd name="connsiteY2" fmla="*/ 855786 h 855786"/>
                    <a:gd name="connsiteX3" fmla="*/ 10004 w 844843"/>
                    <a:gd name="connsiteY3" fmla="*/ 594448 h 855786"/>
                    <a:gd name="connsiteX4" fmla="*/ 7390 w 844843"/>
                    <a:gd name="connsiteY4" fmla="*/ 586156 h 855786"/>
                    <a:gd name="connsiteX5" fmla="*/ 265074 w 844843"/>
                    <a:gd name="connsiteY5" fmla="*/ 586156 h 855786"/>
                    <a:gd name="connsiteX6" fmla="*/ 324504 w 844843"/>
                    <a:gd name="connsiteY6" fmla="*/ 625026 h 855786"/>
                    <a:gd name="connsiteX7" fmla="*/ 410350 w 844843"/>
                    <a:gd name="connsiteY7" fmla="*/ 641839 h 855786"/>
                    <a:gd name="connsiteX8" fmla="*/ 630895 w 844843"/>
                    <a:gd name="connsiteY8" fmla="*/ 427893 h 855786"/>
                    <a:gd name="connsiteX9" fmla="*/ 410350 w 844843"/>
                    <a:gd name="connsiteY9" fmla="*/ 213947 h 855786"/>
                    <a:gd name="connsiteX10" fmla="*/ 254401 w 844843"/>
                    <a:gd name="connsiteY10" fmla="*/ 276610 h 855786"/>
                    <a:gd name="connsiteX11" fmla="*/ 242958 w 844843"/>
                    <a:gd name="connsiteY11" fmla="*/ 293075 h 855786"/>
                    <a:gd name="connsiteX12" fmla="*/ 0 w 844843"/>
                    <a:gd name="connsiteY12" fmla="*/ 293075 h 855786"/>
                    <a:gd name="connsiteX13" fmla="*/ 10004 w 844843"/>
                    <a:gd name="connsiteY13" fmla="*/ 261338 h 855786"/>
                    <a:gd name="connsiteX14" fmla="*/ 410351 w 844843"/>
                    <a:gd name="connsiteY14" fmla="*/ 0 h 85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4843" h="855786">
                      <a:moveTo>
                        <a:pt x="410351" y="0"/>
                      </a:moveTo>
                      <a:cubicBezTo>
                        <a:pt x="650314" y="0"/>
                        <a:pt x="844843" y="191574"/>
                        <a:pt x="844843" y="427893"/>
                      </a:cubicBezTo>
                      <a:cubicBezTo>
                        <a:pt x="844843" y="664212"/>
                        <a:pt x="650314" y="855786"/>
                        <a:pt x="410351" y="855786"/>
                      </a:cubicBezTo>
                      <a:cubicBezTo>
                        <a:pt x="230379" y="855786"/>
                        <a:pt x="75963" y="748026"/>
                        <a:pt x="10004" y="594448"/>
                      </a:cubicBezTo>
                      <a:lnTo>
                        <a:pt x="7390" y="586156"/>
                      </a:lnTo>
                      <a:lnTo>
                        <a:pt x="265074" y="586156"/>
                      </a:lnTo>
                      <a:lnTo>
                        <a:pt x="324504" y="625026"/>
                      </a:lnTo>
                      <a:cubicBezTo>
                        <a:pt x="350890" y="635852"/>
                        <a:pt x="379899" y="641839"/>
                        <a:pt x="410350" y="641839"/>
                      </a:cubicBezTo>
                      <a:cubicBezTo>
                        <a:pt x="532154" y="641839"/>
                        <a:pt x="630895" y="546052"/>
                        <a:pt x="630895" y="427893"/>
                      </a:cubicBezTo>
                      <a:cubicBezTo>
                        <a:pt x="630895" y="309734"/>
                        <a:pt x="532154" y="213947"/>
                        <a:pt x="410350" y="213947"/>
                      </a:cubicBezTo>
                      <a:cubicBezTo>
                        <a:pt x="349448" y="213947"/>
                        <a:pt x="294312" y="237894"/>
                        <a:pt x="254401" y="276610"/>
                      </a:cubicBezTo>
                      <a:lnTo>
                        <a:pt x="242958" y="293075"/>
                      </a:lnTo>
                      <a:lnTo>
                        <a:pt x="0" y="293075"/>
                      </a:lnTo>
                      <a:lnTo>
                        <a:pt x="10004" y="261338"/>
                      </a:lnTo>
                      <a:cubicBezTo>
                        <a:pt x="75963" y="107760"/>
                        <a:pt x="230379" y="0"/>
                        <a:pt x="410351" y="0"/>
                      </a:cubicBezTo>
                      <a:close/>
                    </a:path>
                  </a:pathLst>
                </a:cu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0" name="Flowchart: Connector 59"/>
                <p:cNvSpPr/>
                <p:nvPr/>
              </p:nvSpPr>
              <p:spPr>
                <a:xfrm>
                  <a:off x="2692435" y="2555848"/>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Flowchart: Connector 60"/>
                <p:cNvSpPr/>
                <p:nvPr/>
              </p:nvSpPr>
              <p:spPr>
                <a:xfrm>
                  <a:off x="2692435" y="2777306"/>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Flowchart: Connector 61"/>
                <p:cNvSpPr/>
                <p:nvPr/>
              </p:nvSpPr>
              <p:spPr>
                <a:xfrm>
                  <a:off x="2692435" y="2998764"/>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Flowchart: Connector 62"/>
                <p:cNvSpPr/>
                <p:nvPr/>
              </p:nvSpPr>
              <p:spPr>
                <a:xfrm>
                  <a:off x="2692246" y="3220222"/>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Flowchart: Connector 63"/>
                <p:cNvSpPr/>
                <p:nvPr/>
              </p:nvSpPr>
              <p:spPr>
                <a:xfrm>
                  <a:off x="2603747" y="3485840"/>
                  <a:ext cx="323332" cy="31724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TextBox 64"/>
                <p:cNvSpPr txBox="1"/>
                <p:nvPr/>
              </p:nvSpPr>
              <p:spPr>
                <a:xfrm rot="18932968">
                  <a:off x="944157" y="4964705"/>
                  <a:ext cx="2645969" cy="425486"/>
                </a:xfrm>
                <a:prstGeom prst="rect">
                  <a:avLst/>
                </a:prstGeom>
                <a:grpFill/>
              </p:spPr>
              <p:txBody>
                <a:bodyPr wrap="square" rtlCol="0">
                  <a:spAutoFit/>
                </a:bodyPr>
                <a:lstStyle/>
                <a:p>
                  <a:pPr algn="ctr"/>
                  <a:r>
                    <a:rPr lang="id-ID" dirty="0" smtClean="0">
                      <a:solidFill>
                        <a:schemeClr val="bg1"/>
                      </a:solidFill>
                      <a:latin typeface="Comic Sans MS" panose="030F0702030302020204" pitchFamily="66" charset="0"/>
                    </a:rPr>
                    <a:t>SURVEI</a:t>
                  </a:r>
                  <a:endParaRPr lang="id-ID" sz="2000" dirty="0">
                    <a:solidFill>
                      <a:schemeClr val="bg1"/>
                    </a:solidFill>
                    <a:latin typeface="Comic Sans MS" panose="030F0702030302020204" pitchFamily="66" charset="0"/>
                  </a:endParaRPr>
                </a:p>
              </p:txBody>
            </p:sp>
          </p:grpSp>
        </p:grpSp>
        <p:sp>
          <p:nvSpPr>
            <p:cNvPr id="76" name="Flowchart: Connector 75"/>
            <p:cNvSpPr/>
            <p:nvPr/>
          </p:nvSpPr>
          <p:spPr>
            <a:xfrm>
              <a:off x="5760576" y="3165953"/>
              <a:ext cx="338773" cy="27537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
          <p:cNvGrpSpPr/>
          <p:nvPr/>
        </p:nvGrpSpPr>
        <p:grpSpPr>
          <a:xfrm>
            <a:off x="7375227" y="1217658"/>
            <a:ext cx="3010383" cy="4275629"/>
            <a:chOff x="7375227" y="1217658"/>
            <a:chExt cx="3010383" cy="4275629"/>
          </a:xfrm>
        </p:grpSpPr>
        <p:sp>
          <p:nvSpPr>
            <p:cNvPr id="46" name="Flowchart: Connector 45"/>
            <p:cNvSpPr/>
            <p:nvPr/>
          </p:nvSpPr>
          <p:spPr>
            <a:xfrm>
              <a:off x="9482366" y="3644463"/>
              <a:ext cx="323332" cy="31724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Flowchart: Connector 52"/>
            <p:cNvSpPr/>
            <p:nvPr/>
          </p:nvSpPr>
          <p:spPr>
            <a:xfrm>
              <a:off x="9375298" y="3556383"/>
              <a:ext cx="323332" cy="31724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6" name="Group 65"/>
            <p:cNvGrpSpPr/>
            <p:nvPr/>
          </p:nvGrpSpPr>
          <p:grpSpPr>
            <a:xfrm>
              <a:off x="7375227" y="1217658"/>
              <a:ext cx="3010383" cy="4275629"/>
              <a:chOff x="821072" y="1286155"/>
              <a:chExt cx="2929413" cy="4701852"/>
            </a:xfrm>
            <a:solidFill>
              <a:srgbClr val="7030A0"/>
            </a:solidFill>
          </p:grpSpPr>
          <p:sp>
            <p:nvSpPr>
              <p:cNvPr id="67" name="Rounded Rectangle 66"/>
              <p:cNvSpPr/>
              <p:nvPr/>
            </p:nvSpPr>
            <p:spPr>
              <a:xfrm rot="19035173" flipV="1">
                <a:off x="821072" y="4105416"/>
                <a:ext cx="2929413" cy="1882591"/>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8" name="Group 67"/>
              <p:cNvGrpSpPr/>
              <p:nvPr/>
            </p:nvGrpSpPr>
            <p:grpSpPr>
              <a:xfrm>
                <a:off x="944744" y="1286155"/>
                <a:ext cx="2697760" cy="4063104"/>
                <a:chOff x="944157" y="1293205"/>
                <a:chExt cx="2645969" cy="4256544"/>
              </a:xfrm>
              <a:grpFill/>
            </p:grpSpPr>
            <p:sp>
              <p:nvSpPr>
                <p:cNvPr id="69" name="Freeform 68"/>
                <p:cNvSpPr/>
                <p:nvPr/>
              </p:nvSpPr>
              <p:spPr>
                <a:xfrm>
                  <a:off x="2319107" y="1293205"/>
                  <a:ext cx="1141780" cy="1368717"/>
                </a:xfrm>
                <a:custGeom>
                  <a:avLst/>
                  <a:gdLst>
                    <a:gd name="connsiteX0" fmla="*/ 410351 w 844843"/>
                    <a:gd name="connsiteY0" fmla="*/ 0 h 855786"/>
                    <a:gd name="connsiteX1" fmla="*/ 844843 w 844843"/>
                    <a:gd name="connsiteY1" fmla="*/ 427893 h 855786"/>
                    <a:gd name="connsiteX2" fmla="*/ 410351 w 844843"/>
                    <a:gd name="connsiteY2" fmla="*/ 855786 h 855786"/>
                    <a:gd name="connsiteX3" fmla="*/ 10004 w 844843"/>
                    <a:gd name="connsiteY3" fmla="*/ 594448 h 855786"/>
                    <a:gd name="connsiteX4" fmla="*/ 7390 w 844843"/>
                    <a:gd name="connsiteY4" fmla="*/ 586156 h 855786"/>
                    <a:gd name="connsiteX5" fmla="*/ 265074 w 844843"/>
                    <a:gd name="connsiteY5" fmla="*/ 586156 h 855786"/>
                    <a:gd name="connsiteX6" fmla="*/ 324504 w 844843"/>
                    <a:gd name="connsiteY6" fmla="*/ 625026 h 855786"/>
                    <a:gd name="connsiteX7" fmla="*/ 410350 w 844843"/>
                    <a:gd name="connsiteY7" fmla="*/ 641839 h 855786"/>
                    <a:gd name="connsiteX8" fmla="*/ 630895 w 844843"/>
                    <a:gd name="connsiteY8" fmla="*/ 427893 h 855786"/>
                    <a:gd name="connsiteX9" fmla="*/ 410350 w 844843"/>
                    <a:gd name="connsiteY9" fmla="*/ 213947 h 855786"/>
                    <a:gd name="connsiteX10" fmla="*/ 254401 w 844843"/>
                    <a:gd name="connsiteY10" fmla="*/ 276610 h 855786"/>
                    <a:gd name="connsiteX11" fmla="*/ 242958 w 844843"/>
                    <a:gd name="connsiteY11" fmla="*/ 293075 h 855786"/>
                    <a:gd name="connsiteX12" fmla="*/ 0 w 844843"/>
                    <a:gd name="connsiteY12" fmla="*/ 293075 h 855786"/>
                    <a:gd name="connsiteX13" fmla="*/ 10004 w 844843"/>
                    <a:gd name="connsiteY13" fmla="*/ 261338 h 855786"/>
                    <a:gd name="connsiteX14" fmla="*/ 410351 w 844843"/>
                    <a:gd name="connsiteY14" fmla="*/ 0 h 85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4843" h="855786">
                      <a:moveTo>
                        <a:pt x="410351" y="0"/>
                      </a:moveTo>
                      <a:cubicBezTo>
                        <a:pt x="650314" y="0"/>
                        <a:pt x="844843" y="191574"/>
                        <a:pt x="844843" y="427893"/>
                      </a:cubicBezTo>
                      <a:cubicBezTo>
                        <a:pt x="844843" y="664212"/>
                        <a:pt x="650314" y="855786"/>
                        <a:pt x="410351" y="855786"/>
                      </a:cubicBezTo>
                      <a:cubicBezTo>
                        <a:pt x="230379" y="855786"/>
                        <a:pt x="75963" y="748026"/>
                        <a:pt x="10004" y="594448"/>
                      </a:cubicBezTo>
                      <a:lnTo>
                        <a:pt x="7390" y="586156"/>
                      </a:lnTo>
                      <a:lnTo>
                        <a:pt x="265074" y="586156"/>
                      </a:lnTo>
                      <a:lnTo>
                        <a:pt x="324504" y="625026"/>
                      </a:lnTo>
                      <a:cubicBezTo>
                        <a:pt x="350890" y="635852"/>
                        <a:pt x="379899" y="641839"/>
                        <a:pt x="410350" y="641839"/>
                      </a:cubicBezTo>
                      <a:cubicBezTo>
                        <a:pt x="532154" y="641839"/>
                        <a:pt x="630895" y="546052"/>
                        <a:pt x="630895" y="427893"/>
                      </a:cubicBezTo>
                      <a:cubicBezTo>
                        <a:pt x="630895" y="309734"/>
                        <a:pt x="532154" y="213947"/>
                        <a:pt x="410350" y="213947"/>
                      </a:cubicBezTo>
                      <a:cubicBezTo>
                        <a:pt x="349448" y="213947"/>
                        <a:pt x="294312" y="237894"/>
                        <a:pt x="254401" y="276610"/>
                      </a:cubicBezTo>
                      <a:lnTo>
                        <a:pt x="242958" y="293075"/>
                      </a:lnTo>
                      <a:lnTo>
                        <a:pt x="0" y="293075"/>
                      </a:lnTo>
                      <a:lnTo>
                        <a:pt x="10004" y="261338"/>
                      </a:lnTo>
                      <a:cubicBezTo>
                        <a:pt x="75963" y="107760"/>
                        <a:pt x="230379" y="0"/>
                        <a:pt x="410351" y="0"/>
                      </a:cubicBezTo>
                      <a:close/>
                    </a:path>
                  </a:pathLst>
                </a:cu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70" name="Flowchart: Connector 69"/>
                <p:cNvSpPr/>
                <p:nvPr/>
              </p:nvSpPr>
              <p:spPr>
                <a:xfrm>
                  <a:off x="2692435" y="2555848"/>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Flowchart: Connector 70"/>
                <p:cNvSpPr/>
                <p:nvPr/>
              </p:nvSpPr>
              <p:spPr>
                <a:xfrm>
                  <a:off x="2692435" y="2777306"/>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Flowchart: Connector 71"/>
                <p:cNvSpPr/>
                <p:nvPr/>
              </p:nvSpPr>
              <p:spPr>
                <a:xfrm>
                  <a:off x="2692435" y="2998764"/>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Flowchart: Connector 72"/>
                <p:cNvSpPr/>
                <p:nvPr/>
              </p:nvSpPr>
              <p:spPr>
                <a:xfrm>
                  <a:off x="2692246" y="3220222"/>
                  <a:ext cx="150888" cy="102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Flowchart: Connector 73"/>
                <p:cNvSpPr/>
                <p:nvPr/>
              </p:nvSpPr>
              <p:spPr>
                <a:xfrm>
                  <a:off x="2603747" y="3485840"/>
                  <a:ext cx="323332" cy="31724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TextBox 74"/>
                <p:cNvSpPr txBox="1"/>
                <p:nvPr/>
              </p:nvSpPr>
              <p:spPr>
                <a:xfrm rot="18932968">
                  <a:off x="944157" y="4805149"/>
                  <a:ext cx="2645969" cy="744600"/>
                </a:xfrm>
                <a:prstGeom prst="rect">
                  <a:avLst/>
                </a:prstGeom>
                <a:grpFill/>
              </p:spPr>
              <p:txBody>
                <a:bodyPr wrap="square" rtlCol="0">
                  <a:spAutoFit/>
                </a:bodyPr>
                <a:lstStyle/>
                <a:p>
                  <a:pPr algn="ctr"/>
                  <a:r>
                    <a:rPr lang="id-ID" dirty="0" smtClean="0">
                      <a:solidFill>
                        <a:schemeClr val="bg1"/>
                      </a:solidFill>
                      <a:latin typeface="Comic Sans MS" panose="030F0702030302020204" pitchFamily="66" charset="0"/>
                    </a:rPr>
                    <a:t>OBSERVASI DAN WAWANCARA</a:t>
                  </a:r>
                  <a:endParaRPr lang="id-ID" sz="2000" dirty="0">
                    <a:solidFill>
                      <a:schemeClr val="bg1"/>
                    </a:solidFill>
                    <a:latin typeface="Comic Sans MS" panose="030F0702030302020204" pitchFamily="66" charset="0"/>
                  </a:endParaRPr>
                </a:p>
              </p:txBody>
            </p:sp>
          </p:grpSp>
        </p:grpSp>
        <p:sp>
          <p:nvSpPr>
            <p:cNvPr id="77" name="Flowchart: Connector 76"/>
            <p:cNvSpPr/>
            <p:nvPr/>
          </p:nvSpPr>
          <p:spPr>
            <a:xfrm>
              <a:off x="9220122" y="3207956"/>
              <a:ext cx="338773" cy="27537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 name="Rectangle 9"/>
          <p:cNvSpPr/>
          <p:nvPr/>
        </p:nvSpPr>
        <p:spPr>
          <a:xfrm>
            <a:off x="0" y="6310440"/>
            <a:ext cx="6059488" cy="5475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ooter Placeholder 10"/>
          <p:cNvSpPr>
            <a:spLocks noGrp="1"/>
          </p:cNvSpPr>
          <p:nvPr>
            <p:ph type="ftr" sz="quarter" idx="11"/>
          </p:nvPr>
        </p:nvSpPr>
        <p:spPr/>
        <p:txBody>
          <a:bodyPr/>
          <a:lstStyle/>
          <a:p>
            <a:r>
              <a:rPr lang="id-ID" smtClean="0"/>
              <a:t>1</a:t>
            </a:r>
            <a:endParaRPr lang="id-ID"/>
          </a:p>
        </p:txBody>
      </p:sp>
      <p:sp>
        <p:nvSpPr>
          <p:cNvPr id="12" name="Slide Number Placeholder 11"/>
          <p:cNvSpPr>
            <a:spLocks noGrp="1"/>
          </p:cNvSpPr>
          <p:nvPr>
            <p:ph type="sldNum" sz="quarter" idx="12"/>
          </p:nvPr>
        </p:nvSpPr>
        <p:spPr/>
        <p:txBody>
          <a:bodyPr/>
          <a:lstStyle/>
          <a:p>
            <a:fld id="{9F916192-BB80-4895-96A1-894F04467303}" type="slidenum">
              <a:rPr lang="id-ID" smtClean="0"/>
              <a:t>16</a:t>
            </a:fld>
            <a:endParaRPr lang="id-ID"/>
          </a:p>
        </p:txBody>
      </p:sp>
    </p:spTree>
    <p:extLst>
      <p:ext uri="{BB962C8B-B14F-4D97-AF65-F5344CB8AC3E}">
        <p14:creationId xmlns:p14="http://schemas.microsoft.com/office/powerpoint/2010/main" val="7813350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3000">
              <a:schemeClr val="bg1">
                <a:lumMod val="95000"/>
              </a:schemeClr>
            </a:gs>
            <a:gs pos="90000">
              <a:schemeClr val="accent3">
                <a:lumMod val="100000"/>
              </a:schemeClr>
            </a:gs>
          </a:gsLst>
          <a:path path="circle">
            <a:fillToRect r="100000" b="100000"/>
          </a:path>
        </a:gradFill>
        <a:effectLst/>
      </p:bgPr>
    </p:bg>
    <p:spTree>
      <p:nvGrpSpPr>
        <p:cNvPr id="1" name=""/>
        <p:cNvGrpSpPr/>
        <p:nvPr/>
      </p:nvGrpSpPr>
      <p:grpSpPr>
        <a:xfrm>
          <a:off x="0" y="0"/>
          <a:ext cx="0" cy="0"/>
          <a:chOff x="0" y="0"/>
          <a:chExt cx="0" cy="0"/>
        </a:xfrm>
      </p:grpSpPr>
      <p:sp>
        <p:nvSpPr>
          <p:cNvPr id="7" name="Freeform 6"/>
          <p:cNvSpPr/>
          <p:nvPr/>
        </p:nvSpPr>
        <p:spPr>
          <a:xfrm rot="182207" flipH="1">
            <a:off x="4405125" y="1312735"/>
            <a:ext cx="7160590" cy="5542472"/>
          </a:xfrm>
          <a:custGeom>
            <a:avLst/>
            <a:gdLst>
              <a:gd name="connsiteX0" fmla="*/ 6279705 w 6400800"/>
              <a:gd name="connsiteY0" fmla="*/ 3443706 h 4463940"/>
              <a:gd name="connsiteX1" fmla="*/ 6271636 w 6400800"/>
              <a:gd name="connsiteY1" fmla="*/ 4330445 h 4463940"/>
              <a:gd name="connsiteX2" fmla="*/ 5285012 w 6400800"/>
              <a:gd name="connsiteY2" fmla="*/ 4321466 h 4463940"/>
              <a:gd name="connsiteX3" fmla="*/ 1171616 w 6400800"/>
              <a:gd name="connsiteY3" fmla="*/ 139873 h 4463940"/>
              <a:gd name="connsiteX4" fmla="*/ 196183 w 6400800"/>
              <a:gd name="connsiteY4" fmla="*/ 1038988 h 4463940"/>
              <a:gd name="connsiteX5" fmla="*/ 185029 w 6400800"/>
              <a:gd name="connsiteY5" fmla="*/ 152283 h 4463940"/>
              <a:gd name="connsiteX6" fmla="*/ 5515656 w 6400800"/>
              <a:gd name="connsiteY6" fmla="*/ 199560 h 4463940"/>
              <a:gd name="connsiteX7" fmla="*/ 6115292 w 6400800"/>
              <a:gd name="connsiteY7" fmla="*/ 717196 h 4463940"/>
              <a:gd name="connsiteX8" fmla="*/ 5620553 w 6400800"/>
              <a:gd name="connsiteY8" fmla="*/ 1335858 h 4463940"/>
              <a:gd name="connsiteX9" fmla="*/ 5020917 w 6400800"/>
              <a:gd name="connsiteY9" fmla="*/ 818222 h 4463940"/>
              <a:gd name="connsiteX10" fmla="*/ 5656795 w 6400800"/>
              <a:gd name="connsiteY10" fmla="*/ 0 h 4463940"/>
              <a:gd name="connsiteX11" fmla="*/ 0 w 6400800"/>
              <a:gd name="connsiteY11" fmla="*/ 0 h 4463940"/>
              <a:gd name="connsiteX12" fmla="*/ 0 w 6400800"/>
              <a:gd name="connsiteY12" fmla="*/ 3719935 h 4463940"/>
              <a:gd name="connsiteX13" fmla="*/ 744005 w 6400800"/>
              <a:gd name="connsiteY13" fmla="*/ 4463940 h 4463940"/>
              <a:gd name="connsiteX14" fmla="*/ 6400800 w 6400800"/>
              <a:gd name="connsiteY14" fmla="*/ 4463940 h 4463940"/>
              <a:gd name="connsiteX15" fmla="*/ 6400800 w 6400800"/>
              <a:gd name="connsiteY15" fmla="*/ 744005 h 44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00800" h="4463940">
                <a:moveTo>
                  <a:pt x="6279705" y="3443706"/>
                </a:moveTo>
                <a:lnTo>
                  <a:pt x="6271636" y="4330445"/>
                </a:lnTo>
                <a:lnTo>
                  <a:pt x="5285012" y="4321466"/>
                </a:lnTo>
                <a:close/>
                <a:moveTo>
                  <a:pt x="1171616" y="139873"/>
                </a:moveTo>
                <a:lnTo>
                  <a:pt x="196183" y="1038988"/>
                </a:lnTo>
                <a:lnTo>
                  <a:pt x="185029" y="152283"/>
                </a:lnTo>
                <a:close/>
                <a:moveTo>
                  <a:pt x="5515656" y="199560"/>
                </a:moveTo>
                <a:lnTo>
                  <a:pt x="6115292" y="717196"/>
                </a:lnTo>
                <a:lnTo>
                  <a:pt x="5620553" y="1335858"/>
                </a:lnTo>
                <a:lnTo>
                  <a:pt x="5020917" y="818222"/>
                </a:lnTo>
                <a:close/>
                <a:moveTo>
                  <a:pt x="5656795" y="0"/>
                </a:moveTo>
                <a:lnTo>
                  <a:pt x="0" y="0"/>
                </a:lnTo>
                <a:lnTo>
                  <a:pt x="0" y="3719935"/>
                </a:lnTo>
                <a:lnTo>
                  <a:pt x="744005" y="4463940"/>
                </a:lnTo>
                <a:lnTo>
                  <a:pt x="6400800" y="4463940"/>
                </a:lnTo>
                <a:lnTo>
                  <a:pt x="6400800" y="744005"/>
                </a:lnTo>
                <a:close/>
              </a:path>
            </a:pathLst>
          </a:custGeom>
          <a:gradFill>
            <a:gsLst>
              <a:gs pos="2000">
                <a:srgbClr val="7030A0"/>
              </a:gs>
              <a:gs pos="0">
                <a:schemeClr val="accent3">
                  <a:lumMod val="100000"/>
                </a:schemeClr>
              </a:gs>
            </a:gsLst>
            <a:path path="circle">
              <a:fillToRect r="100000" b="100000"/>
            </a:path>
          </a:gradFill>
          <a:ln>
            <a:no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2105410" y="172846"/>
            <a:ext cx="8106772" cy="954107"/>
          </a:xfrm>
          <a:prstGeom prst="rect">
            <a:avLst/>
          </a:prstGeom>
          <a:noFill/>
        </p:spPr>
        <p:txBody>
          <a:bodyPr wrap="square" rtlCol="0">
            <a:spAutoFit/>
          </a:bodyPr>
          <a:lstStyle/>
          <a:p>
            <a:pPr algn="ctr"/>
            <a:r>
              <a:rPr lang="id-ID" sz="2800" dirty="0" smtClean="0">
                <a:solidFill>
                  <a:schemeClr val="accent1">
                    <a:lumMod val="75000"/>
                  </a:schemeClr>
                </a:solidFill>
                <a:effectLst/>
                <a:latin typeface="Comic Sans MS" panose="030F0702030302020204" pitchFamily="66" charset="0"/>
                <a:cs typeface="Aharoni" panose="02010803020104030203" pitchFamily="2" charset="-79"/>
              </a:rPr>
              <a:t>1. </a:t>
            </a:r>
            <a:r>
              <a:rPr lang="id-ID" sz="2800" b="1" dirty="0" smtClean="0">
                <a:solidFill>
                  <a:schemeClr val="accent1">
                    <a:lumMod val="75000"/>
                  </a:schemeClr>
                </a:solidFill>
                <a:effectLst/>
                <a:latin typeface="Comic Sans MS" panose="030F0702030302020204" pitchFamily="66" charset="0"/>
                <a:cs typeface="Aharoni" panose="02010803020104030203" pitchFamily="2" charset="-79"/>
              </a:rPr>
              <a:t>DISKUSI KELOMPOK TERARAH (</a:t>
            </a:r>
            <a:r>
              <a:rPr lang="id-ID" sz="2800" b="1" dirty="0">
                <a:solidFill>
                  <a:schemeClr val="accent1">
                    <a:lumMod val="75000"/>
                  </a:schemeClr>
                </a:solidFill>
                <a:effectLst/>
                <a:latin typeface="Comic Sans MS" panose="030F0702030302020204" pitchFamily="66" charset="0"/>
                <a:cs typeface="Aharoni" panose="02010803020104030203" pitchFamily="2" charset="-79"/>
              </a:rPr>
              <a:t>DKT)</a:t>
            </a:r>
            <a:r>
              <a:rPr lang="id-ID" sz="2800" b="1" dirty="0" smtClean="0">
                <a:solidFill>
                  <a:schemeClr val="accent1">
                    <a:lumMod val="75000"/>
                  </a:schemeClr>
                </a:solidFill>
                <a:effectLst/>
                <a:latin typeface="Comic Sans MS" panose="030F0702030302020204" pitchFamily="66" charset="0"/>
                <a:cs typeface="Aharoni" panose="02010803020104030203" pitchFamily="2" charset="-79"/>
              </a:rPr>
              <a:t> GROUP </a:t>
            </a:r>
            <a:r>
              <a:rPr lang="id-ID" sz="2800" b="1" dirty="0">
                <a:solidFill>
                  <a:schemeClr val="accent1">
                    <a:lumMod val="75000"/>
                  </a:schemeClr>
                </a:solidFill>
                <a:effectLst/>
                <a:latin typeface="Comic Sans MS" panose="030F0702030302020204" pitchFamily="66" charset="0"/>
                <a:cs typeface="Aharoni" panose="02010803020104030203" pitchFamily="2" charset="-79"/>
              </a:rPr>
              <a:t>FOCUS</a:t>
            </a:r>
            <a:r>
              <a:rPr lang="id-ID" sz="2800" b="1" dirty="0" smtClean="0">
                <a:solidFill>
                  <a:schemeClr val="accent1">
                    <a:lumMod val="75000"/>
                  </a:schemeClr>
                </a:solidFill>
                <a:effectLst/>
                <a:latin typeface="Comic Sans MS" panose="030F0702030302020204" pitchFamily="66" charset="0"/>
                <a:cs typeface="Aharoni" panose="02010803020104030203" pitchFamily="2" charset="-79"/>
              </a:rPr>
              <a:t> </a:t>
            </a:r>
            <a:r>
              <a:rPr lang="id-ID" sz="2800" b="1" dirty="0">
                <a:solidFill>
                  <a:schemeClr val="accent1">
                    <a:lumMod val="75000"/>
                  </a:schemeClr>
                </a:solidFill>
                <a:effectLst/>
                <a:latin typeface="Comic Sans MS" panose="030F0702030302020204" pitchFamily="66" charset="0"/>
                <a:cs typeface="Aharoni" panose="02010803020104030203" pitchFamily="2" charset="-79"/>
              </a:rPr>
              <a:t>DISCUSSION (</a:t>
            </a:r>
            <a:r>
              <a:rPr lang="id-ID" sz="2800" b="1" dirty="0" smtClean="0">
                <a:solidFill>
                  <a:schemeClr val="accent1">
                    <a:lumMod val="75000"/>
                  </a:schemeClr>
                </a:solidFill>
                <a:effectLst/>
                <a:latin typeface="Comic Sans MS" panose="030F0702030302020204" pitchFamily="66" charset="0"/>
                <a:cs typeface="Aharoni" panose="02010803020104030203" pitchFamily="2" charset="-79"/>
              </a:rPr>
              <a:t>FGD)</a:t>
            </a:r>
            <a:endParaRPr lang="id-ID" b="1" dirty="0">
              <a:solidFill>
                <a:schemeClr val="accent1">
                  <a:lumMod val="75000"/>
                </a:schemeClr>
              </a:solidFill>
              <a:effectLst/>
              <a:latin typeface="Comic Sans MS" panose="030F0702030302020204" pitchFamily="66" charset="0"/>
            </a:endParaRPr>
          </a:p>
        </p:txBody>
      </p:sp>
      <p:sp>
        <p:nvSpPr>
          <p:cNvPr id="26" name="Freeform 25"/>
          <p:cNvSpPr/>
          <p:nvPr/>
        </p:nvSpPr>
        <p:spPr>
          <a:xfrm rot="341995">
            <a:off x="805218" y="1635795"/>
            <a:ext cx="3384644" cy="4683676"/>
          </a:xfrm>
          <a:custGeom>
            <a:avLst/>
            <a:gdLst>
              <a:gd name="connsiteX0" fmla="*/ 2258620 w 2729552"/>
              <a:gd name="connsiteY0" fmla="*/ 177420 h 4463375"/>
              <a:gd name="connsiteX1" fmla="*/ 1978841 w 2729552"/>
              <a:gd name="connsiteY1" fmla="*/ 524554 h 4463375"/>
              <a:gd name="connsiteX2" fmla="*/ 2258620 w 2729552"/>
              <a:gd name="connsiteY2" fmla="*/ 871688 h 4463375"/>
              <a:gd name="connsiteX3" fmla="*/ 2538399 w 2729552"/>
              <a:gd name="connsiteY3" fmla="*/ 524554 h 4463375"/>
              <a:gd name="connsiteX4" fmla="*/ 0 w 2729552"/>
              <a:gd name="connsiteY4" fmla="*/ 0 h 4463375"/>
              <a:gd name="connsiteX5" fmla="*/ 2274618 w 2729552"/>
              <a:gd name="connsiteY5" fmla="*/ 0 h 4463375"/>
              <a:gd name="connsiteX6" fmla="*/ 2729552 w 2729552"/>
              <a:gd name="connsiteY6" fmla="*/ 454934 h 4463375"/>
              <a:gd name="connsiteX7" fmla="*/ 2729552 w 2729552"/>
              <a:gd name="connsiteY7" fmla="*/ 4463375 h 4463375"/>
              <a:gd name="connsiteX8" fmla="*/ 454934 w 2729552"/>
              <a:gd name="connsiteY8" fmla="*/ 4463375 h 4463375"/>
              <a:gd name="connsiteX9" fmla="*/ 0 w 2729552"/>
              <a:gd name="connsiteY9" fmla="*/ 4008441 h 446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9552" h="4463375">
                <a:moveTo>
                  <a:pt x="2258620" y="177420"/>
                </a:moveTo>
                <a:lnTo>
                  <a:pt x="1978841" y="524554"/>
                </a:lnTo>
                <a:lnTo>
                  <a:pt x="2258620" y="871688"/>
                </a:lnTo>
                <a:lnTo>
                  <a:pt x="2538399" y="524554"/>
                </a:lnTo>
                <a:close/>
                <a:moveTo>
                  <a:pt x="0" y="0"/>
                </a:moveTo>
                <a:lnTo>
                  <a:pt x="2274618" y="0"/>
                </a:lnTo>
                <a:lnTo>
                  <a:pt x="2729552" y="454934"/>
                </a:lnTo>
                <a:lnTo>
                  <a:pt x="2729552" y="4463375"/>
                </a:lnTo>
                <a:lnTo>
                  <a:pt x="454934" y="4463375"/>
                </a:lnTo>
                <a:lnTo>
                  <a:pt x="0" y="4008441"/>
                </a:lnTo>
                <a:close/>
              </a:path>
            </a:pathLst>
          </a:custGeom>
          <a:gradFill>
            <a:gsLst>
              <a:gs pos="95000">
                <a:srgbClr val="FFFF00"/>
              </a:gs>
              <a:gs pos="98000">
                <a:schemeClr val="accent3">
                  <a:lumMod val="100000"/>
                </a:schemeClr>
              </a:gs>
            </a:gsLst>
            <a:path path="circle">
              <a:fillToRect r="100000" b="100000"/>
            </a:path>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Box 22"/>
          <p:cNvSpPr txBox="1"/>
          <p:nvPr/>
        </p:nvSpPr>
        <p:spPr>
          <a:xfrm rot="155070">
            <a:off x="1083123" y="1719665"/>
            <a:ext cx="2792500" cy="4401205"/>
          </a:xfrm>
          <a:prstGeom prst="rect">
            <a:avLst/>
          </a:prstGeom>
          <a:noFill/>
        </p:spPr>
        <p:txBody>
          <a:bodyPr wrap="square" rtlCol="0">
            <a:spAutoFit/>
          </a:bodyPr>
          <a:lstStyle/>
          <a:p>
            <a:r>
              <a:rPr lang="id-ID" sz="2800" dirty="0"/>
              <a:t>FGD/DKT merupakan proses pengumpulan informasi mengenai suatu permasalah terentu yang spesifik melalui diskusi kelompok</a:t>
            </a:r>
          </a:p>
        </p:txBody>
      </p:sp>
      <p:sp>
        <p:nvSpPr>
          <p:cNvPr id="2" name="TextBox 1"/>
          <p:cNvSpPr txBox="1"/>
          <p:nvPr/>
        </p:nvSpPr>
        <p:spPr>
          <a:xfrm>
            <a:off x="5293638" y="2649625"/>
            <a:ext cx="5782788" cy="4401205"/>
          </a:xfrm>
          <a:prstGeom prst="rect">
            <a:avLst/>
          </a:prstGeom>
          <a:noFill/>
        </p:spPr>
        <p:txBody>
          <a:bodyPr wrap="square" rtlCol="0">
            <a:spAutoFit/>
          </a:bodyPr>
          <a:lstStyle/>
          <a:p>
            <a:pPr marL="342900" indent="-342900">
              <a:buAutoNum type="arabicPeriod"/>
            </a:pPr>
            <a:r>
              <a:rPr lang="id-ID" sz="2000" dirty="0" smtClean="0">
                <a:solidFill>
                  <a:schemeClr val="bg1"/>
                </a:solidFill>
                <a:latin typeface="Arial" panose="020B0604020202020204" pitchFamily="34" charset="0"/>
                <a:cs typeface="Arial" panose="020B0604020202020204" pitchFamily="34" charset="0"/>
              </a:rPr>
              <a:t>Menentukan jumlah anggota dalam kelompok FGD</a:t>
            </a:r>
          </a:p>
          <a:p>
            <a:pPr marL="342900" indent="-342900">
              <a:buAutoNum type="arabicPeriod"/>
            </a:pPr>
            <a:r>
              <a:rPr lang="id-ID" sz="2000" dirty="0">
                <a:solidFill>
                  <a:schemeClr val="bg1"/>
                </a:solidFill>
                <a:latin typeface="Arial" panose="020B0604020202020204" pitchFamily="34" charset="0"/>
                <a:cs typeface="Arial" panose="020B0604020202020204" pitchFamily="34" charset="0"/>
              </a:rPr>
              <a:t>Menentukan tempat pelaksanaan FGD</a:t>
            </a:r>
            <a:r>
              <a:rPr lang="id-ID" sz="2000" dirty="0" smtClean="0">
                <a:solidFill>
                  <a:schemeClr val="bg1"/>
                </a:solidFill>
                <a:latin typeface="Arial" panose="020B0604020202020204" pitchFamily="34" charset="0"/>
                <a:cs typeface="Arial" panose="020B0604020202020204" pitchFamily="34" charset="0"/>
              </a:rPr>
              <a:t> </a:t>
            </a:r>
          </a:p>
          <a:p>
            <a:pPr marL="342900" indent="-342900">
              <a:buAutoNum type="arabicPeriod"/>
            </a:pPr>
            <a:r>
              <a:rPr lang="id-ID" sz="2000" dirty="0">
                <a:solidFill>
                  <a:schemeClr val="bg1"/>
                </a:solidFill>
                <a:latin typeface="Arial" panose="020B0604020202020204" pitchFamily="34" charset="0"/>
                <a:cs typeface="Arial" panose="020B0604020202020204" pitchFamily="34" charset="0"/>
              </a:rPr>
              <a:t>Menentukan tempat pelaksanaan </a:t>
            </a:r>
            <a:r>
              <a:rPr lang="id-ID" sz="2000" dirty="0" smtClean="0">
                <a:solidFill>
                  <a:schemeClr val="bg1"/>
                </a:solidFill>
                <a:latin typeface="Arial" panose="020B0604020202020204" pitchFamily="34" charset="0"/>
                <a:cs typeface="Arial" panose="020B0604020202020204" pitchFamily="34" charset="0"/>
              </a:rPr>
              <a:t>FGD</a:t>
            </a:r>
          </a:p>
          <a:p>
            <a:pPr marL="342900" indent="-342900">
              <a:buAutoNum type="arabicPeriod"/>
            </a:pPr>
            <a:r>
              <a:rPr lang="id-ID" sz="2000" dirty="0">
                <a:solidFill>
                  <a:schemeClr val="bg1"/>
                </a:solidFill>
                <a:latin typeface="Arial" panose="020B0604020202020204" pitchFamily="34" charset="0"/>
                <a:cs typeface="Arial" panose="020B0604020202020204" pitchFamily="34" charset="0"/>
              </a:rPr>
              <a:t>Menyiapkan fasilitator </a:t>
            </a:r>
            <a:r>
              <a:rPr lang="id-ID" sz="2000" dirty="0" smtClean="0">
                <a:solidFill>
                  <a:schemeClr val="bg1"/>
                </a:solidFill>
                <a:latin typeface="Arial" panose="020B0604020202020204" pitchFamily="34" charset="0"/>
                <a:cs typeface="Arial" panose="020B0604020202020204" pitchFamily="34" charset="0"/>
              </a:rPr>
              <a:t>diskusi</a:t>
            </a:r>
          </a:p>
          <a:p>
            <a:pPr marL="342900" indent="-342900">
              <a:buAutoNum type="arabicPeriod"/>
            </a:pPr>
            <a:r>
              <a:rPr lang="id-ID" sz="2000" dirty="0">
                <a:solidFill>
                  <a:schemeClr val="bg1"/>
                </a:solidFill>
                <a:latin typeface="Arial" panose="020B0604020202020204" pitchFamily="34" charset="0"/>
                <a:cs typeface="Arial" panose="020B0604020202020204" pitchFamily="34" charset="0"/>
              </a:rPr>
              <a:t>Menyiapkan pencatatan (notulen</a:t>
            </a:r>
            <a:r>
              <a:rPr lang="id-ID" sz="2000" dirty="0" smtClean="0">
                <a:solidFill>
                  <a:schemeClr val="bg1"/>
                </a:solidFill>
                <a:latin typeface="Arial" panose="020B0604020202020204" pitchFamily="34" charset="0"/>
                <a:cs typeface="Arial" panose="020B0604020202020204" pitchFamily="34" charset="0"/>
              </a:rPr>
              <a:t>)</a:t>
            </a:r>
          </a:p>
          <a:p>
            <a:pPr marL="342900" indent="-342900">
              <a:buAutoNum type="arabicPeriod"/>
            </a:pPr>
            <a:r>
              <a:rPr lang="id-ID" sz="2000" dirty="0">
                <a:solidFill>
                  <a:schemeClr val="bg1"/>
                </a:solidFill>
                <a:latin typeface="Arial" panose="020B0604020202020204" pitchFamily="34" charset="0"/>
                <a:cs typeface="Arial" panose="020B0604020202020204" pitchFamily="34" charset="0"/>
              </a:rPr>
              <a:t>Mengatur tempat </a:t>
            </a:r>
            <a:r>
              <a:rPr lang="id-ID" sz="2000" dirty="0" smtClean="0">
                <a:solidFill>
                  <a:schemeClr val="bg1"/>
                </a:solidFill>
                <a:latin typeface="Arial" panose="020B0604020202020204" pitchFamily="34" charset="0"/>
                <a:cs typeface="Arial" panose="020B0604020202020204" pitchFamily="34" charset="0"/>
              </a:rPr>
              <a:t>duduk</a:t>
            </a:r>
          </a:p>
          <a:p>
            <a:pPr marL="342900" indent="-342900">
              <a:buAutoNum type="arabicPeriod"/>
            </a:pPr>
            <a:r>
              <a:rPr lang="id-ID" sz="2000" dirty="0">
                <a:solidFill>
                  <a:schemeClr val="bg1"/>
                </a:solidFill>
                <a:latin typeface="Arial" panose="020B0604020202020204" pitchFamily="34" charset="0"/>
                <a:cs typeface="Arial" panose="020B0604020202020204" pitchFamily="34" charset="0"/>
              </a:rPr>
              <a:t>Melakukan diskusi, wawancara, mengajukan </a:t>
            </a:r>
            <a:r>
              <a:rPr lang="id-ID" sz="2000" dirty="0" smtClean="0">
                <a:solidFill>
                  <a:schemeClr val="bg1"/>
                </a:solidFill>
                <a:latin typeface="Arial" panose="020B0604020202020204" pitchFamily="34" charset="0"/>
                <a:cs typeface="Arial" panose="020B0604020202020204" pitchFamily="34" charset="0"/>
              </a:rPr>
              <a:t>pertanyaan</a:t>
            </a:r>
          </a:p>
          <a:p>
            <a:pPr marL="342900" lvl="0" indent="-342900">
              <a:buFontTx/>
              <a:buAutoNum type="arabicPeriod"/>
            </a:pPr>
            <a:r>
              <a:rPr lang="id-ID" sz="2000" dirty="0">
                <a:solidFill>
                  <a:schemeClr val="bg1"/>
                </a:solidFill>
                <a:latin typeface="Arial" panose="020B0604020202020204" pitchFamily="34" charset="0"/>
                <a:cs typeface="Arial" panose="020B0604020202020204" pitchFamily="34" charset="0"/>
              </a:rPr>
              <a:t>Menganalisis hasil pelaksanaan FGD </a:t>
            </a:r>
          </a:p>
          <a:p>
            <a:pPr marL="342900" lvl="0" indent="-342900">
              <a:buFontTx/>
              <a:buAutoNum type="arabicPeriod"/>
            </a:pPr>
            <a:r>
              <a:rPr lang="id-ID" sz="2000" dirty="0">
                <a:solidFill>
                  <a:schemeClr val="bg1"/>
                </a:solidFill>
                <a:latin typeface="Arial" panose="020B0604020202020204" pitchFamily="34" charset="0"/>
                <a:cs typeface="Arial" panose="020B0604020202020204" pitchFamily="34" charset="0"/>
              </a:rPr>
              <a:t>Menyusun laporan bedasarkan kajian laporan, temuan penting, dan rangkuman hasil kegiatan FGD</a:t>
            </a:r>
          </a:p>
          <a:p>
            <a:endParaRPr lang="id-ID" sz="2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913120" y="1356361"/>
            <a:ext cx="4495799" cy="1015663"/>
          </a:xfrm>
          <a:prstGeom prst="rect">
            <a:avLst/>
          </a:prstGeom>
          <a:noFill/>
        </p:spPr>
        <p:txBody>
          <a:bodyPr wrap="square" rtlCol="0">
            <a:spAutoFit/>
          </a:bodyPr>
          <a:lstStyle/>
          <a:p>
            <a:pPr algn="ctr"/>
            <a:r>
              <a:rPr lang="id-ID" sz="2000" dirty="0">
                <a:solidFill>
                  <a:schemeClr val="bg1"/>
                </a:solidFill>
                <a:latin typeface="Aharoni" panose="02010803020104030203" pitchFamily="2" charset="-79"/>
                <a:cs typeface="Aharoni" panose="02010803020104030203" pitchFamily="2" charset="-79"/>
              </a:rPr>
              <a:t>Langkah-langkah yang perlu dilakukan dalam penerapan FGD sebagai berikut</a:t>
            </a:r>
          </a:p>
        </p:txBody>
      </p:sp>
      <p:sp>
        <p:nvSpPr>
          <p:cNvPr id="4" name="Footer Placeholder 3"/>
          <p:cNvSpPr>
            <a:spLocks noGrp="1"/>
          </p:cNvSpPr>
          <p:nvPr>
            <p:ph type="ftr" sz="quarter" idx="11"/>
          </p:nvPr>
        </p:nvSpPr>
        <p:spPr/>
        <p:txBody>
          <a:bodyPr/>
          <a:lstStyle/>
          <a:p>
            <a:r>
              <a:rPr lang="id-ID" smtClean="0"/>
              <a:t>1</a:t>
            </a:r>
            <a:endParaRPr lang="id-ID"/>
          </a:p>
        </p:txBody>
      </p:sp>
      <p:sp>
        <p:nvSpPr>
          <p:cNvPr id="5" name="Slide Number Placeholder 4"/>
          <p:cNvSpPr>
            <a:spLocks noGrp="1"/>
          </p:cNvSpPr>
          <p:nvPr>
            <p:ph type="sldNum" sz="quarter" idx="12"/>
          </p:nvPr>
        </p:nvSpPr>
        <p:spPr/>
        <p:txBody>
          <a:bodyPr/>
          <a:lstStyle/>
          <a:p>
            <a:fld id="{9F916192-BB80-4895-96A1-894F04467303}" type="slidenum">
              <a:rPr lang="id-ID" smtClean="0"/>
              <a:t>17</a:t>
            </a:fld>
            <a:endParaRPr lang="id-ID"/>
          </a:p>
        </p:txBody>
      </p:sp>
    </p:spTree>
    <p:extLst>
      <p:ext uri="{BB962C8B-B14F-4D97-AF65-F5344CB8AC3E}">
        <p14:creationId xmlns:p14="http://schemas.microsoft.com/office/powerpoint/2010/main" val="29813082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6" grpId="0" animBg="1"/>
      <p:bldP spid="23"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1150">
              <a:schemeClr val="accent3">
                <a:lumMod val="100000"/>
              </a:schemeClr>
            </a:gs>
            <a:gs pos="88000">
              <a:srgbClr val="EA6B14"/>
            </a:gs>
            <a:gs pos="97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ound Same Side Corner Rectangle 9"/>
          <p:cNvSpPr/>
          <p:nvPr/>
        </p:nvSpPr>
        <p:spPr>
          <a:xfrm>
            <a:off x="7764954" y="976102"/>
            <a:ext cx="4113638" cy="5717342"/>
          </a:xfrm>
          <a:prstGeom prst="round2SameRect">
            <a:avLst/>
          </a:prstGeom>
          <a:solidFill>
            <a:srgbClr val="5FF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 Same Side Corner Rectangle 10"/>
          <p:cNvSpPr/>
          <p:nvPr/>
        </p:nvSpPr>
        <p:spPr>
          <a:xfrm>
            <a:off x="3883108" y="924291"/>
            <a:ext cx="4044206" cy="5717342"/>
          </a:xfrm>
          <a:prstGeom prst="round2SameRect">
            <a:avLst/>
          </a:prstGeom>
          <a:solidFill>
            <a:srgbClr val="5FF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sp>
        <p:nvSpPr>
          <p:cNvPr id="12" name="TextBox 11"/>
          <p:cNvSpPr txBox="1"/>
          <p:nvPr/>
        </p:nvSpPr>
        <p:spPr>
          <a:xfrm>
            <a:off x="3764280" y="-45116"/>
            <a:ext cx="4130040" cy="923330"/>
          </a:xfrm>
          <a:prstGeom prst="rect">
            <a:avLst/>
          </a:prstGeom>
          <a:noFill/>
        </p:spPr>
        <p:txBody>
          <a:bodyPr wrap="square" rtlCol="0">
            <a:spAutoFit/>
          </a:bodyPr>
          <a:lstStyle/>
          <a:p>
            <a:pPr algn="ctr"/>
            <a:r>
              <a:rPr lang="id-ID" sz="5400" dirty="0" smtClean="0">
                <a:latin typeface="Aharoni" panose="02010803020104030203" pitchFamily="2" charset="-79"/>
                <a:cs typeface="Aharoni" panose="02010803020104030203" pitchFamily="2" charset="-79"/>
              </a:rPr>
              <a:t>2.</a:t>
            </a:r>
            <a:r>
              <a:rPr lang="id-ID" sz="4000" dirty="0" smtClean="0">
                <a:latin typeface="Aharoni" panose="02010803020104030203" pitchFamily="2" charset="-79"/>
                <a:cs typeface="Aharoni" panose="02010803020104030203" pitchFamily="2" charset="-79"/>
              </a:rPr>
              <a:t> SURVEI</a:t>
            </a:r>
            <a:endParaRPr lang="id-ID" sz="4000" dirty="0">
              <a:latin typeface="Aharoni" panose="02010803020104030203" pitchFamily="2" charset="-79"/>
              <a:cs typeface="Aharoni" panose="02010803020104030203" pitchFamily="2" charset="-79"/>
            </a:endParaRPr>
          </a:p>
        </p:txBody>
      </p:sp>
      <p:sp>
        <p:nvSpPr>
          <p:cNvPr id="13" name="Flowchart: Connector 12"/>
          <p:cNvSpPr/>
          <p:nvPr/>
        </p:nvSpPr>
        <p:spPr>
          <a:xfrm>
            <a:off x="7787814" y="1582360"/>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lowchart: Connector 13"/>
          <p:cNvSpPr/>
          <p:nvPr/>
        </p:nvSpPr>
        <p:spPr>
          <a:xfrm>
            <a:off x="7787814" y="2041994"/>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lowchart: Connector 14"/>
          <p:cNvSpPr/>
          <p:nvPr/>
        </p:nvSpPr>
        <p:spPr>
          <a:xfrm>
            <a:off x="7771780" y="2501628"/>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Flowchart: Connector 15"/>
          <p:cNvSpPr/>
          <p:nvPr/>
        </p:nvSpPr>
        <p:spPr>
          <a:xfrm>
            <a:off x="7787814" y="3011368"/>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Flowchart: Connector 16"/>
          <p:cNvSpPr/>
          <p:nvPr/>
        </p:nvSpPr>
        <p:spPr>
          <a:xfrm>
            <a:off x="7771780" y="3525332"/>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lowchart: Connector 20"/>
          <p:cNvSpPr/>
          <p:nvPr/>
        </p:nvSpPr>
        <p:spPr>
          <a:xfrm>
            <a:off x="7792978" y="4039296"/>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lowchart: Connector 21"/>
          <p:cNvSpPr/>
          <p:nvPr/>
        </p:nvSpPr>
        <p:spPr>
          <a:xfrm>
            <a:off x="7779400" y="4593940"/>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lowchart: Connector 22"/>
          <p:cNvSpPr/>
          <p:nvPr/>
        </p:nvSpPr>
        <p:spPr>
          <a:xfrm>
            <a:off x="7779400" y="5106479"/>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lowchart: Connector 23"/>
          <p:cNvSpPr/>
          <p:nvPr/>
        </p:nvSpPr>
        <p:spPr>
          <a:xfrm>
            <a:off x="7778606" y="5548478"/>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Flowchart: Connector 24"/>
          <p:cNvSpPr/>
          <p:nvPr/>
        </p:nvSpPr>
        <p:spPr>
          <a:xfrm>
            <a:off x="7764954" y="5975276"/>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p:cNvSpPr txBox="1"/>
          <p:nvPr/>
        </p:nvSpPr>
        <p:spPr>
          <a:xfrm>
            <a:off x="4213726" y="1696660"/>
            <a:ext cx="3337560" cy="461665"/>
          </a:xfrm>
          <a:prstGeom prst="rect">
            <a:avLst/>
          </a:prstGeom>
          <a:noFill/>
        </p:spPr>
        <p:txBody>
          <a:bodyPr wrap="square" rtlCol="0">
            <a:spAutoFit/>
          </a:bodyPr>
          <a:lstStyle/>
          <a:p>
            <a:endParaRPr lang="id-ID" sz="2400" dirty="0">
              <a:latin typeface="Berlin Sans FB" panose="020E0602020502020306" pitchFamily="34" charset="0"/>
            </a:endParaRPr>
          </a:p>
        </p:txBody>
      </p:sp>
      <p:sp>
        <p:nvSpPr>
          <p:cNvPr id="27" name="Round Same Side Corner Rectangle 26"/>
          <p:cNvSpPr/>
          <p:nvPr/>
        </p:nvSpPr>
        <p:spPr>
          <a:xfrm>
            <a:off x="184334" y="927158"/>
            <a:ext cx="3720708" cy="5717342"/>
          </a:xfrm>
          <a:prstGeom prst="round2SameRect">
            <a:avLst/>
          </a:prstGeom>
          <a:solidFill>
            <a:srgbClr val="5FF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p:cNvSpPr txBox="1"/>
          <p:nvPr/>
        </p:nvSpPr>
        <p:spPr>
          <a:xfrm>
            <a:off x="325790" y="1582360"/>
            <a:ext cx="3261360" cy="4401205"/>
          </a:xfrm>
          <a:prstGeom prst="rect">
            <a:avLst/>
          </a:prstGeom>
          <a:noFill/>
        </p:spPr>
        <p:txBody>
          <a:bodyPr wrap="square" rtlCol="0">
            <a:spAutoFit/>
          </a:bodyPr>
          <a:lstStyle/>
          <a:p>
            <a:pPr marL="285750" indent="-285750" algn="just">
              <a:buFont typeface="Wingdings" panose="05000000000000000000" pitchFamily="2" charset="2"/>
              <a:buChar char="q"/>
            </a:pPr>
            <a:r>
              <a:rPr lang="id-ID" sz="2000" dirty="0">
                <a:latin typeface="Berlin Sans FB" panose="020E0602020502020306" pitchFamily="34" charset="0"/>
              </a:rPr>
              <a:t>Survei bertujuan mengumpulkan informasi dari sekelompok responden (sampel) yang dianggap mampu mewakili sumber secara keseluruhan (populasi</a:t>
            </a:r>
            <a:r>
              <a:rPr lang="id-ID" sz="2000" dirty="0" smtClean="0">
                <a:latin typeface="Berlin Sans FB" panose="020E0602020502020306" pitchFamily="34" charset="0"/>
              </a:rPr>
              <a:t>).</a:t>
            </a:r>
          </a:p>
          <a:p>
            <a:pPr marL="285750" indent="-285750" algn="just">
              <a:buFont typeface="Wingdings" panose="05000000000000000000" pitchFamily="2" charset="2"/>
              <a:buChar char="q"/>
            </a:pPr>
            <a:r>
              <a:rPr lang="id-ID" sz="2000" dirty="0" smtClean="0">
                <a:latin typeface="Berlin Sans FB" panose="020E0602020502020306" pitchFamily="34" charset="0"/>
              </a:rPr>
              <a:t> </a:t>
            </a:r>
            <a:r>
              <a:rPr lang="id-ID" sz="2000" dirty="0">
                <a:latin typeface="Berlin Sans FB" panose="020E0602020502020306" pitchFamily="34" charset="0"/>
              </a:rPr>
              <a:t>survei sebagai suatu teknik pengumpulan informasi dilakukan dengan cara menyusun daftar pertanyaan guna mendapatkan informasi yang dibutuhkan</a:t>
            </a:r>
            <a:r>
              <a:rPr lang="id-ID" dirty="0"/>
              <a:t>.</a:t>
            </a:r>
            <a:endParaRPr lang="id-ID" dirty="0">
              <a:latin typeface="Berlin Sans FB" panose="020E0602020502020306" pitchFamily="34" charset="0"/>
            </a:endParaRPr>
          </a:p>
        </p:txBody>
      </p:sp>
      <p:sp>
        <p:nvSpPr>
          <p:cNvPr id="29" name="TextBox 28"/>
          <p:cNvSpPr txBox="1"/>
          <p:nvPr/>
        </p:nvSpPr>
        <p:spPr>
          <a:xfrm>
            <a:off x="4118710" y="1582360"/>
            <a:ext cx="3583696" cy="4401205"/>
          </a:xfrm>
          <a:prstGeom prst="rect">
            <a:avLst/>
          </a:prstGeom>
          <a:noFill/>
        </p:spPr>
        <p:txBody>
          <a:bodyPr wrap="square" rtlCol="0">
            <a:spAutoFit/>
          </a:bodyPr>
          <a:lstStyle/>
          <a:p>
            <a:pPr marL="285750" indent="-285750" algn="just">
              <a:buFont typeface="Wingdings" panose="05000000000000000000" pitchFamily="2" charset="2"/>
              <a:buChar char="q"/>
            </a:pPr>
            <a:r>
              <a:rPr lang="id-ID" sz="2000" dirty="0">
                <a:latin typeface="Berlin Sans FB" panose="020E0602020502020306" pitchFamily="34" charset="0"/>
              </a:rPr>
              <a:t>Unsur-unsur yang perlu </a:t>
            </a:r>
            <a:r>
              <a:rPr lang="id-ID" sz="2000" dirty="0" smtClean="0">
                <a:latin typeface="Berlin Sans FB" panose="020E0602020502020306" pitchFamily="34" charset="0"/>
              </a:rPr>
              <a:t>diperhatikan dalam menyusundaftar </a:t>
            </a:r>
            <a:r>
              <a:rPr lang="id-ID" sz="2000" dirty="0">
                <a:latin typeface="Berlin Sans FB" panose="020E0602020502020306" pitchFamily="34" charset="0"/>
              </a:rPr>
              <a:t>pertanyaan sebagai berikut</a:t>
            </a:r>
            <a:r>
              <a:rPr lang="id-ID" sz="2000" dirty="0" smtClean="0">
                <a:latin typeface="Berlin Sans FB" panose="020E0602020502020306" pitchFamily="34" charset="0"/>
              </a:rPr>
              <a:t>:</a:t>
            </a:r>
          </a:p>
          <a:p>
            <a:pPr marL="342900" indent="-342900" algn="just">
              <a:buFont typeface="+mj-lt"/>
              <a:buAutoNum type="arabicPeriod"/>
            </a:pPr>
            <a:r>
              <a:rPr lang="id-ID" sz="2000" dirty="0">
                <a:latin typeface="Berlin Sans FB" panose="020E0602020502020306" pitchFamily="34" charset="0"/>
              </a:rPr>
              <a:t>Menentukan jenis daftar pertanyaan yang digunakan yaitu terbuka, tertutup, atau gabungan</a:t>
            </a:r>
            <a:r>
              <a:rPr lang="id-ID" sz="2000" dirty="0" smtClean="0">
                <a:latin typeface="Berlin Sans FB" panose="020E0602020502020306" pitchFamily="34" charset="0"/>
              </a:rPr>
              <a:t>,</a:t>
            </a:r>
          </a:p>
          <a:p>
            <a:pPr marL="342900" indent="-342900" algn="just">
              <a:buFont typeface="+mj-lt"/>
              <a:buAutoNum type="arabicPeriod"/>
            </a:pPr>
            <a:r>
              <a:rPr lang="id-ID" sz="2000" dirty="0">
                <a:latin typeface="Berlin Sans FB" panose="020E0602020502020306" pitchFamily="34" charset="0"/>
              </a:rPr>
              <a:t>Daftar pertanyaa disusun secara runtut dan </a:t>
            </a:r>
            <a:r>
              <a:rPr lang="id-ID" sz="2000" dirty="0" smtClean="0">
                <a:latin typeface="Berlin Sans FB" panose="020E0602020502020306" pitchFamily="34" charset="0"/>
              </a:rPr>
              <a:t>bertahap</a:t>
            </a:r>
          </a:p>
          <a:p>
            <a:pPr marL="342900" indent="-342900" algn="just">
              <a:buFont typeface="+mj-lt"/>
              <a:buAutoNum type="arabicPeriod"/>
            </a:pPr>
            <a:r>
              <a:rPr lang="id-ID" sz="2000" dirty="0">
                <a:latin typeface="Berlin Sans FB" panose="020E0602020502020306" pitchFamily="34" charset="0"/>
              </a:rPr>
              <a:t>Bahasa yang digunakan adalah bahasa Indonesia yang baik dan benar. </a:t>
            </a:r>
            <a:r>
              <a:rPr lang="id-ID" sz="2000" dirty="0" smtClean="0">
                <a:latin typeface="Berlin Sans FB" panose="020E0602020502020306" pitchFamily="34" charset="0"/>
              </a:rPr>
              <a:t> </a:t>
            </a:r>
          </a:p>
          <a:p>
            <a:endParaRPr lang="id-ID" sz="2000" dirty="0">
              <a:latin typeface="Berlin Sans FB" panose="020E0602020502020306" pitchFamily="34" charset="0"/>
            </a:endParaRPr>
          </a:p>
        </p:txBody>
      </p:sp>
      <p:sp>
        <p:nvSpPr>
          <p:cNvPr id="30" name="TextBox 29"/>
          <p:cNvSpPr txBox="1"/>
          <p:nvPr/>
        </p:nvSpPr>
        <p:spPr>
          <a:xfrm>
            <a:off x="8275186" y="1696660"/>
            <a:ext cx="3268260" cy="2800767"/>
          </a:xfrm>
          <a:prstGeom prst="rect">
            <a:avLst/>
          </a:prstGeom>
          <a:noFill/>
        </p:spPr>
        <p:txBody>
          <a:bodyPr wrap="square" rtlCol="0">
            <a:spAutoFit/>
          </a:bodyPr>
          <a:lstStyle/>
          <a:p>
            <a:pPr algn="just"/>
            <a:r>
              <a:rPr lang="id-ID" sz="2000" dirty="0">
                <a:latin typeface="Berlin Sans FB" panose="020E0602020502020306" pitchFamily="34" charset="0"/>
              </a:rPr>
              <a:t>Secara rinci survei dapat dilakukan sebagai berikut.</a:t>
            </a:r>
          </a:p>
          <a:p>
            <a:pPr marL="342900" lvl="0" indent="-342900" algn="just">
              <a:buFont typeface="+mj-lt"/>
              <a:buAutoNum type="arabicPeriod"/>
            </a:pPr>
            <a:r>
              <a:rPr lang="id-ID" sz="2000" dirty="0">
                <a:latin typeface="Berlin Sans FB" panose="020E0602020502020306" pitchFamily="34" charset="0"/>
              </a:rPr>
              <a:t>Menggunakan </a:t>
            </a:r>
            <a:r>
              <a:rPr lang="id-ID" sz="2000" dirty="0" smtClean="0">
                <a:latin typeface="Berlin Sans FB" panose="020E0602020502020306" pitchFamily="34" charset="0"/>
              </a:rPr>
              <a:t>Kuesioner</a:t>
            </a:r>
          </a:p>
          <a:p>
            <a:pPr marL="342900" indent="-342900" algn="just">
              <a:buFont typeface="+mj-lt"/>
              <a:buAutoNum type="arabicPeriod"/>
            </a:pPr>
            <a:r>
              <a:rPr lang="id-ID" sz="2000" dirty="0">
                <a:latin typeface="Berlin Sans FB" panose="020E0602020502020306" pitchFamily="34" charset="0"/>
              </a:rPr>
              <a:t>Menggunakan Kuesioner Terkirim</a:t>
            </a:r>
          </a:p>
          <a:p>
            <a:pPr marL="342900" indent="-342900" algn="just">
              <a:buFont typeface="+mj-lt"/>
              <a:buAutoNum type="arabicPeriod"/>
            </a:pPr>
            <a:r>
              <a:rPr lang="id-ID" sz="2000" dirty="0">
                <a:latin typeface="Berlin Sans FB" panose="020E0602020502020306" pitchFamily="34" charset="0"/>
              </a:rPr>
              <a:t>Melakukan Survei Melalui Telepon</a:t>
            </a:r>
          </a:p>
          <a:p>
            <a:pPr lvl="0"/>
            <a:endParaRPr lang="id-ID" dirty="0"/>
          </a:p>
          <a:p>
            <a:endParaRPr lang="id-ID" dirty="0"/>
          </a:p>
        </p:txBody>
      </p:sp>
      <p:sp>
        <p:nvSpPr>
          <p:cNvPr id="31" name="Flowchart: Connector 30"/>
          <p:cNvSpPr/>
          <p:nvPr/>
        </p:nvSpPr>
        <p:spPr>
          <a:xfrm>
            <a:off x="3719196" y="1587275"/>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lowchart: Connector 31"/>
          <p:cNvSpPr/>
          <p:nvPr/>
        </p:nvSpPr>
        <p:spPr>
          <a:xfrm>
            <a:off x="3719196" y="2041994"/>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lowchart: Connector 32"/>
          <p:cNvSpPr/>
          <p:nvPr/>
        </p:nvSpPr>
        <p:spPr>
          <a:xfrm>
            <a:off x="3719196" y="2501628"/>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Flowchart: Connector 33"/>
          <p:cNvSpPr/>
          <p:nvPr/>
        </p:nvSpPr>
        <p:spPr>
          <a:xfrm>
            <a:off x="3735820" y="3013636"/>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Flowchart: Connector 34"/>
          <p:cNvSpPr/>
          <p:nvPr/>
        </p:nvSpPr>
        <p:spPr>
          <a:xfrm>
            <a:off x="3735820" y="3484490"/>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lowchart: Connector 35"/>
          <p:cNvSpPr/>
          <p:nvPr/>
        </p:nvSpPr>
        <p:spPr>
          <a:xfrm>
            <a:off x="3736714" y="3990042"/>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Flowchart: Connector 36"/>
          <p:cNvSpPr/>
          <p:nvPr/>
        </p:nvSpPr>
        <p:spPr>
          <a:xfrm>
            <a:off x="3770838" y="4480171"/>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lowchart: Connector 37"/>
          <p:cNvSpPr/>
          <p:nvPr/>
        </p:nvSpPr>
        <p:spPr>
          <a:xfrm>
            <a:off x="3786244" y="4992179"/>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Flowchart: Connector 38"/>
          <p:cNvSpPr/>
          <p:nvPr/>
        </p:nvSpPr>
        <p:spPr>
          <a:xfrm>
            <a:off x="3770914" y="5466814"/>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Flowchart: Connector 39"/>
          <p:cNvSpPr/>
          <p:nvPr/>
        </p:nvSpPr>
        <p:spPr>
          <a:xfrm>
            <a:off x="3754884" y="5939923"/>
            <a:ext cx="250844" cy="2286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Footer Placeholder 40"/>
          <p:cNvSpPr>
            <a:spLocks noGrp="1"/>
          </p:cNvSpPr>
          <p:nvPr>
            <p:ph type="ftr" sz="quarter" idx="11"/>
          </p:nvPr>
        </p:nvSpPr>
        <p:spPr/>
        <p:txBody>
          <a:bodyPr/>
          <a:lstStyle/>
          <a:p>
            <a:r>
              <a:rPr lang="id-ID" smtClean="0"/>
              <a:t>1</a:t>
            </a:r>
            <a:endParaRPr lang="id-ID"/>
          </a:p>
        </p:txBody>
      </p:sp>
      <p:sp>
        <p:nvSpPr>
          <p:cNvPr id="42" name="Slide Number Placeholder 41"/>
          <p:cNvSpPr>
            <a:spLocks noGrp="1"/>
          </p:cNvSpPr>
          <p:nvPr>
            <p:ph type="sldNum" sz="quarter" idx="12"/>
          </p:nvPr>
        </p:nvSpPr>
        <p:spPr/>
        <p:txBody>
          <a:bodyPr/>
          <a:lstStyle/>
          <a:p>
            <a:fld id="{9F916192-BB80-4895-96A1-894F04467303}" type="slidenum">
              <a:rPr lang="id-ID" smtClean="0"/>
              <a:t>18</a:t>
            </a:fld>
            <a:endParaRPr lang="id-ID"/>
          </a:p>
        </p:txBody>
      </p:sp>
    </p:spTree>
    <p:extLst>
      <p:ext uri="{BB962C8B-B14F-4D97-AF65-F5344CB8AC3E}">
        <p14:creationId xmlns:p14="http://schemas.microsoft.com/office/powerpoint/2010/main" val="4826149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2000"/>
                                        <p:tgtEl>
                                          <p:spTgt spid="2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2000"/>
                                        <p:tgtEl>
                                          <p:spTgt spid="25"/>
                                        </p:tgtEl>
                                      </p:cBhvr>
                                    </p:animEffect>
                                  </p:childTnLst>
                                </p:cTn>
                              </p:par>
                              <p:par>
                                <p:cTn id="41" presetID="6" presetClass="entr" presetSubtype="16" fill="hold" grpId="0" nodeType="with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Effect transition="in" filter="circle(in)">
                                      <p:cBhvr>
                                        <p:cTn id="43" dur="2000"/>
                                        <p:tgtEl>
                                          <p:spTgt spid="2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000"/>
                                        <p:tgtEl>
                                          <p:spTgt spid="2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circle(in)">
                                      <p:cBhvr>
                                        <p:cTn id="49" dur="2000"/>
                                        <p:tgtEl>
                                          <p:spTgt spid="2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ircle(in)">
                                      <p:cBhvr>
                                        <p:cTn id="52" dur="2000"/>
                                        <p:tgtEl>
                                          <p:spTgt spid="2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ircle(in)">
                                      <p:cBhvr>
                                        <p:cTn id="55" dur="2000"/>
                                        <p:tgtEl>
                                          <p:spTgt spid="30"/>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circle(in)">
                                      <p:cBhvr>
                                        <p:cTn id="58" dur="2000"/>
                                        <p:tgtEl>
                                          <p:spTgt spid="31"/>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circle(in)">
                                      <p:cBhvr>
                                        <p:cTn id="61" dur="2000"/>
                                        <p:tgtEl>
                                          <p:spTgt spid="32"/>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circle(in)">
                                      <p:cBhvr>
                                        <p:cTn id="64" dur="2000"/>
                                        <p:tgtEl>
                                          <p:spTgt spid="33"/>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circle(in)">
                                      <p:cBhvr>
                                        <p:cTn id="67" dur="2000"/>
                                        <p:tgtEl>
                                          <p:spTgt spid="34"/>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circle(in)">
                                      <p:cBhvr>
                                        <p:cTn id="70" dur="2000"/>
                                        <p:tgtEl>
                                          <p:spTgt spid="35"/>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circle(in)">
                                      <p:cBhvr>
                                        <p:cTn id="73" dur="2000"/>
                                        <p:tgtEl>
                                          <p:spTgt spid="36"/>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circle(in)">
                                      <p:cBhvr>
                                        <p:cTn id="76" dur="2000"/>
                                        <p:tgtEl>
                                          <p:spTgt spid="37"/>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circle(in)">
                                      <p:cBhvr>
                                        <p:cTn id="79" dur="2000"/>
                                        <p:tgtEl>
                                          <p:spTgt spid="3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circle(in)">
                                      <p:cBhvr>
                                        <p:cTn id="82" dur="2000"/>
                                        <p:tgtEl>
                                          <p:spTgt spid="39"/>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circle(in)">
                                      <p:cBhvr>
                                        <p:cTn id="85" dur="20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2">
                                            <p:txEl>
                                              <p:pRg st="0" end="0"/>
                                            </p:txEl>
                                          </p:spTgt>
                                        </p:tgtEl>
                                        <p:attrNameLst>
                                          <p:attrName>style.visibility</p:attrName>
                                        </p:attrNameLst>
                                      </p:cBhvr>
                                      <p:to>
                                        <p:strVal val="visible"/>
                                      </p:to>
                                    </p:set>
                                    <p:animEffect transition="in" filter="wipe(left)">
                                      <p:cBhvr>
                                        <p:cTn id="90" dur="500"/>
                                        <p:tgtEl>
                                          <p:spTgt spid="12">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8">
                                            <p:txEl>
                                              <p:pRg st="0" end="0"/>
                                            </p:txEl>
                                          </p:spTgt>
                                        </p:tgtEl>
                                        <p:attrNameLst>
                                          <p:attrName>style.visibility</p:attrName>
                                        </p:attrNameLst>
                                      </p:cBhvr>
                                      <p:to>
                                        <p:strVal val="visible"/>
                                      </p:to>
                                    </p:set>
                                    <p:animEffect transition="in" filter="wipe(left)">
                                      <p:cBhvr>
                                        <p:cTn id="95" dur="500"/>
                                        <p:tgtEl>
                                          <p:spTgt spid="28">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8">
                                            <p:txEl>
                                              <p:pRg st="1" end="1"/>
                                            </p:txEl>
                                          </p:spTgt>
                                        </p:tgtEl>
                                        <p:attrNameLst>
                                          <p:attrName>style.visibility</p:attrName>
                                        </p:attrNameLst>
                                      </p:cBhvr>
                                      <p:to>
                                        <p:strVal val="visible"/>
                                      </p:to>
                                    </p:set>
                                    <p:animEffect transition="in" filter="wipe(left)">
                                      <p:cBhvr>
                                        <p:cTn id="100" dur="500"/>
                                        <p:tgtEl>
                                          <p:spTgt spid="28">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9">
                                            <p:txEl>
                                              <p:pRg st="0" end="0"/>
                                            </p:txEl>
                                          </p:spTgt>
                                        </p:tgtEl>
                                        <p:attrNameLst>
                                          <p:attrName>style.visibility</p:attrName>
                                        </p:attrNameLst>
                                      </p:cBhvr>
                                      <p:to>
                                        <p:strVal val="visible"/>
                                      </p:to>
                                    </p:set>
                                    <p:animEffect transition="in" filter="wipe(left)">
                                      <p:cBhvr>
                                        <p:cTn id="105" dur="500"/>
                                        <p:tgtEl>
                                          <p:spTgt spid="29">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9">
                                            <p:txEl>
                                              <p:pRg st="1" end="1"/>
                                            </p:txEl>
                                          </p:spTgt>
                                        </p:tgtEl>
                                        <p:attrNameLst>
                                          <p:attrName>style.visibility</p:attrName>
                                        </p:attrNameLst>
                                      </p:cBhvr>
                                      <p:to>
                                        <p:strVal val="visible"/>
                                      </p:to>
                                    </p:set>
                                    <p:animEffect transition="in" filter="wipe(left)">
                                      <p:cBhvr>
                                        <p:cTn id="110" dur="500"/>
                                        <p:tgtEl>
                                          <p:spTgt spid="29">
                                            <p:txEl>
                                              <p:pRg st="1" end="1"/>
                                            </p:txEl>
                                          </p:spTgt>
                                        </p:tgtEl>
                                      </p:cBhvr>
                                    </p:animEffect>
                                  </p:childTnLst>
                                </p:cTn>
                              </p:par>
                              <p:par>
                                <p:cTn id="111" presetID="22" presetClass="entr" presetSubtype="8" fill="hold" nodeType="withEffect">
                                  <p:stCondLst>
                                    <p:cond delay="0"/>
                                  </p:stCondLst>
                                  <p:childTnLst>
                                    <p:set>
                                      <p:cBhvr>
                                        <p:cTn id="112" dur="1" fill="hold">
                                          <p:stCondLst>
                                            <p:cond delay="0"/>
                                          </p:stCondLst>
                                        </p:cTn>
                                        <p:tgtEl>
                                          <p:spTgt spid="29">
                                            <p:txEl>
                                              <p:pRg st="2" end="2"/>
                                            </p:txEl>
                                          </p:spTgt>
                                        </p:tgtEl>
                                        <p:attrNameLst>
                                          <p:attrName>style.visibility</p:attrName>
                                        </p:attrNameLst>
                                      </p:cBhvr>
                                      <p:to>
                                        <p:strVal val="visible"/>
                                      </p:to>
                                    </p:set>
                                    <p:animEffect transition="in" filter="wipe(left)">
                                      <p:cBhvr>
                                        <p:cTn id="113" dur="500"/>
                                        <p:tgtEl>
                                          <p:spTgt spid="29">
                                            <p:txEl>
                                              <p:pRg st="2" end="2"/>
                                            </p:txEl>
                                          </p:spTgt>
                                        </p:tgtEl>
                                      </p:cBhvr>
                                    </p:animEffect>
                                  </p:childTnLst>
                                </p:cTn>
                              </p:par>
                              <p:par>
                                <p:cTn id="114" presetID="22" presetClass="entr" presetSubtype="8" fill="hold" nodeType="withEffect">
                                  <p:stCondLst>
                                    <p:cond delay="0"/>
                                  </p:stCondLst>
                                  <p:childTnLst>
                                    <p:set>
                                      <p:cBhvr>
                                        <p:cTn id="115" dur="1" fill="hold">
                                          <p:stCondLst>
                                            <p:cond delay="0"/>
                                          </p:stCondLst>
                                        </p:cTn>
                                        <p:tgtEl>
                                          <p:spTgt spid="29">
                                            <p:txEl>
                                              <p:pRg st="3" end="3"/>
                                            </p:txEl>
                                          </p:spTgt>
                                        </p:tgtEl>
                                        <p:attrNameLst>
                                          <p:attrName>style.visibility</p:attrName>
                                        </p:attrNameLst>
                                      </p:cBhvr>
                                      <p:to>
                                        <p:strVal val="visible"/>
                                      </p:to>
                                    </p:set>
                                    <p:animEffect transition="in" filter="wipe(left)">
                                      <p:cBhvr>
                                        <p:cTn id="116" dur="500"/>
                                        <p:tgtEl>
                                          <p:spTgt spid="29">
                                            <p:txEl>
                                              <p:pRg st="3" end="3"/>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30">
                                            <p:txEl>
                                              <p:pRg st="0" end="0"/>
                                            </p:txEl>
                                          </p:spTgt>
                                        </p:tgtEl>
                                        <p:attrNameLst>
                                          <p:attrName>style.visibility</p:attrName>
                                        </p:attrNameLst>
                                      </p:cBhvr>
                                      <p:to>
                                        <p:strVal val="visible"/>
                                      </p:to>
                                    </p:set>
                                    <p:animEffect transition="in" filter="wipe(left)">
                                      <p:cBhvr>
                                        <p:cTn id="121" dur="500"/>
                                        <p:tgtEl>
                                          <p:spTgt spid="30">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30">
                                            <p:txEl>
                                              <p:pRg st="1" end="1"/>
                                            </p:txEl>
                                          </p:spTgt>
                                        </p:tgtEl>
                                        <p:attrNameLst>
                                          <p:attrName>style.visibility</p:attrName>
                                        </p:attrNameLst>
                                      </p:cBhvr>
                                      <p:to>
                                        <p:strVal val="visible"/>
                                      </p:to>
                                    </p:set>
                                    <p:animEffect transition="in" filter="wipe(left)">
                                      <p:cBhvr>
                                        <p:cTn id="126" dur="500"/>
                                        <p:tgtEl>
                                          <p:spTgt spid="30">
                                            <p:txEl>
                                              <p:pRg st="1" end="1"/>
                                            </p:txEl>
                                          </p:spTgt>
                                        </p:tgtEl>
                                      </p:cBhvr>
                                    </p:animEffect>
                                  </p:childTnLst>
                                </p:cTn>
                              </p:par>
                              <p:par>
                                <p:cTn id="127" presetID="22" presetClass="entr" presetSubtype="8" fill="hold" nodeType="withEffect">
                                  <p:stCondLst>
                                    <p:cond delay="0"/>
                                  </p:stCondLst>
                                  <p:childTnLst>
                                    <p:set>
                                      <p:cBhvr>
                                        <p:cTn id="128" dur="1" fill="hold">
                                          <p:stCondLst>
                                            <p:cond delay="0"/>
                                          </p:stCondLst>
                                        </p:cTn>
                                        <p:tgtEl>
                                          <p:spTgt spid="30">
                                            <p:txEl>
                                              <p:pRg st="2" end="2"/>
                                            </p:txEl>
                                          </p:spTgt>
                                        </p:tgtEl>
                                        <p:attrNameLst>
                                          <p:attrName>style.visibility</p:attrName>
                                        </p:attrNameLst>
                                      </p:cBhvr>
                                      <p:to>
                                        <p:strVal val="visible"/>
                                      </p:to>
                                    </p:set>
                                    <p:animEffect transition="in" filter="wipe(left)">
                                      <p:cBhvr>
                                        <p:cTn id="129" dur="500"/>
                                        <p:tgtEl>
                                          <p:spTgt spid="30">
                                            <p:txEl>
                                              <p:pRg st="2" end="2"/>
                                            </p:txEl>
                                          </p:spTgt>
                                        </p:tgtEl>
                                      </p:cBhvr>
                                    </p:animEffect>
                                  </p:childTnLst>
                                </p:cTn>
                              </p:par>
                              <p:par>
                                <p:cTn id="130" presetID="22" presetClass="entr" presetSubtype="8" fill="hold" nodeType="withEffect">
                                  <p:stCondLst>
                                    <p:cond delay="0"/>
                                  </p:stCondLst>
                                  <p:childTnLst>
                                    <p:set>
                                      <p:cBhvr>
                                        <p:cTn id="131" dur="1" fill="hold">
                                          <p:stCondLst>
                                            <p:cond delay="0"/>
                                          </p:stCondLst>
                                        </p:cTn>
                                        <p:tgtEl>
                                          <p:spTgt spid="30">
                                            <p:txEl>
                                              <p:pRg st="3" end="3"/>
                                            </p:txEl>
                                          </p:spTgt>
                                        </p:tgtEl>
                                        <p:attrNameLst>
                                          <p:attrName>style.visibility</p:attrName>
                                        </p:attrNameLst>
                                      </p:cBhvr>
                                      <p:to>
                                        <p:strVal val="visible"/>
                                      </p:to>
                                    </p:set>
                                    <p:animEffect transition="in" filter="wipe(left)">
                                      <p:cBhvr>
                                        <p:cTn id="132"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21" grpId="0" animBg="1"/>
      <p:bldP spid="22" grpId="0" animBg="1"/>
      <p:bldP spid="23" grpId="0" animBg="1"/>
      <p:bldP spid="24" grpId="0" animBg="1"/>
      <p:bldP spid="25" grpId="0" animBg="1"/>
      <p:bldP spid="26" grpId="0"/>
      <p:bldP spid="27" grpId="0" animBg="1"/>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3000">
              <a:srgbClr val="FF65FF"/>
            </a:gs>
            <a:gs pos="100000">
              <a:schemeClr val="accent3">
                <a:lumMod val="100000"/>
              </a:schemeClr>
            </a:gs>
          </a:gsLst>
          <a:path path="circle">
            <a:fillToRect r="100000" b="100000"/>
          </a:path>
        </a:gradFill>
        <a:effectLst/>
      </p:bgPr>
    </p:bg>
    <p:spTree>
      <p:nvGrpSpPr>
        <p:cNvPr id="1" name=""/>
        <p:cNvGrpSpPr/>
        <p:nvPr/>
      </p:nvGrpSpPr>
      <p:grpSpPr>
        <a:xfrm>
          <a:off x="0" y="0"/>
          <a:ext cx="0" cy="0"/>
          <a:chOff x="0" y="0"/>
          <a:chExt cx="0" cy="0"/>
        </a:xfrm>
      </p:grpSpPr>
      <p:grpSp>
        <p:nvGrpSpPr>
          <p:cNvPr id="9" name="Group 8"/>
          <p:cNvGrpSpPr/>
          <p:nvPr/>
        </p:nvGrpSpPr>
        <p:grpSpPr>
          <a:xfrm>
            <a:off x="685800" y="1304608"/>
            <a:ext cx="5337890" cy="5370512"/>
            <a:chOff x="685800" y="1304608"/>
            <a:chExt cx="5337890" cy="5370512"/>
          </a:xfrm>
        </p:grpSpPr>
        <p:sp>
          <p:nvSpPr>
            <p:cNvPr id="2" name="Folded Corner 1"/>
            <p:cNvSpPr/>
            <p:nvPr/>
          </p:nvSpPr>
          <p:spPr>
            <a:xfrm>
              <a:off x="685800" y="1304608"/>
              <a:ext cx="5302092" cy="5370512"/>
            </a:xfrm>
            <a:prstGeom prst="foldedCorner">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1127760" y="1533757"/>
              <a:ext cx="4659870" cy="830997"/>
            </a:xfrm>
            <a:prstGeom prst="rect">
              <a:avLst/>
            </a:prstGeom>
            <a:noFill/>
          </p:spPr>
          <p:txBody>
            <a:bodyPr wrap="square" rtlCol="0">
              <a:spAutoFit/>
            </a:bodyPr>
            <a:lstStyle/>
            <a:p>
              <a:r>
                <a:rPr lang="id-ID" sz="2400" dirty="0" smtClean="0">
                  <a:latin typeface="Berlin Sans FB" panose="020E0602020502020306" pitchFamily="34" charset="0"/>
                </a:rPr>
                <a:t>PERBEDAAN FGD DENGAN OBSERVASI DAN WAWANCARA </a:t>
              </a:r>
              <a:endParaRPr lang="id-ID" sz="2400" dirty="0">
                <a:latin typeface="Berlin Sans FB" panose="020E0602020502020306" pitchFamily="34" charset="0"/>
              </a:endParaRPr>
            </a:p>
          </p:txBody>
        </p:sp>
        <p:sp>
          <p:nvSpPr>
            <p:cNvPr id="5" name="TextBox 4"/>
            <p:cNvSpPr txBox="1"/>
            <p:nvPr/>
          </p:nvSpPr>
          <p:spPr>
            <a:xfrm>
              <a:off x="950198" y="2746781"/>
              <a:ext cx="5073492" cy="3170099"/>
            </a:xfrm>
            <a:prstGeom prst="rect">
              <a:avLst/>
            </a:prstGeom>
            <a:noFill/>
          </p:spPr>
          <p:txBody>
            <a:bodyPr wrap="square" rtlCol="0">
              <a:spAutoFit/>
            </a:bodyPr>
            <a:lstStyle/>
            <a:p>
              <a:pPr algn="just"/>
              <a:r>
                <a:rPr lang="id-ID" sz="2000" dirty="0">
                  <a:latin typeface="Berlin Sans FB" panose="020E0602020502020306" pitchFamily="34" charset="0"/>
                </a:rPr>
                <a:t>FGD tidak </a:t>
              </a:r>
              <a:r>
                <a:rPr lang="id-ID" sz="2000" dirty="0" smtClean="0">
                  <a:latin typeface="Berlin Sans FB" panose="020E0602020502020306" pitchFamily="34" charset="0"/>
                </a:rPr>
                <a:t>mengarahkan pendapat objek melainkan melalui kegiatan tanya jawab berkelompok  objek-objek  dikumpulkan  didampingi oleh fasilitator. </a:t>
              </a:r>
              <a:r>
                <a:rPr lang="id-ID" sz="2000" dirty="0">
                  <a:latin typeface="Berlin Sans FB" panose="020E0602020502020306" pitchFamily="34" charset="0"/>
                </a:rPr>
                <a:t>Sementara itu, kegiatan evaluasi menggunakan </a:t>
              </a:r>
              <a:r>
                <a:rPr lang="id-ID" sz="2000" dirty="0" smtClean="0">
                  <a:latin typeface="Berlin Sans FB" panose="020E0602020502020306" pitchFamily="34" charset="0"/>
                </a:rPr>
                <a:t>teknik </a:t>
              </a:r>
              <a:r>
                <a:rPr lang="id-ID" sz="2000" dirty="0">
                  <a:latin typeface="Berlin Sans FB" panose="020E0602020502020306" pitchFamily="34" charset="0"/>
                </a:rPr>
                <a:t>wawancara dan observasi dilakukan dengan mengumpulkan data pada setiap objek di tempat serta waktu berbeda</a:t>
              </a:r>
              <a:r>
                <a:rPr lang="id-ID" sz="2000" dirty="0" smtClean="0">
                  <a:latin typeface="Berlin Sans FB" panose="020E0602020502020306" pitchFamily="34" charset="0"/>
                </a:rPr>
                <a:t>. </a:t>
              </a:r>
              <a:r>
                <a:rPr lang="id-ID" sz="2000" dirty="0">
                  <a:latin typeface="Berlin Sans FB" panose="020E0602020502020306" pitchFamily="34" charset="0"/>
                </a:rPr>
                <a:t>Perbedaan antara wawancara dan tanya jawab </a:t>
              </a:r>
              <a:r>
                <a:rPr lang="id-ID" sz="2000" dirty="0" smtClean="0">
                  <a:latin typeface="Berlin Sans FB" panose="020E0602020502020306" pitchFamily="34" charset="0"/>
                </a:rPr>
                <a:t>ada </a:t>
              </a:r>
              <a:r>
                <a:rPr lang="id-ID" sz="2000" dirty="0">
                  <a:latin typeface="Berlin Sans FB" panose="020E0602020502020306" pitchFamily="34" charset="0"/>
                </a:rPr>
                <a:t>pada pola daftar pertanyaan</a:t>
              </a:r>
              <a:r>
                <a:rPr lang="id-ID" dirty="0"/>
                <a:t>. </a:t>
              </a:r>
            </a:p>
          </p:txBody>
        </p:sp>
      </p:grpSp>
      <p:sp>
        <p:nvSpPr>
          <p:cNvPr id="6" name="TextBox 5"/>
          <p:cNvSpPr txBox="1"/>
          <p:nvPr/>
        </p:nvSpPr>
        <p:spPr>
          <a:xfrm>
            <a:off x="365760" y="-25179"/>
            <a:ext cx="5421870" cy="1138773"/>
          </a:xfrm>
          <a:prstGeom prst="rect">
            <a:avLst/>
          </a:prstGeom>
          <a:noFill/>
        </p:spPr>
        <p:txBody>
          <a:bodyPr wrap="square" rtlCol="0">
            <a:spAutoFit/>
          </a:bodyPr>
          <a:lstStyle/>
          <a:p>
            <a:pPr algn="just"/>
            <a:r>
              <a:rPr lang="id-ID" sz="4000" dirty="0" smtClean="0">
                <a:latin typeface="Aharoni" panose="02010803020104030203" pitchFamily="2" charset="-79"/>
                <a:cs typeface="Aharoni" panose="02010803020104030203" pitchFamily="2" charset="-79"/>
              </a:rPr>
              <a:t>3</a:t>
            </a:r>
            <a:r>
              <a:rPr lang="id-ID" sz="2800" dirty="0" smtClean="0">
                <a:latin typeface="Aharoni" panose="02010803020104030203" pitchFamily="2" charset="-79"/>
                <a:cs typeface="Aharoni" panose="02010803020104030203" pitchFamily="2" charset="-79"/>
              </a:rPr>
              <a:t>. TEKNIK WAWANCARA DAN </a:t>
            </a:r>
          </a:p>
          <a:p>
            <a:pPr algn="just"/>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   OBSERVASI</a:t>
            </a:r>
            <a:endParaRPr lang="id-ID" sz="2800" dirty="0">
              <a:latin typeface="Aharoni" panose="02010803020104030203" pitchFamily="2" charset="-79"/>
              <a:cs typeface="Aharoni" panose="02010803020104030203" pitchFamily="2" charset="-79"/>
            </a:endParaRPr>
          </a:p>
        </p:txBody>
      </p:sp>
      <p:grpSp>
        <p:nvGrpSpPr>
          <p:cNvPr id="10" name="Group 9"/>
          <p:cNvGrpSpPr/>
          <p:nvPr/>
        </p:nvGrpSpPr>
        <p:grpSpPr>
          <a:xfrm>
            <a:off x="6059488" y="667572"/>
            <a:ext cx="5522912" cy="5077908"/>
            <a:chOff x="6059488" y="332292"/>
            <a:chExt cx="5522912" cy="5077908"/>
          </a:xfrm>
        </p:grpSpPr>
        <p:sp>
          <p:nvSpPr>
            <p:cNvPr id="3" name="Folded Corner 2"/>
            <p:cNvSpPr/>
            <p:nvPr/>
          </p:nvSpPr>
          <p:spPr>
            <a:xfrm>
              <a:off x="6059488" y="332292"/>
              <a:ext cx="5522912" cy="5077908"/>
            </a:xfrm>
            <a:prstGeom prst="foldedCorne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6252290" y="1275194"/>
              <a:ext cx="5168502" cy="3785652"/>
            </a:xfrm>
            <a:prstGeom prst="rect">
              <a:avLst/>
            </a:prstGeom>
            <a:noFill/>
          </p:spPr>
          <p:txBody>
            <a:bodyPr wrap="square" rtlCol="0">
              <a:spAutoFit/>
            </a:bodyPr>
            <a:lstStyle/>
            <a:p>
              <a:pPr algn="just"/>
              <a:r>
                <a:rPr lang="id-ID" sz="2000" dirty="0">
                  <a:latin typeface="Berlin Sans FB" panose="020E0602020502020306" pitchFamily="34" charset="0"/>
                </a:rPr>
                <a:t>Observasi dan wawancara dapat di terapkan dalam teknik survei.akan tetapi,kegiatan survei pada umumnya menggunakan instrumen yang telah di uji.selain itu,sampel yang di gunakan lebih banyak di banding informan pada teknik observasi dan </a:t>
              </a:r>
              <a:r>
                <a:rPr lang="id-ID" sz="2000" dirty="0" smtClean="0">
                  <a:latin typeface="Berlin Sans FB" panose="020E0602020502020306" pitchFamily="34" charset="0"/>
                </a:rPr>
                <a:t>wawancaran. Teknik observasi dan wawancara  </a:t>
              </a:r>
              <a:r>
                <a:rPr lang="id-ID" sz="2000" dirty="0">
                  <a:latin typeface="Berlin Sans FB" panose="020E0602020502020306" pitchFamily="34" charset="0"/>
                </a:rPr>
                <a:t>dapat menyajikan informasi lebih dalam di bandingkan teknik </a:t>
              </a:r>
              <a:r>
                <a:rPr lang="id-ID" sz="2000" dirty="0" smtClean="0">
                  <a:latin typeface="Berlin Sans FB" panose="020E0602020502020306" pitchFamily="34" charset="0"/>
                </a:rPr>
                <a:t>data.oleh </a:t>
              </a:r>
              <a:r>
                <a:rPr lang="id-ID" sz="2000" dirty="0">
                  <a:latin typeface="Berlin Sans FB" panose="020E0602020502020306" pitchFamily="34" charset="0"/>
                </a:rPr>
                <a:t>karena itu,teknik ini tidak dapat di terapkan langsung pada tempat berbeda secara bersamaan</a:t>
              </a:r>
            </a:p>
          </p:txBody>
        </p:sp>
        <p:sp>
          <p:nvSpPr>
            <p:cNvPr id="8" name="TextBox 7"/>
            <p:cNvSpPr txBox="1"/>
            <p:nvPr/>
          </p:nvSpPr>
          <p:spPr>
            <a:xfrm>
              <a:off x="6603524" y="369163"/>
              <a:ext cx="4567396" cy="830997"/>
            </a:xfrm>
            <a:prstGeom prst="rect">
              <a:avLst/>
            </a:prstGeom>
            <a:noFill/>
          </p:spPr>
          <p:txBody>
            <a:bodyPr wrap="square" rtlCol="0">
              <a:spAutoFit/>
            </a:bodyPr>
            <a:lstStyle/>
            <a:p>
              <a:r>
                <a:rPr lang="id-ID" sz="2400" dirty="0" smtClean="0">
                  <a:latin typeface="Berlin Sans FB" panose="020E0602020502020306" pitchFamily="34" charset="0"/>
                </a:rPr>
                <a:t>PERBEDAAN SURVEI DENGAN OBSERVASI DAN WAWANCARA</a:t>
              </a:r>
              <a:endParaRPr lang="id-ID" sz="2400" dirty="0">
                <a:latin typeface="Berlin Sans FB" panose="020E0602020502020306" pitchFamily="34" charset="0"/>
              </a:endParaRPr>
            </a:p>
          </p:txBody>
        </p:sp>
      </p:grpSp>
      <p:sp>
        <p:nvSpPr>
          <p:cNvPr id="11" name="Footer Placeholder 10"/>
          <p:cNvSpPr>
            <a:spLocks noGrp="1"/>
          </p:cNvSpPr>
          <p:nvPr>
            <p:ph type="ftr" sz="quarter" idx="11"/>
          </p:nvPr>
        </p:nvSpPr>
        <p:spPr/>
        <p:txBody>
          <a:bodyPr/>
          <a:lstStyle/>
          <a:p>
            <a:r>
              <a:rPr lang="id-ID" smtClean="0"/>
              <a:t>1</a:t>
            </a:r>
            <a:endParaRPr lang="id-ID"/>
          </a:p>
        </p:txBody>
      </p:sp>
      <p:sp>
        <p:nvSpPr>
          <p:cNvPr id="12" name="Slide Number Placeholder 11"/>
          <p:cNvSpPr>
            <a:spLocks noGrp="1"/>
          </p:cNvSpPr>
          <p:nvPr>
            <p:ph type="sldNum" sz="quarter" idx="12"/>
          </p:nvPr>
        </p:nvSpPr>
        <p:spPr/>
        <p:txBody>
          <a:bodyPr/>
          <a:lstStyle/>
          <a:p>
            <a:fld id="{9F916192-BB80-4895-96A1-894F04467303}" type="slidenum">
              <a:rPr lang="id-ID" smtClean="0"/>
              <a:t>19</a:t>
            </a:fld>
            <a:endParaRPr lang="id-ID"/>
          </a:p>
        </p:txBody>
      </p:sp>
    </p:spTree>
    <p:extLst>
      <p:ext uri="{BB962C8B-B14F-4D97-AF65-F5344CB8AC3E}">
        <p14:creationId xmlns:p14="http://schemas.microsoft.com/office/powerpoint/2010/main" val="5519198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nip Diagonal Corner Rectangle 1"/>
          <p:cNvSpPr/>
          <p:nvPr/>
        </p:nvSpPr>
        <p:spPr>
          <a:xfrm>
            <a:off x="579120" y="533400"/>
            <a:ext cx="5480368" cy="4541520"/>
          </a:xfrm>
          <a:prstGeom prst="snip2DiagRect">
            <a:avLst/>
          </a:prstGeom>
          <a:solidFill>
            <a:srgbClr val="FF65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Snip Diagonal Corner Rectangle 2"/>
          <p:cNvSpPr/>
          <p:nvPr/>
        </p:nvSpPr>
        <p:spPr>
          <a:xfrm>
            <a:off x="6059488" y="533400"/>
            <a:ext cx="5812472" cy="5425439"/>
          </a:xfrm>
          <a:prstGeom prst="snip2DiagRect">
            <a:avLst/>
          </a:prstGeom>
          <a:solidFill>
            <a:srgbClr val="5FFB5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1126252" y="1821716"/>
            <a:ext cx="4386104" cy="2585323"/>
          </a:xfrm>
          <a:prstGeom prst="rect">
            <a:avLst/>
          </a:prstGeom>
          <a:noFill/>
        </p:spPr>
        <p:txBody>
          <a:bodyPr wrap="square" rtlCol="0">
            <a:spAutoFit/>
          </a:bodyPr>
          <a:lstStyle/>
          <a:p>
            <a:pPr algn="just"/>
            <a:r>
              <a:rPr lang="id-ID" dirty="0" smtClean="0">
                <a:latin typeface="Arial" panose="020B0604020202020204" pitchFamily="34" charset="0"/>
                <a:cs typeface="Arial" panose="020B0604020202020204" pitchFamily="34" charset="0"/>
              </a:rPr>
              <a:t>3.5 Mengevaluasi </a:t>
            </a:r>
            <a:r>
              <a:rPr lang="id-ID" dirty="0">
                <a:latin typeface="Arial" panose="020B0604020202020204" pitchFamily="34" charset="0"/>
                <a:cs typeface="Arial" panose="020B0604020202020204" pitchFamily="34" charset="0"/>
              </a:rPr>
              <a:t>aksi pemberdayaan </a:t>
            </a:r>
            <a:endParaRPr lang="id-ID" dirty="0" smtClean="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     komunitas </a:t>
            </a:r>
            <a:r>
              <a:rPr lang="id-ID" dirty="0">
                <a:latin typeface="Arial" panose="020B0604020202020204" pitchFamily="34" charset="0"/>
                <a:cs typeface="Arial" panose="020B0604020202020204" pitchFamily="34" charset="0"/>
              </a:rPr>
              <a:t>sebagai bentuk </a:t>
            </a:r>
            <a:endParaRPr lang="id-ID" dirty="0" smtClean="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     kemandirian </a:t>
            </a:r>
            <a:r>
              <a:rPr lang="id-ID" dirty="0">
                <a:latin typeface="Arial" panose="020B0604020202020204" pitchFamily="34" charset="0"/>
                <a:cs typeface="Arial" panose="020B0604020202020204" pitchFamily="34" charset="0"/>
              </a:rPr>
              <a:t>dalam menyikapi </a:t>
            </a:r>
            <a:endParaRPr lang="id-ID" dirty="0" smtClean="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     ketimpangan sosial</a:t>
            </a:r>
          </a:p>
          <a:p>
            <a:pPr algn="just"/>
            <a:r>
              <a:rPr lang="id-ID" dirty="0" smtClean="0">
                <a:latin typeface="Arial" panose="020B0604020202020204" pitchFamily="34" charset="0"/>
                <a:cs typeface="Arial" panose="020B0604020202020204" pitchFamily="34" charset="0"/>
              </a:rPr>
              <a:t>4.5 </a:t>
            </a:r>
            <a:r>
              <a:rPr lang="id-ID" dirty="0">
                <a:latin typeface="Arial" panose="020B0604020202020204" pitchFamily="34" charset="0"/>
                <a:cs typeface="Arial" panose="020B0604020202020204" pitchFamily="34" charset="0"/>
              </a:rPr>
              <a:t>Mengelaborasikan berbagai alternatif </a:t>
            </a:r>
            <a:endParaRPr lang="id-ID" dirty="0" smtClean="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     pemberdayaan </a:t>
            </a:r>
            <a:r>
              <a:rPr lang="id-ID" dirty="0">
                <a:latin typeface="Arial" panose="020B0604020202020204" pitchFamily="34" charset="0"/>
                <a:cs typeface="Arial" panose="020B0604020202020204" pitchFamily="34" charset="0"/>
              </a:rPr>
              <a:t>sosial yang </a:t>
            </a:r>
            <a:endParaRPr lang="id-ID" dirty="0" smtClean="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     diperlukan </a:t>
            </a:r>
            <a:r>
              <a:rPr lang="id-ID" dirty="0">
                <a:latin typeface="Arial" panose="020B0604020202020204" pitchFamily="34" charset="0"/>
                <a:cs typeface="Arial" panose="020B0604020202020204" pitchFamily="34" charset="0"/>
              </a:rPr>
              <a:t>untuk mengatasi </a:t>
            </a:r>
            <a:endParaRPr lang="id-ID" dirty="0" smtClean="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     ketimpangan </a:t>
            </a:r>
            <a:r>
              <a:rPr lang="id-ID" dirty="0">
                <a:latin typeface="Arial" panose="020B0604020202020204" pitchFamily="34" charset="0"/>
                <a:cs typeface="Arial" panose="020B0604020202020204" pitchFamily="34" charset="0"/>
              </a:rPr>
              <a:t>sosial di masyarakat</a:t>
            </a:r>
            <a:endParaRPr lang="id-ID" dirty="0" smtClean="0">
              <a:latin typeface="Arial" panose="020B0604020202020204" pitchFamily="34" charset="0"/>
              <a:cs typeface="Arial" panose="020B0604020202020204" pitchFamily="34" charset="0"/>
            </a:endParaRPr>
          </a:p>
          <a:p>
            <a:pPr marL="342900" indent="-342900" algn="just">
              <a:buFont typeface="+mj-lt"/>
              <a:buAutoNum type="arabicPeriod"/>
            </a:pPr>
            <a:endParaRPr lang="id-ID" dirty="0">
              <a:latin typeface="Arial" panose="020B0604020202020204" pitchFamily="34" charset="0"/>
              <a:cs typeface="Arial" panose="020B0604020202020204" pitchFamily="34" charset="0"/>
            </a:endParaRPr>
          </a:p>
        </p:txBody>
      </p:sp>
      <p:sp>
        <p:nvSpPr>
          <p:cNvPr id="7" name="TextBox 6"/>
          <p:cNvSpPr txBox="1"/>
          <p:nvPr/>
        </p:nvSpPr>
        <p:spPr>
          <a:xfrm>
            <a:off x="1452404" y="992892"/>
            <a:ext cx="3733800" cy="523220"/>
          </a:xfrm>
          <a:prstGeom prst="rect">
            <a:avLst/>
          </a:prstGeom>
          <a:noFill/>
        </p:spPr>
        <p:txBody>
          <a:bodyPr wrap="square" rtlCol="0">
            <a:spAutoFit/>
          </a:bodyPr>
          <a:lstStyle/>
          <a:p>
            <a:pPr algn="ctr"/>
            <a:r>
              <a:rPr lang="id-ID" sz="2800" dirty="0" smtClean="0">
                <a:latin typeface="Aharoni" panose="02010803020104030203" pitchFamily="2" charset="-79"/>
                <a:cs typeface="Aharoni" panose="02010803020104030203" pitchFamily="2" charset="-79"/>
              </a:rPr>
              <a:t>KOMPETENSI DASAR</a:t>
            </a:r>
            <a:endParaRPr lang="id-ID" sz="2800" dirty="0">
              <a:latin typeface="Aharoni" panose="02010803020104030203" pitchFamily="2" charset="-79"/>
              <a:cs typeface="Aharoni" panose="02010803020104030203" pitchFamily="2" charset="-79"/>
            </a:endParaRPr>
          </a:p>
        </p:txBody>
      </p:sp>
      <p:sp>
        <p:nvSpPr>
          <p:cNvPr id="8" name="TextBox 7"/>
          <p:cNvSpPr txBox="1"/>
          <p:nvPr/>
        </p:nvSpPr>
        <p:spPr>
          <a:xfrm>
            <a:off x="6381036" y="1822827"/>
            <a:ext cx="5495448" cy="4093428"/>
          </a:xfrm>
          <a:prstGeom prst="rect">
            <a:avLst/>
          </a:prstGeom>
          <a:noFill/>
        </p:spPr>
        <p:txBody>
          <a:bodyPr wrap="square" rtlCol="0">
            <a:spAutoFit/>
          </a:bodyPr>
          <a:lstStyle/>
          <a:p>
            <a:pPr marL="0" lvl="2" algn="just"/>
            <a:r>
              <a:rPr lang="id-ID" sz="2000" dirty="0" smtClean="0">
                <a:latin typeface="Arial" panose="020B0604020202020204" pitchFamily="34" charset="0"/>
                <a:cs typeface="Arial" panose="020B0604020202020204" pitchFamily="34" charset="0"/>
              </a:rPr>
              <a:t>3.5.7 Menganalisis </a:t>
            </a:r>
            <a:r>
              <a:rPr lang="id-ID" sz="2000" dirty="0">
                <a:latin typeface="Arial" panose="020B0604020202020204" pitchFamily="34" charset="0"/>
                <a:cs typeface="Arial" panose="020B0604020202020204" pitchFamily="34" charset="0"/>
              </a:rPr>
              <a:t>langkah-langkah evaluasi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pemberdayaan </a:t>
            </a:r>
            <a:r>
              <a:rPr lang="id-ID" sz="2000" dirty="0">
                <a:latin typeface="Arial" panose="020B0604020202020204" pitchFamily="34" charset="0"/>
                <a:cs typeface="Arial" panose="020B0604020202020204" pitchFamily="34" charset="0"/>
              </a:rPr>
              <a:t>komunitas</a:t>
            </a:r>
          </a:p>
          <a:p>
            <a:pPr marL="0" lvl="2" algn="just"/>
            <a:r>
              <a:rPr lang="id-ID" sz="2000" dirty="0" smtClean="0">
                <a:latin typeface="Arial" panose="020B0604020202020204" pitchFamily="34" charset="0"/>
                <a:cs typeface="Arial" panose="020B0604020202020204" pitchFamily="34" charset="0"/>
              </a:rPr>
              <a:t>3.5.8 </a:t>
            </a:r>
            <a:r>
              <a:rPr lang="en-US" sz="2000" dirty="0" err="1" smtClean="0">
                <a:latin typeface="Arial" panose="020B0604020202020204" pitchFamily="34" charset="0"/>
                <a:cs typeface="Arial" panose="020B0604020202020204" pitchFamily="34" charset="0"/>
              </a:rPr>
              <a:t>Menganalisis</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pengumpulan</a:t>
            </a:r>
            <a:r>
              <a:rPr lang="en-US" sz="2000" dirty="0">
                <a:latin typeface="Arial" panose="020B0604020202020204" pitchFamily="34" charset="0"/>
                <a:cs typeface="Arial" panose="020B0604020202020204" pitchFamily="34" charset="0"/>
              </a:rPr>
              <a:t> data </a:t>
            </a:r>
            <a:r>
              <a:rPr lang="en-US" sz="2000" dirty="0" err="1">
                <a:latin typeface="Arial" panose="020B0604020202020204" pitchFamily="34" charset="0"/>
                <a:cs typeface="Arial" panose="020B0604020202020204" pitchFamily="34" charset="0"/>
              </a:rPr>
              <a:t>dalam</a:t>
            </a:r>
            <a:r>
              <a:rPr lang="en-US" sz="2000" dirty="0">
                <a:latin typeface="Arial" panose="020B0604020202020204" pitchFamily="34" charset="0"/>
                <a:cs typeface="Arial" panose="020B0604020202020204" pitchFamily="34" charset="0"/>
              </a:rPr>
              <a:t>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evaluasi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pemberdayaan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komunitas</a:t>
            </a:r>
            <a:endParaRPr lang="id-ID" sz="2000" dirty="0">
              <a:latin typeface="Arial" panose="020B0604020202020204" pitchFamily="34" charset="0"/>
              <a:cs typeface="Arial" panose="020B0604020202020204" pitchFamily="34" charset="0"/>
            </a:endParaRPr>
          </a:p>
          <a:p>
            <a:pPr marL="0" lvl="2" algn="just"/>
            <a:r>
              <a:rPr lang="id-ID" sz="2000" dirty="0" smtClean="0">
                <a:latin typeface="Arial" panose="020B0604020202020204" pitchFamily="34" charset="0"/>
                <a:cs typeface="Arial" panose="020B0604020202020204" pitchFamily="34" charset="0"/>
              </a:rPr>
              <a:t>4.5.5 Mendiskusikan </a:t>
            </a:r>
            <a:r>
              <a:rPr lang="id-ID" sz="2000" dirty="0">
                <a:latin typeface="Arial" panose="020B0604020202020204" pitchFamily="34" charset="0"/>
                <a:cs typeface="Arial" panose="020B0604020202020204" pitchFamily="34" charset="0"/>
              </a:rPr>
              <a:t>rancangan evaluasi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pemberdayaan </a:t>
            </a:r>
            <a:r>
              <a:rPr lang="id-ID" sz="2000" dirty="0">
                <a:latin typeface="Arial" panose="020B0604020202020204" pitchFamily="34" charset="0"/>
                <a:cs typeface="Arial" panose="020B0604020202020204" pitchFamily="34" charset="0"/>
              </a:rPr>
              <a:t>sosial yang diperlukan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untuk </a:t>
            </a:r>
            <a:r>
              <a:rPr lang="id-ID" sz="2000" dirty="0">
                <a:latin typeface="Arial" panose="020B0604020202020204" pitchFamily="34" charset="0"/>
                <a:cs typeface="Arial" panose="020B0604020202020204" pitchFamily="34" charset="0"/>
              </a:rPr>
              <a:t>mengatasi ketimpangan sosial di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masyarakat</a:t>
            </a:r>
            <a:endParaRPr lang="id-ID" sz="2000" dirty="0">
              <a:latin typeface="Arial" panose="020B0604020202020204" pitchFamily="34" charset="0"/>
              <a:cs typeface="Arial" panose="020B0604020202020204" pitchFamily="34" charset="0"/>
            </a:endParaRPr>
          </a:p>
          <a:p>
            <a:pPr marL="0" lvl="2" algn="just"/>
            <a:r>
              <a:rPr lang="id-ID" sz="2000" dirty="0" smtClean="0">
                <a:latin typeface="Arial" panose="020B0604020202020204" pitchFamily="34" charset="0"/>
                <a:cs typeface="Arial" panose="020B0604020202020204" pitchFamily="34" charset="0"/>
              </a:rPr>
              <a:t>4.5.6 Menyusun </a:t>
            </a:r>
            <a:r>
              <a:rPr lang="id-ID" sz="2000" dirty="0">
                <a:latin typeface="Arial" panose="020B0604020202020204" pitchFamily="34" charset="0"/>
                <a:cs typeface="Arial" panose="020B0604020202020204" pitchFamily="34" charset="0"/>
              </a:rPr>
              <a:t>rancangan evaluasi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pemberdayaan </a:t>
            </a:r>
            <a:r>
              <a:rPr lang="id-ID" sz="2000" dirty="0">
                <a:latin typeface="Arial" panose="020B0604020202020204" pitchFamily="34" charset="0"/>
                <a:cs typeface="Arial" panose="020B0604020202020204" pitchFamily="34" charset="0"/>
              </a:rPr>
              <a:t>sosial yang diperlukan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untuk </a:t>
            </a:r>
            <a:r>
              <a:rPr lang="id-ID" sz="2000" dirty="0">
                <a:latin typeface="Arial" panose="020B0604020202020204" pitchFamily="34" charset="0"/>
                <a:cs typeface="Arial" panose="020B0604020202020204" pitchFamily="34" charset="0"/>
              </a:rPr>
              <a:t>mengatasi ketimpangan sosial di </a:t>
            </a:r>
            <a:endParaRPr lang="id-ID" sz="2000" dirty="0" smtClean="0">
              <a:latin typeface="Arial" panose="020B0604020202020204" pitchFamily="34" charset="0"/>
              <a:cs typeface="Arial" panose="020B0604020202020204" pitchFamily="34" charset="0"/>
            </a:endParaRPr>
          </a:p>
          <a:p>
            <a:pPr marL="0" lvl="2" algn="just"/>
            <a:r>
              <a:rPr lang="id-ID" sz="2000" dirty="0">
                <a:latin typeface="Arial" panose="020B0604020202020204" pitchFamily="34" charset="0"/>
                <a:cs typeface="Arial" panose="020B0604020202020204" pitchFamily="34" charset="0"/>
              </a:rPr>
              <a:t> </a:t>
            </a:r>
            <a:r>
              <a:rPr lang="id-ID" sz="2000" dirty="0" smtClean="0">
                <a:latin typeface="Arial" panose="020B0604020202020204" pitchFamily="34" charset="0"/>
                <a:cs typeface="Arial" panose="020B0604020202020204" pitchFamily="34" charset="0"/>
              </a:rPr>
              <a:t>        masyarakat</a:t>
            </a:r>
            <a:endParaRPr lang="id-ID" sz="2000" dirty="0">
              <a:latin typeface="Arial" panose="020B0604020202020204" pitchFamily="34" charset="0"/>
              <a:cs typeface="Arial" panose="020B0604020202020204" pitchFamily="34" charset="0"/>
            </a:endParaRPr>
          </a:p>
          <a:p>
            <a:pPr lvl="2" algn="just"/>
            <a:endParaRPr lang="id-ID" sz="2000" dirty="0">
              <a:latin typeface="Arial" panose="020B0604020202020204" pitchFamily="34" charset="0"/>
              <a:cs typeface="Arial" panose="020B0604020202020204" pitchFamily="34" charset="0"/>
            </a:endParaRPr>
          </a:p>
        </p:txBody>
      </p:sp>
      <p:sp>
        <p:nvSpPr>
          <p:cNvPr id="9" name="TextBox 8"/>
          <p:cNvSpPr txBox="1"/>
          <p:nvPr/>
        </p:nvSpPr>
        <p:spPr>
          <a:xfrm>
            <a:off x="6550184" y="616952"/>
            <a:ext cx="4831080" cy="954107"/>
          </a:xfrm>
          <a:prstGeom prst="rect">
            <a:avLst/>
          </a:prstGeom>
          <a:noFill/>
        </p:spPr>
        <p:txBody>
          <a:bodyPr wrap="square" rtlCol="0">
            <a:spAutoFit/>
          </a:bodyPr>
          <a:lstStyle/>
          <a:p>
            <a:pPr algn="ctr"/>
            <a:r>
              <a:rPr lang="id-ID" sz="2800" b="1" dirty="0">
                <a:latin typeface="Aharoni" panose="02010803020104030203" pitchFamily="2" charset="-79"/>
                <a:cs typeface="Aharoni" panose="02010803020104030203" pitchFamily="2" charset="-79"/>
              </a:rPr>
              <a:t>Indikator Pencapaian Kompetensi</a:t>
            </a:r>
            <a:endParaRPr lang="id-ID" sz="2800" dirty="0">
              <a:latin typeface="Aharoni" panose="02010803020104030203" pitchFamily="2" charset="-79"/>
              <a:cs typeface="Aharoni" panose="02010803020104030203" pitchFamily="2" charset="-79"/>
            </a:endParaRPr>
          </a:p>
        </p:txBody>
      </p:sp>
      <p:sp>
        <p:nvSpPr>
          <p:cNvPr id="10" name="TextBox 9"/>
          <p:cNvSpPr txBox="1"/>
          <p:nvPr/>
        </p:nvSpPr>
        <p:spPr>
          <a:xfrm>
            <a:off x="1447800" y="3550920"/>
            <a:ext cx="3185160" cy="579120"/>
          </a:xfrm>
          <a:prstGeom prst="rect">
            <a:avLst/>
          </a:prstGeom>
          <a:noFill/>
        </p:spPr>
        <p:txBody>
          <a:bodyPr wrap="square" rtlCol="0">
            <a:spAutoFit/>
          </a:bodyPr>
          <a:lstStyle/>
          <a:p>
            <a:endParaRPr lang="id-ID" dirty="0"/>
          </a:p>
        </p:txBody>
      </p:sp>
      <p:sp>
        <p:nvSpPr>
          <p:cNvPr id="5" name="Footer Placeholder 4"/>
          <p:cNvSpPr>
            <a:spLocks noGrp="1"/>
          </p:cNvSpPr>
          <p:nvPr>
            <p:ph type="ftr" sz="quarter" idx="11"/>
          </p:nvPr>
        </p:nvSpPr>
        <p:spPr/>
        <p:txBody>
          <a:bodyPr/>
          <a:lstStyle/>
          <a:p>
            <a:r>
              <a:rPr lang="id-ID" smtClean="0"/>
              <a:t>1</a:t>
            </a:r>
            <a:endParaRPr lang="id-ID"/>
          </a:p>
        </p:txBody>
      </p:sp>
      <p:sp>
        <p:nvSpPr>
          <p:cNvPr id="11" name="Slide Number Placeholder 10"/>
          <p:cNvSpPr>
            <a:spLocks noGrp="1"/>
          </p:cNvSpPr>
          <p:nvPr>
            <p:ph type="sldNum" sz="quarter" idx="12"/>
          </p:nvPr>
        </p:nvSpPr>
        <p:spPr/>
        <p:txBody>
          <a:bodyPr/>
          <a:lstStyle/>
          <a:p>
            <a:fld id="{9F916192-BB80-4895-96A1-894F04467303}" type="slidenum">
              <a:rPr lang="id-ID" smtClean="0"/>
              <a:t>2</a:t>
            </a:fld>
            <a:endParaRPr lang="id-ID"/>
          </a:p>
        </p:txBody>
      </p:sp>
    </p:spTree>
    <p:extLst>
      <p:ext uri="{BB962C8B-B14F-4D97-AF65-F5344CB8AC3E}">
        <p14:creationId xmlns:p14="http://schemas.microsoft.com/office/powerpoint/2010/main" val="3362054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4">
                <a:lumMod val="45000"/>
                <a:lumOff val="55000"/>
              </a:schemeClr>
            </a:gs>
            <a:gs pos="0">
              <a:schemeClr val="accent4">
                <a:lumMod val="45000"/>
                <a:lumOff val="55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166247" y="108615"/>
            <a:ext cx="1415745" cy="1396970"/>
            <a:chOff x="166247" y="108615"/>
            <a:chExt cx="1415745" cy="1396970"/>
          </a:xfrm>
        </p:grpSpPr>
        <p:sp>
          <p:nvSpPr>
            <p:cNvPr id="2" name="Heart 1"/>
            <p:cNvSpPr/>
            <p:nvPr/>
          </p:nvSpPr>
          <p:spPr>
            <a:xfrm rot="8190763">
              <a:off x="730690" y="71928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Heart 2"/>
            <p:cNvSpPr/>
            <p:nvPr/>
          </p:nvSpPr>
          <p:spPr>
            <a:xfrm rot="8009237" flipV="1">
              <a:off x="152519" y="141118"/>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Heart 3"/>
            <p:cNvSpPr/>
            <p:nvPr/>
          </p:nvSpPr>
          <p:spPr>
            <a:xfrm rot="13409237" flipH="1">
              <a:off x="166247" y="69390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Heart 4"/>
            <p:cNvSpPr/>
            <p:nvPr/>
          </p:nvSpPr>
          <p:spPr>
            <a:xfrm rot="3276211">
              <a:off x="754020" y="182763"/>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TextBox 5"/>
          <p:cNvSpPr txBox="1"/>
          <p:nvPr/>
        </p:nvSpPr>
        <p:spPr>
          <a:xfrm>
            <a:off x="4130040" y="1554480"/>
            <a:ext cx="5684520" cy="1015663"/>
          </a:xfrm>
          <a:prstGeom prst="rect">
            <a:avLst/>
          </a:prstGeom>
          <a:noFill/>
          <a:ln>
            <a:noFill/>
          </a:ln>
          <a:effectLst>
            <a:reflection blurRad="6350" stA="50000" endA="295" endPos="92000" dist="101600" dir="5400000" sy="-100000" algn="bl" rotWithShape="0"/>
          </a:effectLst>
        </p:spPr>
        <p:txBody>
          <a:bodyPr wrap="square" rtlCol="0">
            <a:spAutoFit/>
          </a:bodyPr>
          <a:lstStyle/>
          <a:p>
            <a:pPr algn="ctr"/>
            <a:r>
              <a:rPr lang="id-ID" sz="6000" dirty="0" smtClean="0">
                <a:solidFill>
                  <a:srgbClr val="FFC000"/>
                </a:solidFill>
                <a:latin typeface="Aharoni" panose="02010803020104030203" pitchFamily="2" charset="-79"/>
                <a:cs typeface="Aharoni" panose="02010803020104030203" pitchFamily="2" charset="-79"/>
              </a:rPr>
              <a:t>TERIMA KASIH</a:t>
            </a:r>
            <a:endParaRPr lang="id-ID" sz="6000" dirty="0">
              <a:solidFill>
                <a:srgbClr val="FFC000"/>
              </a:solidFill>
              <a:latin typeface="Aharoni" panose="02010803020104030203" pitchFamily="2" charset="-79"/>
              <a:cs typeface="Aharoni" panose="02010803020104030203" pitchFamily="2" charset="-79"/>
            </a:endParaRPr>
          </a:p>
        </p:txBody>
      </p:sp>
      <p:grpSp>
        <p:nvGrpSpPr>
          <p:cNvPr id="8" name="Group 7"/>
          <p:cNvGrpSpPr/>
          <p:nvPr/>
        </p:nvGrpSpPr>
        <p:grpSpPr>
          <a:xfrm>
            <a:off x="1179671" y="1363826"/>
            <a:ext cx="1415745" cy="1396970"/>
            <a:chOff x="166247" y="108615"/>
            <a:chExt cx="1415745" cy="1396970"/>
          </a:xfrm>
        </p:grpSpPr>
        <p:sp>
          <p:nvSpPr>
            <p:cNvPr id="9" name="Heart 8"/>
            <p:cNvSpPr/>
            <p:nvPr/>
          </p:nvSpPr>
          <p:spPr>
            <a:xfrm rot="8190763">
              <a:off x="730690" y="71928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Heart 9"/>
            <p:cNvSpPr/>
            <p:nvPr/>
          </p:nvSpPr>
          <p:spPr>
            <a:xfrm rot="8009237" flipV="1">
              <a:off x="152519" y="141118"/>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Heart 10"/>
            <p:cNvSpPr/>
            <p:nvPr/>
          </p:nvSpPr>
          <p:spPr>
            <a:xfrm rot="13409237" flipH="1">
              <a:off x="166247" y="69390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Heart 11"/>
            <p:cNvSpPr/>
            <p:nvPr/>
          </p:nvSpPr>
          <p:spPr>
            <a:xfrm rot="3276211">
              <a:off x="754020" y="182763"/>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2534886" y="2768909"/>
            <a:ext cx="1415745" cy="1396970"/>
            <a:chOff x="166247" y="108615"/>
            <a:chExt cx="1415745" cy="1396970"/>
          </a:xfrm>
        </p:grpSpPr>
        <p:sp>
          <p:nvSpPr>
            <p:cNvPr id="14" name="Heart 13"/>
            <p:cNvSpPr/>
            <p:nvPr/>
          </p:nvSpPr>
          <p:spPr>
            <a:xfrm rot="8190763">
              <a:off x="730690" y="71928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Heart 14"/>
            <p:cNvSpPr/>
            <p:nvPr/>
          </p:nvSpPr>
          <p:spPr>
            <a:xfrm rot="8009237" flipV="1">
              <a:off x="152519" y="141118"/>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Heart 15"/>
            <p:cNvSpPr/>
            <p:nvPr/>
          </p:nvSpPr>
          <p:spPr>
            <a:xfrm rot="13409237" flipH="1">
              <a:off x="166247" y="69390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Heart 16"/>
            <p:cNvSpPr/>
            <p:nvPr/>
          </p:nvSpPr>
          <p:spPr>
            <a:xfrm rot="3276211">
              <a:off x="754020" y="182763"/>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8" name="Group 17"/>
          <p:cNvGrpSpPr/>
          <p:nvPr/>
        </p:nvGrpSpPr>
        <p:grpSpPr>
          <a:xfrm>
            <a:off x="1673459" y="4134711"/>
            <a:ext cx="1415745" cy="1396970"/>
            <a:chOff x="166247" y="108615"/>
            <a:chExt cx="1415745" cy="1396970"/>
          </a:xfrm>
        </p:grpSpPr>
        <p:sp>
          <p:nvSpPr>
            <p:cNvPr id="19" name="Heart 18"/>
            <p:cNvSpPr/>
            <p:nvPr/>
          </p:nvSpPr>
          <p:spPr>
            <a:xfrm rot="8190763">
              <a:off x="730690" y="71928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Heart 19"/>
            <p:cNvSpPr/>
            <p:nvPr/>
          </p:nvSpPr>
          <p:spPr>
            <a:xfrm rot="8009237" flipV="1">
              <a:off x="152519" y="141118"/>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Heart 20"/>
            <p:cNvSpPr/>
            <p:nvPr/>
          </p:nvSpPr>
          <p:spPr>
            <a:xfrm rot="13409237" flipH="1">
              <a:off x="166247" y="69390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Heart 21"/>
            <p:cNvSpPr/>
            <p:nvPr/>
          </p:nvSpPr>
          <p:spPr>
            <a:xfrm rot="3276211">
              <a:off x="754020" y="182763"/>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3" name="Group 22"/>
          <p:cNvGrpSpPr/>
          <p:nvPr/>
        </p:nvGrpSpPr>
        <p:grpSpPr>
          <a:xfrm>
            <a:off x="448467" y="5202300"/>
            <a:ext cx="1415745" cy="1396970"/>
            <a:chOff x="166247" y="108615"/>
            <a:chExt cx="1415745" cy="1396970"/>
          </a:xfrm>
        </p:grpSpPr>
        <p:sp>
          <p:nvSpPr>
            <p:cNvPr id="24" name="Heart 23"/>
            <p:cNvSpPr/>
            <p:nvPr/>
          </p:nvSpPr>
          <p:spPr>
            <a:xfrm rot="8190763">
              <a:off x="730690" y="71928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Heart 24"/>
            <p:cNvSpPr/>
            <p:nvPr/>
          </p:nvSpPr>
          <p:spPr>
            <a:xfrm rot="8009237" flipV="1">
              <a:off x="152519" y="141118"/>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Heart 25"/>
            <p:cNvSpPr/>
            <p:nvPr/>
          </p:nvSpPr>
          <p:spPr>
            <a:xfrm rot="13409237" flipH="1">
              <a:off x="166247" y="693909"/>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Heart 26"/>
            <p:cNvSpPr/>
            <p:nvPr/>
          </p:nvSpPr>
          <p:spPr>
            <a:xfrm rot="3276211">
              <a:off x="754020" y="182763"/>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9" name="Footer Placeholder 28"/>
          <p:cNvSpPr>
            <a:spLocks noGrp="1"/>
          </p:cNvSpPr>
          <p:nvPr>
            <p:ph type="ftr" sz="quarter" idx="11"/>
          </p:nvPr>
        </p:nvSpPr>
        <p:spPr/>
        <p:txBody>
          <a:bodyPr/>
          <a:lstStyle/>
          <a:p>
            <a:r>
              <a:rPr lang="id-ID" smtClean="0"/>
              <a:t>1</a:t>
            </a:r>
            <a:endParaRPr lang="id-ID"/>
          </a:p>
        </p:txBody>
      </p:sp>
      <p:sp>
        <p:nvSpPr>
          <p:cNvPr id="30" name="Slide Number Placeholder 29"/>
          <p:cNvSpPr>
            <a:spLocks noGrp="1"/>
          </p:cNvSpPr>
          <p:nvPr>
            <p:ph type="sldNum" sz="quarter" idx="12"/>
          </p:nvPr>
        </p:nvSpPr>
        <p:spPr/>
        <p:txBody>
          <a:bodyPr/>
          <a:lstStyle/>
          <a:p>
            <a:fld id="{9F916192-BB80-4895-96A1-894F04467303}" type="slidenum">
              <a:rPr lang="id-ID" smtClean="0"/>
              <a:t>20</a:t>
            </a:fld>
            <a:endParaRPr lang="id-ID"/>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69" y="3009366"/>
            <a:ext cx="1598662" cy="1381894"/>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510" y="3911060"/>
            <a:ext cx="1598662" cy="1381894"/>
          </a:xfrm>
          <a:prstGeom prst="rect">
            <a:avLst/>
          </a:prstGeom>
        </p:spPr>
      </p:pic>
    </p:spTree>
    <p:extLst>
      <p:ext uri="{BB962C8B-B14F-4D97-AF65-F5344CB8AC3E}">
        <p14:creationId xmlns:p14="http://schemas.microsoft.com/office/powerpoint/2010/main" val="28014989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8"/>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8"/>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ircle(in)">
                                      <p:cBhvr>
                                        <p:cTn id="25" dur="2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2A"/>
        </a:solidFill>
        <a:effectLst/>
      </p:bgPr>
    </p:bg>
    <p:spTree>
      <p:nvGrpSpPr>
        <p:cNvPr id="1" name=""/>
        <p:cNvGrpSpPr/>
        <p:nvPr/>
      </p:nvGrpSpPr>
      <p:grpSpPr>
        <a:xfrm>
          <a:off x="0" y="0"/>
          <a:ext cx="0" cy="0"/>
          <a:chOff x="0" y="0"/>
          <a:chExt cx="0" cy="0"/>
        </a:xfrm>
      </p:grpSpPr>
      <p:grpSp>
        <p:nvGrpSpPr>
          <p:cNvPr id="21" name="Group 20"/>
          <p:cNvGrpSpPr/>
          <p:nvPr/>
        </p:nvGrpSpPr>
        <p:grpSpPr>
          <a:xfrm>
            <a:off x="1954507" y="384269"/>
            <a:ext cx="9649936" cy="6646848"/>
            <a:chOff x="1972072" y="399624"/>
            <a:chExt cx="9649936" cy="6646848"/>
          </a:xfrm>
          <a:solidFill>
            <a:srgbClr val="79DCFF"/>
          </a:solidFill>
        </p:grpSpPr>
        <p:sp>
          <p:nvSpPr>
            <p:cNvPr id="2" name="Snip Diagonal Corner Rectangle 1"/>
            <p:cNvSpPr/>
            <p:nvPr/>
          </p:nvSpPr>
          <p:spPr>
            <a:xfrm>
              <a:off x="1972072" y="399624"/>
              <a:ext cx="9649936" cy="6230144"/>
            </a:xfrm>
            <a:prstGeom prst="snip2Diag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522679" y="675497"/>
              <a:ext cx="5321085" cy="1077218"/>
            </a:xfrm>
            <a:prstGeom prst="rect">
              <a:avLst/>
            </a:prstGeom>
            <a:grpFill/>
          </p:spPr>
          <p:txBody>
            <a:bodyPr wrap="square" rtlCol="0">
              <a:spAutoFit/>
            </a:bodyPr>
            <a:lstStyle/>
            <a:p>
              <a:pPr algn="ctr"/>
              <a:r>
                <a:rPr lang="id-ID" sz="3200" b="1" dirty="0" smtClean="0">
                  <a:latin typeface="Aharoni" panose="02010803020104030203" pitchFamily="2" charset="-79"/>
                  <a:cs typeface="Aharoni" panose="02010803020104030203" pitchFamily="2" charset="-79"/>
                </a:rPr>
                <a:t>TUJUAN </a:t>
              </a:r>
              <a:r>
                <a:rPr lang="id-ID" sz="3200" b="1" dirty="0">
                  <a:latin typeface="Aharoni" panose="02010803020104030203" pitchFamily="2" charset="-79"/>
                  <a:cs typeface="Aharoni" panose="02010803020104030203" pitchFamily="2" charset="-79"/>
                </a:rPr>
                <a:t>PEMBELAJARAN</a:t>
              </a:r>
              <a:endParaRPr lang="id-ID" sz="3200" dirty="0">
                <a:latin typeface="Aharoni" panose="02010803020104030203" pitchFamily="2" charset="-79"/>
                <a:cs typeface="Aharoni" panose="02010803020104030203" pitchFamily="2" charset="-79"/>
              </a:endParaRPr>
            </a:p>
            <a:p>
              <a:pPr algn="ctr"/>
              <a:endParaRPr lang="id-ID" sz="3200" dirty="0">
                <a:latin typeface="Aharoni" panose="02010803020104030203" pitchFamily="2" charset="-79"/>
                <a:cs typeface="Aharoni" panose="02010803020104030203" pitchFamily="2" charset="-79"/>
              </a:endParaRPr>
            </a:p>
          </p:txBody>
        </p:sp>
        <p:sp>
          <p:nvSpPr>
            <p:cNvPr id="6" name="TextBox 5"/>
            <p:cNvSpPr txBox="1"/>
            <p:nvPr/>
          </p:nvSpPr>
          <p:spPr>
            <a:xfrm>
              <a:off x="2311073" y="1752715"/>
              <a:ext cx="9075531" cy="5293757"/>
            </a:xfrm>
            <a:prstGeom prst="rect">
              <a:avLst/>
            </a:prstGeom>
            <a:noFill/>
            <a:ln>
              <a:noFill/>
            </a:ln>
          </p:spPr>
          <p:txBody>
            <a:bodyPr wrap="square" rtlCol="0">
              <a:spAutoFit/>
            </a:bodyPr>
            <a:lstStyle/>
            <a:p>
              <a:pPr algn="just"/>
              <a:r>
                <a:rPr lang="id-ID" sz="2000" dirty="0">
                  <a:latin typeface="Arial" panose="020B0604020202020204" pitchFamily="34" charset="0"/>
                  <a:cs typeface="Arial" panose="020B0604020202020204" pitchFamily="34" charset="0"/>
                </a:rPr>
                <a:t>Setelah mengikuti proses pembelajaran Dengan menggunakan model Projek Based Learning melalui metode tanya jawab, diskusi kelompok, dan study literatur yaitu melakukan kegiatan menggali informasi dari berbagai sumber belajar seperti membaca buku, keperpustakaan, browsing internet, dan mengamati evaluasi pemerdayaan di lingkungan sekitar sehingga dapat menumbuhkan sikap antusias, rasa ingin tahu, disiplin dan penuh tanggung jawab pada siswa serta diharapkan:</a:t>
              </a:r>
            </a:p>
            <a:p>
              <a:pPr marL="274638" lvl="4" indent="-182563" algn="just">
                <a:buFont typeface="+mj-lt"/>
                <a:buAutoNum type="arabicPeriod"/>
              </a:pPr>
              <a:r>
                <a:rPr lang="id-ID" sz="2000" dirty="0">
                  <a:latin typeface="Arial" panose="020B0604020202020204" pitchFamily="34" charset="0"/>
                  <a:cs typeface="Arial" panose="020B0604020202020204" pitchFamily="34" charset="0"/>
                </a:rPr>
                <a:t>Siswa dapat menganalisis langkah-langkah evaluasi pemberdayaan komunitas dengan benar</a:t>
              </a:r>
            </a:p>
            <a:p>
              <a:pPr marL="274638" lvl="4" indent="-182563" algn="just">
                <a:buFont typeface="+mj-lt"/>
                <a:buAutoNum type="arabicPeriod"/>
              </a:pPr>
              <a:r>
                <a:rPr lang="id-ID" sz="2000" dirty="0">
                  <a:latin typeface="Arial" panose="020B0604020202020204" pitchFamily="34" charset="0"/>
                  <a:cs typeface="Arial" panose="020B0604020202020204" pitchFamily="34" charset="0"/>
                </a:rPr>
                <a:t>Siswa dapat </a:t>
              </a:r>
              <a:r>
                <a:rPr lang="en-US" sz="2000" dirty="0" err="1">
                  <a:latin typeface="Arial" panose="020B0604020202020204" pitchFamily="34" charset="0"/>
                  <a:cs typeface="Arial" panose="020B0604020202020204" pitchFamily="34" charset="0"/>
                </a:rPr>
                <a:t>menganalisis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pengumpulan</a:t>
              </a:r>
              <a:r>
                <a:rPr lang="en-US" sz="2000" dirty="0">
                  <a:latin typeface="Arial" panose="020B0604020202020204" pitchFamily="34" charset="0"/>
                  <a:cs typeface="Arial" panose="020B0604020202020204" pitchFamily="34" charset="0"/>
                </a:rPr>
                <a:t> data </a:t>
              </a:r>
              <a:r>
                <a:rPr lang="en-US" sz="2000" dirty="0" err="1">
                  <a:latin typeface="Arial" panose="020B0604020202020204" pitchFamily="34" charset="0"/>
                  <a:cs typeface="Arial" panose="020B0604020202020204" pitchFamily="34" charset="0"/>
                </a:rPr>
                <a:t>dalam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evaluasi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pemberdayaan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komunitas</a:t>
              </a:r>
              <a:endParaRPr lang="id-ID" sz="2000" dirty="0">
                <a:latin typeface="Arial" panose="020B0604020202020204" pitchFamily="34" charset="0"/>
                <a:cs typeface="Arial" panose="020B0604020202020204" pitchFamily="34" charset="0"/>
              </a:endParaRPr>
            </a:p>
            <a:p>
              <a:pPr marL="274638" lvl="4" indent="-182563" algn="just">
                <a:buFont typeface="+mj-lt"/>
                <a:buAutoNum type="arabicPeriod"/>
              </a:pPr>
              <a:r>
                <a:rPr lang="id-ID" sz="2000" dirty="0">
                  <a:latin typeface="Arial" panose="020B0604020202020204" pitchFamily="34" charset="0"/>
                  <a:cs typeface="Arial" panose="020B0604020202020204" pitchFamily="34" charset="0"/>
                </a:rPr>
                <a:t>Siswa dapat mendiskusikan rancangan evaluasi pemberdayaan sosial yang diperlukan untuk mengatasi ketimpangan sosial di </a:t>
              </a:r>
              <a:r>
                <a:rPr lang="id-ID" sz="2000" dirty="0" smtClean="0">
                  <a:latin typeface="Arial" panose="020B0604020202020204" pitchFamily="34" charset="0"/>
                  <a:cs typeface="Arial" panose="020B0604020202020204" pitchFamily="34" charset="0"/>
                </a:rPr>
                <a:t>masyarakat</a:t>
              </a:r>
            </a:p>
            <a:p>
              <a:pPr marL="274638" lvl="4" indent="-182563" algn="just">
                <a:buFont typeface="+mj-lt"/>
                <a:buAutoNum type="arabicPeriod"/>
              </a:pPr>
              <a:r>
                <a:rPr lang="id-ID" sz="2000" dirty="0">
                  <a:latin typeface="Arial" panose="020B0604020202020204" pitchFamily="34" charset="0"/>
                  <a:cs typeface="Arial" panose="020B0604020202020204" pitchFamily="34" charset="0"/>
                </a:rPr>
                <a:t>Siswa dapat Menyusun rancangan evaluasi pemberdayaan sosial yang diperlukan untuk mengatasi ketimpangan sosial di masyarakat</a:t>
              </a:r>
              <a:endParaRPr lang="id-ID" sz="2000" dirty="0" smtClean="0">
                <a:latin typeface="Arial" panose="020B0604020202020204" pitchFamily="34" charset="0"/>
                <a:cs typeface="Arial" panose="020B0604020202020204" pitchFamily="34" charset="0"/>
              </a:endParaRPr>
            </a:p>
            <a:p>
              <a:pPr marL="274638" lvl="4" indent="-182563" algn="just">
                <a:buFont typeface="+mj-lt"/>
                <a:buAutoNum type="arabicPeriod"/>
              </a:pPr>
              <a:endParaRPr lang="id-ID" sz="2000" dirty="0">
                <a:latin typeface="Arial" panose="020B0604020202020204" pitchFamily="34" charset="0"/>
                <a:cs typeface="Arial" panose="020B0604020202020204" pitchFamily="34" charset="0"/>
              </a:endParaRPr>
            </a:p>
            <a:p>
              <a:endParaRPr lang="id-ID" dirty="0"/>
            </a:p>
          </p:txBody>
        </p:sp>
      </p:grpSp>
      <p:grpSp>
        <p:nvGrpSpPr>
          <p:cNvPr id="19" name="Group 18"/>
          <p:cNvGrpSpPr/>
          <p:nvPr/>
        </p:nvGrpSpPr>
        <p:grpSpPr>
          <a:xfrm>
            <a:off x="119973" y="9861"/>
            <a:ext cx="1406572" cy="1373772"/>
            <a:chOff x="119973" y="9861"/>
            <a:chExt cx="1406572" cy="1373772"/>
          </a:xfrm>
        </p:grpSpPr>
        <p:sp>
          <p:nvSpPr>
            <p:cNvPr id="18" name="Heart 17"/>
            <p:cNvSpPr/>
            <p:nvPr/>
          </p:nvSpPr>
          <p:spPr>
            <a:xfrm rot="19833748">
              <a:off x="149648" y="9861"/>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Heart 11"/>
            <p:cNvSpPr/>
            <p:nvPr/>
          </p:nvSpPr>
          <p:spPr>
            <a:xfrm rot="8190763">
              <a:off x="666975" y="597337"/>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Heart 12"/>
            <p:cNvSpPr/>
            <p:nvPr/>
          </p:nvSpPr>
          <p:spPr>
            <a:xfrm rot="13409237" flipH="1">
              <a:off x="119973" y="584646"/>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Heart 13"/>
            <p:cNvSpPr/>
            <p:nvPr/>
          </p:nvSpPr>
          <p:spPr>
            <a:xfrm rot="3276211">
              <a:off x="707746" y="73500"/>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p:nvGrpSpPr>
        <p:grpSpPr>
          <a:xfrm rot="1594339">
            <a:off x="417136" y="1326942"/>
            <a:ext cx="1415745" cy="1355325"/>
            <a:chOff x="402596" y="1628459"/>
            <a:chExt cx="1415745" cy="1355325"/>
          </a:xfrm>
        </p:grpSpPr>
        <p:sp>
          <p:nvSpPr>
            <p:cNvPr id="15" name="Heart 14"/>
            <p:cNvSpPr/>
            <p:nvPr/>
          </p:nvSpPr>
          <p:spPr>
            <a:xfrm rot="8190763">
              <a:off x="967039" y="2197488"/>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Heart 15"/>
            <p:cNvSpPr/>
            <p:nvPr/>
          </p:nvSpPr>
          <p:spPr>
            <a:xfrm rot="13409237" flipH="1">
              <a:off x="402596" y="2172108"/>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Heart 16"/>
            <p:cNvSpPr/>
            <p:nvPr/>
          </p:nvSpPr>
          <p:spPr>
            <a:xfrm rot="3276211">
              <a:off x="990369" y="1660962"/>
              <a:ext cx="851302" cy="7862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Footer Placeholder 21"/>
          <p:cNvSpPr>
            <a:spLocks noGrp="1"/>
          </p:cNvSpPr>
          <p:nvPr>
            <p:ph type="ftr" sz="quarter" idx="11"/>
          </p:nvPr>
        </p:nvSpPr>
        <p:spPr/>
        <p:txBody>
          <a:bodyPr/>
          <a:lstStyle/>
          <a:p>
            <a:r>
              <a:rPr lang="id-ID" smtClean="0"/>
              <a:t>1</a:t>
            </a:r>
            <a:endParaRPr lang="id-ID"/>
          </a:p>
        </p:txBody>
      </p:sp>
      <p:sp>
        <p:nvSpPr>
          <p:cNvPr id="23" name="Slide Number Placeholder 22"/>
          <p:cNvSpPr>
            <a:spLocks noGrp="1"/>
          </p:cNvSpPr>
          <p:nvPr>
            <p:ph type="sldNum" sz="quarter" idx="12"/>
          </p:nvPr>
        </p:nvSpPr>
        <p:spPr/>
        <p:txBody>
          <a:bodyPr/>
          <a:lstStyle/>
          <a:p>
            <a:fld id="{9F916192-BB80-4895-96A1-894F04467303}" type="slidenum">
              <a:rPr lang="id-ID" smtClean="0"/>
              <a:t>3</a:t>
            </a:fld>
            <a:endParaRPr lang="id-ID"/>
          </a:p>
        </p:txBody>
      </p:sp>
    </p:spTree>
    <p:extLst>
      <p:ext uri="{BB962C8B-B14F-4D97-AF65-F5344CB8AC3E}">
        <p14:creationId xmlns:p14="http://schemas.microsoft.com/office/powerpoint/2010/main" val="27946316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9"/>
                                        </p:tgtEl>
                                      </p:cBhvr>
                                    </p:animEffect>
                                    <p:anim calcmode="lin" valueType="num">
                                      <p:cBhvr>
                                        <p:cTn id="7" dur="20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9"/>
                                        </p:tgtEl>
                                        <p:attrNameLst>
                                          <p:attrName>ppt_h</p:attrName>
                                        </p:attrNameLst>
                                      </p:cBhvr>
                                      <p:tavLst>
                                        <p:tav tm="0">
                                          <p:val>
                                            <p:strVal val="ppt_h"/>
                                          </p:val>
                                        </p:tav>
                                        <p:tav tm="100000">
                                          <p:val>
                                            <p:strVal val="ppt_h"/>
                                          </p:val>
                                        </p:tav>
                                      </p:tavLst>
                                    </p:anim>
                                    <p:set>
                                      <p:cBhvr>
                                        <p:cTn id="9" dur="1" fill="hold">
                                          <p:stCondLst>
                                            <p:cond delay="1999"/>
                                          </p:stCondLst>
                                        </p:cTn>
                                        <p:tgtEl>
                                          <p:spTgt spid="19"/>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20"/>
                                        </p:tgtEl>
                                      </p:cBhvr>
                                    </p:animEffect>
                                    <p:anim calcmode="lin" valueType="num">
                                      <p:cBhvr>
                                        <p:cTn id="12"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20"/>
                                        </p:tgtEl>
                                        <p:attrNameLst>
                                          <p:attrName>ppt_h</p:attrName>
                                        </p:attrNameLst>
                                      </p:cBhvr>
                                      <p:tavLst>
                                        <p:tav tm="0">
                                          <p:val>
                                            <p:strVal val="ppt_h"/>
                                          </p:val>
                                        </p:tav>
                                        <p:tav tm="100000">
                                          <p:val>
                                            <p:strVal val="ppt_h"/>
                                          </p:val>
                                        </p:tav>
                                      </p:tavLst>
                                    </p:anim>
                                    <p:set>
                                      <p:cBhvr>
                                        <p:cTn id="14" dur="1" fill="hold">
                                          <p:stCondLst>
                                            <p:cond delay="1999"/>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 name="Group 3"/>
          <p:cNvGrpSpPr/>
          <p:nvPr/>
        </p:nvGrpSpPr>
        <p:grpSpPr>
          <a:xfrm>
            <a:off x="1524000" y="441960"/>
            <a:ext cx="8961120" cy="5901750"/>
            <a:chOff x="1524000" y="441960"/>
            <a:chExt cx="8961120" cy="590175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41960"/>
              <a:ext cx="8961120" cy="5257800"/>
            </a:xfrm>
            <a:prstGeom prst="rect">
              <a:avLst/>
            </a:prstGeom>
          </p:spPr>
        </p:pic>
        <p:sp>
          <p:nvSpPr>
            <p:cNvPr id="3" name="TextBox 2"/>
            <p:cNvSpPr txBox="1"/>
            <p:nvPr/>
          </p:nvSpPr>
          <p:spPr>
            <a:xfrm>
              <a:off x="1921828" y="5943600"/>
              <a:ext cx="8275320" cy="400110"/>
            </a:xfrm>
            <a:prstGeom prst="rect">
              <a:avLst/>
            </a:prstGeom>
            <a:noFill/>
          </p:spPr>
          <p:txBody>
            <a:bodyPr wrap="square" rtlCol="0">
              <a:spAutoFit/>
            </a:bodyPr>
            <a:lstStyle/>
            <a:p>
              <a:pPr algn="ctr"/>
              <a:r>
                <a:rPr lang="id-ID" sz="2000" dirty="0" smtClean="0">
                  <a:latin typeface="Aharoni" panose="02010803020104030203" pitchFamily="2" charset="-79"/>
                  <a:cs typeface="Aharoni" panose="02010803020104030203" pitchFamily="2" charset="-79"/>
                </a:rPr>
                <a:t>PELATIHAN PENGOLAHAN PRODUK PERIKANAN DAN KELAUTAN</a:t>
              </a:r>
              <a:endParaRPr lang="id-ID" sz="2000" dirty="0">
                <a:latin typeface="Aharoni" panose="02010803020104030203" pitchFamily="2" charset="-79"/>
                <a:cs typeface="Aharoni" panose="02010803020104030203" pitchFamily="2" charset="-79"/>
              </a:endParaRPr>
            </a:p>
          </p:txBody>
        </p:sp>
      </p:gr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4</a:t>
            </a:fld>
            <a:endParaRPr lang="id-ID"/>
          </a:p>
        </p:txBody>
      </p:sp>
    </p:spTree>
    <p:extLst>
      <p:ext uri="{BB962C8B-B14F-4D97-AF65-F5344CB8AC3E}">
        <p14:creationId xmlns:p14="http://schemas.microsoft.com/office/powerpoint/2010/main" val="31288378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 name="Group 3"/>
          <p:cNvGrpSpPr/>
          <p:nvPr/>
        </p:nvGrpSpPr>
        <p:grpSpPr>
          <a:xfrm>
            <a:off x="1524000" y="579120"/>
            <a:ext cx="9052560" cy="6038910"/>
            <a:chOff x="1524000" y="579120"/>
            <a:chExt cx="9052560" cy="603891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79120"/>
              <a:ext cx="9052560" cy="5486400"/>
            </a:xfrm>
            <a:prstGeom prst="rect">
              <a:avLst/>
            </a:prstGeom>
          </p:spPr>
        </p:pic>
        <p:sp>
          <p:nvSpPr>
            <p:cNvPr id="3" name="TextBox 2"/>
            <p:cNvSpPr txBox="1"/>
            <p:nvPr/>
          </p:nvSpPr>
          <p:spPr>
            <a:xfrm>
              <a:off x="2097088" y="6217920"/>
              <a:ext cx="8397240" cy="400110"/>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PELATIHAN PENGOLAHAN PRODUK PERIKANAN DAN KELAUTAN</a:t>
              </a:r>
              <a:endParaRPr lang="id-ID" sz="2000" dirty="0">
                <a:latin typeface="Aharoni" panose="02010803020104030203" pitchFamily="2" charset="-79"/>
                <a:cs typeface="Aharoni" panose="02010803020104030203" pitchFamily="2" charset="-79"/>
              </a:endParaRPr>
            </a:p>
          </p:txBody>
        </p:sp>
      </p:gr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5</a:t>
            </a:fld>
            <a:endParaRPr lang="id-ID"/>
          </a:p>
        </p:txBody>
      </p:sp>
    </p:spTree>
    <p:extLst>
      <p:ext uri="{BB962C8B-B14F-4D97-AF65-F5344CB8AC3E}">
        <p14:creationId xmlns:p14="http://schemas.microsoft.com/office/powerpoint/2010/main" val="28241797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680" y="701040"/>
            <a:ext cx="8961120" cy="5105400"/>
          </a:xfrm>
          <a:prstGeom prst="rect">
            <a:avLst/>
          </a:prstGeom>
        </p:spPr>
      </p:pic>
      <p:sp>
        <p:nvSpPr>
          <p:cNvPr id="3" name="TextBox 2"/>
          <p:cNvSpPr txBox="1"/>
          <p:nvPr/>
        </p:nvSpPr>
        <p:spPr>
          <a:xfrm>
            <a:off x="1478280" y="5989320"/>
            <a:ext cx="9265920" cy="400110"/>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PRAKTEK PELATIHAN PENGOLAHAN  PRODUK PERIKANAN DAN KELAUTAN</a:t>
            </a:r>
            <a:endParaRPr lang="id-ID" sz="2000" dirty="0">
              <a:latin typeface="Aharoni" panose="02010803020104030203" pitchFamily="2" charset="-79"/>
              <a:cs typeface="Aharoni" panose="02010803020104030203" pitchFamily="2" charset="-79"/>
            </a:endParaRPr>
          </a:p>
        </p:txBody>
      </p:sp>
      <p:sp>
        <p:nvSpPr>
          <p:cNvPr id="4" name="Footer Placeholder 3"/>
          <p:cNvSpPr>
            <a:spLocks noGrp="1"/>
          </p:cNvSpPr>
          <p:nvPr>
            <p:ph type="ftr" sz="quarter" idx="11"/>
          </p:nvPr>
        </p:nvSpPr>
        <p:spPr/>
        <p:txBody>
          <a:bodyPr/>
          <a:lstStyle/>
          <a:p>
            <a:r>
              <a:rPr lang="id-ID" smtClean="0"/>
              <a:t>1</a:t>
            </a:r>
            <a:endParaRPr lang="id-ID"/>
          </a:p>
        </p:txBody>
      </p:sp>
      <p:sp>
        <p:nvSpPr>
          <p:cNvPr id="5" name="Slide Number Placeholder 4"/>
          <p:cNvSpPr>
            <a:spLocks noGrp="1"/>
          </p:cNvSpPr>
          <p:nvPr>
            <p:ph type="sldNum" sz="quarter" idx="12"/>
          </p:nvPr>
        </p:nvSpPr>
        <p:spPr/>
        <p:txBody>
          <a:bodyPr/>
          <a:lstStyle/>
          <a:p>
            <a:fld id="{9F916192-BB80-4895-96A1-894F04467303}" type="slidenum">
              <a:rPr lang="id-ID" smtClean="0"/>
              <a:t>6</a:t>
            </a:fld>
            <a:endParaRPr lang="id-ID"/>
          </a:p>
        </p:txBody>
      </p:sp>
    </p:spTree>
    <p:extLst>
      <p:ext uri="{BB962C8B-B14F-4D97-AF65-F5344CB8AC3E}">
        <p14:creationId xmlns:p14="http://schemas.microsoft.com/office/powerpoint/2010/main" val="18222399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5" name="Group 4"/>
          <p:cNvGrpSpPr/>
          <p:nvPr/>
        </p:nvGrpSpPr>
        <p:grpSpPr>
          <a:xfrm>
            <a:off x="563880" y="382786"/>
            <a:ext cx="11323320" cy="5857518"/>
            <a:chOff x="563880" y="382786"/>
            <a:chExt cx="11323320" cy="5857518"/>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728" y="382786"/>
              <a:ext cx="9113520" cy="5303520"/>
            </a:xfrm>
            <a:prstGeom prst="rect">
              <a:avLst/>
            </a:prstGeom>
          </p:spPr>
        </p:pic>
        <p:sp>
          <p:nvSpPr>
            <p:cNvPr id="4" name="TextBox 3"/>
            <p:cNvSpPr txBox="1"/>
            <p:nvPr/>
          </p:nvSpPr>
          <p:spPr>
            <a:xfrm>
              <a:off x="563880" y="5870972"/>
              <a:ext cx="11323320" cy="369332"/>
            </a:xfrm>
            <a:prstGeom prst="rect">
              <a:avLst/>
            </a:prstGeom>
            <a:noFill/>
          </p:spPr>
          <p:txBody>
            <a:bodyPr wrap="square" rtlCol="0">
              <a:spAutoFit/>
            </a:bodyPr>
            <a:lstStyle/>
            <a:p>
              <a:r>
                <a:rPr lang="id-ID" dirty="0" smtClean="0">
                  <a:latin typeface="Aharoni" panose="02010803020104030203" pitchFamily="2" charset="-79"/>
                  <a:cs typeface="Aharoni" panose="02010803020104030203" pitchFamily="2" charset="-79"/>
                </a:rPr>
                <a:t>KEGIATAN IBU-IBU KELOMPOK PEMBERDAYAAN PENGOLAHAN PRODUK PERIKANAN DAN KELAUTAN</a:t>
              </a:r>
              <a:endParaRPr lang="id-ID" dirty="0">
                <a:latin typeface="Aharoni" panose="02010803020104030203" pitchFamily="2" charset="-79"/>
                <a:cs typeface="Aharoni" panose="02010803020104030203" pitchFamily="2" charset="-79"/>
              </a:endParaRPr>
            </a:p>
          </p:txBody>
        </p:sp>
      </p:grpSp>
      <p:sp>
        <p:nvSpPr>
          <p:cNvPr id="6" name="Footer Placeholder 5"/>
          <p:cNvSpPr>
            <a:spLocks noGrp="1"/>
          </p:cNvSpPr>
          <p:nvPr>
            <p:ph type="ftr" sz="quarter" idx="11"/>
          </p:nvPr>
        </p:nvSpPr>
        <p:spPr/>
        <p:txBody>
          <a:bodyPr/>
          <a:lstStyle/>
          <a:p>
            <a:r>
              <a:rPr lang="id-ID" smtClean="0"/>
              <a:t>1</a:t>
            </a:r>
            <a:endParaRPr lang="id-ID"/>
          </a:p>
        </p:txBody>
      </p:sp>
      <p:sp>
        <p:nvSpPr>
          <p:cNvPr id="7" name="Slide Number Placeholder 6"/>
          <p:cNvSpPr>
            <a:spLocks noGrp="1"/>
          </p:cNvSpPr>
          <p:nvPr>
            <p:ph type="sldNum" sz="quarter" idx="12"/>
          </p:nvPr>
        </p:nvSpPr>
        <p:spPr/>
        <p:txBody>
          <a:bodyPr/>
          <a:lstStyle/>
          <a:p>
            <a:fld id="{9F916192-BB80-4895-96A1-894F04467303}" type="slidenum">
              <a:rPr lang="id-ID" smtClean="0"/>
              <a:t>7</a:t>
            </a:fld>
            <a:endParaRPr lang="id-ID"/>
          </a:p>
        </p:txBody>
      </p:sp>
    </p:spTree>
    <p:extLst>
      <p:ext uri="{BB962C8B-B14F-4D97-AF65-F5344CB8AC3E}">
        <p14:creationId xmlns:p14="http://schemas.microsoft.com/office/powerpoint/2010/main" val="2172318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 name="Group 3"/>
          <p:cNvGrpSpPr/>
          <p:nvPr/>
        </p:nvGrpSpPr>
        <p:grpSpPr>
          <a:xfrm>
            <a:off x="701040" y="420688"/>
            <a:ext cx="11064240" cy="5891649"/>
            <a:chOff x="701040" y="420688"/>
            <a:chExt cx="11064240" cy="5891649"/>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588" y="420688"/>
              <a:ext cx="9067800" cy="5385752"/>
            </a:xfrm>
            <a:prstGeom prst="rect">
              <a:avLst/>
            </a:prstGeom>
          </p:spPr>
        </p:pic>
        <p:sp>
          <p:nvSpPr>
            <p:cNvPr id="3" name="TextBox 2"/>
            <p:cNvSpPr txBox="1"/>
            <p:nvPr/>
          </p:nvSpPr>
          <p:spPr>
            <a:xfrm>
              <a:off x="701040" y="6004560"/>
              <a:ext cx="11064240" cy="307777"/>
            </a:xfrm>
            <a:prstGeom prst="rect">
              <a:avLst/>
            </a:prstGeom>
            <a:noFill/>
          </p:spPr>
          <p:txBody>
            <a:bodyPr wrap="square" rtlCol="0">
              <a:spAutoFit/>
            </a:bodyPr>
            <a:lstStyle/>
            <a:p>
              <a:r>
                <a:rPr lang="id-ID" sz="1400" dirty="0" smtClean="0">
                  <a:latin typeface="Aharoni" panose="02010803020104030203" pitchFamily="2" charset="-79"/>
                  <a:cs typeface="Aharoni" panose="02010803020104030203" pitchFamily="2" charset="-79"/>
                </a:rPr>
                <a:t>CONTOH PRODUK PENGOLAHAN PEMBERDAYAAN KELOMPOK PENGOLAHAN PRODUK PERIKANAN DAN  KELAUTAN</a:t>
              </a:r>
              <a:endParaRPr lang="id-ID" sz="1400" dirty="0">
                <a:latin typeface="Aharoni" panose="02010803020104030203" pitchFamily="2" charset="-79"/>
                <a:cs typeface="Aharoni" panose="02010803020104030203" pitchFamily="2" charset="-79"/>
              </a:endParaRPr>
            </a:p>
          </p:txBody>
        </p:sp>
      </p:grpSp>
      <p:sp>
        <p:nvSpPr>
          <p:cNvPr id="5" name="Footer Placeholder 4"/>
          <p:cNvSpPr>
            <a:spLocks noGrp="1"/>
          </p:cNvSpPr>
          <p:nvPr>
            <p:ph type="ftr" sz="quarter" idx="11"/>
          </p:nvPr>
        </p:nvSpPr>
        <p:spPr/>
        <p:txBody>
          <a:bodyPr/>
          <a:lstStyle/>
          <a:p>
            <a:r>
              <a:rPr lang="id-ID" smtClean="0"/>
              <a:t>1</a:t>
            </a:r>
            <a:endParaRPr lang="id-ID"/>
          </a:p>
        </p:txBody>
      </p:sp>
      <p:sp>
        <p:nvSpPr>
          <p:cNvPr id="6" name="Slide Number Placeholder 5"/>
          <p:cNvSpPr>
            <a:spLocks noGrp="1"/>
          </p:cNvSpPr>
          <p:nvPr>
            <p:ph type="sldNum" sz="quarter" idx="12"/>
          </p:nvPr>
        </p:nvSpPr>
        <p:spPr/>
        <p:txBody>
          <a:bodyPr/>
          <a:lstStyle/>
          <a:p>
            <a:fld id="{9F916192-BB80-4895-96A1-894F04467303}" type="slidenum">
              <a:rPr lang="id-ID" smtClean="0"/>
              <a:t>8</a:t>
            </a:fld>
            <a:endParaRPr lang="id-ID"/>
          </a:p>
        </p:txBody>
      </p:sp>
    </p:spTree>
    <p:extLst>
      <p:ext uri="{BB962C8B-B14F-4D97-AF65-F5344CB8AC3E}">
        <p14:creationId xmlns:p14="http://schemas.microsoft.com/office/powerpoint/2010/main" val="8050506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8" name="Group 7"/>
          <p:cNvGrpSpPr/>
          <p:nvPr/>
        </p:nvGrpSpPr>
        <p:grpSpPr>
          <a:xfrm>
            <a:off x="1219200" y="579120"/>
            <a:ext cx="10149840" cy="5779234"/>
            <a:chOff x="1219200" y="579120"/>
            <a:chExt cx="10149840" cy="577923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79120"/>
              <a:ext cx="9418320" cy="5135880"/>
            </a:xfrm>
            <a:prstGeom prst="rect">
              <a:avLst/>
            </a:prstGeom>
          </p:spPr>
        </p:pic>
        <p:sp>
          <p:nvSpPr>
            <p:cNvPr id="7" name="TextBox 6"/>
            <p:cNvSpPr txBox="1"/>
            <p:nvPr/>
          </p:nvSpPr>
          <p:spPr>
            <a:xfrm>
              <a:off x="1219200" y="6019800"/>
              <a:ext cx="10149840" cy="338554"/>
            </a:xfrm>
            <a:prstGeom prst="rect">
              <a:avLst/>
            </a:prstGeom>
            <a:noFill/>
          </p:spPr>
          <p:txBody>
            <a:bodyPr wrap="square" rtlCol="0">
              <a:spAutoFit/>
            </a:bodyPr>
            <a:lstStyle/>
            <a:p>
              <a:r>
                <a:rPr lang="id-ID" sz="1600" dirty="0" smtClean="0">
                  <a:latin typeface="Aharoni" panose="02010803020104030203" pitchFamily="2" charset="-79"/>
                  <a:cs typeface="Aharoni" panose="02010803020104030203" pitchFamily="2" charset="-79"/>
                </a:rPr>
                <a:t>DKT DAN FGD </a:t>
              </a:r>
              <a:r>
                <a:rPr lang="id-ID" sz="1600" dirty="0">
                  <a:latin typeface="Aharoni" panose="02010803020104030203" pitchFamily="2" charset="-79"/>
                  <a:cs typeface="Aharoni" panose="02010803020104030203" pitchFamily="2" charset="-79"/>
                </a:rPr>
                <a:t>PENGOLAHAN PRODUK PERIKANAN DAN KELAUTAN DENGAN DINAS KELAUTAN </a:t>
              </a:r>
              <a:endParaRPr lang="id-ID" sz="1600" dirty="0"/>
            </a:p>
          </p:txBody>
        </p:sp>
      </p:grpSp>
      <p:sp>
        <p:nvSpPr>
          <p:cNvPr id="9" name="Footer Placeholder 8"/>
          <p:cNvSpPr>
            <a:spLocks noGrp="1"/>
          </p:cNvSpPr>
          <p:nvPr>
            <p:ph type="ftr" sz="quarter" idx="11"/>
          </p:nvPr>
        </p:nvSpPr>
        <p:spPr/>
        <p:txBody>
          <a:bodyPr/>
          <a:lstStyle/>
          <a:p>
            <a:r>
              <a:rPr lang="id-ID" smtClean="0"/>
              <a:t>1</a:t>
            </a:r>
            <a:endParaRPr lang="id-ID"/>
          </a:p>
        </p:txBody>
      </p:sp>
      <p:sp>
        <p:nvSpPr>
          <p:cNvPr id="10" name="Slide Number Placeholder 9"/>
          <p:cNvSpPr>
            <a:spLocks noGrp="1"/>
          </p:cNvSpPr>
          <p:nvPr>
            <p:ph type="sldNum" sz="quarter" idx="12"/>
          </p:nvPr>
        </p:nvSpPr>
        <p:spPr/>
        <p:txBody>
          <a:bodyPr/>
          <a:lstStyle/>
          <a:p>
            <a:fld id="{9F916192-BB80-4895-96A1-894F04467303}" type="slidenum">
              <a:rPr lang="id-ID" smtClean="0"/>
              <a:t>9</a:t>
            </a:fld>
            <a:endParaRPr lang="id-ID"/>
          </a:p>
        </p:txBody>
      </p:sp>
    </p:spTree>
    <p:extLst>
      <p:ext uri="{BB962C8B-B14F-4D97-AF65-F5344CB8AC3E}">
        <p14:creationId xmlns:p14="http://schemas.microsoft.com/office/powerpoint/2010/main" val="34863385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821</Words>
  <Application>Microsoft Macintosh PowerPoint</Application>
  <PresentationFormat>Custom</PresentationFormat>
  <Paragraphs>147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Sony_eSeries</dc:creator>
  <cp:lastModifiedBy>ghendrastomo</cp:lastModifiedBy>
  <cp:revision>104</cp:revision>
  <dcterms:created xsi:type="dcterms:W3CDTF">2019-09-08T04:58:10Z</dcterms:created>
  <dcterms:modified xsi:type="dcterms:W3CDTF">2019-11-17T22:19:45Z</dcterms:modified>
</cp:coreProperties>
</file>