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7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7869" autoAdjust="0"/>
  </p:normalViewPr>
  <p:slideViewPr>
    <p:cSldViewPr snapToGrid="0">
      <p:cViewPr>
        <p:scale>
          <a:sx n="81" d="100"/>
          <a:sy n="81" d="100"/>
        </p:scale>
        <p:origin x="-816" y="-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F7B60-7C42-4C37-85B7-4E8A77D4C3A2}" type="datetimeFigureOut">
              <a:rPr lang="id-ID" smtClean="0"/>
              <a:t>18/11/19</a:t>
            </a:fld>
            <a:endParaRPr lang="id-ID"/>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D584E-E8B3-4801-8995-E855F0F728C5}" type="slidenum">
              <a:rPr lang="id-ID" smtClean="0"/>
              <a:t>‹#›</a:t>
            </a:fld>
            <a:endParaRPr lang="id-ID"/>
          </a:p>
        </p:txBody>
      </p:sp>
    </p:spTree>
    <p:extLst>
      <p:ext uri="{BB962C8B-B14F-4D97-AF65-F5344CB8AC3E}">
        <p14:creationId xmlns:p14="http://schemas.microsoft.com/office/powerpoint/2010/main" val="79379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d-ID"/>
              <a:t>Klik untuk mengedit gaya judul Master</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d-ID"/>
              <a:t>Klik untuk mengedit gaya subjudul Master</a:t>
            </a:r>
            <a:endParaRPr lang="en-US" dirty="0"/>
          </a:p>
        </p:txBody>
      </p:sp>
      <p:sp>
        <p:nvSpPr>
          <p:cNvPr id="4" name="Date Placeholder 3"/>
          <p:cNvSpPr>
            <a:spLocks noGrp="1"/>
          </p:cNvSpPr>
          <p:nvPr>
            <p:ph type="dt" sz="half" idx="10"/>
          </p:nvPr>
        </p:nvSpPr>
        <p:spPr/>
        <p:txBody>
          <a:bodyPr/>
          <a:lstStyle/>
          <a:p>
            <a:fld id="{9F89AA5F-41DF-495C-86FA-0D2E15AB33AB}" type="datetime1">
              <a:rPr lang="en-US" smtClean="0"/>
              <a:t>18/11/19</a:t>
            </a:fld>
            <a:endParaRPr lang="en-US" dirty="0"/>
          </a:p>
        </p:txBody>
      </p:sp>
      <p:sp>
        <p:nvSpPr>
          <p:cNvPr id="5" name="Footer Placeholder 4"/>
          <p:cNvSpPr>
            <a:spLocks noGrp="1"/>
          </p:cNvSpPr>
          <p:nvPr>
            <p:ph type="ftr" sz="quarter" idx="11"/>
          </p:nvPr>
        </p:nvSpPr>
        <p:spPr/>
        <p:txBody>
          <a:bodyPr/>
          <a:lstStyle/>
          <a:p>
            <a:r>
              <a:rPr lang="en-US"/>
              <a:t>Sosiologi SMAN 1 Cibeber Cikotok</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Vertical Text Placeholder 2"/>
          <p:cNvSpPr>
            <a:spLocks noGrp="1"/>
          </p:cNvSpPr>
          <p:nvPr>
            <p:ph type="body" orient="vert" idx="1"/>
          </p:nvPr>
        </p:nvSpPr>
        <p:spPr/>
        <p:txBody>
          <a:bodyPr vert="eaVert"/>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22BDDC0A-7B64-4AA0-ADBD-81AF6BC18A92}" type="datetime1">
              <a:rPr lang="en-US" smtClean="0"/>
              <a:t>18/11/19</a:t>
            </a:fld>
            <a:endParaRPr lang="en-US" dirty="0"/>
          </a:p>
        </p:txBody>
      </p:sp>
      <p:sp>
        <p:nvSpPr>
          <p:cNvPr id="5" name="Footer Placeholder 4"/>
          <p:cNvSpPr>
            <a:spLocks noGrp="1"/>
          </p:cNvSpPr>
          <p:nvPr>
            <p:ph type="ftr" sz="quarter" idx="11"/>
          </p:nvPr>
        </p:nvSpPr>
        <p:spPr/>
        <p:txBody>
          <a:bodyPr/>
          <a:lstStyle/>
          <a:p>
            <a:r>
              <a:rPr lang="en-US"/>
              <a:t>Sosiologi SMAN 1 Cibeber Cikotok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d-ID"/>
              <a:t>Klik untuk mengedit gaya judul Master</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6CBA42D2-81C9-44F7-A242-CA6218B47D7C}" type="datetime1">
              <a:rPr lang="en-US" smtClean="0"/>
              <a:t>18/11/19</a:t>
            </a:fld>
            <a:endParaRPr lang="en-US" dirty="0"/>
          </a:p>
        </p:txBody>
      </p:sp>
      <p:sp>
        <p:nvSpPr>
          <p:cNvPr id="5" name="Footer Placeholder 4"/>
          <p:cNvSpPr>
            <a:spLocks noGrp="1"/>
          </p:cNvSpPr>
          <p:nvPr>
            <p:ph type="ftr" sz="quarter" idx="11"/>
          </p:nvPr>
        </p:nvSpPr>
        <p:spPr/>
        <p:txBody>
          <a:bodyPr/>
          <a:lstStyle/>
          <a:p>
            <a:r>
              <a:rPr lang="en-US"/>
              <a:t>Sosiologi SMAN 1 Cibeber Cikotok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 Judul dengan Gambar">
    <p:spTree>
      <p:nvGrpSpPr>
        <p:cNvPr id="1" name=""/>
        <p:cNvGrpSpPr/>
        <p:nvPr/>
      </p:nvGrpSpPr>
      <p:grpSpPr>
        <a:xfrm>
          <a:off x="0" y="0"/>
          <a:ext cx="0" cy="0"/>
          <a:chOff x="0" y="0"/>
          <a:chExt cx="0" cy="0"/>
        </a:xfrm>
      </p:grpSpPr>
      <p:sp>
        <p:nvSpPr>
          <p:cNvPr id="8" name="Persegi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Judul 1"/>
          <p:cNvSpPr>
            <a:spLocks noGrp="1"/>
          </p:cNvSpPr>
          <p:nvPr>
            <p:ph type="ctrTitle"/>
          </p:nvPr>
        </p:nvSpPr>
        <p:spPr>
          <a:xfrm>
            <a:off x="533400" y="5115656"/>
            <a:ext cx="11125200" cy="914400"/>
          </a:xfrm>
        </p:spPr>
        <p:txBody>
          <a:bodyPr anchor="b">
            <a:noAutofit/>
          </a:bodyPr>
          <a:lstStyle>
            <a:lvl1pPr algn="ctr" latinLnBrk="0">
              <a:defRPr lang="id-ID" sz="3600" spc="-50" baseline="0">
                <a:solidFill>
                  <a:schemeClr val="bg1"/>
                </a:solidFill>
              </a:defRPr>
            </a:lvl1pPr>
          </a:lstStyle>
          <a:p>
            <a:r>
              <a:rPr lang="id-ID"/>
              <a:t>Klik untuk mengedit gaya judul Master</a:t>
            </a:r>
            <a:endParaRPr lang="id-ID" dirty="0"/>
          </a:p>
        </p:txBody>
      </p:sp>
      <p:sp>
        <p:nvSpPr>
          <p:cNvPr id="3" name="Subjudul 2"/>
          <p:cNvSpPr>
            <a:spLocks noGrp="1"/>
          </p:cNvSpPr>
          <p:nvPr>
            <p:ph type="subTitle" idx="1"/>
          </p:nvPr>
        </p:nvSpPr>
        <p:spPr>
          <a:xfrm>
            <a:off x="533400" y="6043123"/>
            <a:ext cx="11125200" cy="571500"/>
          </a:xfrm>
        </p:spPr>
        <p:txBody>
          <a:bodyPr>
            <a:normAutofit/>
          </a:bodyPr>
          <a:lstStyle>
            <a:lvl1pPr marL="0" indent="0" algn="ctr" latinLnBrk="0">
              <a:spcBef>
                <a:spcPts val="0"/>
              </a:spcBef>
              <a:buNone/>
              <a:defRPr lang="id-ID" sz="2000" cap="all" spc="50" baseline="0">
                <a:solidFill>
                  <a:schemeClr val="bg1"/>
                </a:solidFill>
              </a:defRPr>
            </a:lvl1pPr>
            <a:lvl2pPr marL="457200" indent="0" algn="ctr" latinLnBrk="0">
              <a:buNone/>
              <a:defRPr lang="id-ID" sz="2000"/>
            </a:lvl2pPr>
            <a:lvl3pPr marL="914400" indent="0" algn="ctr" latinLnBrk="0">
              <a:buNone/>
              <a:defRPr lang="id-ID" sz="1800"/>
            </a:lvl3pPr>
            <a:lvl4pPr marL="1371600" indent="0" algn="ctr" latinLnBrk="0">
              <a:buNone/>
              <a:defRPr lang="id-ID" sz="1600"/>
            </a:lvl4pPr>
            <a:lvl5pPr marL="1828800" indent="0" algn="ctr" latinLnBrk="0">
              <a:buNone/>
              <a:defRPr lang="id-ID" sz="1600"/>
            </a:lvl5pPr>
            <a:lvl6pPr marL="2286000" indent="0" algn="ctr" latinLnBrk="0">
              <a:buNone/>
              <a:defRPr lang="id-ID" sz="1600"/>
            </a:lvl6pPr>
            <a:lvl7pPr marL="2743200" indent="0" algn="ctr" latinLnBrk="0">
              <a:buNone/>
              <a:defRPr lang="id-ID" sz="1600"/>
            </a:lvl7pPr>
            <a:lvl8pPr marL="3200400" indent="0" algn="ctr" latinLnBrk="0">
              <a:buNone/>
              <a:defRPr lang="id-ID" sz="1600"/>
            </a:lvl8pPr>
            <a:lvl9pPr marL="3657600" indent="0" algn="ctr" latinLnBrk="0">
              <a:buNone/>
              <a:defRPr lang="id-ID" sz="1600"/>
            </a:lvl9pPr>
          </a:lstStyle>
          <a:p>
            <a:r>
              <a:rPr lang="id-ID"/>
              <a:t>Klik untuk mengedit gaya subjudul Master</a:t>
            </a:r>
          </a:p>
        </p:txBody>
      </p:sp>
      <p:sp>
        <p:nvSpPr>
          <p:cNvPr id="9" name="Tempat Penampung Gambar 2"/>
          <p:cNvSpPr>
            <a:spLocks noGrp="1"/>
          </p:cNvSpPr>
          <p:nvPr>
            <p:ph type="pic" idx="10"/>
          </p:nvPr>
        </p:nvSpPr>
        <p:spPr>
          <a:xfrm>
            <a:off x="1" y="1"/>
            <a:ext cx="4023360" cy="4745736"/>
          </a:xfrm>
        </p:spPr>
        <p:txBody>
          <a:bodyPr tIns="457200">
            <a:normAutofit/>
          </a:bodyPr>
          <a:lstStyle>
            <a:lvl1pPr marL="0" indent="0" algn="ctr" latinLnBrk="0">
              <a:buNone/>
              <a:defRPr lang="id-ID" sz="2000"/>
            </a:lvl1pPr>
            <a:lvl2pPr marL="457200" indent="0" latinLnBrk="0">
              <a:buNone/>
              <a:defRPr lang="id-ID" sz="2800"/>
            </a:lvl2pPr>
            <a:lvl3pPr marL="914400" indent="0" latinLnBrk="0">
              <a:buNone/>
              <a:defRPr lang="id-ID" sz="2400"/>
            </a:lvl3pPr>
            <a:lvl4pPr marL="1371600" indent="0" latinLnBrk="0">
              <a:buNone/>
              <a:defRPr lang="id-ID" sz="2000"/>
            </a:lvl4pPr>
            <a:lvl5pPr marL="1828800" indent="0" latinLnBrk="0">
              <a:buNone/>
              <a:defRPr lang="id-ID" sz="2000"/>
            </a:lvl5pPr>
            <a:lvl6pPr marL="2286000" indent="0" latinLnBrk="0">
              <a:buNone/>
              <a:defRPr lang="id-ID" sz="2000"/>
            </a:lvl6pPr>
            <a:lvl7pPr marL="2743200" indent="0" latinLnBrk="0">
              <a:buNone/>
              <a:defRPr lang="id-ID" sz="2000"/>
            </a:lvl7pPr>
            <a:lvl8pPr marL="3200400" indent="0" latinLnBrk="0">
              <a:buNone/>
              <a:defRPr lang="id-ID" sz="2000"/>
            </a:lvl8pPr>
            <a:lvl9pPr marL="3657600" indent="0" latinLnBrk="0">
              <a:buNone/>
              <a:defRPr lang="id-ID" sz="2000"/>
            </a:lvl9pPr>
          </a:lstStyle>
          <a:p>
            <a:r>
              <a:rPr lang="id-ID"/>
              <a:t>Klik ikon untuk menambahkan gambar</a:t>
            </a:r>
            <a:endParaRPr lang="id-ID" dirty="0"/>
          </a:p>
        </p:txBody>
      </p:sp>
      <p:sp>
        <p:nvSpPr>
          <p:cNvPr id="13" name="Tempat Penampung Gambar 2"/>
          <p:cNvSpPr>
            <a:spLocks noGrp="1"/>
          </p:cNvSpPr>
          <p:nvPr>
            <p:ph type="pic" idx="11"/>
          </p:nvPr>
        </p:nvSpPr>
        <p:spPr>
          <a:xfrm>
            <a:off x="4084320" y="1"/>
            <a:ext cx="4023360" cy="4745736"/>
          </a:xfrm>
        </p:spPr>
        <p:txBody>
          <a:bodyPr tIns="457200">
            <a:normAutofit/>
          </a:bodyPr>
          <a:lstStyle>
            <a:lvl1pPr marL="0" indent="0" algn="ctr" latinLnBrk="0">
              <a:buNone/>
              <a:defRPr lang="id-ID" sz="2000"/>
            </a:lvl1pPr>
            <a:lvl2pPr marL="457200" indent="0" latinLnBrk="0">
              <a:buNone/>
              <a:defRPr lang="id-ID" sz="2800"/>
            </a:lvl2pPr>
            <a:lvl3pPr marL="914400" indent="0" latinLnBrk="0">
              <a:buNone/>
              <a:defRPr lang="id-ID" sz="2400"/>
            </a:lvl3pPr>
            <a:lvl4pPr marL="1371600" indent="0" latinLnBrk="0">
              <a:buNone/>
              <a:defRPr lang="id-ID" sz="2000"/>
            </a:lvl4pPr>
            <a:lvl5pPr marL="1828800" indent="0" latinLnBrk="0">
              <a:buNone/>
              <a:defRPr lang="id-ID" sz="2000"/>
            </a:lvl5pPr>
            <a:lvl6pPr marL="2286000" indent="0" latinLnBrk="0">
              <a:buNone/>
              <a:defRPr lang="id-ID" sz="2000"/>
            </a:lvl6pPr>
            <a:lvl7pPr marL="2743200" indent="0" latinLnBrk="0">
              <a:buNone/>
              <a:defRPr lang="id-ID" sz="2000"/>
            </a:lvl7pPr>
            <a:lvl8pPr marL="3200400" indent="0" latinLnBrk="0">
              <a:buNone/>
              <a:defRPr lang="id-ID" sz="2000"/>
            </a:lvl8pPr>
            <a:lvl9pPr marL="3657600" indent="0" latinLnBrk="0">
              <a:buNone/>
              <a:defRPr lang="id-ID" sz="2000"/>
            </a:lvl9pPr>
          </a:lstStyle>
          <a:p>
            <a:r>
              <a:rPr lang="id-ID"/>
              <a:t>Klik ikon untuk menambahkan gambar</a:t>
            </a:r>
          </a:p>
        </p:txBody>
      </p:sp>
      <p:sp>
        <p:nvSpPr>
          <p:cNvPr id="14" name="Tempat Penampung Gambar 2"/>
          <p:cNvSpPr>
            <a:spLocks noGrp="1"/>
          </p:cNvSpPr>
          <p:nvPr>
            <p:ph type="pic" idx="12"/>
          </p:nvPr>
        </p:nvSpPr>
        <p:spPr>
          <a:xfrm>
            <a:off x="8168640" y="1"/>
            <a:ext cx="4023360" cy="4745736"/>
          </a:xfrm>
        </p:spPr>
        <p:txBody>
          <a:bodyPr tIns="457200">
            <a:normAutofit/>
          </a:bodyPr>
          <a:lstStyle>
            <a:lvl1pPr marL="0" indent="0" algn="ctr" latinLnBrk="0">
              <a:buNone/>
              <a:defRPr lang="id-ID" sz="2000"/>
            </a:lvl1pPr>
            <a:lvl2pPr marL="457200" indent="0" latinLnBrk="0">
              <a:buNone/>
              <a:defRPr lang="id-ID" sz="2800"/>
            </a:lvl2pPr>
            <a:lvl3pPr marL="914400" indent="0" latinLnBrk="0">
              <a:buNone/>
              <a:defRPr lang="id-ID" sz="2400"/>
            </a:lvl3pPr>
            <a:lvl4pPr marL="1371600" indent="0" latinLnBrk="0">
              <a:buNone/>
              <a:defRPr lang="id-ID" sz="2000"/>
            </a:lvl4pPr>
            <a:lvl5pPr marL="1828800" indent="0" latinLnBrk="0">
              <a:buNone/>
              <a:defRPr lang="id-ID" sz="2000"/>
            </a:lvl5pPr>
            <a:lvl6pPr marL="2286000" indent="0" latinLnBrk="0">
              <a:buNone/>
              <a:defRPr lang="id-ID" sz="2000"/>
            </a:lvl6pPr>
            <a:lvl7pPr marL="2743200" indent="0" latinLnBrk="0">
              <a:buNone/>
              <a:defRPr lang="id-ID" sz="2000"/>
            </a:lvl7pPr>
            <a:lvl8pPr marL="3200400" indent="0" latinLnBrk="0">
              <a:buNone/>
              <a:defRPr lang="id-ID" sz="2000"/>
            </a:lvl8pPr>
            <a:lvl9pPr marL="3657600" indent="0" latinLnBrk="0">
              <a:buNone/>
              <a:defRPr lang="id-ID" sz="2000"/>
            </a:lvl9pPr>
          </a:lstStyle>
          <a:p>
            <a:r>
              <a:rPr lang="id-ID"/>
              <a:t>Klik ikon untuk menambahkan gambar</a:t>
            </a:r>
          </a:p>
        </p:txBody>
      </p:sp>
    </p:spTree>
    <p:extLst>
      <p:ext uri="{BB962C8B-B14F-4D97-AF65-F5344CB8AC3E}">
        <p14:creationId xmlns:p14="http://schemas.microsoft.com/office/powerpoint/2010/main" val="32660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264B86E9-FD66-4DEA-BC06-FDB352076BE8}" type="datetime1">
              <a:rPr lang="en-US" smtClean="0"/>
              <a:t>18/11/19</a:t>
            </a:fld>
            <a:endParaRPr lang="en-US" dirty="0"/>
          </a:p>
        </p:txBody>
      </p:sp>
      <p:sp>
        <p:nvSpPr>
          <p:cNvPr id="5" name="Footer Placeholder 4"/>
          <p:cNvSpPr>
            <a:spLocks noGrp="1"/>
          </p:cNvSpPr>
          <p:nvPr>
            <p:ph type="ftr" sz="quarter" idx="11"/>
          </p:nvPr>
        </p:nvSpPr>
        <p:spPr/>
        <p:txBody>
          <a:bodyPr/>
          <a:lstStyle/>
          <a:p>
            <a:r>
              <a:rPr lang="en-US"/>
              <a:t>Sosiologi SMAN 1 Cibeber Cikotok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eader Bagia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d-ID"/>
              <a:t>Klik untuk mengedit gaya judul Master</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Edit gaya teks Master</a:t>
            </a:r>
          </a:p>
        </p:txBody>
      </p:sp>
      <p:sp>
        <p:nvSpPr>
          <p:cNvPr id="4" name="Date Placeholder 3"/>
          <p:cNvSpPr>
            <a:spLocks noGrp="1"/>
          </p:cNvSpPr>
          <p:nvPr>
            <p:ph type="dt" sz="half" idx="10"/>
          </p:nvPr>
        </p:nvSpPr>
        <p:spPr>
          <a:xfrm>
            <a:off x="8593667" y="6272784"/>
            <a:ext cx="2644309" cy="365125"/>
          </a:xfrm>
        </p:spPr>
        <p:txBody>
          <a:bodyPr/>
          <a:lstStyle/>
          <a:p>
            <a:fld id="{C83A43F3-339C-4D70-ABB9-A8A133A0CA7C}" type="datetime1">
              <a:rPr lang="en-US" smtClean="0"/>
              <a:t>18/11/19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Sosiologi SMAN 1 Cibeber Cikotok</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FB1CC601-9107-4E2D-B077-0C35C27BFDF3}" type="datetime1">
              <a:rPr lang="en-US" smtClean="0"/>
              <a:t>18/11/19</a:t>
            </a:fld>
            <a:endParaRPr lang="en-US" dirty="0"/>
          </a:p>
        </p:txBody>
      </p:sp>
      <p:sp>
        <p:nvSpPr>
          <p:cNvPr id="6" name="Footer Placeholder 5"/>
          <p:cNvSpPr>
            <a:spLocks noGrp="1"/>
          </p:cNvSpPr>
          <p:nvPr>
            <p:ph type="ftr" sz="quarter" idx="11"/>
          </p:nvPr>
        </p:nvSpPr>
        <p:spPr/>
        <p:txBody>
          <a:bodyPr/>
          <a:lstStyle/>
          <a:p>
            <a:r>
              <a:rPr lang="en-US"/>
              <a:t>Sosiologi SMAN 1 Cibeber Cikotok</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a:t>Klik untuk mengedit gaya judul Master</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Edit gaya teks Master</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Edit gaya teks Master</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0BAA9B87-9EF0-4457-BCBC-F3789269B0AD}" type="datetime1">
              <a:rPr lang="en-US" smtClean="0"/>
              <a:t>18/11/19</a:t>
            </a:fld>
            <a:endParaRPr lang="en-US" dirty="0"/>
          </a:p>
        </p:txBody>
      </p:sp>
      <p:sp>
        <p:nvSpPr>
          <p:cNvPr id="8" name="Footer Placeholder 7"/>
          <p:cNvSpPr>
            <a:spLocks noGrp="1"/>
          </p:cNvSpPr>
          <p:nvPr>
            <p:ph type="ftr" sz="quarter" idx="11"/>
          </p:nvPr>
        </p:nvSpPr>
        <p:spPr/>
        <p:txBody>
          <a:bodyPr/>
          <a:lstStyle/>
          <a:p>
            <a:r>
              <a:rPr lang="en-US"/>
              <a:t>Sosiologi SMAN 1 Cibeber Cikotok</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AB307514-4E96-402D-B50E-826356FB1DE2}" type="datetime1">
              <a:rPr lang="en-US" smtClean="0"/>
              <a:t>18/11/19</a:t>
            </a:fld>
            <a:endParaRPr lang="en-US" dirty="0"/>
          </a:p>
        </p:txBody>
      </p:sp>
      <p:sp>
        <p:nvSpPr>
          <p:cNvPr id="4" name="Footer Placeholder 3"/>
          <p:cNvSpPr>
            <a:spLocks noGrp="1"/>
          </p:cNvSpPr>
          <p:nvPr>
            <p:ph type="ftr" sz="quarter" idx="11"/>
          </p:nvPr>
        </p:nvSpPr>
        <p:spPr/>
        <p:txBody>
          <a:bodyPr/>
          <a:lstStyle/>
          <a:p>
            <a:r>
              <a:rPr lang="en-US"/>
              <a:t>Sosiologi SMAN 1 Cibeber Cikotok</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BB622-5C35-45C0-A48F-866829814967}" type="datetime1">
              <a:rPr lang="en-US" smtClean="0"/>
              <a:t>18/11/19</a:t>
            </a:fld>
            <a:endParaRPr lang="en-US" dirty="0"/>
          </a:p>
        </p:txBody>
      </p:sp>
      <p:sp>
        <p:nvSpPr>
          <p:cNvPr id="3" name="Footer Placeholder 2"/>
          <p:cNvSpPr>
            <a:spLocks noGrp="1"/>
          </p:cNvSpPr>
          <p:nvPr>
            <p:ph type="ftr" sz="quarter" idx="11"/>
          </p:nvPr>
        </p:nvSpPr>
        <p:spPr/>
        <p:txBody>
          <a:bodyPr/>
          <a:lstStyle/>
          <a:p>
            <a:r>
              <a:rPr lang="en-US"/>
              <a:t>Sosiologi SMAN 1 Cibeber Cikotok</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onten dengan Keteranga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d-ID"/>
              <a:t>Klik untuk mengedit gaya judul Master</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Edit gaya teks Master</a:t>
            </a:r>
          </a:p>
        </p:txBody>
      </p:sp>
      <p:sp>
        <p:nvSpPr>
          <p:cNvPr id="5" name="Date Placeholder 4"/>
          <p:cNvSpPr>
            <a:spLocks noGrp="1"/>
          </p:cNvSpPr>
          <p:nvPr>
            <p:ph type="dt" sz="half" idx="10"/>
          </p:nvPr>
        </p:nvSpPr>
        <p:spPr/>
        <p:txBody>
          <a:bodyPr/>
          <a:lstStyle/>
          <a:p>
            <a:fld id="{99308D98-5F84-4978-9924-CD5A6130EA90}" type="datetime1">
              <a:rPr lang="en-US" smtClean="0"/>
              <a:t>18/11/19</a:t>
            </a:fld>
            <a:endParaRPr lang="en-US" dirty="0"/>
          </a:p>
        </p:txBody>
      </p:sp>
      <p:sp>
        <p:nvSpPr>
          <p:cNvPr id="6" name="Footer Placeholder 5"/>
          <p:cNvSpPr>
            <a:spLocks noGrp="1"/>
          </p:cNvSpPr>
          <p:nvPr>
            <p:ph type="ftr" sz="quarter" idx="11"/>
          </p:nvPr>
        </p:nvSpPr>
        <p:spPr/>
        <p:txBody>
          <a:bodyPr/>
          <a:lstStyle/>
          <a:p>
            <a:r>
              <a:rPr lang="en-US"/>
              <a:t>Sosiologi SMAN 1 Cibeber Cikotok</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Gambar dengan Keteranga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Edit gaya teks Master</a:t>
            </a:r>
          </a:p>
        </p:txBody>
      </p:sp>
      <p:sp>
        <p:nvSpPr>
          <p:cNvPr id="5" name="Date Placeholder 4"/>
          <p:cNvSpPr>
            <a:spLocks noGrp="1"/>
          </p:cNvSpPr>
          <p:nvPr>
            <p:ph type="dt" sz="half" idx="10"/>
          </p:nvPr>
        </p:nvSpPr>
        <p:spPr/>
        <p:txBody>
          <a:bodyPr/>
          <a:lstStyle/>
          <a:p>
            <a:fld id="{D20E98CE-F59B-473B-955E-7BC7F64B6084}" type="datetime1">
              <a:rPr lang="en-US" smtClean="0"/>
              <a:t>18/11/19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microsoft.com/office/2007/relationships/hdphoto" Target="../media/hdphoto1.wdp"/><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d-ID"/>
              <a:t>Klik untuk mengedit gaya judul Master</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C791461-5149-41D0-AB68-B6B51C6B54E0}" type="datetime1">
              <a:rPr lang="en-US" smtClean="0"/>
              <a:t>18/11/19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Sosiologi SMAN 1 Cibeber Cikotok</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hyperlink" Target="https://www.google.com/imgres?imgurl=https://cdn.sindonews.net/dyn/620/content/2015/03/18/149/977989/kriminalitas-remaja-kian-memprihatinkan-pmX.jpg&amp;imgrefurl=https://nasional.sindonews.com/read/977989/149/kriminalitas-remaja-kian-memprihatinkan-1426642998&amp;docid=I-R-t0acHA4GwM&amp;tbnid=NiXk2LX7g__l-M:&amp;vet=10ahUKEwir79Pls5DkAhV463MBHfR-D8wQMwhAKAQwBA..i&amp;w=620&amp;h=413&amp;safe=strict&amp;bih=616&amp;biw=1218&amp;q=foto%20kriminalitas&amp;ved=0ahUKEwir79Pls5DkAhV463MBHfR-D8wQMwhAKAQwBA&amp;iact=mrc&amp;uact=8" TargetMode="External"/><Relationship Id="rId6" Type="http://schemas.openxmlformats.org/officeDocument/2006/relationships/hyperlink" Target="https://www.google.com/imgres?imgurl=http://poskotanews.com/cms/wp-content/uploads/2013/07/nakutt307.jpg&amp;imgrefurl=http://poskotanews.com/2013/07/30/aksi-kriminalitas-di-bogor-menakutkan/&amp;docid=RJZkkPIaZkC1XM&amp;tbnid=iJhslt7sp_WcFM:&amp;vet=10ahUKEwir79Pls5DkAhV463MBHfR-D8wQMwhBKAUwBQ..i&amp;w=300&amp;h=250&amp;safe=strict&amp;bih=616&amp;biw=1218&amp;q=foto%20kriminalitas&amp;ved=0ahUKEwir79Pls5DkAhV463MBHfR-D8wQMwhBKAUwBQ&amp;iact=mrc&amp;uact=8" TargetMode="External"/><Relationship Id="rId7" Type="http://schemas.openxmlformats.org/officeDocument/2006/relationships/image" Target="../media/image32.jpeg"/><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ctrTitle"/>
          </p:nvPr>
        </p:nvSpPr>
        <p:spPr>
          <a:xfrm>
            <a:off x="527540" y="4841633"/>
            <a:ext cx="11125200" cy="914400"/>
          </a:xfrm>
        </p:spPr>
        <p:txBody>
          <a:bodyPr/>
          <a:lstStyle/>
          <a:p>
            <a:r>
              <a:rPr lang="id-ID" dirty="0" smtClean="0">
                <a:latin typeface="Showcard Gothic" pitchFamily="82" charset="0"/>
              </a:rPr>
              <a:t>PERUBAHAN SOSIAL DAN DAMPAKNYA</a:t>
            </a:r>
            <a:endParaRPr lang="id-ID" dirty="0">
              <a:latin typeface="Showcard Gothic" pitchFamily="82" charset="0"/>
            </a:endParaRPr>
          </a:p>
        </p:txBody>
      </p:sp>
      <p:sp>
        <p:nvSpPr>
          <p:cNvPr id="3" name="Subjudul 2"/>
          <p:cNvSpPr>
            <a:spLocks noGrp="1"/>
          </p:cNvSpPr>
          <p:nvPr>
            <p:ph type="subTitle" idx="1"/>
          </p:nvPr>
        </p:nvSpPr>
        <p:spPr/>
        <p:txBody>
          <a:bodyPr>
            <a:normAutofit/>
          </a:bodyPr>
          <a:lstStyle/>
          <a:p>
            <a:endParaRPr lang="id-ID" b="1" dirty="0">
              <a:latin typeface="Bookman Old Style" pitchFamily="18" charset="0"/>
            </a:endParaRPr>
          </a:p>
        </p:txBody>
      </p:sp>
      <p:sp>
        <p:nvSpPr>
          <p:cNvPr id="4" name="Picture Placeholder 3"/>
          <p:cNvSpPr>
            <a:spLocks noGrp="1"/>
          </p:cNvSpPr>
          <p:nvPr>
            <p:ph type="pic" idx="10"/>
          </p:nvPr>
        </p:nvSpPr>
        <p:spPr>
          <a:xfrm>
            <a:off x="1" y="1"/>
            <a:ext cx="4023360" cy="4759568"/>
          </a:xfrm>
        </p:spPr>
      </p:sp>
      <p:sp>
        <p:nvSpPr>
          <p:cNvPr id="5" name="Picture Placeholder 4"/>
          <p:cNvSpPr>
            <a:spLocks noGrp="1"/>
          </p:cNvSpPr>
          <p:nvPr>
            <p:ph type="pic" idx="11"/>
          </p:nvPr>
        </p:nvSpPr>
        <p:spPr/>
      </p:sp>
      <p:pic>
        <p:nvPicPr>
          <p:cNvPr id="21" name="Tampungan Gambar 20"/>
          <p:cNvPicPr>
            <a:picLocks noGrp="1" noChangeAspect="1"/>
          </p:cNvPicPr>
          <p:nvPr>
            <p:ph type="pic" idx="12"/>
          </p:nvPr>
        </p:nvPicPr>
        <p:blipFill>
          <a:blip r:embed="rId2" cstate="email">
            <a:extLst>
              <a:ext uri="{28A0092B-C50C-407E-A947-70E740481C1C}">
                <a14:useLocalDpi xmlns:a14="http://schemas.microsoft.com/office/drawing/2010/main"/>
              </a:ext>
            </a:extLst>
          </a:blip>
          <a:srcRect/>
          <a:stretch>
            <a:fillRect/>
          </a:stretch>
        </p:blipFill>
        <p:spPr>
          <a:xfrm>
            <a:off x="8127696" y="27297"/>
            <a:ext cx="4023360" cy="4745736"/>
          </a:xfrm>
          <a:prstGeom prst="rect">
            <a:avLst/>
          </a:prstGeom>
        </p:spPr>
      </p:pic>
      <p:pic>
        <p:nvPicPr>
          <p:cNvPr id="1027" name="Picture 3" descr="D:\foto hp\IMG-20180110-WA00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 y="2"/>
            <a:ext cx="4044461" cy="4841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foto hp\IMG-20180306-WA0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35815" y="2"/>
            <a:ext cx="4138247" cy="48416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foto hp\IMG-20180830-WA000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4464" y="2"/>
            <a:ext cx="4091353" cy="4841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foto hp\IMG-20180928-WA000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6863" y="2"/>
            <a:ext cx="4267199" cy="48416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FT\HUT PGRI\DSC_085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2401" y="-103014"/>
            <a:ext cx="4501662" cy="494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20E09179-D335-4650-82E8-FB66F5393DCB}"/>
              </a:ext>
            </a:extLst>
          </p:cNvPr>
          <p:cNvSpPr>
            <a:spLocks noGrp="1"/>
          </p:cNvSpPr>
          <p:nvPr>
            <p:ph type="title"/>
          </p:nvPr>
        </p:nvSpPr>
        <p:spPr/>
        <p:txBody>
          <a:bodyPr/>
          <a:lstStyle/>
          <a:p>
            <a:r>
              <a:rPr lang="id-ID" b="1" dirty="0" err="1">
                <a:solidFill>
                  <a:srgbClr val="FFFF00"/>
                </a:solidFill>
              </a:rPr>
              <a:t>Bentuk-Bentuk</a:t>
            </a:r>
            <a:r>
              <a:rPr lang="id-ID" b="1" dirty="0">
                <a:solidFill>
                  <a:srgbClr val="FFFF00"/>
                </a:solidFill>
              </a:rPr>
              <a:t> Perubahan Sosial</a:t>
            </a:r>
            <a:endParaRPr lang="id-ID" dirty="0">
              <a:solidFill>
                <a:srgbClr val="FFFF00"/>
              </a:solidFill>
            </a:endParaRPr>
          </a:p>
        </p:txBody>
      </p:sp>
      <p:sp>
        <p:nvSpPr>
          <p:cNvPr id="3" name="Tampungan Konten 2">
            <a:extLst>
              <a:ext uri="{FF2B5EF4-FFF2-40B4-BE49-F238E27FC236}">
                <a16:creationId xmlns:a16="http://schemas.microsoft.com/office/drawing/2014/main" xmlns="" id="{2B816AAF-A630-4921-8C68-D557A1B2A6F7}"/>
              </a:ext>
            </a:extLst>
          </p:cNvPr>
          <p:cNvSpPr>
            <a:spLocks noGrp="1"/>
          </p:cNvSpPr>
          <p:nvPr>
            <p:ph idx="1"/>
          </p:nvPr>
        </p:nvSpPr>
        <p:spPr>
          <a:xfrm>
            <a:off x="1069848" y="2121408"/>
            <a:ext cx="4184540" cy="4050792"/>
          </a:xfrm>
        </p:spPr>
        <p:txBody>
          <a:bodyPr/>
          <a:lstStyle/>
          <a:p>
            <a:pPr marL="0" indent="0">
              <a:buNone/>
            </a:pPr>
            <a:r>
              <a:rPr lang="id-ID" dirty="0"/>
              <a:t>Perubahan Lambat (Evolusi)</a:t>
            </a:r>
          </a:p>
          <a:p>
            <a:pPr marL="0" indent="0">
              <a:buNone/>
            </a:pPr>
            <a:endParaRPr lang="id-ID" dirty="0"/>
          </a:p>
          <a:p>
            <a:pPr marL="0" indent="0">
              <a:buNone/>
            </a:pPr>
            <a:r>
              <a:rPr lang="id-ID" dirty="0"/>
              <a:t>Perubahan secara lambat memerlukan waktu yang lama. Biasanya, perubahan ini merupakan rentetan-rentetan perubahan kecil yang saling mengikuti dengan lambat. Pada evolusi, perubahan terjadi dengan sendirinya tanpa rencana atau kehendak tertentu. </a:t>
            </a:r>
          </a:p>
        </p:txBody>
      </p:sp>
      <p:pic>
        <p:nvPicPr>
          <p:cNvPr id="4" name="Gambar 3">
            <a:extLst>
              <a:ext uri="{FF2B5EF4-FFF2-40B4-BE49-F238E27FC236}">
                <a16:creationId xmlns:a16="http://schemas.microsoft.com/office/drawing/2014/main" xmlns="" id="{C3BBDC58-6D4B-4FA1-BC31-F265C2475FFD}"/>
              </a:ext>
            </a:extLst>
          </p:cNvPr>
          <p:cNvPicPr>
            <a:picLocks noChangeAspect="1"/>
          </p:cNvPicPr>
          <p:nvPr/>
        </p:nvPicPr>
        <p:blipFill>
          <a:blip r:embed="rId2"/>
          <a:stretch>
            <a:fillRect/>
          </a:stretch>
        </p:blipFill>
        <p:spPr>
          <a:xfrm>
            <a:off x="5413248" y="2121408"/>
            <a:ext cx="5715000" cy="3562350"/>
          </a:xfrm>
          <a:prstGeom prst="rect">
            <a:avLst/>
          </a:prstGeom>
        </p:spPr>
      </p:pic>
      <p:sp>
        <p:nvSpPr>
          <p:cNvPr id="5" name="Tampungan Kaki 4">
            <a:extLst>
              <a:ext uri="{FF2B5EF4-FFF2-40B4-BE49-F238E27FC236}">
                <a16:creationId xmlns:a16="http://schemas.microsoft.com/office/drawing/2014/main" xmlns="" id="{BFC2046F-4C9F-429C-805E-C8FB4A666EE6}"/>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3231997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Konten 2">
            <a:extLst>
              <a:ext uri="{FF2B5EF4-FFF2-40B4-BE49-F238E27FC236}">
                <a16:creationId xmlns:a16="http://schemas.microsoft.com/office/drawing/2014/main" xmlns="" id="{CB13FFE2-71CD-4ECC-A8FE-AC4D335390BF}"/>
              </a:ext>
            </a:extLst>
          </p:cNvPr>
          <p:cNvSpPr>
            <a:spLocks noGrp="1"/>
          </p:cNvSpPr>
          <p:nvPr>
            <p:ph idx="1"/>
          </p:nvPr>
        </p:nvSpPr>
        <p:spPr>
          <a:xfrm>
            <a:off x="1151734" y="1602794"/>
            <a:ext cx="4866928" cy="4050792"/>
          </a:xfrm>
        </p:spPr>
        <p:txBody>
          <a:bodyPr/>
          <a:lstStyle/>
          <a:p>
            <a:pPr marL="0" indent="0">
              <a:buNone/>
            </a:pPr>
            <a:r>
              <a:rPr lang="id-ID" dirty="0"/>
              <a:t>Perubahan Cepat (Revolusi)</a:t>
            </a:r>
          </a:p>
          <a:p>
            <a:pPr marL="0" indent="0">
              <a:buNone/>
            </a:pPr>
            <a:endParaRPr lang="id-ID" dirty="0"/>
          </a:p>
          <a:p>
            <a:pPr marL="0" indent="0">
              <a:buNone/>
            </a:pPr>
            <a:r>
              <a:rPr lang="id-ID" dirty="0"/>
              <a:t>Perubahan sosial dan kebudayaan yang berlangsung secara cepat dan menyangkut dasar atau sendi-sendi kehidupan masyarakat. Dalam revolusi, perubahan yang terjadi dapat direncanakan atau tanpa direncanakan dan dapat dijalankan tanpa kekerasan atau melalui kekerasan. </a:t>
            </a:r>
          </a:p>
        </p:txBody>
      </p:sp>
      <p:pic>
        <p:nvPicPr>
          <p:cNvPr id="4" name="Gambar 3">
            <a:extLst>
              <a:ext uri="{FF2B5EF4-FFF2-40B4-BE49-F238E27FC236}">
                <a16:creationId xmlns:a16="http://schemas.microsoft.com/office/drawing/2014/main" xmlns="" id="{012F11D8-D729-4210-B28F-75B39DAB154E}"/>
              </a:ext>
            </a:extLst>
          </p:cNvPr>
          <p:cNvPicPr>
            <a:picLocks noChangeAspect="1"/>
          </p:cNvPicPr>
          <p:nvPr/>
        </p:nvPicPr>
        <p:blipFill>
          <a:blip r:embed="rId2"/>
          <a:stretch>
            <a:fillRect/>
          </a:stretch>
        </p:blipFill>
        <p:spPr>
          <a:xfrm>
            <a:off x="6266312" y="2313740"/>
            <a:ext cx="4381500" cy="2628900"/>
          </a:xfrm>
          <a:prstGeom prst="rect">
            <a:avLst/>
          </a:prstGeom>
        </p:spPr>
      </p:pic>
      <p:sp>
        <p:nvSpPr>
          <p:cNvPr id="2" name="Tampungan Kaki 1">
            <a:extLst>
              <a:ext uri="{FF2B5EF4-FFF2-40B4-BE49-F238E27FC236}">
                <a16:creationId xmlns:a16="http://schemas.microsoft.com/office/drawing/2014/main" xmlns="" id="{A7ACE873-E02A-4B71-BE03-E851CB6ED60B}"/>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2608890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Konten 2">
            <a:extLst>
              <a:ext uri="{FF2B5EF4-FFF2-40B4-BE49-F238E27FC236}">
                <a16:creationId xmlns:a16="http://schemas.microsoft.com/office/drawing/2014/main" xmlns="" id="{0EB57581-7683-4D44-8CB1-81C825993275}"/>
              </a:ext>
            </a:extLst>
          </p:cNvPr>
          <p:cNvSpPr>
            <a:spLocks noGrp="1"/>
          </p:cNvSpPr>
          <p:nvPr>
            <p:ph idx="1"/>
          </p:nvPr>
        </p:nvSpPr>
        <p:spPr>
          <a:xfrm>
            <a:off x="1179031" y="961347"/>
            <a:ext cx="4498439" cy="4934485"/>
          </a:xfrm>
        </p:spPr>
        <p:txBody>
          <a:bodyPr>
            <a:normAutofit/>
          </a:bodyPr>
          <a:lstStyle/>
          <a:p>
            <a:pPr marL="0" indent="0">
              <a:buNone/>
            </a:pPr>
            <a:r>
              <a:rPr lang="id-ID" dirty="0"/>
              <a:t>Perubahan Kecil</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Adalah perubahan yang terjadi pada unsur-unsur struktur sosial yang tidak membawa pengaruh langsung atau berarti bagi masyarakat.</a:t>
            </a:r>
          </a:p>
          <a:p>
            <a:pPr marL="0" indent="0">
              <a:buNone/>
            </a:pPr>
            <a:endParaRPr lang="id-ID" dirty="0"/>
          </a:p>
        </p:txBody>
      </p:sp>
      <p:sp>
        <p:nvSpPr>
          <p:cNvPr id="4" name="Tampungan Konten 2">
            <a:extLst>
              <a:ext uri="{FF2B5EF4-FFF2-40B4-BE49-F238E27FC236}">
                <a16:creationId xmlns:a16="http://schemas.microsoft.com/office/drawing/2014/main" xmlns="" id="{7E8B152D-10C3-42E8-82B7-44B4BF58916D}"/>
              </a:ext>
            </a:extLst>
          </p:cNvPr>
          <p:cNvSpPr txBox="1">
            <a:spLocks/>
          </p:cNvSpPr>
          <p:nvPr/>
        </p:nvSpPr>
        <p:spPr>
          <a:xfrm>
            <a:off x="6242350" y="845341"/>
            <a:ext cx="4498439" cy="516649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id-ID" dirty="0"/>
              <a:t>Perubahan Besar</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Adalah perubahan yang berpengaruh terhadap masyarakat dan lembaga-lembaganya, seperti sistem kerja, hak milik tanah, hubungan kekeluargaan, dan stratifikasi masyarakat.</a:t>
            </a:r>
          </a:p>
        </p:txBody>
      </p:sp>
      <p:pic>
        <p:nvPicPr>
          <p:cNvPr id="5" name="Gambar 4">
            <a:extLst>
              <a:ext uri="{FF2B5EF4-FFF2-40B4-BE49-F238E27FC236}">
                <a16:creationId xmlns:a16="http://schemas.microsoft.com/office/drawing/2014/main" xmlns="" id="{885CF994-A93A-4ADB-98D3-49EA024C33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6577" y="1559614"/>
            <a:ext cx="3621570" cy="2390236"/>
          </a:xfrm>
          <a:prstGeom prst="rect">
            <a:avLst/>
          </a:prstGeom>
        </p:spPr>
      </p:pic>
      <p:pic>
        <p:nvPicPr>
          <p:cNvPr id="6" name="Gambar 5">
            <a:extLst>
              <a:ext uri="{FF2B5EF4-FFF2-40B4-BE49-F238E27FC236}">
                <a16:creationId xmlns:a16="http://schemas.microsoft.com/office/drawing/2014/main" xmlns="" id="{581D8665-5DF9-4C10-8A03-1509D284B33E}"/>
              </a:ext>
            </a:extLst>
          </p:cNvPr>
          <p:cNvPicPr>
            <a:picLocks noChangeAspect="1"/>
          </p:cNvPicPr>
          <p:nvPr/>
        </p:nvPicPr>
        <p:blipFill>
          <a:blip r:embed="rId3"/>
          <a:stretch>
            <a:fillRect/>
          </a:stretch>
        </p:blipFill>
        <p:spPr>
          <a:xfrm>
            <a:off x="6421982" y="1516482"/>
            <a:ext cx="3524250" cy="2476500"/>
          </a:xfrm>
          <a:prstGeom prst="rect">
            <a:avLst/>
          </a:prstGeom>
        </p:spPr>
      </p:pic>
      <p:sp>
        <p:nvSpPr>
          <p:cNvPr id="2" name="Tampungan Kaki 1">
            <a:extLst>
              <a:ext uri="{FF2B5EF4-FFF2-40B4-BE49-F238E27FC236}">
                <a16:creationId xmlns:a16="http://schemas.microsoft.com/office/drawing/2014/main" xmlns="" id="{CE7A33A1-F519-4D2D-B837-AA354B20AE07}"/>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3379349129"/>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mpungan Konten 3">
            <a:extLst>
              <a:ext uri="{FF2B5EF4-FFF2-40B4-BE49-F238E27FC236}">
                <a16:creationId xmlns:a16="http://schemas.microsoft.com/office/drawing/2014/main" xmlns="" id="{2F09EC34-76EE-47A5-AC95-1551A668C5B7}"/>
              </a:ext>
            </a:extLst>
          </p:cNvPr>
          <p:cNvSpPr>
            <a:spLocks noGrp="1"/>
          </p:cNvSpPr>
          <p:nvPr>
            <p:ph sz="half" idx="2"/>
          </p:nvPr>
        </p:nvSpPr>
        <p:spPr>
          <a:xfrm>
            <a:off x="1069848" y="1733265"/>
            <a:ext cx="4754880" cy="3589361"/>
          </a:xfrm>
        </p:spPr>
        <p:txBody>
          <a:bodyPr>
            <a:noAutofit/>
          </a:bodyPr>
          <a:lstStyle/>
          <a:p>
            <a:pPr marL="0" indent="0">
              <a:buNone/>
            </a:pPr>
            <a:r>
              <a:rPr lang="id-ID" dirty="0"/>
              <a:t>Perubahan yang Dikehendaki atau Direncanakan</a:t>
            </a:r>
          </a:p>
          <a:p>
            <a:pPr marL="0" indent="0">
              <a:buNone/>
            </a:pPr>
            <a:endParaRPr lang="id-ID" dirty="0"/>
          </a:p>
          <a:p>
            <a:pPr marL="0" indent="0">
              <a:buNone/>
            </a:pPr>
            <a:r>
              <a:rPr lang="id-ID" dirty="0"/>
              <a:t>Merupakan perubahan yang dikehendaki (</a:t>
            </a:r>
            <a:r>
              <a:rPr lang="id-ID" dirty="0" err="1"/>
              <a:t>intended</a:t>
            </a:r>
            <a:r>
              <a:rPr lang="id-ID" dirty="0"/>
              <a:t> </a:t>
            </a:r>
            <a:r>
              <a:rPr lang="id-ID" dirty="0" err="1"/>
              <a:t>change</a:t>
            </a:r>
            <a:r>
              <a:rPr lang="id-ID" dirty="0"/>
              <a:t>) atau direncanakan (</a:t>
            </a:r>
            <a:r>
              <a:rPr lang="id-ID" dirty="0" err="1"/>
              <a:t>planned</a:t>
            </a:r>
            <a:r>
              <a:rPr lang="id-ID" dirty="0"/>
              <a:t> </a:t>
            </a:r>
            <a:r>
              <a:rPr lang="id-ID" dirty="0" err="1"/>
              <a:t>change</a:t>
            </a:r>
            <a:r>
              <a:rPr lang="id-ID" dirty="0"/>
              <a:t>) merupakan perubahan yang diperkirakan atau yang direncanakan terlebih dahulu oleh pihak-pihak yang hendak mengadakan perubahan dalam masyarakat. </a:t>
            </a:r>
          </a:p>
        </p:txBody>
      </p:sp>
      <p:sp>
        <p:nvSpPr>
          <p:cNvPr id="6" name="Tampungan Konten 5">
            <a:extLst>
              <a:ext uri="{FF2B5EF4-FFF2-40B4-BE49-F238E27FC236}">
                <a16:creationId xmlns:a16="http://schemas.microsoft.com/office/drawing/2014/main" xmlns="" id="{AA9CA629-88C7-48E8-8347-3F14EBCC43DD}"/>
              </a:ext>
            </a:extLst>
          </p:cNvPr>
          <p:cNvSpPr>
            <a:spLocks noGrp="1"/>
          </p:cNvSpPr>
          <p:nvPr>
            <p:ph sz="quarter" idx="4"/>
          </p:nvPr>
        </p:nvSpPr>
        <p:spPr>
          <a:xfrm>
            <a:off x="6405167" y="1733265"/>
            <a:ext cx="4754880" cy="3698543"/>
          </a:xfrm>
        </p:spPr>
        <p:txBody>
          <a:bodyPr>
            <a:noAutofit/>
          </a:bodyPr>
          <a:lstStyle/>
          <a:p>
            <a:pPr marL="0" indent="0">
              <a:buNone/>
            </a:pPr>
            <a:r>
              <a:rPr lang="id-ID" dirty="0"/>
              <a:t>Perubahan yang Tidak Dikehendaki atau Tidak Direncanakan</a:t>
            </a:r>
          </a:p>
          <a:p>
            <a:pPr marL="0" indent="0">
              <a:buNone/>
            </a:pPr>
            <a:endParaRPr lang="id-ID" dirty="0"/>
          </a:p>
          <a:p>
            <a:pPr marL="0" indent="0">
              <a:buNone/>
            </a:pPr>
            <a:r>
              <a:rPr lang="id-ID" dirty="0"/>
              <a:t>Perubahan yang tidak dikehendaki (</a:t>
            </a:r>
            <a:r>
              <a:rPr lang="id-ID" dirty="0" err="1"/>
              <a:t>unintended</a:t>
            </a:r>
            <a:r>
              <a:rPr lang="id-ID" dirty="0"/>
              <a:t> </a:t>
            </a:r>
            <a:r>
              <a:rPr lang="id-ID" dirty="0" err="1"/>
              <a:t>change</a:t>
            </a:r>
            <a:r>
              <a:rPr lang="id-ID" dirty="0"/>
              <a:t>) atau tidak direncanakan (</a:t>
            </a:r>
            <a:r>
              <a:rPr lang="id-ID" dirty="0" err="1"/>
              <a:t>unplaned</a:t>
            </a:r>
            <a:r>
              <a:rPr lang="id-ID" dirty="0"/>
              <a:t> </a:t>
            </a:r>
            <a:r>
              <a:rPr lang="id-ID" dirty="0" err="1"/>
              <a:t>change</a:t>
            </a:r>
            <a:r>
              <a:rPr lang="id-ID" dirty="0"/>
              <a:t>) merupakan perubahan yang terjadi di luar jangkauan pengawasan masyarakat atau kemampuan manusia. Perubahan ini dapat menyebabkan timbulnya akibat-akibat sosial yang tidak diharapkan masyarakat.</a:t>
            </a:r>
          </a:p>
        </p:txBody>
      </p:sp>
      <p:sp>
        <p:nvSpPr>
          <p:cNvPr id="2" name="Tampungan Kaki 1">
            <a:extLst>
              <a:ext uri="{FF2B5EF4-FFF2-40B4-BE49-F238E27FC236}">
                <a16:creationId xmlns:a16="http://schemas.microsoft.com/office/drawing/2014/main" xmlns="" id="{0C8F40DC-B757-4AC2-827B-3926BA9C7BA9}"/>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172916427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Konten 2">
            <a:extLst>
              <a:ext uri="{FF2B5EF4-FFF2-40B4-BE49-F238E27FC236}">
                <a16:creationId xmlns:a16="http://schemas.microsoft.com/office/drawing/2014/main" xmlns="" id="{2122733D-D14F-4DB4-9566-B280573FA9E3}"/>
              </a:ext>
            </a:extLst>
          </p:cNvPr>
          <p:cNvSpPr>
            <a:spLocks noGrp="1"/>
          </p:cNvSpPr>
          <p:nvPr>
            <p:ph sz="half" idx="1"/>
          </p:nvPr>
        </p:nvSpPr>
        <p:spPr>
          <a:xfrm>
            <a:off x="1069848" y="1280160"/>
            <a:ext cx="4754880" cy="3977640"/>
          </a:xfrm>
        </p:spPr>
        <p:txBody>
          <a:bodyPr>
            <a:normAutofit lnSpcReduction="10000"/>
          </a:bodyPr>
          <a:lstStyle/>
          <a:p>
            <a:pPr marL="0" indent="0">
              <a:buNone/>
            </a:pPr>
            <a:r>
              <a:rPr lang="id-ID" dirty="0"/>
              <a:t>Perubahan Struktural dan Perubahan Proses</a:t>
            </a:r>
          </a:p>
          <a:p>
            <a:pPr marL="0" indent="0">
              <a:buNone/>
            </a:pPr>
            <a:endParaRPr lang="id-ID" dirty="0"/>
          </a:p>
          <a:p>
            <a:r>
              <a:rPr lang="id-ID" dirty="0"/>
              <a:t>Perubahan struktural, adalah perubahan yang sangat mendasar yang menyebabkan timbulnya reorganisasi dalam masyarakat</a:t>
            </a:r>
          </a:p>
          <a:p>
            <a:pPr marL="0" indent="0">
              <a:buNone/>
            </a:pPr>
            <a:endParaRPr lang="id-ID" dirty="0"/>
          </a:p>
          <a:p>
            <a:r>
              <a:rPr lang="id-ID" dirty="0"/>
              <a:t>Perubahan proses, perubahan yang sifatnya tidak mendasar. Perubahan tersebut hanya merupakan penyempurnaan dari perubahan sebelumnya.</a:t>
            </a:r>
          </a:p>
        </p:txBody>
      </p:sp>
      <p:pic>
        <p:nvPicPr>
          <p:cNvPr id="2" name="Tampungan Konten 1">
            <a:extLst>
              <a:ext uri="{FF2B5EF4-FFF2-40B4-BE49-F238E27FC236}">
                <a16:creationId xmlns:a16="http://schemas.microsoft.com/office/drawing/2014/main" xmlns="" id="{22BE22BB-80B8-4DB8-94BC-99D3D022F33C}"/>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35712" y="1280160"/>
            <a:ext cx="3284093" cy="2077189"/>
          </a:xfrm>
          <a:prstGeom prst="rect">
            <a:avLst/>
          </a:prstGeom>
        </p:spPr>
      </p:pic>
      <p:pic>
        <p:nvPicPr>
          <p:cNvPr id="5" name="Gambar 4">
            <a:extLst>
              <a:ext uri="{FF2B5EF4-FFF2-40B4-BE49-F238E27FC236}">
                <a16:creationId xmlns:a16="http://schemas.microsoft.com/office/drawing/2014/main" xmlns="" id="{3946C605-FAD4-4FFC-AA7E-55B39915D365}"/>
              </a:ext>
            </a:extLst>
          </p:cNvPr>
          <p:cNvPicPr>
            <a:picLocks noChangeAspect="1"/>
          </p:cNvPicPr>
          <p:nvPr/>
        </p:nvPicPr>
        <p:blipFill>
          <a:blip r:embed="rId3"/>
          <a:stretch>
            <a:fillRect/>
          </a:stretch>
        </p:blipFill>
        <p:spPr>
          <a:xfrm>
            <a:off x="6235711" y="3622912"/>
            <a:ext cx="3284093" cy="2189395"/>
          </a:xfrm>
          <a:prstGeom prst="rect">
            <a:avLst/>
          </a:prstGeom>
        </p:spPr>
      </p:pic>
      <p:sp>
        <p:nvSpPr>
          <p:cNvPr id="4" name="Tampungan Kaki 3">
            <a:extLst>
              <a:ext uri="{FF2B5EF4-FFF2-40B4-BE49-F238E27FC236}">
                <a16:creationId xmlns:a16="http://schemas.microsoft.com/office/drawing/2014/main" xmlns="" id="{7C39620E-5449-416E-AE34-5814EAEEAA2A}"/>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383608437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7EACA25-5596-43C3-AC15-067FFCBF3085}"/>
              </a:ext>
            </a:extLst>
          </p:cNvPr>
          <p:cNvSpPr>
            <a:spLocks noGrp="1"/>
          </p:cNvSpPr>
          <p:nvPr>
            <p:ph type="title"/>
          </p:nvPr>
        </p:nvSpPr>
        <p:spPr/>
        <p:txBody>
          <a:bodyPr/>
          <a:lstStyle/>
          <a:p>
            <a:r>
              <a:rPr lang="id-ID" b="1" dirty="0">
                <a:solidFill>
                  <a:srgbClr val="FFFF00"/>
                </a:solidFill>
              </a:rPr>
              <a:t>Faktor Penyebab Perubahan Sosial</a:t>
            </a:r>
            <a:endParaRPr lang="id-ID" dirty="0">
              <a:solidFill>
                <a:srgbClr val="FFFF00"/>
              </a:solidFill>
            </a:endParaRPr>
          </a:p>
        </p:txBody>
      </p:sp>
      <p:sp>
        <p:nvSpPr>
          <p:cNvPr id="3" name="Tampungan Teks 2">
            <a:extLst>
              <a:ext uri="{FF2B5EF4-FFF2-40B4-BE49-F238E27FC236}">
                <a16:creationId xmlns:a16="http://schemas.microsoft.com/office/drawing/2014/main" xmlns="" id="{D8450641-0AB5-43D3-B40F-8BDC1B44563A}"/>
              </a:ext>
            </a:extLst>
          </p:cNvPr>
          <p:cNvSpPr>
            <a:spLocks noGrp="1"/>
          </p:cNvSpPr>
          <p:nvPr>
            <p:ph type="body" idx="1"/>
          </p:nvPr>
        </p:nvSpPr>
        <p:spPr>
          <a:xfrm>
            <a:off x="1066800" y="2194082"/>
            <a:ext cx="4754880" cy="640080"/>
          </a:xfrm>
        </p:spPr>
        <p:txBody>
          <a:bodyPr>
            <a:normAutofit/>
          </a:bodyPr>
          <a:lstStyle/>
          <a:p>
            <a:r>
              <a:rPr lang="id-ID" sz="3200" dirty="0">
                <a:solidFill>
                  <a:srgbClr val="FF0000"/>
                </a:solidFill>
              </a:rPr>
              <a:t>Faktor Internal</a:t>
            </a:r>
          </a:p>
        </p:txBody>
      </p:sp>
      <p:sp>
        <p:nvSpPr>
          <p:cNvPr id="4" name="Tampungan Konten 3">
            <a:extLst>
              <a:ext uri="{FF2B5EF4-FFF2-40B4-BE49-F238E27FC236}">
                <a16:creationId xmlns:a16="http://schemas.microsoft.com/office/drawing/2014/main" xmlns="" id="{2909869B-2CF2-46B9-9B7E-3126AD7CD15C}"/>
              </a:ext>
            </a:extLst>
          </p:cNvPr>
          <p:cNvSpPr>
            <a:spLocks noGrp="1"/>
          </p:cNvSpPr>
          <p:nvPr>
            <p:ph sz="half" idx="2"/>
          </p:nvPr>
        </p:nvSpPr>
        <p:spPr>
          <a:xfrm>
            <a:off x="1066800" y="2934269"/>
            <a:ext cx="4754880" cy="3291840"/>
          </a:xfrm>
        </p:spPr>
        <p:txBody>
          <a:bodyPr>
            <a:normAutofit/>
          </a:bodyPr>
          <a:lstStyle/>
          <a:p>
            <a:pPr lvl="0"/>
            <a:r>
              <a:rPr lang="id-ID" sz="2400" dirty="0"/>
              <a:t>Bertambah atau berkurangnya penduduk</a:t>
            </a:r>
          </a:p>
          <a:p>
            <a:r>
              <a:rPr lang="id-ID" sz="2400" dirty="0"/>
              <a:t>Penemuan-penemuan baru</a:t>
            </a:r>
          </a:p>
          <a:p>
            <a:pPr lvl="0"/>
            <a:r>
              <a:rPr lang="id-ID" sz="2400" dirty="0"/>
              <a:t>Pertentangan masyarakat (konflik sosial)</a:t>
            </a:r>
          </a:p>
          <a:p>
            <a:pPr lvl="0"/>
            <a:r>
              <a:rPr lang="id-ID" sz="2400" dirty="0"/>
              <a:t>Terjadinya pemberontakan atau revolusi</a:t>
            </a:r>
          </a:p>
        </p:txBody>
      </p:sp>
      <p:sp>
        <p:nvSpPr>
          <p:cNvPr id="5" name="Tampungan Teks 4">
            <a:extLst>
              <a:ext uri="{FF2B5EF4-FFF2-40B4-BE49-F238E27FC236}">
                <a16:creationId xmlns:a16="http://schemas.microsoft.com/office/drawing/2014/main" xmlns="" id="{171D42A7-1002-4DB4-9010-767EF78BF1E4}"/>
              </a:ext>
            </a:extLst>
          </p:cNvPr>
          <p:cNvSpPr>
            <a:spLocks noGrp="1"/>
          </p:cNvSpPr>
          <p:nvPr>
            <p:ph type="body" sz="quarter" idx="3"/>
          </p:nvPr>
        </p:nvSpPr>
        <p:spPr>
          <a:xfrm>
            <a:off x="6364224" y="1774209"/>
            <a:ext cx="4754880" cy="914127"/>
          </a:xfrm>
        </p:spPr>
        <p:txBody>
          <a:bodyPr>
            <a:noAutofit/>
          </a:bodyPr>
          <a:lstStyle/>
          <a:p>
            <a:r>
              <a:rPr lang="id-ID" sz="3200" dirty="0">
                <a:solidFill>
                  <a:srgbClr val="FF0000"/>
                </a:solidFill>
              </a:rPr>
              <a:t>Faktor dari Luar (eksternal)</a:t>
            </a:r>
          </a:p>
        </p:txBody>
      </p:sp>
      <p:sp>
        <p:nvSpPr>
          <p:cNvPr id="6" name="Tampungan Konten 5">
            <a:extLst>
              <a:ext uri="{FF2B5EF4-FFF2-40B4-BE49-F238E27FC236}">
                <a16:creationId xmlns:a16="http://schemas.microsoft.com/office/drawing/2014/main" xmlns="" id="{42B92F4E-C555-485F-8409-E91DC5425140}"/>
              </a:ext>
            </a:extLst>
          </p:cNvPr>
          <p:cNvSpPr>
            <a:spLocks noGrp="1"/>
          </p:cNvSpPr>
          <p:nvPr>
            <p:ph sz="quarter" idx="4"/>
          </p:nvPr>
        </p:nvSpPr>
        <p:spPr>
          <a:xfrm>
            <a:off x="6364224" y="2934269"/>
            <a:ext cx="4754880" cy="3291840"/>
          </a:xfrm>
        </p:spPr>
        <p:txBody>
          <a:bodyPr>
            <a:normAutofit/>
          </a:bodyPr>
          <a:lstStyle/>
          <a:p>
            <a:pPr lvl="0"/>
            <a:r>
              <a:rPr lang="id-ID" sz="2400" dirty="0"/>
              <a:t>Lingkungan fisik yang ada di sekitar manusia</a:t>
            </a:r>
          </a:p>
          <a:p>
            <a:pPr lvl="0"/>
            <a:r>
              <a:rPr lang="id-ID" sz="2400" dirty="0"/>
              <a:t>Peperangan</a:t>
            </a:r>
          </a:p>
          <a:p>
            <a:pPr lvl="0"/>
            <a:r>
              <a:rPr lang="id-ID" sz="2400" dirty="0"/>
              <a:t>Pengaruh kebudayaan masyarakat lain</a:t>
            </a:r>
          </a:p>
        </p:txBody>
      </p:sp>
      <p:sp>
        <p:nvSpPr>
          <p:cNvPr id="7" name="Tampungan Kaki 6">
            <a:extLst>
              <a:ext uri="{FF2B5EF4-FFF2-40B4-BE49-F238E27FC236}">
                <a16:creationId xmlns:a16="http://schemas.microsoft.com/office/drawing/2014/main" xmlns="" id="{C58837B8-3E30-4272-835E-00E5BD4254A8}"/>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367171980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7B3E1BBC-57B2-4FEC-A898-A32E3DB68D6E}"/>
              </a:ext>
            </a:extLst>
          </p:cNvPr>
          <p:cNvSpPr>
            <a:spLocks noGrp="1"/>
          </p:cNvSpPr>
          <p:nvPr>
            <p:ph type="title"/>
          </p:nvPr>
        </p:nvSpPr>
        <p:spPr/>
        <p:txBody>
          <a:bodyPr/>
          <a:lstStyle/>
          <a:p>
            <a:r>
              <a:rPr lang="id-ID" dirty="0">
                <a:solidFill>
                  <a:srgbClr val="FFFF00"/>
                </a:solidFill>
              </a:rPr>
              <a:t>Faktor Pendorong Perubahan Sosial</a:t>
            </a:r>
          </a:p>
        </p:txBody>
      </p:sp>
      <p:sp>
        <p:nvSpPr>
          <p:cNvPr id="3" name="Tampungan Konten 2">
            <a:extLst>
              <a:ext uri="{FF2B5EF4-FFF2-40B4-BE49-F238E27FC236}">
                <a16:creationId xmlns:a16="http://schemas.microsoft.com/office/drawing/2014/main" xmlns="" id="{87605E72-EDA9-4805-8ABD-05D40C451817}"/>
              </a:ext>
            </a:extLst>
          </p:cNvPr>
          <p:cNvSpPr>
            <a:spLocks noGrp="1"/>
          </p:cNvSpPr>
          <p:nvPr>
            <p:ph sz="half" idx="1"/>
          </p:nvPr>
        </p:nvSpPr>
        <p:spPr>
          <a:xfrm>
            <a:off x="1069848" y="1774209"/>
            <a:ext cx="5662865" cy="4667534"/>
          </a:xfrm>
        </p:spPr>
        <p:txBody>
          <a:bodyPr>
            <a:noAutofit/>
          </a:bodyPr>
          <a:lstStyle/>
          <a:p>
            <a:r>
              <a:rPr lang="id-ID" dirty="0"/>
              <a:t>Kontak dengan kebudayaan lain</a:t>
            </a:r>
          </a:p>
          <a:p>
            <a:pPr lvl="0"/>
            <a:r>
              <a:rPr lang="id-ID" dirty="0"/>
              <a:t>Sistem pendidikan formal yang maju</a:t>
            </a:r>
          </a:p>
          <a:p>
            <a:pPr lvl="0"/>
            <a:r>
              <a:rPr lang="id-ID" dirty="0"/>
              <a:t>Sikap menghargai hasil karya seseorang dan keinginan untuk maju</a:t>
            </a:r>
          </a:p>
          <a:p>
            <a:pPr lvl="0"/>
            <a:r>
              <a:rPr lang="id-ID" dirty="0"/>
              <a:t>Toleransi</a:t>
            </a:r>
          </a:p>
          <a:p>
            <a:pPr lvl="0"/>
            <a:r>
              <a:rPr lang="id-ID" dirty="0"/>
              <a:t>Sistem pelapisan masyarakat yang terbuka</a:t>
            </a:r>
          </a:p>
          <a:p>
            <a:pPr lvl="0"/>
            <a:r>
              <a:rPr lang="id-ID" dirty="0"/>
              <a:t>Penduduk yang heterogen</a:t>
            </a:r>
          </a:p>
          <a:p>
            <a:pPr lvl="0"/>
            <a:r>
              <a:rPr lang="id-ID" dirty="0"/>
              <a:t>Ketidakpuasan masyarakat terhadap bidang-bidang kehidupan tertentu</a:t>
            </a:r>
          </a:p>
          <a:p>
            <a:pPr lvl="0"/>
            <a:r>
              <a:rPr lang="id-ID" dirty="0"/>
              <a:t>Orientasi ke masa depan</a:t>
            </a:r>
          </a:p>
          <a:p>
            <a:pPr lvl="0"/>
            <a:r>
              <a:rPr lang="id-ID" dirty="0"/>
              <a:t>Adanya nilai bahwa manusia harus berikhtiar untuk memperbaiki hidupnya</a:t>
            </a:r>
          </a:p>
        </p:txBody>
      </p:sp>
      <p:pic>
        <p:nvPicPr>
          <p:cNvPr id="8" name="Tampungan Konten 7">
            <a:extLst>
              <a:ext uri="{FF2B5EF4-FFF2-40B4-BE49-F238E27FC236}">
                <a16:creationId xmlns:a16="http://schemas.microsoft.com/office/drawing/2014/main" xmlns="" id="{BBA2913E-0480-4F0C-8DBA-9F8032D51F74}"/>
              </a:ext>
            </a:extLst>
          </p:cNvPr>
          <p:cNvPicPr>
            <a:picLocks noGrp="1" noChangeAspect="1"/>
          </p:cNvPicPr>
          <p:nvPr>
            <p:ph sz="half" idx="2"/>
          </p:nvPr>
        </p:nvPicPr>
        <p:blipFill>
          <a:blip r:embed="rId2"/>
          <a:stretch>
            <a:fillRect/>
          </a:stretch>
        </p:blipFill>
        <p:spPr>
          <a:xfrm>
            <a:off x="6841960" y="2424108"/>
            <a:ext cx="4754562" cy="2671747"/>
          </a:xfrm>
          <a:prstGeom prst="rect">
            <a:avLst/>
          </a:prstGeom>
        </p:spPr>
      </p:pic>
      <p:sp>
        <p:nvSpPr>
          <p:cNvPr id="4" name="Tampungan Kaki 3">
            <a:extLst>
              <a:ext uri="{FF2B5EF4-FFF2-40B4-BE49-F238E27FC236}">
                <a16:creationId xmlns:a16="http://schemas.microsoft.com/office/drawing/2014/main" xmlns="" id="{9302D015-270B-49FF-AB0D-90E51E39D7E3}"/>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367788173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6FEBB06-B6DD-43C1-B483-8D440A2CE89A}"/>
              </a:ext>
            </a:extLst>
          </p:cNvPr>
          <p:cNvSpPr>
            <a:spLocks noGrp="1"/>
          </p:cNvSpPr>
          <p:nvPr>
            <p:ph type="title"/>
          </p:nvPr>
        </p:nvSpPr>
        <p:spPr/>
        <p:txBody>
          <a:bodyPr/>
          <a:lstStyle/>
          <a:p>
            <a:r>
              <a:rPr lang="id-ID" dirty="0">
                <a:solidFill>
                  <a:srgbClr val="FFFF00"/>
                </a:solidFill>
              </a:rPr>
              <a:t>Faktor Penghambat Perubahan Sosial</a:t>
            </a:r>
          </a:p>
        </p:txBody>
      </p:sp>
      <p:sp>
        <p:nvSpPr>
          <p:cNvPr id="3" name="Tampungan Konten 2">
            <a:extLst>
              <a:ext uri="{FF2B5EF4-FFF2-40B4-BE49-F238E27FC236}">
                <a16:creationId xmlns:a16="http://schemas.microsoft.com/office/drawing/2014/main" xmlns="" id="{25517AA5-FB43-4148-B28E-45C923B78BED}"/>
              </a:ext>
            </a:extLst>
          </p:cNvPr>
          <p:cNvSpPr>
            <a:spLocks noGrp="1"/>
          </p:cNvSpPr>
          <p:nvPr>
            <p:ph idx="1"/>
          </p:nvPr>
        </p:nvSpPr>
        <p:spPr>
          <a:xfrm>
            <a:off x="1069848" y="1637731"/>
            <a:ext cx="10058400" cy="4534469"/>
          </a:xfrm>
        </p:spPr>
        <p:txBody>
          <a:bodyPr>
            <a:noAutofit/>
          </a:bodyPr>
          <a:lstStyle/>
          <a:p>
            <a:pPr lvl="0"/>
            <a:r>
              <a:rPr lang="id-ID" dirty="0"/>
              <a:t>Kurangnya hubungan dengan masyarakat lain</a:t>
            </a:r>
          </a:p>
          <a:p>
            <a:pPr lvl="0"/>
            <a:r>
              <a:rPr lang="id-ID" dirty="0"/>
              <a:t>Perkembangan ilmu pengetahuan yang terlambat</a:t>
            </a:r>
          </a:p>
          <a:p>
            <a:pPr lvl="0"/>
            <a:r>
              <a:rPr lang="id-ID" dirty="0"/>
              <a:t>Sikap masyarakat yang masih mengagungkan tradisi masa lampau dan cenderung konservatif</a:t>
            </a:r>
          </a:p>
          <a:p>
            <a:pPr lvl="0"/>
            <a:r>
              <a:rPr lang="id-ID" dirty="0"/>
              <a:t>Adanya kepentingan yang sudah tertanam kuat (</a:t>
            </a:r>
            <a:r>
              <a:rPr lang="id-ID" dirty="0" err="1"/>
              <a:t>vested</a:t>
            </a:r>
            <a:r>
              <a:rPr lang="id-ID" dirty="0"/>
              <a:t> </a:t>
            </a:r>
            <a:r>
              <a:rPr lang="id-ID" dirty="0" err="1"/>
              <a:t>interest</a:t>
            </a:r>
            <a:r>
              <a:rPr lang="id-ID" dirty="0"/>
              <a:t>). </a:t>
            </a:r>
          </a:p>
          <a:p>
            <a:pPr lvl="0"/>
            <a:r>
              <a:rPr lang="id-ID" dirty="0"/>
              <a:t>Rasa takut akan terjadinya kegoyahan pada integrasi kebudayaan</a:t>
            </a:r>
          </a:p>
          <a:p>
            <a:pPr lvl="0"/>
            <a:r>
              <a:rPr lang="id-ID" dirty="0"/>
              <a:t>Prasangka terhadap hal-hal baru atau asing atau sikap yang tertutup terutama yang datang dari Barat.</a:t>
            </a:r>
          </a:p>
          <a:p>
            <a:pPr lvl="0"/>
            <a:r>
              <a:rPr lang="id-ID" dirty="0"/>
              <a:t>Hambatan-hambatan yang bersifat ideologis</a:t>
            </a:r>
          </a:p>
          <a:p>
            <a:pPr lvl="0"/>
            <a:r>
              <a:rPr lang="id-ID" dirty="0"/>
              <a:t>Kebiasaan tertentu dalam masyarakat yang cenderung sukar diubah karena sudah mendarah daging</a:t>
            </a:r>
          </a:p>
          <a:p>
            <a:r>
              <a:rPr lang="id-ID" dirty="0"/>
              <a:t>Nilai bahwa hidup pada hakikatnya buruk dan tidak mungkin diperbaiki</a:t>
            </a:r>
          </a:p>
        </p:txBody>
      </p:sp>
      <p:sp>
        <p:nvSpPr>
          <p:cNvPr id="4" name="Tampungan Kaki 3">
            <a:extLst>
              <a:ext uri="{FF2B5EF4-FFF2-40B4-BE49-F238E27FC236}">
                <a16:creationId xmlns:a16="http://schemas.microsoft.com/office/drawing/2014/main" xmlns="" id="{CAD7E673-0CD4-476C-97E4-B909FF53B563}"/>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18575057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56291558-9C11-412E-B38B-61FDF382BCD1}"/>
              </a:ext>
            </a:extLst>
          </p:cNvPr>
          <p:cNvSpPr>
            <a:spLocks noGrp="1"/>
          </p:cNvSpPr>
          <p:nvPr>
            <p:ph type="title"/>
          </p:nvPr>
        </p:nvSpPr>
        <p:spPr/>
        <p:txBody>
          <a:bodyPr/>
          <a:lstStyle/>
          <a:p>
            <a:r>
              <a:rPr lang="id-ID" b="1" dirty="0">
                <a:solidFill>
                  <a:srgbClr val="FFFF00"/>
                </a:solidFill>
              </a:rPr>
              <a:t>Akibat Perubahan Sosial</a:t>
            </a:r>
            <a:endParaRPr lang="id-ID" dirty="0">
              <a:solidFill>
                <a:srgbClr val="FFFF00"/>
              </a:solidFill>
            </a:endParaRPr>
          </a:p>
        </p:txBody>
      </p:sp>
      <p:sp>
        <p:nvSpPr>
          <p:cNvPr id="3" name="Tampungan Konten 2">
            <a:extLst>
              <a:ext uri="{FF2B5EF4-FFF2-40B4-BE49-F238E27FC236}">
                <a16:creationId xmlns:a16="http://schemas.microsoft.com/office/drawing/2014/main" xmlns="" id="{3223EE61-1220-498E-BB94-73D7A354508E}"/>
              </a:ext>
            </a:extLst>
          </p:cNvPr>
          <p:cNvSpPr>
            <a:spLocks noGrp="1"/>
          </p:cNvSpPr>
          <p:nvPr>
            <p:ph sz="half" idx="1"/>
          </p:nvPr>
        </p:nvSpPr>
        <p:spPr>
          <a:xfrm>
            <a:off x="1069847" y="1883391"/>
            <a:ext cx="5167179" cy="4288809"/>
          </a:xfrm>
        </p:spPr>
        <p:txBody>
          <a:bodyPr>
            <a:noAutofit/>
          </a:bodyPr>
          <a:lstStyle/>
          <a:p>
            <a:pPr marL="0" indent="0">
              <a:buNone/>
            </a:pPr>
            <a:r>
              <a:rPr lang="id-ID" sz="2400" dirty="0"/>
              <a:t>Perubahan sosial bisa mengakibatkan ketidakseimbangan </a:t>
            </a:r>
            <a:r>
              <a:rPr lang="id-ID" sz="2400" dirty="0" err="1"/>
              <a:t>sistemik</a:t>
            </a:r>
            <a:r>
              <a:rPr lang="id-ID" sz="2400" dirty="0"/>
              <a:t>, yang akan melahirkan kondisi disorganisasi atau disintegrasi sosial, kalau terjadi terus-menerus akan memunculkan situasi </a:t>
            </a:r>
            <a:r>
              <a:rPr lang="id-ID" sz="2400" dirty="0" err="1"/>
              <a:t>chaos</a:t>
            </a:r>
            <a:r>
              <a:rPr lang="id-ID" sz="2400" dirty="0"/>
              <a:t> (kacau), dan puncaknya adalah </a:t>
            </a:r>
            <a:r>
              <a:rPr lang="id-ID" sz="2400" dirty="0" err="1"/>
              <a:t>anomie</a:t>
            </a:r>
            <a:r>
              <a:rPr lang="id-ID" sz="2400" dirty="0"/>
              <a:t> (keadaan tanpa aturan). Selain itu kondisi disintegrasi juga bisa dijumpai dalam fenomena </a:t>
            </a:r>
            <a:r>
              <a:rPr lang="id-ID" sz="2400" dirty="0" err="1"/>
              <a:t>cultural</a:t>
            </a:r>
            <a:r>
              <a:rPr lang="id-ID" sz="2400" dirty="0"/>
              <a:t> </a:t>
            </a:r>
            <a:r>
              <a:rPr lang="id-ID" sz="2400" dirty="0" err="1"/>
              <a:t>lag</a:t>
            </a:r>
            <a:r>
              <a:rPr lang="id-ID" sz="2400" dirty="0"/>
              <a:t> (kesenjangan budaya).</a:t>
            </a:r>
          </a:p>
        </p:txBody>
      </p:sp>
      <p:pic>
        <p:nvPicPr>
          <p:cNvPr id="5" name="Tampungan Konten 4">
            <a:extLst>
              <a:ext uri="{FF2B5EF4-FFF2-40B4-BE49-F238E27FC236}">
                <a16:creationId xmlns:a16="http://schemas.microsoft.com/office/drawing/2014/main" xmlns="" id="{70F8C406-91FD-49B7-9FF7-6EC10B282DBE}"/>
              </a:ext>
            </a:extLst>
          </p:cNvPr>
          <p:cNvPicPr>
            <a:picLocks noGrp="1" noChangeAspect="1"/>
          </p:cNvPicPr>
          <p:nvPr>
            <p:ph sz="half" idx="2"/>
          </p:nvPr>
        </p:nvPicPr>
        <p:blipFill>
          <a:blip r:embed="rId2"/>
          <a:stretch>
            <a:fillRect/>
          </a:stretch>
        </p:blipFill>
        <p:spPr>
          <a:xfrm>
            <a:off x="6237026" y="2353871"/>
            <a:ext cx="5254529" cy="2873221"/>
          </a:xfrm>
          <a:prstGeom prst="rect">
            <a:avLst/>
          </a:prstGeom>
        </p:spPr>
      </p:pic>
      <p:sp>
        <p:nvSpPr>
          <p:cNvPr id="4" name="Tampungan Kaki 3">
            <a:extLst>
              <a:ext uri="{FF2B5EF4-FFF2-40B4-BE49-F238E27FC236}">
                <a16:creationId xmlns:a16="http://schemas.microsoft.com/office/drawing/2014/main" xmlns="" id="{1459BEBF-1BCC-4EC7-8A56-8E58A6D9F861}"/>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24997111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Teks 2">
            <a:extLst>
              <a:ext uri="{FF2B5EF4-FFF2-40B4-BE49-F238E27FC236}">
                <a16:creationId xmlns:a16="http://schemas.microsoft.com/office/drawing/2014/main" xmlns="" id="{12907B97-EE6C-4A2C-962D-08E8E5798AAD}"/>
              </a:ext>
            </a:extLst>
          </p:cNvPr>
          <p:cNvSpPr>
            <a:spLocks noGrp="1"/>
          </p:cNvSpPr>
          <p:nvPr>
            <p:ph type="body" idx="1"/>
          </p:nvPr>
        </p:nvSpPr>
        <p:spPr>
          <a:xfrm>
            <a:off x="468923" y="1270333"/>
            <a:ext cx="4560277" cy="640080"/>
          </a:xfrm>
        </p:spPr>
        <p:txBody>
          <a:bodyPr>
            <a:noAutofit/>
          </a:bodyPr>
          <a:lstStyle/>
          <a:p>
            <a:r>
              <a:rPr lang="id-ID" sz="2400" dirty="0"/>
              <a:t>Bentuk Proses Disintegrasi Masyarakat</a:t>
            </a:r>
          </a:p>
        </p:txBody>
      </p:sp>
      <p:sp>
        <p:nvSpPr>
          <p:cNvPr id="4" name="Tampungan Konten 3">
            <a:extLst>
              <a:ext uri="{FF2B5EF4-FFF2-40B4-BE49-F238E27FC236}">
                <a16:creationId xmlns:a16="http://schemas.microsoft.com/office/drawing/2014/main" xmlns="" id="{3A70C174-BD12-4DB0-98D3-645E1600C688}"/>
              </a:ext>
            </a:extLst>
          </p:cNvPr>
          <p:cNvSpPr>
            <a:spLocks noGrp="1"/>
          </p:cNvSpPr>
          <p:nvPr>
            <p:ph sz="half" idx="2"/>
          </p:nvPr>
        </p:nvSpPr>
        <p:spPr>
          <a:xfrm>
            <a:off x="550986" y="2169995"/>
            <a:ext cx="4595446" cy="2378559"/>
          </a:xfrm>
        </p:spPr>
        <p:txBody>
          <a:bodyPr>
            <a:normAutofit/>
          </a:bodyPr>
          <a:lstStyle/>
          <a:p>
            <a:r>
              <a:rPr lang="id-ID" sz="2200" dirty="0"/>
              <a:t>Pergolakan Daerah</a:t>
            </a:r>
          </a:p>
          <a:p>
            <a:r>
              <a:rPr lang="id-ID" sz="2200" dirty="0"/>
              <a:t>Aksi Protes dan </a:t>
            </a:r>
            <a:r>
              <a:rPr lang="id-ID" sz="2200" dirty="0" smtClean="0"/>
              <a:t>Demonstrasi</a:t>
            </a:r>
            <a:endParaRPr lang="id-ID" sz="2200" dirty="0"/>
          </a:p>
          <a:p>
            <a:r>
              <a:rPr lang="id-ID" sz="2200" dirty="0"/>
              <a:t>Kriminalitas</a:t>
            </a:r>
          </a:p>
          <a:p>
            <a:r>
              <a:rPr lang="id-ID" sz="2200" dirty="0"/>
              <a:t>Kenakalan </a:t>
            </a:r>
            <a:r>
              <a:rPr lang="id-ID" sz="2200" dirty="0" smtClean="0"/>
              <a:t>Remaja</a:t>
            </a:r>
          </a:p>
          <a:p>
            <a:endParaRPr lang="id-ID" sz="2200" dirty="0"/>
          </a:p>
        </p:txBody>
      </p:sp>
      <p:pic>
        <p:nvPicPr>
          <p:cNvPr id="7" name="Tampungan Konten 6">
            <a:extLst>
              <a:ext uri="{FF2B5EF4-FFF2-40B4-BE49-F238E27FC236}">
                <a16:creationId xmlns:a16="http://schemas.microsoft.com/office/drawing/2014/main" xmlns="" id="{6D803608-B3F4-45B0-880F-3AF62B931C71}"/>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049963" y="7939"/>
            <a:ext cx="4754562" cy="2102216"/>
          </a:xfrm>
          <a:prstGeom prst="rect">
            <a:avLst/>
          </a:prstGeom>
        </p:spPr>
      </p:pic>
      <p:sp>
        <p:nvSpPr>
          <p:cNvPr id="2" name="Tampungan Kaki 1">
            <a:extLst>
              <a:ext uri="{FF2B5EF4-FFF2-40B4-BE49-F238E27FC236}">
                <a16:creationId xmlns:a16="http://schemas.microsoft.com/office/drawing/2014/main" xmlns="" id="{F5F0525F-0AF5-4A54-9EC0-F87B91157FFF}"/>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pic>
        <p:nvPicPr>
          <p:cNvPr id="4098" name="Picture 2" descr="D:\SMANSA BONTI\KUMPULAN VIDEO SOS\Gambar\images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9108" y="2110154"/>
            <a:ext cx="4771292" cy="247356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nakutt3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49108" y="4583723"/>
            <a:ext cx="4771292" cy="22742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7" descr="Kriminalitas Remaja Kian Memprihatink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AutoShape 9" descr="Kriminalitas Remaja Kian Memprihatink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AutoShape 11" descr="Kriminalitas Remaja Kian Memprihatink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 name="AutoShape 13" descr="Hasil gambar untuk foto kriminalitas">
            <a:hlinkClick r:id="rId5"/>
          </p:cNvPr>
          <p:cNvSpPr>
            <a:spLocks noChangeAspect="1" noChangeArrowheads="1"/>
          </p:cNvSpPr>
          <p:nvPr/>
        </p:nvSpPr>
        <p:spPr bwMode="auto">
          <a:xfrm>
            <a:off x="155575" y="549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 name="AutoShape 15" descr="Hasil gambar untuk foto kriminalitas">
            <a:hlinkClick r:id="rId6"/>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3" name="AutoShape 17" descr="Hasil gambar untuk foto kriminalit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4" name="AutoShape 19" descr="Hasil gambar untuk foto kriminalita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 name="AutoShape 21" descr="Hasil gambar untuk foto kriminalita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119" name="Picture 23" descr="https://cdn-radar.jawapos.com/uploads/radarsurabaya/news/2018/08/10/panen-penjahat-sebulan-ringkus-137-tersangka-kriminal_m_92489.jpe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49107" y="4583723"/>
            <a:ext cx="4771293" cy="227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541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105508"/>
            <a:ext cx="11371385" cy="1988468"/>
          </a:xfrm>
        </p:spPr>
        <p:txBody>
          <a:bodyPr>
            <a:normAutofit fontScale="90000"/>
          </a:bodyPr>
          <a:lstStyle/>
          <a:p>
            <a:r>
              <a:rPr lang="id-ID" sz="1200" dirty="0" smtClean="0">
                <a:solidFill>
                  <a:srgbClr val="FFFF00"/>
                </a:solidFill>
                <a:latin typeface="Cambria" pitchFamily="18" charset="0"/>
              </a:rPr>
              <a:t>					</a:t>
            </a:r>
            <a:r>
              <a:rPr lang="id-ID" sz="2000" dirty="0" smtClean="0">
                <a:solidFill>
                  <a:srgbClr val="FF0000"/>
                </a:solidFill>
                <a:latin typeface="Cambria" pitchFamily="18" charset="0"/>
              </a:rPr>
              <a:t>koMPETENSI INTI</a:t>
            </a:r>
            <a:r>
              <a:rPr lang="id-ID" sz="2200" dirty="0" smtClean="0">
                <a:solidFill>
                  <a:srgbClr val="FFFF00"/>
                </a:solidFill>
                <a:latin typeface="Cambria" pitchFamily="18" charset="0"/>
              </a:rPr>
              <a:t/>
            </a:r>
            <a:br>
              <a:rPr lang="id-ID" sz="2200" dirty="0" smtClean="0">
                <a:solidFill>
                  <a:srgbClr val="FFFF00"/>
                </a:solidFill>
                <a:latin typeface="Cambria" pitchFamily="18" charset="0"/>
              </a:rPr>
            </a:br>
            <a:r>
              <a:rPr lang="id-ID" sz="1200" dirty="0" smtClean="0">
                <a:solidFill>
                  <a:srgbClr val="FFFF00"/>
                </a:solidFill>
                <a:latin typeface="Cambria" pitchFamily="18" charset="0"/>
              </a:rPr>
              <a:t/>
            </a:r>
            <a:br>
              <a:rPr lang="id-ID" sz="1200" dirty="0" smtClean="0">
                <a:solidFill>
                  <a:srgbClr val="FFFF00"/>
                </a:solidFill>
                <a:latin typeface="Cambria" pitchFamily="18" charset="0"/>
              </a:rPr>
            </a:br>
            <a:r>
              <a:rPr lang="id-ID" sz="1200" dirty="0" smtClean="0">
                <a:solidFill>
                  <a:srgbClr val="FFFF00"/>
                </a:solidFill>
                <a:latin typeface="Cambria" pitchFamily="18" charset="0"/>
              </a:rPr>
              <a:t>KI </a:t>
            </a:r>
            <a:r>
              <a:rPr lang="id-ID" sz="1200" dirty="0">
                <a:solidFill>
                  <a:srgbClr val="FFFF00"/>
                </a:solidFill>
                <a:latin typeface="Cambria" pitchFamily="18" charset="0"/>
              </a:rPr>
              <a:t>1    : Menghayati dan mengamalkan ajaran agama yang dianutnya</a:t>
            </a:r>
            <a:br>
              <a:rPr lang="id-ID" sz="1200" dirty="0">
                <a:solidFill>
                  <a:srgbClr val="FFFF00"/>
                </a:solidFill>
                <a:latin typeface="Cambria" pitchFamily="18" charset="0"/>
              </a:rPr>
            </a:br>
            <a:r>
              <a:rPr lang="id-ID" sz="1200" dirty="0" smtClean="0">
                <a:solidFill>
                  <a:srgbClr val="FFFF00"/>
                </a:solidFill>
                <a:latin typeface="Cambria" pitchFamily="18" charset="0"/>
              </a:rPr>
              <a:t>KI </a:t>
            </a:r>
            <a:r>
              <a:rPr lang="id-ID" sz="1200" dirty="0">
                <a:solidFill>
                  <a:srgbClr val="FFFF00"/>
                </a:solidFill>
                <a:latin typeface="Cambria" pitchFamily="18" charset="0"/>
              </a:rPr>
              <a:t>2 </a:t>
            </a:r>
            <a:r>
              <a:rPr lang="id-ID" sz="1200" dirty="0" smtClean="0">
                <a:solidFill>
                  <a:srgbClr val="FFFF00"/>
                </a:solidFill>
                <a:latin typeface="Cambria" pitchFamily="18" charset="0"/>
              </a:rPr>
              <a:t>  </a:t>
            </a:r>
            <a:r>
              <a:rPr lang="id-ID" sz="1200" dirty="0">
                <a:solidFill>
                  <a:srgbClr val="FFFF00"/>
                </a:solidFill>
                <a:latin typeface="Cambria" pitchFamily="18" charset="0"/>
              </a:rPr>
              <a:t> : Menghayati dan mengamalkan perilaku jujur, disiplin, tanggungjawab, peduli (gotong royong, kerjasama, toleran, damai), santun, responsif dan pro-aktif dan </a:t>
            </a:r>
            <a:r>
              <a:rPr lang="id-ID" sz="1200" dirty="0" smtClean="0">
                <a:solidFill>
                  <a:srgbClr val="FFFF00"/>
                </a:solidFill>
                <a:latin typeface="Cambria" pitchFamily="18" charset="0"/>
              </a:rPr>
              <a:t> menunjukkan </a:t>
            </a:r>
            <a:r>
              <a:rPr lang="id-ID" sz="1200" dirty="0">
                <a:solidFill>
                  <a:srgbClr val="FFFF00"/>
                </a:solidFill>
                <a:latin typeface="Cambria" pitchFamily="18" charset="0"/>
              </a:rPr>
              <a:t>sikap sebagai bagian dari solusi atas berbagai permasalahan dalam berinteraksi secara efektif dengan lingkungan sosial dan alam serta dalam menempatkan diri sebagai cerminan bangsa dalam pergaulan dunia</a:t>
            </a:r>
            <a:br>
              <a:rPr lang="id-ID" sz="1200" dirty="0">
                <a:solidFill>
                  <a:srgbClr val="FFFF00"/>
                </a:solidFill>
                <a:latin typeface="Cambria" pitchFamily="18" charset="0"/>
              </a:rPr>
            </a:br>
            <a:r>
              <a:rPr lang="id-ID" sz="1200" dirty="0">
                <a:solidFill>
                  <a:srgbClr val="FFFF00"/>
                </a:solidFill>
                <a:latin typeface="Cambria" pitchFamily="18" charset="0"/>
              </a:rPr>
              <a:t>KI 3  : Memahami, menerapkan, menganalisis dan mengevaluasi pengetahuan faktual, konseptual, prosedural, dan metakognitif berdasarkan rasa ingin tahunya  tentang ilmu pengetahuan, teknologi, seni, budaya dan humaniora dengan wawasan kemanusiaan,  kebangsaan, kenegaraan dan peradaban terkait penyebab fenomena dan kejadian, serta menerapkan pengetahuan prosedural pada bidang kajian yang spesifik sesuai dengan bakat dan minatnya untuk memecahkan masalah</a:t>
            </a:r>
            <a:br>
              <a:rPr lang="id-ID" sz="1200" dirty="0">
                <a:solidFill>
                  <a:srgbClr val="FFFF00"/>
                </a:solidFill>
                <a:latin typeface="Cambria" pitchFamily="18" charset="0"/>
              </a:rPr>
            </a:br>
            <a:r>
              <a:rPr lang="id-ID" sz="1200" dirty="0">
                <a:solidFill>
                  <a:srgbClr val="FFFF00"/>
                </a:solidFill>
                <a:latin typeface="Cambria" pitchFamily="18" charset="0"/>
              </a:rPr>
              <a:t>KI 4 : Mengolah, menalar, menyaji dan mencipta dalam ranah konkret dan ranah abstrak terkait dengan pengembangan dari yang dipelajarinya di sekolah secara mandiri serta bertindak secara efektif dan kreatif, dan mampu menggunakan metoda sesuai kaidah keilmuan</a:t>
            </a:r>
            <a:br>
              <a:rPr lang="id-ID" sz="1200" dirty="0">
                <a:solidFill>
                  <a:srgbClr val="FFFF00"/>
                </a:solidFill>
                <a:latin typeface="Cambria" pitchFamily="18" charset="0"/>
              </a:rPr>
            </a:br>
            <a:endParaRPr lang="id-ID" sz="1200" dirty="0">
              <a:solidFill>
                <a:srgbClr val="FFFF00"/>
              </a:solidFill>
              <a:latin typeface="Cambria" pitchFamily="18"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274636209"/>
              </p:ext>
            </p:extLst>
          </p:nvPr>
        </p:nvGraphicFramePr>
        <p:xfrm>
          <a:off x="457200" y="2227384"/>
          <a:ext cx="4911969" cy="3684238"/>
        </p:xfrm>
        <a:graphic>
          <a:graphicData uri="http://schemas.openxmlformats.org/drawingml/2006/table">
            <a:tbl>
              <a:tblPr firstRow="1" firstCol="1" bandRow="1">
                <a:tableStyleId>{5C22544A-7EE6-4342-B048-85BDC9FD1C3A}</a:tableStyleId>
              </a:tblPr>
              <a:tblGrid>
                <a:gridCol w="4911969"/>
              </a:tblGrid>
              <a:tr h="1681383">
                <a:tc>
                  <a:txBody>
                    <a:bodyPr/>
                    <a:lstStyle/>
                    <a:p>
                      <a:r>
                        <a:rPr lang="id-ID" sz="1600" dirty="0" smtClean="0">
                          <a:latin typeface="Cambria" pitchFamily="18" charset="0"/>
                        </a:rPr>
                        <a:t>                      </a:t>
                      </a:r>
                      <a:r>
                        <a:rPr lang="id-ID" sz="1600" dirty="0" smtClean="0">
                          <a:solidFill>
                            <a:schemeClr val="bg1"/>
                          </a:solidFill>
                          <a:latin typeface="Cambria" pitchFamily="18" charset="0"/>
                        </a:rPr>
                        <a:t>KOMPETENSI</a:t>
                      </a:r>
                      <a:r>
                        <a:rPr lang="id-ID" sz="1600" dirty="0" smtClean="0">
                          <a:solidFill>
                            <a:schemeClr val="bg1"/>
                          </a:solidFill>
                        </a:rPr>
                        <a:t> DASAR</a:t>
                      </a:r>
                    </a:p>
                    <a:p>
                      <a:endParaRPr lang="id-ID" sz="1600" dirty="0" smtClean="0"/>
                    </a:p>
                    <a:p>
                      <a:r>
                        <a:rPr lang="id-ID" sz="1600" dirty="0" smtClean="0"/>
                        <a:t>3.1 Memahami berbagai jenis dan faktor-faktor perubahan sosial serta akibat yang ditimbulkannya dalam kehidupan masyarakat</a:t>
                      </a:r>
                      <a:endParaRPr lang="id-ID" sz="1600" dirty="0"/>
                    </a:p>
                  </a:txBody>
                  <a:tcPr marL="39582" marR="39582" marT="39582" marB="39582"/>
                </a:tc>
              </a:tr>
              <a:tr h="1414012">
                <a:tc>
                  <a:txBody>
                    <a:bodyPr/>
                    <a:lstStyle/>
                    <a:p>
                      <a:r>
                        <a:rPr lang="id-ID" sz="1600" dirty="0" smtClean="0"/>
                        <a:t>4.1 Menalar berdasarkan pemahaman dari pengamatan dan diskusi tentang perubahan sosial dan akibat yang ditimbulkannya </a:t>
                      </a:r>
                      <a:endParaRPr lang="id-ID" sz="1600" dirty="0"/>
                    </a:p>
                  </a:txBody>
                  <a:tcPr marL="39582" marR="39582" marT="39582" marB="39582"/>
                </a:tc>
              </a:tr>
              <a:tr h="588843">
                <a:tc>
                  <a:txBody>
                    <a:bodyPr/>
                    <a:lstStyle/>
                    <a:p>
                      <a:endParaRPr lang="id-ID" dirty="0"/>
                    </a:p>
                  </a:txBody>
                  <a:tcPr marL="39582" marR="39582" marT="39582" marB="39582"/>
                </a:tc>
              </a:tr>
            </a:tbl>
          </a:graphicData>
        </a:graphic>
      </p:graphicFrame>
      <p:sp>
        <p:nvSpPr>
          <p:cNvPr id="4" name="Content Placeholder 3"/>
          <p:cNvSpPr>
            <a:spLocks noGrp="1"/>
          </p:cNvSpPr>
          <p:nvPr>
            <p:ph sz="half" idx="2"/>
          </p:nvPr>
        </p:nvSpPr>
        <p:spPr>
          <a:xfrm>
            <a:off x="5826369" y="2239107"/>
            <a:ext cx="5955323" cy="3692769"/>
          </a:xfrm>
        </p:spPr>
        <p:txBody>
          <a:bodyPr>
            <a:normAutofit fontScale="40000" lnSpcReduction="20000"/>
          </a:bodyPr>
          <a:lstStyle/>
          <a:p>
            <a:pPr marL="0" indent="0">
              <a:buNone/>
            </a:pPr>
            <a:r>
              <a:rPr lang="id-ID" sz="3800" b="1" dirty="0" smtClean="0">
                <a:solidFill>
                  <a:srgbClr val="FF0000"/>
                </a:solidFill>
                <a:latin typeface="Cambria" pitchFamily="18" charset="0"/>
                <a:ea typeface="Arial Unicode MS" pitchFamily="34" charset="-128"/>
                <a:cs typeface="Arial Unicode MS" pitchFamily="34" charset="-128"/>
              </a:rPr>
              <a:t>Indikator </a:t>
            </a:r>
            <a:r>
              <a:rPr lang="id-ID" sz="3800" b="1" dirty="0">
                <a:solidFill>
                  <a:srgbClr val="FF0000"/>
                </a:solidFill>
                <a:latin typeface="Cambria" pitchFamily="18" charset="0"/>
                <a:ea typeface="Arial Unicode MS" pitchFamily="34" charset="-128"/>
                <a:cs typeface="Arial Unicode MS" pitchFamily="34" charset="-128"/>
              </a:rPr>
              <a:t>Pencapaian Kompetensi (IPK)</a:t>
            </a:r>
          </a:p>
          <a:p>
            <a:pPr marL="0" indent="0">
              <a:buNone/>
            </a:pPr>
            <a:r>
              <a:rPr lang="id-ID" sz="2100" dirty="0" smtClean="0"/>
              <a:t>3.1.1Menjelaskan Hakikat </a:t>
            </a:r>
            <a:r>
              <a:rPr lang="id-ID" sz="2100" dirty="0"/>
              <a:t>P</a:t>
            </a:r>
            <a:r>
              <a:rPr lang="id-ID" sz="2100" dirty="0" smtClean="0"/>
              <a:t>erubahan  Sosial</a:t>
            </a:r>
          </a:p>
          <a:p>
            <a:pPr marL="0" indent="0">
              <a:buNone/>
            </a:pPr>
            <a:r>
              <a:rPr lang="id-ID" sz="2100" dirty="0" smtClean="0"/>
              <a:t>3.1.2 Menjelaskan Bentuk –bentuk  Perubahan </a:t>
            </a:r>
            <a:r>
              <a:rPr lang="id-ID" sz="2100" dirty="0"/>
              <a:t>S</a:t>
            </a:r>
            <a:r>
              <a:rPr lang="id-ID" sz="2100" dirty="0" smtClean="0"/>
              <a:t>osial</a:t>
            </a:r>
          </a:p>
          <a:p>
            <a:pPr marL="0" indent="0">
              <a:buNone/>
            </a:pPr>
            <a:r>
              <a:rPr lang="id-ID" sz="2100" dirty="0" smtClean="0"/>
              <a:t>3.1.3 Menganalisis faktor penghambat dan pendorong  perubahan sosial di masyarakat</a:t>
            </a:r>
          </a:p>
          <a:p>
            <a:pPr marL="0" indent="0">
              <a:buNone/>
            </a:pPr>
            <a:r>
              <a:rPr lang="id-ID" sz="2100" dirty="0" smtClean="0"/>
              <a:t>4.1.1 menyebutkan perubahan sosial dan dampaknya terhadap kehidupan masyarakat</a:t>
            </a:r>
          </a:p>
          <a:p>
            <a:pPr marL="0" indent="0">
              <a:buNone/>
            </a:pPr>
            <a:r>
              <a:rPr lang="id-ID" sz="2100" dirty="0" smtClean="0"/>
              <a:t>4.1.2 melaporkan bentuk-bentuk perubahan sosial yang ada di lingkungan sekitar</a:t>
            </a:r>
          </a:p>
          <a:p>
            <a:pPr marL="0" indent="0">
              <a:buNone/>
            </a:pPr>
            <a:r>
              <a:rPr lang="id-ID" sz="2100" dirty="0" smtClean="0"/>
              <a:t>4.1.3  mempresentasikan hasil pengamatan di lingkungan sekitar tentang proses perubahan sosial</a:t>
            </a:r>
          </a:p>
          <a:p>
            <a:pPr marL="0" indent="0">
              <a:buNone/>
            </a:pPr>
            <a:endParaRPr lang="id-ID" sz="1600" dirty="0" smtClean="0"/>
          </a:p>
          <a:p>
            <a:pPr marL="0" indent="0">
              <a:buNone/>
            </a:pPr>
            <a:r>
              <a:rPr lang="id-ID" sz="3800" b="1" dirty="0" smtClean="0">
                <a:solidFill>
                  <a:srgbClr val="FF0000"/>
                </a:solidFill>
                <a:latin typeface="Cambria" pitchFamily="18" charset="0"/>
              </a:rPr>
              <a:t>Tujuan pembelajaran</a:t>
            </a:r>
            <a:endParaRPr lang="id-ID" sz="3800" b="1" dirty="0">
              <a:solidFill>
                <a:srgbClr val="FF0000"/>
              </a:solidFill>
              <a:latin typeface="Cambria" pitchFamily="18" charset="0"/>
            </a:endParaRPr>
          </a:p>
          <a:p>
            <a:r>
              <a:rPr lang="id-ID" sz="2300" dirty="0"/>
              <a:t>Melalui proses mencari informasi, menanya, mengasosiasi, mengomunikasikan peserta didik dapat:</a:t>
            </a:r>
          </a:p>
          <a:p>
            <a:pPr lvl="0"/>
            <a:r>
              <a:rPr lang="id-ID" sz="2300" dirty="0"/>
              <a:t>Memahami </a:t>
            </a:r>
            <a:r>
              <a:rPr lang="id-ID" sz="2300" dirty="0" smtClean="0"/>
              <a:t>hakikat perubahan sosial</a:t>
            </a:r>
          </a:p>
          <a:p>
            <a:pPr lvl="0"/>
            <a:r>
              <a:rPr lang="id-ID" sz="2300" dirty="0" smtClean="0"/>
              <a:t>Menjelaskan </a:t>
            </a:r>
            <a:r>
              <a:rPr lang="id-ID" sz="2300" dirty="0"/>
              <a:t>Bentuk –bentuk  Perubahan </a:t>
            </a:r>
            <a:r>
              <a:rPr lang="id-ID" sz="2300" dirty="0" smtClean="0"/>
              <a:t>Sosial</a:t>
            </a:r>
          </a:p>
          <a:p>
            <a:pPr lvl="0"/>
            <a:r>
              <a:rPr lang="id-ID" sz="2300" dirty="0"/>
              <a:t>Menganalisis faktor penghambat dan pendorong  perubahan sosial di masyarakat</a:t>
            </a:r>
          </a:p>
          <a:p>
            <a:pPr marL="0" indent="0">
              <a:buNone/>
            </a:pPr>
            <a:endParaRPr lang="id-ID" sz="1600" dirty="0"/>
          </a:p>
        </p:txBody>
      </p:sp>
      <p:sp>
        <p:nvSpPr>
          <p:cNvPr id="5" name="Footer Placeholder 4"/>
          <p:cNvSpPr>
            <a:spLocks noGrp="1"/>
          </p:cNvSpPr>
          <p:nvPr>
            <p:ph type="ftr" sz="quarter" idx="11"/>
          </p:nvPr>
        </p:nvSpPr>
        <p:spPr/>
        <p:txBody>
          <a:bodyPr/>
          <a:lstStyle/>
          <a:p>
            <a:r>
              <a:rPr lang="en-US" dirty="0" err="1" smtClean="0"/>
              <a:t>Sosiologi</a:t>
            </a:r>
            <a:r>
              <a:rPr lang="en-US" dirty="0" smtClean="0"/>
              <a:t> SMAN 1 </a:t>
            </a:r>
            <a:r>
              <a:rPr lang="id-ID" dirty="0" smtClean="0"/>
              <a:t>Bonti</a:t>
            </a:r>
            <a:endParaRPr lang="en-US" dirty="0"/>
          </a:p>
        </p:txBody>
      </p:sp>
    </p:spTree>
    <p:extLst>
      <p:ext uri="{BB962C8B-B14F-4D97-AF65-F5344CB8AC3E}">
        <p14:creationId xmlns:p14="http://schemas.microsoft.com/office/powerpoint/2010/main" val="21459213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F06E44CC-FD3F-42DC-94E3-153D92F9ABDE}"/>
              </a:ext>
            </a:extLst>
          </p:cNvPr>
          <p:cNvSpPr/>
          <p:nvPr/>
        </p:nvSpPr>
        <p:spPr>
          <a:xfrm>
            <a:off x="987188" y="1067526"/>
            <a:ext cx="6096000" cy="1856919"/>
          </a:xfrm>
          <a:prstGeom prst="rect">
            <a:avLst/>
          </a:prstGeom>
        </p:spPr>
        <p:txBody>
          <a:bodyPr>
            <a:spAutoFit/>
          </a:bodyPr>
          <a:lstStyle/>
          <a:p>
            <a:pPr>
              <a:lnSpc>
                <a:spcPct val="150000"/>
              </a:lnSpc>
              <a:spcAft>
                <a:spcPts val="800"/>
              </a:spcAft>
            </a:pPr>
            <a:r>
              <a:rPr lang="id-ID" dirty="0">
                <a:latin typeface="Rockwell" panose="02060603020205020403" pitchFamily="18" charset="0"/>
                <a:ea typeface="Calibri" panose="020F0502020204030204" pitchFamily="34" charset="0"/>
                <a:cs typeface="Arial" panose="020B0604020202020204" pitchFamily="34" charset="0"/>
              </a:rPr>
              <a:t>Referensi</a:t>
            </a:r>
          </a:p>
          <a:p>
            <a:pPr>
              <a:lnSpc>
                <a:spcPct val="150000"/>
              </a:lnSpc>
              <a:spcAft>
                <a:spcPts val="800"/>
              </a:spcAft>
            </a:pPr>
            <a:r>
              <a:rPr lang="id-ID" dirty="0">
                <a:latin typeface="Rockwell" panose="02060603020205020403" pitchFamily="18" charset="0"/>
                <a:ea typeface="Calibri" panose="020F0502020204030204" pitchFamily="34" charset="0"/>
                <a:cs typeface="Arial" panose="020B0604020202020204" pitchFamily="34" charset="0"/>
              </a:rPr>
              <a:t>Maryati, Kun dan Juju </a:t>
            </a:r>
            <a:r>
              <a:rPr lang="id-ID" dirty="0" err="1">
                <a:latin typeface="Rockwell" panose="02060603020205020403" pitchFamily="18" charset="0"/>
                <a:ea typeface="Calibri" panose="020F0502020204030204" pitchFamily="34" charset="0"/>
                <a:cs typeface="Arial" panose="020B0604020202020204" pitchFamily="34" charset="0"/>
              </a:rPr>
              <a:t>Suryawati</a:t>
            </a:r>
            <a:r>
              <a:rPr lang="id-ID" dirty="0">
                <a:latin typeface="Rockwell" panose="02060603020205020403" pitchFamily="18" charset="0"/>
                <a:ea typeface="Calibri" panose="020F0502020204030204" pitchFamily="34" charset="0"/>
                <a:cs typeface="Arial" panose="020B0604020202020204" pitchFamily="34" charset="0"/>
              </a:rPr>
              <a:t>. 2015. Sosiologi untuk SMA/MA Kelas XII: Kelompok Peminatan </a:t>
            </a:r>
            <a:r>
              <a:rPr lang="id-ID" dirty="0" err="1">
                <a:latin typeface="Rockwell" panose="02060603020205020403" pitchFamily="18" charset="0"/>
                <a:ea typeface="Calibri" panose="020F0502020204030204" pitchFamily="34" charset="0"/>
                <a:cs typeface="Arial" panose="020B0604020202020204" pitchFamily="34" charset="0"/>
              </a:rPr>
              <a:t>Ilmu-Ilmu</a:t>
            </a:r>
            <a:r>
              <a:rPr lang="id-ID" dirty="0">
                <a:latin typeface="Rockwell" panose="02060603020205020403" pitchFamily="18" charset="0"/>
                <a:ea typeface="Calibri" panose="020F0502020204030204" pitchFamily="34" charset="0"/>
                <a:cs typeface="Arial" panose="020B0604020202020204" pitchFamily="34" charset="0"/>
              </a:rPr>
              <a:t> Sosial. </a:t>
            </a:r>
            <a:r>
              <a:rPr lang="id-ID" dirty="0" err="1">
                <a:latin typeface="Rockwell" panose="02060603020205020403" pitchFamily="18" charset="0"/>
                <a:ea typeface="Calibri" panose="020F0502020204030204" pitchFamily="34" charset="0"/>
                <a:cs typeface="Arial" panose="020B0604020202020204" pitchFamily="34" charset="0"/>
              </a:rPr>
              <a:t>Esis</a:t>
            </a:r>
            <a:r>
              <a:rPr lang="id-ID" dirty="0">
                <a:latin typeface="Rockwell" panose="02060603020205020403" pitchFamily="18" charset="0"/>
                <a:ea typeface="Calibri" panose="020F0502020204030204" pitchFamily="34" charset="0"/>
                <a:cs typeface="Arial" panose="020B0604020202020204" pitchFamily="34" charset="0"/>
              </a:rPr>
              <a:t> Erlangga. Jakarta</a:t>
            </a:r>
          </a:p>
        </p:txBody>
      </p:sp>
      <p:sp>
        <p:nvSpPr>
          <p:cNvPr id="3" name="Tampungan Kaki 2">
            <a:extLst>
              <a:ext uri="{FF2B5EF4-FFF2-40B4-BE49-F238E27FC236}">
                <a16:creationId xmlns:a16="http://schemas.microsoft.com/office/drawing/2014/main" xmlns="" id="{EFC3C6F7-D88E-4302-B3EB-946CCF6A1B8B}"/>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293006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mbar 4">
            <a:extLst>
              <a:ext uri="{FF2B5EF4-FFF2-40B4-BE49-F238E27FC236}">
                <a16:creationId xmlns:a16="http://schemas.microsoft.com/office/drawing/2014/main" xmlns="" id="{4286071C-07BB-49AB-8477-6B2A9E100912}"/>
              </a:ext>
            </a:extLst>
          </p:cNvPr>
          <p:cNvPicPr>
            <a:picLocks noChangeAspect="1"/>
          </p:cNvPicPr>
          <p:nvPr/>
        </p:nvPicPr>
        <p:blipFill>
          <a:blip r:embed="rId2"/>
          <a:stretch>
            <a:fillRect/>
          </a:stretch>
        </p:blipFill>
        <p:spPr>
          <a:xfrm>
            <a:off x="2350116" y="1590817"/>
            <a:ext cx="2331066" cy="2899296"/>
          </a:xfrm>
          <a:prstGeom prst="ellipse">
            <a:avLst/>
          </a:prstGeom>
          <a:ln>
            <a:noFill/>
          </a:ln>
          <a:effectLst>
            <a:softEdge rad="112500"/>
          </a:effectLst>
        </p:spPr>
      </p:pic>
      <p:sp>
        <p:nvSpPr>
          <p:cNvPr id="3" name="Tampungan Teks 2">
            <a:extLst>
              <a:ext uri="{FF2B5EF4-FFF2-40B4-BE49-F238E27FC236}">
                <a16:creationId xmlns:a16="http://schemas.microsoft.com/office/drawing/2014/main" xmlns="" id="{4D576F14-E2C1-4DD5-A2BC-029C153FC541}"/>
              </a:ext>
            </a:extLst>
          </p:cNvPr>
          <p:cNvSpPr>
            <a:spLocks noGrp="1"/>
          </p:cNvSpPr>
          <p:nvPr>
            <p:ph type="body" idx="1"/>
          </p:nvPr>
        </p:nvSpPr>
        <p:spPr>
          <a:xfrm>
            <a:off x="5022375" y="1440692"/>
            <a:ext cx="5158855" cy="3513445"/>
          </a:xfrm>
        </p:spPr>
        <p:txBody>
          <a:bodyPr>
            <a:normAutofit fontScale="92500"/>
          </a:bodyPr>
          <a:lstStyle/>
          <a:p>
            <a:r>
              <a:rPr lang="id-ID" sz="2800" dirty="0"/>
              <a:t>Manusia harus mampu membayangkan, melaksanakan dan bersikeras melakukan perubahan sosial jika mereka ingin mereformasi atau bahkan untuk mempertahankan peradaban</a:t>
            </a:r>
          </a:p>
          <a:p>
            <a:r>
              <a:rPr lang="id-ID" dirty="0"/>
              <a:t>--Rebecca </a:t>
            </a:r>
            <a:r>
              <a:rPr lang="id-ID" dirty="0" err="1"/>
              <a:t>West</a:t>
            </a:r>
            <a:r>
              <a:rPr lang="id-ID" dirty="0"/>
              <a:t>—</a:t>
            </a:r>
            <a:endParaRPr lang="id-ID" sz="2800" dirty="0"/>
          </a:p>
        </p:txBody>
      </p:sp>
      <p:sp>
        <p:nvSpPr>
          <p:cNvPr id="2" name="Tampungan Kaki 1">
            <a:extLst>
              <a:ext uri="{FF2B5EF4-FFF2-40B4-BE49-F238E27FC236}">
                <a16:creationId xmlns:a16="http://schemas.microsoft.com/office/drawing/2014/main" xmlns="" id="{30684628-FDD8-4907-BAB3-97D49799CAE6}"/>
              </a:ext>
            </a:extLst>
          </p:cNvPr>
          <p:cNvSpPr>
            <a:spLocks noGrp="1"/>
          </p:cNvSpPr>
          <p:nvPr>
            <p:ph type="ftr" sz="quarter" idx="11"/>
          </p:nvPr>
        </p:nvSpPr>
        <p:spPr/>
        <p:txBody>
          <a:bodyPr/>
          <a:lstStyle/>
          <a:p>
            <a:r>
              <a:rPr lang="en-US" b="1" dirty="0" err="1">
                <a:solidFill>
                  <a:schemeClr val="bg1"/>
                </a:solidFill>
              </a:rPr>
              <a:t>Sosiologi</a:t>
            </a:r>
            <a:r>
              <a:rPr lang="en-US" b="1" dirty="0">
                <a:solidFill>
                  <a:schemeClr val="bg1"/>
                </a:solidFill>
              </a:rPr>
              <a:t> SMAN 1 </a:t>
            </a:r>
            <a:r>
              <a:rPr lang="id-ID" b="1" dirty="0" smtClean="0">
                <a:solidFill>
                  <a:schemeClr val="bg1"/>
                </a:solidFill>
              </a:rPr>
              <a:t>Bonti</a:t>
            </a:r>
            <a:endParaRPr lang="en-US" b="1" dirty="0">
              <a:solidFill>
                <a:schemeClr val="bg1"/>
              </a:solidFill>
            </a:endParaRPr>
          </a:p>
        </p:txBody>
      </p:sp>
    </p:spTree>
    <p:extLst>
      <p:ext uri="{BB962C8B-B14F-4D97-AF65-F5344CB8AC3E}">
        <p14:creationId xmlns:p14="http://schemas.microsoft.com/office/powerpoint/2010/main" val="23013351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1D7281B4-0062-44CE-B80F-F0A81E7806FF}"/>
              </a:ext>
            </a:extLst>
          </p:cNvPr>
          <p:cNvSpPr>
            <a:spLocks noGrp="1"/>
          </p:cNvSpPr>
          <p:nvPr>
            <p:ph type="title"/>
          </p:nvPr>
        </p:nvSpPr>
        <p:spPr>
          <a:xfrm>
            <a:off x="8549640" y="685800"/>
            <a:ext cx="3200400" cy="1491699"/>
          </a:xfrm>
        </p:spPr>
        <p:txBody>
          <a:bodyPr>
            <a:normAutofit fontScale="90000"/>
          </a:bodyPr>
          <a:lstStyle/>
          <a:p>
            <a:r>
              <a:rPr lang="id-ID" dirty="0"/>
              <a:t>Hakikat Perubahan Sosial</a:t>
            </a:r>
            <a:br>
              <a:rPr lang="id-ID" dirty="0"/>
            </a:br>
            <a:endParaRPr lang="id-ID" dirty="0"/>
          </a:p>
        </p:txBody>
      </p:sp>
      <p:pic>
        <p:nvPicPr>
          <p:cNvPr id="5" name="Tampungan Konten 4">
            <a:extLst>
              <a:ext uri="{FF2B5EF4-FFF2-40B4-BE49-F238E27FC236}">
                <a16:creationId xmlns:a16="http://schemas.microsoft.com/office/drawing/2014/main" xmlns="" id="{A4948373-1C29-405E-B573-9C795948EC53}"/>
              </a:ext>
            </a:extLst>
          </p:cNvPr>
          <p:cNvPicPr>
            <a:picLocks noGrp="1" noChangeAspect="1"/>
          </p:cNvPicPr>
          <p:nvPr>
            <p:ph idx="1"/>
          </p:nvPr>
        </p:nvPicPr>
        <p:blipFill>
          <a:blip r:embed="rId2"/>
          <a:stretch>
            <a:fillRect/>
          </a:stretch>
        </p:blipFill>
        <p:spPr>
          <a:xfrm>
            <a:off x="1169605" y="1768066"/>
            <a:ext cx="6336664" cy="3644209"/>
          </a:xfrm>
          <a:prstGeom prst="rect">
            <a:avLst/>
          </a:prstGeom>
        </p:spPr>
      </p:pic>
      <p:sp>
        <p:nvSpPr>
          <p:cNvPr id="4" name="Tampungan Teks 3">
            <a:extLst>
              <a:ext uri="{FF2B5EF4-FFF2-40B4-BE49-F238E27FC236}">
                <a16:creationId xmlns:a16="http://schemas.microsoft.com/office/drawing/2014/main" xmlns="" id="{7FDC53D0-71DA-475D-A4AA-6FF162860B68}"/>
              </a:ext>
            </a:extLst>
          </p:cNvPr>
          <p:cNvSpPr>
            <a:spLocks noGrp="1"/>
          </p:cNvSpPr>
          <p:nvPr>
            <p:ph type="body" sz="half" idx="2"/>
          </p:nvPr>
        </p:nvSpPr>
        <p:spPr>
          <a:xfrm>
            <a:off x="8299938" y="1699846"/>
            <a:ext cx="3450102" cy="4114099"/>
          </a:xfrm>
        </p:spPr>
        <p:txBody>
          <a:bodyPr>
            <a:noAutofit/>
          </a:bodyPr>
          <a:lstStyle/>
          <a:p>
            <a:r>
              <a:rPr lang="id-ID" sz="2000" dirty="0"/>
              <a:t>Pada dasarnya perubahan merupakan proses modifikasi struktur sosial dan pola budaya dalam suatu masyarakat. Perubahan yang terjadi dalam masyarakat disebut perubahan sosial, yaitu gejala umum yang terjadi sepanjang masa pada setiap masyarakat.</a:t>
            </a:r>
          </a:p>
        </p:txBody>
      </p:sp>
      <p:sp>
        <p:nvSpPr>
          <p:cNvPr id="3" name="Tampungan Kaki 2">
            <a:extLst>
              <a:ext uri="{FF2B5EF4-FFF2-40B4-BE49-F238E27FC236}">
                <a16:creationId xmlns:a16="http://schemas.microsoft.com/office/drawing/2014/main" xmlns="" id="{37CCC2BA-EB26-440F-878C-0A9A16A94F9C}"/>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pic>
        <p:nvPicPr>
          <p:cNvPr id="6" name="Tampungan Konten 4">
            <a:extLst>
              <a:ext uri="{FF2B5EF4-FFF2-40B4-BE49-F238E27FC236}">
                <a16:creationId xmlns:a16="http://schemas.microsoft.com/office/drawing/2014/main" xmlns="" id="{A4948373-1C29-405E-B573-9C795948EC53}"/>
              </a:ext>
            </a:extLst>
          </p:cNvPr>
          <p:cNvPicPr>
            <a:picLocks noChangeAspect="1"/>
          </p:cNvPicPr>
          <p:nvPr/>
        </p:nvPicPr>
        <p:blipFill>
          <a:blip r:embed="rId2"/>
          <a:stretch>
            <a:fillRect/>
          </a:stretch>
        </p:blipFill>
        <p:spPr>
          <a:xfrm>
            <a:off x="1322005" y="1920466"/>
            <a:ext cx="6336664" cy="3644209"/>
          </a:xfrm>
          <a:prstGeom prst="rect">
            <a:avLst/>
          </a:prstGeom>
        </p:spPr>
      </p:pic>
      <p:pic>
        <p:nvPicPr>
          <p:cNvPr id="3074" name="Picture 2" descr="D:\foto hp\IMG-20181112-WA0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2308" y="855785"/>
            <a:ext cx="6486361" cy="54863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foto hp\IMG-20181029-WA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4029" y="23446"/>
            <a:ext cx="71276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922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EB20AF69-6A93-4A86-AFF0-175B6C75271B}"/>
              </a:ext>
            </a:extLst>
          </p:cNvPr>
          <p:cNvSpPr>
            <a:spLocks noGrp="1"/>
          </p:cNvSpPr>
          <p:nvPr>
            <p:ph type="title"/>
          </p:nvPr>
        </p:nvSpPr>
        <p:spPr>
          <a:xfrm>
            <a:off x="8549640" y="152401"/>
            <a:ext cx="3200400" cy="1652954"/>
          </a:xfrm>
        </p:spPr>
        <p:txBody>
          <a:bodyPr>
            <a:normAutofit fontScale="90000"/>
          </a:bodyPr>
          <a:lstStyle/>
          <a:p>
            <a:r>
              <a:rPr lang="id-ID" dirty="0">
                <a:latin typeface="Aharoni" pitchFamily="2" charset="-79"/>
                <a:ea typeface="BatangChe" pitchFamily="49" charset="-127"/>
                <a:cs typeface="Aharoni" pitchFamily="2" charset="-79"/>
              </a:rPr>
              <a:t>karakteristik perubahan sosial</a:t>
            </a:r>
          </a:p>
        </p:txBody>
      </p:sp>
      <p:sp>
        <p:nvSpPr>
          <p:cNvPr id="3" name="Tampungan Konten 2">
            <a:extLst>
              <a:ext uri="{FF2B5EF4-FFF2-40B4-BE49-F238E27FC236}">
                <a16:creationId xmlns:a16="http://schemas.microsoft.com/office/drawing/2014/main" xmlns="" id="{3799F592-680B-4601-879B-FCB3CCB72922}"/>
              </a:ext>
            </a:extLst>
          </p:cNvPr>
          <p:cNvSpPr>
            <a:spLocks noGrp="1"/>
          </p:cNvSpPr>
          <p:nvPr>
            <p:ph idx="1"/>
          </p:nvPr>
        </p:nvSpPr>
        <p:spPr>
          <a:xfrm>
            <a:off x="614149" y="986051"/>
            <a:ext cx="7260609" cy="5020056"/>
          </a:xfrm>
        </p:spPr>
        <p:txBody>
          <a:bodyPr>
            <a:noAutofit/>
          </a:bodyPr>
          <a:lstStyle/>
          <a:p>
            <a:pPr lvl="0"/>
            <a:r>
              <a:rPr lang="id-ID" dirty="0"/>
              <a:t>Tidak ada masyarakat yang berhenti berkembang karena setiap masyarakat mengalami perubahan, baik lambat maupun cepat</a:t>
            </a:r>
          </a:p>
          <a:p>
            <a:pPr lvl="0"/>
            <a:r>
              <a:rPr lang="id-ID" dirty="0"/>
              <a:t>Perubahan yang terjadi pada lembaga kemasyarakatan tertentu diikuti pula oleh perubahan pada lembaga-lembaga sosial lainnya yang berada dalam satu mata rantai</a:t>
            </a:r>
          </a:p>
          <a:p>
            <a:pPr lvl="0"/>
            <a:r>
              <a:rPr lang="id-ID" dirty="0"/>
              <a:t>Perubahan yang cepat biasanya mengakibatkan disorganisasi yang bersifat sementara karena ada proses penyesuaian diri</a:t>
            </a:r>
          </a:p>
          <a:p>
            <a:pPr lvl="0"/>
            <a:r>
              <a:rPr lang="id-ID" dirty="0"/>
              <a:t>Perubahan tidak dapat dibatasi pada bidang kebendaan atau spiritual saja karena kedua bidang tersebut mempunyai kaitan timbal balik yang sangat kuat</a:t>
            </a:r>
          </a:p>
          <a:p>
            <a:pPr lvl="0"/>
            <a:r>
              <a:rPr lang="id-ID" dirty="0"/>
              <a:t>Dalam menghadapi perubahan, yang paling penting adalah bagaimana seseorang menyikapinya sehingga tidak menjadi korban perubahan tersebut, tetapi penentu perubahan</a:t>
            </a:r>
          </a:p>
        </p:txBody>
      </p:sp>
      <p:pic>
        <p:nvPicPr>
          <p:cNvPr id="6" name="Gambar 5">
            <a:extLst>
              <a:ext uri="{FF2B5EF4-FFF2-40B4-BE49-F238E27FC236}">
                <a16:creationId xmlns:a16="http://schemas.microsoft.com/office/drawing/2014/main" xmlns="" id="{9CE7244D-91B2-4B5F-83D7-3A687A94EF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0028" y="2621225"/>
            <a:ext cx="3861972" cy="2571661"/>
          </a:xfrm>
          <a:prstGeom prst="rect">
            <a:avLst/>
          </a:prstGeom>
        </p:spPr>
      </p:pic>
      <p:sp>
        <p:nvSpPr>
          <p:cNvPr id="4" name="Tampungan Kaki 3">
            <a:extLst>
              <a:ext uri="{FF2B5EF4-FFF2-40B4-BE49-F238E27FC236}">
                <a16:creationId xmlns:a16="http://schemas.microsoft.com/office/drawing/2014/main" xmlns="" id="{0DC275F5-9A7A-4BFA-A418-91D63A2491E3}"/>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pic>
        <p:nvPicPr>
          <p:cNvPr id="1028" name="Picture 4" descr="D:\FT\oppo punye\IMG201708171107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0028" y="1770185"/>
            <a:ext cx="3861972" cy="44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85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9C81574-7DC3-423B-982E-F13E0AE468C0}"/>
              </a:ext>
            </a:extLst>
          </p:cNvPr>
          <p:cNvSpPr>
            <a:spLocks noGrp="1"/>
          </p:cNvSpPr>
          <p:nvPr>
            <p:ph type="title"/>
          </p:nvPr>
        </p:nvSpPr>
        <p:spPr/>
        <p:txBody>
          <a:bodyPr/>
          <a:lstStyle/>
          <a:p>
            <a:r>
              <a:rPr lang="id-ID" b="1" dirty="0" err="1">
                <a:solidFill>
                  <a:srgbClr val="FF0000"/>
                </a:solidFill>
              </a:rPr>
              <a:t>Teori-Teori</a:t>
            </a:r>
            <a:r>
              <a:rPr lang="id-ID" b="1" dirty="0">
                <a:solidFill>
                  <a:srgbClr val="FF0000"/>
                </a:solidFill>
              </a:rPr>
              <a:t> Perubahan Sosial</a:t>
            </a:r>
            <a:endParaRPr lang="id-ID" dirty="0">
              <a:solidFill>
                <a:srgbClr val="FF0000"/>
              </a:solidFill>
            </a:endParaRPr>
          </a:p>
        </p:txBody>
      </p:sp>
      <p:sp>
        <p:nvSpPr>
          <p:cNvPr id="3" name="Tampungan Teks 2">
            <a:extLst>
              <a:ext uri="{FF2B5EF4-FFF2-40B4-BE49-F238E27FC236}">
                <a16:creationId xmlns:a16="http://schemas.microsoft.com/office/drawing/2014/main" xmlns="" id="{F971FD10-DEE9-4B54-A380-C338EBAD1AEB}"/>
              </a:ext>
            </a:extLst>
          </p:cNvPr>
          <p:cNvSpPr>
            <a:spLocks noGrp="1"/>
          </p:cNvSpPr>
          <p:nvPr>
            <p:ph type="body" idx="1"/>
          </p:nvPr>
        </p:nvSpPr>
        <p:spPr>
          <a:xfrm>
            <a:off x="1069848" y="1773936"/>
            <a:ext cx="4754880" cy="640080"/>
          </a:xfrm>
        </p:spPr>
        <p:txBody>
          <a:bodyPr>
            <a:normAutofit/>
          </a:bodyPr>
          <a:lstStyle/>
          <a:p>
            <a:r>
              <a:rPr lang="id-ID" sz="3200" dirty="0">
                <a:solidFill>
                  <a:srgbClr val="FFFF00"/>
                </a:solidFill>
              </a:rPr>
              <a:t>Teori Siklus</a:t>
            </a:r>
          </a:p>
        </p:txBody>
      </p:sp>
      <p:sp>
        <p:nvSpPr>
          <p:cNvPr id="4" name="Tampungan Konten 3">
            <a:extLst>
              <a:ext uri="{FF2B5EF4-FFF2-40B4-BE49-F238E27FC236}">
                <a16:creationId xmlns:a16="http://schemas.microsoft.com/office/drawing/2014/main" xmlns="" id="{3B8FD671-8994-4607-9447-226384F758A7}"/>
              </a:ext>
            </a:extLst>
          </p:cNvPr>
          <p:cNvSpPr>
            <a:spLocks noGrp="1"/>
          </p:cNvSpPr>
          <p:nvPr>
            <p:ph sz="half" idx="2"/>
          </p:nvPr>
        </p:nvSpPr>
        <p:spPr>
          <a:xfrm>
            <a:off x="1069848" y="2414016"/>
            <a:ext cx="4754880" cy="3291840"/>
          </a:xfrm>
        </p:spPr>
        <p:txBody>
          <a:bodyPr>
            <a:noAutofit/>
          </a:bodyPr>
          <a:lstStyle/>
          <a:p>
            <a:pPr marL="0" indent="0">
              <a:buNone/>
            </a:pPr>
            <a:r>
              <a:rPr lang="id-ID" sz="2400" dirty="0"/>
              <a:t>Teori siklus melihat perubahan sebagai sesuatu yang berulang-ulang. Apa yang terjadi sekarang pada dasarnya memiliki kesamaan atau kemiripan dengan apa yang telah terjadi sebelumnya. Perubahan siklus merupakan perubahan yang menyerupai spiral.</a:t>
            </a:r>
          </a:p>
        </p:txBody>
      </p:sp>
      <p:pic>
        <p:nvPicPr>
          <p:cNvPr id="7" name="Tampungan Konten 6">
            <a:extLst>
              <a:ext uri="{FF2B5EF4-FFF2-40B4-BE49-F238E27FC236}">
                <a16:creationId xmlns:a16="http://schemas.microsoft.com/office/drawing/2014/main" xmlns="" id="{48F47662-49E5-4E3D-944D-3EF131EA169E}"/>
              </a:ext>
            </a:extLst>
          </p:cNvPr>
          <p:cNvPicPr>
            <a:picLocks noGrp="1" noChangeAspect="1"/>
          </p:cNvPicPr>
          <p:nvPr>
            <p:ph sz="quarter" idx="4"/>
          </p:nvPr>
        </p:nvPicPr>
        <p:blipFill>
          <a:blip r:embed="rId2"/>
          <a:stretch>
            <a:fillRect/>
          </a:stretch>
        </p:blipFill>
        <p:spPr>
          <a:xfrm>
            <a:off x="6099048" y="2702975"/>
            <a:ext cx="5174767" cy="2223867"/>
          </a:xfrm>
          <a:prstGeom prst="rect">
            <a:avLst/>
          </a:prstGeom>
        </p:spPr>
      </p:pic>
      <p:sp>
        <p:nvSpPr>
          <p:cNvPr id="5" name="Tampungan Kaki 4">
            <a:extLst>
              <a:ext uri="{FF2B5EF4-FFF2-40B4-BE49-F238E27FC236}">
                <a16:creationId xmlns:a16="http://schemas.microsoft.com/office/drawing/2014/main" xmlns="" id="{B8D1BB1F-39AD-4FE5-AF01-C016809067F7}"/>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778783314"/>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mpungan Konten 6">
            <a:extLst>
              <a:ext uri="{FF2B5EF4-FFF2-40B4-BE49-F238E27FC236}">
                <a16:creationId xmlns:a16="http://schemas.microsoft.com/office/drawing/2014/main" xmlns="" id="{C52BEBA0-8A07-4E49-8B1A-0B4B630ED3B5}"/>
              </a:ext>
            </a:extLst>
          </p:cNvPr>
          <p:cNvPicPr>
            <a:picLocks noGrp="1" noChangeAspect="1"/>
          </p:cNvPicPr>
          <p:nvPr>
            <p:ph sz="half" idx="2"/>
          </p:nvPr>
        </p:nvPicPr>
        <p:blipFill>
          <a:blip r:embed="rId2"/>
          <a:stretch>
            <a:fillRect/>
          </a:stretch>
        </p:blipFill>
        <p:spPr>
          <a:xfrm>
            <a:off x="704867" y="2370599"/>
            <a:ext cx="5218261" cy="2638129"/>
          </a:xfrm>
          <a:prstGeom prst="rect">
            <a:avLst/>
          </a:prstGeom>
        </p:spPr>
      </p:pic>
      <p:sp>
        <p:nvSpPr>
          <p:cNvPr id="5" name="Tampungan Teks 4">
            <a:extLst>
              <a:ext uri="{FF2B5EF4-FFF2-40B4-BE49-F238E27FC236}">
                <a16:creationId xmlns:a16="http://schemas.microsoft.com/office/drawing/2014/main" xmlns="" id="{F8F1EBED-E7A0-4E3B-B924-32B388E6387D}"/>
              </a:ext>
            </a:extLst>
          </p:cNvPr>
          <p:cNvSpPr>
            <a:spLocks noGrp="1"/>
          </p:cNvSpPr>
          <p:nvPr>
            <p:ph type="body" sz="quarter" idx="3"/>
          </p:nvPr>
        </p:nvSpPr>
        <p:spPr>
          <a:xfrm>
            <a:off x="6364225" y="1270606"/>
            <a:ext cx="4754880" cy="640080"/>
          </a:xfrm>
        </p:spPr>
        <p:txBody>
          <a:bodyPr>
            <a:normAutofit/>
          </a:bodyPr>
          <a:lstStyle/>
          <a:p>
            <a:r>
              <a:rPr lang="id-ID" sz="3200" dirty="0">
                <a:solidFill>
                  <a:srgbClr val="FF0000"/>
                </a:solidFill>
              </a:rPr>
              <a:t>Teori Perkembangan</a:t>
            </a:r>
          </a:p>
        </p:txBody>
      </p:sp>
      <p:sp>
        <p:nvSpPr>
          <p:cNvPr id="6" name="Tampungan Konten 5">
            <a:extLst>
              <a:ext uri="{FF2B5EF4-FFF2-40B4-BE49-F238E27FC236}">
                <a16:creationId xmlns:a16="http://schemas.microsoft.com/office/drawing/2014/main" xmlns="" id="{3E4FDED7-6027-492C-972D-CFAACAFC972D}"/>
              </a:ext>
            </a:extLst>
          </p:cNvPr>
          <p:cNvSpPr>
            <a:spLocks noGrp="1"/>
          </p:cNvSpPr>
          <p:nvPr>
            <p:ph sz="quarter" idx="4"/>
          </p:nvPr>
        </p:nvSpPr>
        <p:spPr>
          <a:xfrm>
            <a:off x="6364225" y="1910686"/>
            <a:ext cx="4513042" cy="4039738"/>
          </a:xfrm>
        </p:spPr>
        <p:txBody>
          <a:bodyPr>
            <a:noAutofit/>
          </a:bodyPr>
          <a:lstStyle/>
          <a:p>
            <a:pPr marL="0" indent="0">
              <a:buNone/>
            </a:pPr>
            <a:r>
              <a:rPr lang="id-ID" sz="2400" dirty="0"/>
              <a:t>Teori ini dikenal dengan teori perkembangan atau linier. Teori perkembangan dibagi menjadi dua, yaitu teori evolusi dan teori revolusi. Penganut teori evolusi berpandangan bahwa masyarakat secara bertahap berkembang dari primitif, tradisional, menuju masyarakat modern yang kompleks dan maju.</a:t>
            </a:r>
          </a:p>
        </p:txBody>
      </p:sp>
      <p:sp>
        <p:nvSpPr>
          <p:cNvPr id="2" name="Tampungan Kaki 1">
            <a:extLst>
              <a:ext uri="{FF2B5EF4-FFF2-40B4-BE49-F238E27FC236}">
                <a16:creationId xmlns:a16="http://schemas.microsoft.com/office/drawing/2014/main" xmlns="" id="{750B8EB1-0B68-4FA9-8E44-E112BB277D36}"/>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2164900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Teks 2">
            <a:extLst>
              <a:ext uri="{FF2B5EF4-FFF2-40B4-BE49-F238E27FC236}">
                <a16:creationId xmlns:a16="http://schemas.microsoft.com/office/drawing/2014/main" xmlns="" id="{F94518E3-E81D-492D-AEE6-BD505B06DFC1}"/>
              </a:ext>
            </a:extLst>
          </p:cNvPr>
          <p:cNvSpPr>
            <a:spLocks noGrp="1"/>
          </p:cNvSpPr>
          <p:nvPr>
            <p:ph type="body" idx="1"/>
          </p:nvPr>
        </p:nvSpPr>
        <p:spPr>
          <a:xfrm>
            <a:off x="1069848" y="1406811"/>
            <a:ext cx="4754880" cy="640080"/>
          </a:xfrm>
        </p:spPr>
        <p:txBody>
          <a:bodyPr>
            <a:normAutofit/>
          </a:bodyPr>
          <a:lstStyle/>
          <a:p>
            <a:r>
              <a:rPr lang="id-ID" sz="3200" dirty="0">
                <a:solidFill>
                  <a:srgbClr val="FFFF00"/>
                </a:solidFill>
              </a:rPr>
              <a:t>Teori Gerakan Sosial</a:t>
            </a:r>
          </a:p>
        </p:txBody>
      </p:sp>
      <p:sp>
        <p:nvSpPr>
          <p:cNvPr id="4" name="Tampungan Konten 3">
            <a:extLst>
              <a:ext uri="{FF2B5EF4-FFF2-40B4-BE49-F238E27FC236}">
                <a16:creationId xmlns:a16="http://schemas.microsoft.com/office/drawing/2014/main" xmlns="" id="{4B1EE988-EAB1-4EE0-9A62-15D41CC705B3}"/>
              </a:ext>
            </a:extLst>
          </p:cNvPr>
          <p:cNvSpPr>
            <a:spLocks noGrp="1"/>
          </p:cNvSpPr>
          <p:nvPr>
            <p:ph sz="half" idx="2"/>
          </p:nvPr>
        </p:nvSpPr>
        <p:spPr>
          <a:xfrm>
            <a:off x="1069848" y="2164417"/>
            <a:ext cx="4754880" cy="3291840"/>
          </a:xfrm>
        </p:spPr>
        <p:txBody>
          <a:bodyPr>
            <a:normAutofit/>
          </a:bodyPr>
          <a:lstStyle/>
          <a:p>
            <a:pPr marL="0" indent="0">
              <a:buNone/>
            </a:pPr>
            <a:r>
              <a:rPr lang="id-ID" sz="2400" dirty="0"/>
              <a:t>Teori ini menyatakan bahwa perubahan suatu peradaban ke peradaban lain tidaklah selalu melalui jalan damai, bahkan sejarah membuktikan perubahan peradaban masyarakat kerap terjadi melalui gerakan-gerakan kolektif atau gerakan sosial</a:t>
            </a:r>
          </a:p>
        </p:txBody>
      </p:sp>
      <p:pic>
        <p:nvPicPr>
          <p:cNvPr id="7" name="Tampungan Konten 6">
            <a:extLst>
              <a:ext uri="{FF2B5EF4-FFF2-40B4-BE49-F238E27FC236}">
                <a16:creationId xmlns:a16="http://schemas.microsoft.com/office/drawing/2014/main" xmlns="" id="{A791764D-08D3-4A14-85A3-B3ADC4DD782A}"/>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323344" y="1905110"/>
            <a:ext cx="4754562" cy="3167151"/>
          </a:xfrm>
          <a:prstGeom prst="rect">
            <a:avLst/>
          </a:prstGeom>
        </p:spPr>
      </p:pic>
      <p:sp>
        <p:nvSpPr>
          <p:cNvPr id="2" name="Tampungan Kaki 1">
            <a:extLst>
              <a:ext uri="{FF2B5EF4-FFF2-40B4-BE49-F238E27FC236}">
                <a16:creationId xmlns:a16="http://schemas.microsoft.com/office/drawing/2014/main" xmlns="" id="{57E44482-C3EF-42F9-A583-871B412DC90D}"/>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2892745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Teks 2">
            <a:extLst>
              <a:ext uri="{FF2B5EF4-FFF2-40B4-BE49-F238E27FC236}">
                <a16:creationId xmlns:a16="http://schemas.microsoft.com/office/drawing/2014/main" xmlns="" id="{2F5BA9EA-47CC-4C95-9034-92FB16DDC6FE}"/>
              </a:ext>
            </a:extLst>
          </p:cNvPr>
          <p:cNvSpPr>
            <a:spLocks noGrp="1"/>
          </p:cNvSpPr>
          <p:nvPr>
            <p:ph type="body" idx="1"/>
          </p:nvPr>
        </p:nvSpPr>
        <p:spPr>
          <a:xfrm>
            <a:off x="1069848" y="1631781"/>
            <a:ext cx="4754880" cy="640080"/>
          </a:xfrm>
        </p:spPr>
        <p:txBody>
          <a:bodyPr>
            <a:normAutofit/>
          </a:bodyPr>
          <a:lstStyle/>
          <a:p>
            <a:r>
              <a:rPr lang="id-ID" sz="3200" dirty="0">
                <a:solidFill>
                  <a:srgbClr val="FFFF00"/>
                </a:solidFill>
              </a:rPr>
              <a:t>Teori Modernisasi</a:t>
            </a:r>
          </a:p>
        </p:txBody>
      </p:sp>
      <p:sp>
        <p:nvSpPr>
          <p:cNvPr id="4" name="Tampungan Konten 3">
            <a:extLst>
              <a:ext uri="{FF2B5EF4-FFF2-40B4-BE49-F238E27FC236}">
                <a16:creationId xmlns:a16="http://schemas.microsoft.com/office/drawing/2014/main" xmlns="" id="{5D2B4894-4FFF-4DFA-9B4C-86424B595BCE}"/>
              </a:ext>
            </a:extLst>
          </p:cNvPr>
          <p:cNvSpPr>
            <a:spLocks noGrp="1"/>
          </p:cNvSpPr>
          <p:nvPr>
            <p:ph sz="half" idx="2"/>
          </p:nvPr>
        </p:nvSpPr>
        <p:spPr>
          <a:xfrm>
            <a:off x="1069848" y="2271861"/>
            <a:ext cx="4754880" cy="3291840"/>
          </a:xfrm>
        </p:spPr>
        <p:txBody>
          <a:bodyPr>
            <a:normAutofit/>
          </a:bodyPr>
          <a:lstStyle/>
          <a:p>
            <a:pPr marL="0" indent="0">
              <a:buNone/>
            </a:pPr>
            <a:r>
              <a:rPr lang="id-ID" sz="2400" dirty="0"/>
              <a:t>Teori modernisasi melihat bahwa perubahan negara-negara terbelakang akan mengikuti jalan yang sama dengan negara industri di Barat. Cara tersebut adalah melalui proses modernisasi sehingga negara terbelakang menjadi negara berkembang.</a:t>
            </a:r>
          </a:p>
        </p:txBody>
      </p:sp>
      <p:pic>
        <p:nvPicPr>
          <p:cNvPr id="7" name="Tampungan Konten 6">
            <a:extLst>
              <a:ext uri="{FF2B5EF4-FFF2-40B4-BE49-F238E27FC236}">
                <a16:creationId xmlns:a16="http://schemas.microsoft.com/office/drawing/2014/main" xmlns="" id="{3D726202-8D8A-47F6-AC29-26A4063EE3F9}"/>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255106" y="2094441"/>
            <a:ext cx="4754562" cy="3116037"/>
          </a:xfrm>
          <a:prstGeom prst="rect">
            <a:avLst/>
          </a:prstGeom>
        </p:spPr>
      </p:pic>
      <p:sp>
        <p:nvSpPr>
          <p:cNvPr id="2" name="Tampungan Kaki 1">
            <a:extLst>
              <a:ext uri="{FF2B5EF4-FFF2-40B4-BE49-F238E27FC236}">
                <a16:creationId xmlns:a16="http://schemas.microsoft.com/office/drawing/2014/main" xmlns="" id="{291AE582-0945-4ABE-B898-49AC6CA9D1DA}"/>
              </a:ext>
            </a:extLst>
          </p:cNvPr>
          <p:cNvSpPr>
            <a:spLocks noGrp="1"/>
          </p:cNvSpPr>
          <p:nvPr>
            <p:ph type="ftr" sz="quarter" idx="11"/>
          </p:nvPr>
        </p:nvSpPr>
        <p:spPr/>
        <p:txBody>
          <a:bodyPr/>
          <a:lstStyle/>
          <a:p>
            <a:r>
              <a:rPr lang="en-US" dirty="0" err="1"/>
              <a:t>Sosiologi</a:t>
            </a:r>
            <a:r>
              <a:rPr lang="en-US" dirty="0"/>
              <a:t> SMAN 1 </a:t>
            </a:r>
            <a:r>
              <a:rPr lang="id-ID" dirty="0" smtClean="0"/>
              <a:t>Bonti</a:t>
            </a:r>
            <a:endParaRPr lang="en-US" dirty="0"/>
          </a:p>
        </p:txBody>
      </p:sp>
    </p:spTree>
    <p:extLst>
      <p:ext uri="{BB962C8B-B14F-4D97-AF65-F5344CB8AC3E}">
        <p14:creationId xmlns:p14="http://schemas.microsoft.com/office/powerpoint/2010/main" val="1105849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e Kayu">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TotalTime>
  <Words>1031</Words>
  <Application>Microsoft Macintosh PowerPoint</Application>
  <PresentationFormat>Custom</PresentationFormat>
  <Paragraphs>132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Tipe Kayu</vt:lpstr>
      <vt:lpstr>PERUBAHAN SOSIAL DAN DAMPAKNYA</vt:lpstr>
      <vt:lpstr>     koMPETENSI INTI  KI 1    : Menghayati dan mengamalkan ajaran agama yang dianutnya KI 2    : Menghayati dan mengamalkan perilaku jujur, disiplin, tanggungjawab, peduli (gotong royong, kerjasama, toleran, damai), santun, responsif dan pro-aktif dan  menunjukkan sikap sebagai bagian dari solusi atas berbagai permasalahan dalam berinteraksi secara efektif dengan lingkungan sosial dan alam serta dalam menempatkan diri sebagai cerminan bangsa dalam pergaulan dunia KI 3  : Memahami, menerapkan, menganalisis dan mengevaluasi pengetahuan faktual, konseptual, prosedural, dan metakognitif berdasarkan rasa ingin tahunya  tentang ilmu pengetahuan, teknologi, seni, budaya dan humaniora dengan wawasan kemanusiaan,  kebangsaan, kenegaraan dan peradaban terkait penyebab fenomena dan kejadian, serta menerapkan pengetahuan prosedural pada bidang kajian yang spesifik sesuai dengan bakat dan minatnya untuk memecahkan masalah KI 4 : Mengolah, menalar, menyaji dan mencipta dalam ranah konkret dan ranah abstrak terkait dengan pengembangan dari yang dipelajarinya di sekolah secara mandiri serta bertindak secara efektif dan kreatif, dan mampu menggunakan metoda sesuai kaidah keilmuan </vt:lpstr>
      <vt:lpstr>PowerPoint Presentation</vt:lpstr>
      <vt:lpstr>Hakikat Perubahan Sosial </vt:lpstr>
      <vt:lpstr>karakteristik perubahan sosial</vt:lpstr>
      <vt:lpstr>Teori-Teori Perubahan Sosial</vt:lpstr>
      <vt:lpstr>PowerPoint Presentation</vt:lpstr>
      <vt:lpstr>PowerPoint Presentation</vt:lpstr>
      <vt:lpstr>PowerPoint Presentation</vt:lpstr>
      <vt:lpstr>Bentuk-Bentuk Perubahan Sosial</vt:lpstr>
      <vt:lpstr>PowerPoint Presentation</vt:lpstr>
      <vt:lpstr>PowerPoint Presentation</vt:lpstr>
      <vt:lpstr>PowerPoint Presentation</vt:lpstr>
      <vt:lpstr>PowerPoint Presentation</vt:lpstr>
      <vt:lpstr>Faktor Penyebab Perubahan Sosial</vt:lpstr>
      <vt:lpstr>Faktor Pendorong Perubahan Sosial</vt:lpstr>
      <vt:lpstr>Faktor Penghambat Perubahan Sosial</vt:lpstr>
      <vt:lpstr>Akibat Perubahan Sosial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Sosiologi Kelas XII Bab 1 Perubahan Sosial dan Dampaknya (Kurikulum 2013)</dc:title>
  <dc:creator>evi afifah</dc:creator>
  <cp:lastModifiedBy>ghendrastomo</cp:lastModifiedBy>
  <cp:revision>53</cp:revision>
  <dcterms:created xsi:type="dcterms:W3CDTF">2017-08-08T03:04:14Z</dcterms:created>
  <dcterms:modified xsi:type="dcterms:W3CDTF">2019-11-17T22:27:37Z</dcterms:modified>
</cp:coreProperties>
</file>